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u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16" name="Substituent dată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F714-908C-403A-AE25-AA3FA844B4CD}" type="datetimeFigureOut">
              <a:rPr lang="ro-RO" smtClean="0"/>
              <a:t>13.09.2015</a:t>
            </a:fld>
            <a:endParaRPr lang="ro-RO"/>
          </a:p>
        </p:txBody>
      </p:sp>
      <p:sp>
        <p:nvSpPr>
          <p:cNvPr id="2" name="Substituent subsol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5" name="Substituent număr diapozitiv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E562D3-21A9-44C9-9DFF-DFB448CE4E4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F714-908C-403A-AE25-AA3FA844B4CD}" type="datetimeFigureOut">
              <a:rPr lang="ro-RO" smtClean="0"/>
              <a:t>13.09.2015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62D3-21A9-44C9-9DFF-DFB448CE4E4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F714-908C-403A-AE25-AA3FA844B4CD}" type="datetimeFigureOut">
              <a:rPr lang="ro-RO" smtClean="0"/>
              <a:t>13.09.2015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62D3-21A9-44C9-9DFF-DFB448CE4E4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u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27" name="Substituent conținut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5" name="Substituent dată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F714-908C-403A-AE25-AA3FA844B4CD}" type="datetimeFigureOut">
              <a:rPr lang="ro-RO" smtClean="0"/>
              <a:t>13.09.2015</a:t>
            </a:fld>
            <a:endParaRPr lang="ro-RO"/>
          </a:p>
        </p:txBody>
      </p:sp>
      <p:sp>
        <p:nvSpPr>
          <p:cNvPr id="19" name="Substituent subsol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o-RO"/>
          </a:p>
        </p:txBody>
      </p:sp>
      <p:sp>
        <p:nvSpPr>
          <p:cNvPr id="16" name="Substituent număr diapozitiv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E562D3-21A9-44C9-9DFF-DFB448CE4E4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ubstituent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9" name="Substituent dată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F714-908C-403A-AE25-AA3FA844B4CD}" type="datetimeFigureOut">
              <a:rPr lang="ro-RO" smtClean="0"/>
              <a:t>13.09.2015</a:t>
            </a:fld>
            <a:endParaRPr lang="ro-RO"/>
          </a:p>
        </p:txBody>
      </p:sp>
      <p:sp>
        <p:nvSpPr>
          <p:cNvPr id="11" name="Substituent subsol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Substituent număr diapozitiv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62D3-21A9-44C9-9DFF-DFB448CE4E40}" type="slidenum">
              <a:rPr lang="ro-RO" smtClean="0"/>
              <a:t>‹#›</a:t>
            </a:fld>
            <a:endParaRPr lang="ro-RO"/>
          </a:p>
        </p:txBody>
      </p:sp>
      <p:sp>
        <p:nvSpPr>
          <p:cNvPr id="8" name="Titlu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u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14" name="Substituent conținut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F714-908C-403A-AE25-AA3FA844B4CD}" type="datetimeFigureOut">
              <a:rPr lang="ro-RO" smtClean="0"/>
              <a:t>13.09.2015</a:t>
            </a:fld>
            <a:endParaRPr lang="ro-RO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ubstituent număr diapozitiv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62D3-21A9-44C9-9DFF-DFB448CE4E4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u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25" name="Substituent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8" name="Substituent conținut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F714-908C-403A-AE25-AA3FA844B4CD}" type="datetimeFigureOut">
              <a:rPr lang="ro-RO" smtClean="0"/>
              <a:t>13.09.2015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E562D3-21A9-44C9-9DFF-DFB448CE4E40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u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12" name="Substituent dată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F714-908C-403A-AE25-AA3FA844B4CD}" type="datetimeFigureOut">
              <a:rPr lang="ro-RO" smtClean="0"/>
              <a:t>13.09.2015</a:t>
            </a:fld>
            <a:endParaRPr lang="ro-RO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62D3-21A9-44C9-9DFF-DFB448CE4E4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F714-908C-403A-AE25-AA3FA844B4CD}" type="datetimeFigureOut">
              <a:rPr lang="ro-RO" smtClean="0"/>
              <a:t>13.09.2015</a:t>
            </a:fld>
            <a:endParaRPr lang="ro-RO"/>
          </a:p>
        </p:txBody>
      </p:sp>
      <p:sp>
        <p:nvSpPr>
          <p:cNvPr id="24" name="Substituent subsol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62D3-21A9-44C9-9DFF-DFB448CE4E4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u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26" name="Substituent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14" name="Substituent conținut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5" name="Substituent dată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F714-908C-403A-AE25-AA3FA844B4CD}" type="datetimeFigureOut">
              <a:rPr lang="ro-RO" smtClean="0"/>
              <a:t>13.09.2015</a:t>
            </a:fld>
            <a:endParaRPr lang="ro-RO"/>
          </a:p>
        </p:txBody>
      </p:sp>
      <p:sp>
        <p:nvSpPr>
          <p:cNvPr id="29" name="Substituent subsol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62D3-21A9-44C9-9DFF-DFB448CE4E4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stituent i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F714-908C-403A-AE25-AA3FA844B4CD}" type="datetimeFigureOut">
              <a:rPr lang="ro-RO" smtClean="0"/>
              <a:t>13.09.2015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ubstituent număr diapozitiv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562D3-21A9-44C9-9DFF-DFB448CE4E40}" type="slidenum">
              <a:rPr lang="ro-RO" smtClean="0"/>
              <a:t>‹#›</a:t>
            </a:fld>
            <a:endParaRPr lang="ro-RO"/>
          </a:p>
        </p:txBody>
      </p:sp>
      <p:sp>
        <p:nvSpPr>
          <p:cNvPr id="17" name="Titlu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26" name="Substituent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ubstituent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1" name="Substituent dată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84F714-908C-403A-AE25-AA3FA844B4CD}" type="datetimeFigureOut">
              <a:rPr lang="ro-RO" smtClean="0"/>
              <a:t>13.09.2015</a:t>
            </a:fld>
            <a:endParaRPr lang="ro-RO"/>
          </a:p>
        </p:txBody>
      </p:sp>
      <p:sp>
        <p:nvSpPr>
          <p:cNvPr id="28" name="Substituent subsol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E562D3-21A9-44C9-9DFF-DFB448CE4E40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Substituent titl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-76200" y="473075"/>
            <a:ext cx="8351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kumimoji="1" lang="es-ES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Clasa</a:t>
            </a:r>
            <a:r>
              <a:rPr kumimoji="1" lang="es-E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  </a:t>
            </a:r>
            <a:r>
              <a:rPr kumimoji="1" lang="ro-RO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pregătitoare A</a:t>
            </a:r>
            <a:endParaRPr kumimoji="1" lang="es-E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PMingLiU" pitchFamily="18" charset="-120"/>
            </a:endParaRPr>
          </a:p>
          <a:p>
            <a:pPr algn="r">
              <a:defRPr/>
            </a:pPr>
            <a:r>
              <a:rPr kumimoji="1" lang="ro-RO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prof. </a:t>
            </a:r>
            <a:r>
              <a:rPr kumimoji="1" lang="ro-RO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Elisabeta </a:t>
            </a:r>
            <a:r>
              <a:rPr kumimoji="1" lang="ro-RO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PMingLiU" pitchFamily="18" charset="-120"/>
              </a:rPr>
              <a:t>Mînecuţă</a:t>
            </a:r>
            <a:endParaRPr kumimoji="1"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35000" y="2001838"/>
            <a:ext cx="5357813" cy="1571625"/>
          </a:xfrm>
          <a:prstGeom prst="cloudCallout">
            <a:avLst>
              <a:gd name="adj1" fmla="val 55735"/>
              <a:gd name="adj2" fmla="val 518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1" lang="ro-RO" b="1" dirty="0">
                <a:solidFill>
                  <a:schemeClr val="tx1"/>
                </a:solidFill>
                <a:latin typeface="Arial" charset="0"/>
                <a:ea typeface="PMingLiU" pitchFamily="18" charset="-120"/>
              </a:rPr>
              <a:t>Un drum s-a </a:t>
            </a:r>
            <a:r>
              <a:rPr kumimoji="1" lang="ro-RO" b="1" dirty="0">
                <a:solidFill>
                  <a:schemeClr val="tx1"/>
                </a:solidFill>
                <a:latin typeface="Arial" charset="0"/>
              </a:rPr>
              <a:t>încheiat</a:t>
            </a:r>
            <a:r>
              <a:rPr kumimoji="1" lang="ro-RO" b="1" dirty="0">
                <a:solidFill>
                  <a:schemeClr val="tx1"/>
                </a:solidFill>
                <a:latin typeface="Arial" charset="0"/>
                <a:ea typeface="PMingLiU" pitchFamily="18" charset="-120"/>
              </a:rPr>
              <a:t>, altul </a:t>
            </a:r>
            <a:r>
              <a:rPr kumimoji="1" lang="ro-RO" b="1" dirty="0">
                <a:solidFill>
                  <a:schemeClr val="tx1"/>
                </a:solidFill>
                <a:latin typeface="Arial" charset="0"/>
              </a:rPr>
              <a:t>începe</a:t>
            </a:r>
            <a:r>
              <a:rPr kumimoji="1" lang="ro-RO" b="1" dirty="0">
                <a:solidFill>
                  <a:schemeClr val="tx1"/>
                </a:solidFill>
                <a:latin typeface="Arial" charset="0"/>
                <a:ea typeface="PMingLiU" pitchFamily="18" charset="-120"/>
              </a:rPr>
              <a:t>…</a:t>
            </a:r>
            <a:endParaRPr kumimoji="1" lang="en-US" b="1" dirty="0">
              <a:solidFill>
                <a:schemeClr val="tx1"/>
              </a:solidFill>
              <a:latin typeface="Arial" charset="0"/>
              <a:ea typeface="PMingLiU" pitchFamily="18" charset="-120"/>
            </a:endParaRPr>
          </a:p>
        </p:txBody>
      </p:sp>
      <p:pic>
        <p:nvPicPr>
          <p:cNvPr id="10245" name="Picture 7" descr="C:\Users\elmabv\Desktop\DESKTOP 2015\stick\IMAGINI CALC\licuuu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1928813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4419600"/>
            <a:ext cx="347821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0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ChangeArrowheads="1"/>
          </p:cNvSpPr>
          <p:nvPr/>
        </p:nvSpPr>
        <p:spPr bwMode="auto">
          <a:xfrm>
            <a:off x="3200400" y="304800"/>
            <a:ext cx="5715000" cy="2667000"/>
          </a:xfrm>
          <a:prstGeom prst="cloudCallout">
            <a:avLst>
              <a:gd name="adj1" fmla="val -69898"/>
              <a:gd name="adj2" fmla="val 26630"/>
            </a:avLst>
          </a:prstGeom>
          <a:solidFill>
            <a:srgbClr val="CC99FF">
              <a:alpha val="4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altLang="en-US" sz="3200"/>
              <a:t>ş</a:t>
            </a:r>
            <a:r>
              <a:rPr lang="en-US" altLang="en-US" sz="3200"/>
              <a:t>i c</a:t>
            </a:r>
            <a:r>
              <a:rPr lang="ro-RO" altLang="en-US" sz="3200"/>
              <a:t>â</a:t>
            </a:r>
            <a:r>
              <a:rPr lang="en-US" altLang="en-US" sz="3200"/>
              <a:t>nd ve</a:t>
            </a:r>
            <a:r>
              <a:rPr lang="ro-RO" altLang="en-US" sz="3200"/>
              <a:t>ţ</a:t>
            </a:r>
            <a:r>
              <a:rPr lang="en-US" altLang="en-US" sz="3200"/>
              <a:t>i </a:t>
            </a:r>
            <a:r>
              <a:rPr lang="ro-RO" altLang="en-US" sz="3200"/>
              <a:t>învăţa cifrele şi tabla adunării şi a scăderii...</a:t>
            </a:r>
            <a:endParaRPr lang="en-US" altLang="en-US" sz="3200"/>
          </a:p>
        </p:txBody>
      </p:sp>
      <p:pic>
        <p:nvPicPr>
          <p:cNvPr id="19459" name="Picture 5" descr="j04344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4098925"/>
            <a:ext cx="24987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00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905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00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1905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00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8588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00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0"/>
            <a:ext cx="920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K:\desktop calc\IMAGINI CALC\11781749_135576100111922_8153250124337482349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38450"/>
            <a:ext cx="24860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17032"/>
            <a:ext cx="2395538" cy="2421573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2035" cy="6858000"/>
          </a:xfrm>
          <a:prstGeom prst="rect">
            <a:avLst/>
          </a:prstGeom>
        </p:spPr>
      </p:pic>
      <p:sp>
        <p:nvSpPr>
          <p:cNvPr id="9" name="Substituent conținut 1"/>
          <p:cNvSpPr>
            <a:spLocks noGrp="1"/>
          </p:cNvSpPr>
          <p:nvPr>
            <p:ph idx="1"/>
          </p:nvPr>
        </p:nvSpPr>
        <p:spPr>
          <a:xfrm>
            <a:off x="884402" y="1268760"/>
            <a:ext cx="3960812" cy="4525962"/>
          </a:xfrm>
        </p:spPr>
        <p:txBody>
          <a:bodyPr>
            <a:noAutofit/>
          </a:bodyPr>
          <a:lstStyle/>
          <a:p>
            <a:pPr eaLnBrk="1" hangingPunct="1"/>
            <a:r>
              <a:rPr lang="ro-RO" altLang="ro-RO" sz="2800" dirty="0" smtClean="0"/>
              <a:t>Vom învăța despre cum să ne comportăm, ne vom cunoaște mai bine. </a:t>
            </a:r>
          </a:p>
          <a:p>
            <a:pPr eaLnBrk="1" hangingPunct="1"/>
            <a:r>
              <a:rPr lang="ro-RO" altLang="ro-RO" sz="2800" dirty="0" smtClean="0"/>
              <a:t>Împreună vom forma o </a:t>
            </a:r>
            <a:r>
              <a:rPr lang="ro-RO" altLang="ro-RO" sz="2800" dirty="0" err="1" smtClean="0"/>
              <a:t>o</a:t>
            </a:r>
            <a:r>
              <a:rPr lang="ro-RO" altLang="ro-RO" sz="2800" dirty="0" smtClean="0"/>
              <a:t> adevărată </a:t>
            </a:r>
            <a:r>
              <a:rPr lang="ro-RO" altLang="ro-RO" sz="2800" dirty="0" err="1" smtClean="0"/>
              <a:t>famile</a:t>
            </a:r>
            <a:r>
              <a:rPr lang="ro-RO" altLang="ro-RO" sz="2800" dirty="0" smtClean="0"/>
              <a:t>.</a:t>
            </a:r>
          </a:p>
        </p:txBody>
      </p:sp>
      <p:pic>
        <p:nvPicPr>
          <p:cNvPr id="11" name="Imagin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5"/>
          <a:stretch/>
        </p:blipFill>
        <p:spPr>
          <a:xfrm rot="1314912">
            <a:off x="5844059" y="332305"/>
            <a:ext cx="223134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55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/>
          <p:cNvSpPr>
            <a:spLocks noChangeArrowheads="1"/>
          </p:cNvSpPr>
          <p:nvPr/>
        </p:nvSpPr>
        <p:spPr bwMode="auto">
          <a:xfrm>
            <a:off x="228600" y="482600"/>
            <a:ext cx="5638800" cy="2171700"/>
          </a:xfrm>
          <a:prstGeom prst="cloudCallout">
            <a:avLst>
              <a:gd name="adj1" fmla="val 47750"/>
              <a:gd name="adj2" fmla="val 52574"/>
            </a:avLst>
          </a:prstGeom>
          <a:solidFill>
            <a:srgbClr val="FF0000">
              <a:alpha val="4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altLang="en-US" sz="3200" dirty="0"/>
              <a:t>ş</a:t>
            </a:r>
            <a:r>
              <a:rPr lang="en-US" altLang="en-US" sz="3200" dirty="0" err="1"/>
              <a:t>i</a:t>
            </a:r>
            <a:r>
              <a:rPr lang="en-US" altLang="en-US" sz="3200" dirty="0"/>
              <a:t> c</a:t>
            </a:r>
            <a:r>
              <a:rPr lang="ro-RO" altLang="en-US" sz="3200" dirty="0"/>
              <a:t>â</a:t>
            </a:r>
            <a:r>
              <a:rPr lang="en-US" altLang="en-US" sz="3200" dirty="0" err="1"/>
              <a:t>nd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ve</a:t>
            </a:r>
            <a:r>
              <a:rPr lang="ro-RO" altLang="en-US" sz="3200" dirty="0"/>
              <a:t>ţ</a:t>
            </a:r>
            <a:r>
              <a:rPr lang="en-US" altLang="en-US" sz="3200" dirty="0" err="1"/>
              <a:t>i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picta</a:t>
            </a:r>
            <a:r>
              <a:rPr lang="ro-RO" altLang="en-US" sz="3200" dirty="0"/>
              <a:t> </a:t>
            </a:r>
            <a:r>
              <a:rPr lang="ro-RO" altLang="en-US" sz="3200" dirty="0" smtClean="0"/>
              <a:t>sau  decupa. </a:t>
            </a:r>
            <a:r>
              <a:rPr lang="ro-RO" altLang="en-US" sz="3200" dirty="0"/>
              <a:t>Iată simbolul din orar!</a:t>
            </a:r>
            <a:endParaRPr lang="en-US" altLang="en-US" sz="3200" dirty="0"/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990600"/>
            <a:ext cx="2830512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K:\desktop calc\IMAGINI CALC\orar AV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19463"/>
            <a:ext cx="3048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73016"/>
            <a:ext cx="2133600" cy="2143125"/>
          </a:xfrm>
          <a:prstGeom prst="rect">
            <a:avLst/>
          </a:prstGeom>
        </p:spPr>
      </p:pic>
      <p:sp>
        <p:nvSpPr>
          <p:cNvPr id="3" name="Dreptunghi 2"/>
          <p:cNvSpPr/>
          <p:nvPr/>
        </p:nvSpPr>
        <p:spPr>
          <a:xfrm>
            <a:off x="6803590" y="3394362"/>
            <a:ext cx="13498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AVAP</a:t>
            </a:r>
            <a:endParaRPr lang="ro-RO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8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8"/>
          <p:cNvSpPr>
            <a:spLocks noChangeArrowheads="1"/>
          </p:cNvSpPr>
          <p:nvPr/>
        </p:nvSpPr>
        <p:spPr bwMode="auto">
          <a:xfrm>
            <a:off x="90488" y="2827338"/>
            <a:ext cx="5410200" cy="2919412"/>
          </a:xfrm>
          <a:prstGeom prst="cloudCallout">
            <a:avLst>
              <a:gd name="adj1" fmla="val 46588"/>
              <a:gd name="adj2" fmla="val -10838"/>
            </a:avLst>
          </a:prstGeom>
          <a:solidFill>
            <a:srgbClr val="CC99FF">
              <a:alpha val="4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/>
              <a:t>sau ve</a:t>
            </a:r>
            <a:r>
              <a:rPr lang="ro-RO" altLang="en-US" sz="2800"/>
              <a:t>ţ</a:t>
            </a:r>
            <a:r>
              <a:rPr lang="en-US" altLang="en-US" sz="2800"/>
              <a:t>i c</a:t>
            </a:r>
            <a:r>
              <a:rPr lang="ro-RO" altLang="en-US" sz="2800"/>
              <a:t>â</a:t>
            </a:r>
            <a:r>
              <a:rPr lang="en-US" altLang="en-US" sz="2800"/>
              <a:t>nta ….</a:t>
            </a:r>
            <a:r>
              <a:rPr lang="ro-RO" altLang="en-US" sz="2800"/>
              <a:t>cu instrumentele muzicale şi veţi dansa. Simbolul din orar este..</a:t>
            </a:r>
            <a:endParaRPr lang="en-US" altLang="en-US" sz="2800"/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9083"/>
            <a:ext cx="23907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-1028700" y="679450"/>
            <a:ext cx="14624050" cy="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296"/>
            <a:ext cx="33559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9425"/>
            <a:ext cx="159702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in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65104"/>
            <a:ext cx="1512168" cy="17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7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5"/>
          <p:cNvSpPr>
            <a:spLocks noChangeArrowheads="1"/>
          </p:cNvSpPr>
          <p:nvPr/>
        </p:nvSpPr>
        <p:spPr bwMode="auto">
          <a:xfrm>
            <a:off x="122659" y="260648"/>
            <a:ext cx="7239000" cy="2209800"/>
          </a:xfrm>
          <a:prstGeom prst="cloudCallout">
            <a:avLst>
              <a:gd name="adj1" fmla="val 37194"/>
              <a:gd name="adj2" fmla="val 60731"/>
            </a:avLst>
          </a:prstGeom>
          <a:solidFill>
            <a:srgbClr val="00FF00">
              <a:alpha val="4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/>
              <a:t>sau c</a:t>
            </a:r>
            <a:r>
              <a:rPr lang="ro-RO" altLang="en-US" sz="2800"/>
              <a:t>â</a:t>
            </a:r>
            <a:r>
              <a:rPr lang="en-US" altLang="en-US" sz="2800"/>
              <a:t>nd ve</a:t>
            </a:r>
            <a:r>
              <a:rPr lang="ro-RO" altLang="en-US" sz="2800"/>
              <a:t>ţ</a:t>
            </a:r>
            <a:r>
              <a:rPr lang="en-US" altLang="en-US" sz="2800"/>
              <a:t>i face educa</a:t>
            </a:r>
            <a:r>
              <a:rPr lang="ro-RO" altLang="en-US" sz="2800"/>
              <a:t>ţ</a:t>
            </a:r>
            <a:r>
              <a:rPr lang="en-US" altLang="en-US" sz="2800"/>
              <a:t>ie fizic</a:t>
            </a:r>
            <a:r>
              <a:rPr lang="ro-RO" altLang="en-US" sz="2800"/>
              <a:t>ă. Simbolul din orar este..</a:t>
            </a:r>
            <a:endParaRPr lang="en-US" altLang="en-US" sz="2800"/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60"/>
          <a:stretch>
            <a:fillRect/>
          </a:stretch>
        </p:blipFill>
        <p:spPr bwMode="auto">
          <a:xfrm>
            <a:off x="5945609" y="4710112"/>
            <a:ext cx="141605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K:\desktop calc\IMAGINI CALC\licurici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1905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K:\desktop calc\IMAGINI CALC\licurici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in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2252067" cy="21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667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loud Callout 3"/>
          <p:cNvSpPr>
            <a:spLocks noChangeArrowheads="1"/>
          </p:cNvSpPr>
          <p:nvPr/>
        </p:nvSpPr>
        <p:spPr bwMode="auto">
          <a:xfrm>
            <a:off x="417513" y="0"/>
            <a:ext cx="7315200" cy="3124200"/>
          </a:xfrm>
          <a:prstGeom prst="cloudCallout">
            <a:avLst>
              <a:gd name="adj1" fmla="val -26043"/>
              <a:gd name="adj2" fmla="val 56089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o-RO" altLang="en-US" sz="2800" smtClean="0"/>
              <a:t>Ne vom bucura de ziua de aniversare a fiecăruia dintre voi! Vă vom cânta ”La mulți ani” și vom fi bucuroși că ați crescut cu încă un an!</a:t>
            </a:r>
            <a:endParaRPr lang="en-US" altLang="en-US" sz="2800" smtClean="0"/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87675"/>
            <a:ext cx="36576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K:\desktop calc\IMAGINI CALC\11796427_949428178448810_889691646357154611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21050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61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loud Callout 3"/>
          <p:cNvSpPr>
            <a:spLocks noChangeArrowheads="1"/>
          </p:cNvSpPr>
          <p:nvPr/>
        </p:nvSpPr>
        <p:spPr bwMode="auto">
          <a:xfrm>
            <a:off x="457200" y="647700"/>
            <a:ext cx="5334000" cy="2514600"/>
          </a:xfrm>
          <a:prstGeom prst="cloudCallout">
            <a:avLst>
              <a:gd name="adj1" fmla="val 64144"/>
              <a:gd name="adj2" fmla="val 85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o-RO" altLang="en-US" sz="2800" dirty="0"/>
              <a:t>Vom face și religie,  dar </a:t>
            </a:r>
            <a:r>
              <a:rPr lang="ro-RO" altLang="en-US" sz="2800" dirty="0" smtClean="0"/>
              <a:t>și engleză</a:t>
            </a:r>
            <a:r>
              <a:rPr lang="ro-RO" altLang="en-US" sz="2800" dirty="0"/>
              <a:t>! Iată simbolurile din orar!</a:t>
            </a:r>
            <a:endParaRPr lang="en-US" altLang="en-US" sz="2800" dirty="0"/>
          </a:p>
        </p:txBody>
      </p:sp>
      <p:pic>
        <p:nvPicPr>
          <p:cNvPr id="26629" name="Picture 6" descr="K:\desktop calc\IMAGINI CALC\licuric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381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5" y="3429000"/>
            <a:ext cx="2561716" cy="1917363"/>
          </a:xfrm>
          <a:prstGeom prst="rect">
            <a:avLst/>
          </a:prstGeom>
        </p:spPr>
      </p:pic>
      <p:pic>
        <p:nvPicPr>
          <p:cNvPr id="7" name="Imagin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81128"/>
            <a:ext cx="1296144" cy="1800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48890"/>
            <a:ext cx="1728192" cy="165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7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38100" y="2495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o-RO" altLang="en-US"/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38100" y="2495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o-RO" altLang="en-US"/>
          </a:p>
        </p:txBody>
      </p:sp>
      <p:sp>
        <p:nvSpPr>
          <p:cNvPr id="27652" name="AutoShape 9"/>
          <p:cNvSpPr>
            <a:spLocks noChangeArrowheads="1"/>
          </p:cNvSpPr>
          <p:nvPr/>
        </p:nvSpPr>
        <p:spPr bwMode="auto">
          <a:xfrm>
            <a:off x="179512" y="-190500"/>
            <a:ext cx="8568952" cy="23241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altLang="en-US" sz="3200" dirty="0"/>
              <a:t>  </a:t>
            </a:r>
            <a:r>
              <a:rPr lang="en-US" altLang="en-US" sz="2800" dirty="0" err="1"/>
              <a:t>Munca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voastr</a:t>
            </a:r>
            <a:r>
              <a:rPr lang="ro-RO" altLang="en-US" sz="2800" dirty="0"/>
              <a:t>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va</a:t>
            </a:r>
            <a:r>
              <a:rPr lang="en-US" altLang="en-US" sz="2800" dirty="0"/>
              <a:t> fi</a:t>
            </a:r>
            <a:r>
              <a:rPr lang="ro-RO" altLang="en-US" sz="2800" dirty="0"/>
              <a:t> </a:t>
            </a:r>
            <a:r>
              <a:rPr lang="en-US" altLang="en-US" sz="2800" dirty="0"/>
              <a:t>r</a:t>
            </a:r>
            <a:r>
              <a:rPr lang="ro-RO" altLang="en-US" sz="2800" dirty="0"/>
              <a:t>ă</a:t>
            </a:r>
            <a:r>
              <a:rPr lang="en-US" altLang="en-US" sz="2800" dirty="0" err="1"/>
              <a:t>spl</a:t>
            </a:r>
            <a:r>
              <a:rPr lang="ro-RO" altLang="en-US" sz="2800" dirty="0"/>
              <a:t>ă</a:t>
            </a:r>
            <a:r>
              <a:rPr lang="en-US" altLang="en-US" sz="2800" dirty="0"/>
              <a:t>tit</a:t>
            </a:r>
            <a:r>
              <a:rPr lang="ro-RO" altLang="en-US" sz="2800" dirty="0"/>
              <a:t>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prin</a:t>
            </a:r>
            <a:r>
              <a:rPr lang="en-US" altLang="en-US" sz="2800" dirty="0"/>
              <a:t> </a:t>
            </a:r>
            <a:r>
              <a:rPr lang="ro-RO" altLang="en-US" sz="2800" dirty="0"/>
              <a:t>laude şi multe </a:t>
            </a:r>
          </a:p>
          <a:p>
            <a:pPr algn="ctr"/>
            <a:r>
              <a:rPr lang="ro-RO" altLang="en-US" sz="2800" dirty="0" err="1"/>
              <a:t>recompense.Nu</a:t>
            </a:r>
            <a:r>
              <a:rPr lang="ro-RO" altLang="en-US" sz="2800" dirty="0"/>
              <a:t> uita, copile </a:t>
            </a:r>
            <a:r>
              <a:rPr lang="ro-RO" altLang="en-US" sz="2800" dirty="0" smtClean="0"/>
              <a:t>drag! </a:t>
            </a:r>
            <a:endParaRPr lang="ro-RO" altLang="en-US" sz="2800" dirty="0"/>
          </a:p>
          <a:p>
            <a:pPr algn="ctr"/>
            <a:r>
              <a:rPr lang="ro-RO" altLang="en-US" sz="2800" dirty="0"/>
              <a:t> </a:t>
            </a:r>
            <a:r>
              <a:rPr lang="ro-RO" altLang="en-US" sz="2800" dirty="0" smtClean="0"/>
              <a:t>În </a:t>
            </a:r>
            <a:r>
              <a:rPr lang="ro-RO" altLang="en-US" sz="2800" dirty="0"/>
              <a:t>această clasă ești:</a:t>
            </a:r>
            <a:endParaRPr lang="ro-RO" altLang="en-US" sz="2400" dirty="0"/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" b="10020"/>
          <a:stretch/>
        </p:blipFill>
        <p:spPr bwMode="auto">
          <a:xfrm>
            <a:off x="4457700" y="4355184"/>
            <a:ext cx="2500313" cy="235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6" r="3243" b="4692"/>
          <a:stretch/>
        </p:blipFill>
        <p:spPr bwMode="auto">
          <a:xfrm>
            <a:off x="546100" y="2127250"/>
            <a:ext cx="2376209" cy="245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022475"/>
            <a:ext cx="196215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 b="9516"/>
          <a:stretch/>
        </p:blipFill>
        <p:spPr bwMode="auto">
          <a:xfrm>
            <a:off x="1992034" y="4725144"/>
            <a:ext cx="1860550" cy="168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27250"/>
            <a:ext cx="1423988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38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0" y="196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o-RO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62000" y="257175"/>
            <a:ext cx="5524500" cy="1524000"/>
          </a:xfrm>
          <a:prstGeom prst="cloudCallout">
            <a:avLst>
              <a:gd name="adj1" fmla="val 63350"/>
              <a:gd name="adj2" fmla="val -91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o-RO" altLang="ro-RO" sz="2800" dirty="0" smtClean="0">
                <a:latin typeface="Times New Roman" pitchFamily="18" charset="0"/>
              </a:rPr>
              <a:t>Dau cuvântul doamnei învățătoare!</a:t>
            </a:r>
            <a:endParaRPr lang="en-US" altLang="ro-RO" sz="2800" dirty="0" smtClean="0">
              <a:latin typeface="Times New Roman" pitchFamily="18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96850"/>
            <a:ext cx="1423988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Imagine 11" descr="D:\poze\14 oct 2011\P1150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6"/>
          <a:stretch>
            <a:fillRect/>
          </a:stretch>
        </p:blipFill>
        <p:spPr bwMode="auto">
          <a:xfrm>
            <a:off x="6101127" y="3284984"/>
            <a:ext cx="2647586" cy="258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CasetăText 1"/>
          <p:cNvSpPr txBox="1">
            <a:spLocks noChangeArrowheads="1"/>
          </p:cNvSpPr>
          <p:nvPr/>
        </p:nvSpPr>
        <p:spPr bwMode="auto">
          <a:xfrm>
            <a:off x="323528" y="2591405"/>
            <a:ext cx="511256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o-RO" altLang="ro-RO" dirty="0"/>
              <a:t>De ce licurici</a:t>
            </a:r>
            <a:r>
              <a:rPr lang="ro-RO" altLang="ro-RO" dirty="0" smtClean="0"/>
              <a:t>?</a:t>
            </a:r>
          </a:p>
          <a:p>
            <a:pPr algn="just"/>
            <a:r>
              <a:rPr lang="ro-RO" b="1" dirty="0"/>
              <a:t>Numiţi şi pricolici, scânteiuţe, steluţe, viermuşori de aur, focul – lui - Dumnezeu,  gândăcei - scânteioşi, lumini – de - pădure, licuricii sunt nişte gândăcei mici care luminează în noapte, nişte cioburi de stea care ne încântă, la fel cum îi bucură copiii pe părinții lor. </a:t>
            </a:r>
            <a:br>
              <a:rPr lang="ro-RO" b="1" dirty="0"/>
            </a:br>
            <a:r>
              <a:rPr lang="ro-RO" b="1" dirty="0"/>
              <a:t>Numele acestei gâze fermecate, care ne aduce tuturor aminte de vremurile fericite ale copilăriei m-a inspirat în alegerea denumirii clasei noastre pregătitoare.</a:t>
            </a:r>
            <a:endParaRPr lang="ro-RO" dirty="0"/>
          </a:p>
          <a:p>
            <a:pPr algn="just"/>
            <a:endParaRPr lang="ro-RO" altLang="ro-RO" dirty="0"/>
          </a:p>
        </p:txBody>
      </p:sp>
    </p:spTree>
    <p:extLst>
      <p:ext uri="{BB962C8B-B14F-4D97-AF65-F5344CB8AC3E}">
        <p14:creationId xmlns:p14="http://schemas.microsoft.com/office/powerpoint/2010/main" val="361117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setăText 1"/>
          <p:cNvSpPr txBox="1">
            <a:spLocks noChangeArrowheads="1"/>
          </p:cNvSpPr>
          <p:nvPr/>
        </p:nvSpPr>
        <p:spPr bwMode="auto">
          <a:xfrm>
            <a:off x="1143000" y="990600"/>
            <a:ext cx="693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o-RO" altLang="ro-RO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994025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reptunghi 2"/>
          <p:cNvSpPr/>
          <p:nvPr/>
        </p:nvSpPr>
        <p:spPr>
          <a:xfrm>
            <a:off x="323528" y="698768"/>
            <a:ext cx="564956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o-RO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Sunt convinsă că </a:t>
            </a:r>
          </a:p>
          <a:p>
            <a:pPr algn="ctr">
              <a:defRPr/>
            </a:pPr>
            <a:r>
              <a:rPr lang="ro-RO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Veti</a:t>
            </a:r>
            <a:r>
              <a:rPr lang="ro-RO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fi niște </a:t>
            </a:r>
            <a:r>
              <a:rPr lang="ro-RO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elevi licurici</a:t>
            </a:r>
            <a:r>
              <a:rPr lang="ro-RO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</a:p>
        </p:txBody>
      </p:sp>
      <p:sp>
        <p:nvSpPr>
          <p:cNvPr id="4" name="Defilare pe orizontală 3"/>
          <p:cNvSpPr/>
          <p:nvPr/>
        </p:nvSpPr>
        <p:spPr>
          <a:xfrm>
            <a:off x="3657600" y="2590800"/>
            <a:ext cx="3962400" cy="36576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o-RO" sz="2800" b="1" dirty="0">
                <a:solidFill>
                  <a:srgbClr val="FF0000"/>
                </a:solidFill>
              </a:rPr>
              <a:t>A</a:t>
            </a:r>
            <a:r>
              <a:rPr lang="ro-RO" sz="2800" b="1" dirty="0"/>
              <a:t>GERI</a:t>
            </a:r>
          </a:p>
          <a:p>
            <a:pPr algn="ctr">
              <a:defRPr/>
            </a:pPr>
            <a:r>
              <a:rPr lang="ro-RO" sz="2800" b="1" dirty="0">
                <a:solidFill>
                  <a:srgbClr val="FF0000"/>
                </a:solidFill>
              </a:rPr>
              <a:t>A</a:t>
            </a:r>
            <a:r>
              <a:rPr lang="ro-RO" sz="2800" b="1" dirty="0"/>
              <a:t>MBITIOȘI</a:t>
            </a:r>
          </a:p>
          <a:p>
            <a:pPr algn="ctr">
              <a:defRPr/>
            </a:pPr>
            <a:r>
              <a:rPr lang="ro-RO" sz="2800" b="1" dirty="0">
                <a:solidFill>
                  <a:srgbClr val="FF0000"/>
                </a:solidFill>
              </a:rPr>
              <a:t>A</a:t>
            </a:r>
            <a:r>
              <a:rPr lang="ro-RO" sz="2800" b="1" dirty="0"/>
              <a:t>TENȚI</a:t>
            </a:r>
          </a:p>
          <a:p>
            <a:pPr algn="ctr">
              <a:defRPr/>
            </a:pPr>
            <a:r>
              <a:rPr lang="ro-RO" sz="2800" b="1" dirty="0">
                <a:solidFill>
                  <a:srgbClr val="FF0000"/>
                </a:solidFill>
              </a:rPr>
              <a:t>A</a:t>
            </a:r>
            <a:r>
              <a:rPr lang="ro-RO" sz="2800" b="1" dirty="0"/>
              <a:t>MABILI</a:t>
            </a:r>
          </a:p>
          <a:p>
            <a:pPr algn="ctr">
              <a:defRPr/>
            </a:pPr>
            <a:r>
              <a:rPr lang="ro-RO" sz="2800" b="1" dirty="0">
                <a:solidFill>
                  <a:srgbClr val="FF0000"/>
                </a:solidFill>
              </a:rPr>
              <a:t>A</a:t>
            </a:r>
            <a:r>
              <a:rPr lang="ro-RO" sz="2800" b="1" dirty="0"/>
              <a:t>CTIVI</a:t>
            </a:r>
          </a:p>
          <a:p>
            <a:pPr algn="ctr">
              <a:defRPr/>
            </a:pPr>
            <a:r>
              <a:rPr lang="ro-RO" sz="2800" b="1" dirty="0">
                <a:solidFill>
                  <a:srgbClr val="FF0000"/>
                </a:solidFill>
              </a:rPr>
              <a:t>A</a:t>
            </a:r>
            <a:r>
              <a:rPr lang="ro-RO" sz="2800" b="1" dirty="0"/>
              <a:t>SCULTĂTORI</a:t>
            </a:r>
          </a:p>
        </p:txBody>
      </p:sp>
      <p:pic>
        <p:nvPicPr>
          <p:cNvPr id="2" name="I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98488"/>
            <a:ext cx="1295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0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448" y="226170"/>
            <a:ext cx="6781800" cy="16002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ro-RO" dirty="0" err="1" smtClean="0">
                <a:solidFill>
                  <a:srgbClr val="FF0000"/>
                </a:solidFill>
              </a:rPr>
              <a:t>Povestea</a:t>
            </a:r>
            <a:r>
              <a:rPr lang="en-US" altLang="ro-RO" dirty="0" smtClean="0">
                <a:solidFill>
                  <a:srgbClr val="FF0000"/>
                </a:solidFill>
              </a:rPr>
              <a:t> </a:t>
            </a:r>
            <a:r>
              <a:rPr lang="ro-RO" altLang="ro-RO" dirty="0" smtClean="0">
                <a:solidFill>
                  <a:srgbClr val="FF0000"/>
                </a:solidFill>
              </a:rPr>
              <a:t>LICURICILOR</a:t>
            </a:r>
            <a:r>
              <a:rPr lang="en-US" altLang="ro-RO" dirty="0" smtClean="0">
                <a:solidFill>
                  <a:srgbClr val="FF0000"/>
                </a:solidFill>
              </a:rPr>
              <a:t> din </a:t>
            </a:r>
            <a:r>
              <a:rPr lang="en-US" altLang="ro-RO" dirty="0" err="1" smtClean="0">
                <a:solidFill>
                  <a:srgbClr val="FF0000"/>
                </a:solidFill>
              </a:rPr>
              <a:t>cetate</a:t>
            </a:r>
            <a:endParaRPr lang="ro-RO" altLang="ro-RO" dirty="0" smtClean="0">
              <a:solidFill>
                <a:srgbClr val="FF0000"/>
              </a:solidFill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323850" y="2011036"/>
            <a:ext cx="648039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o-RO" altLang="ro-RO" sz="2800" dirty="0">
                <a:latin typeface="Verdana" pitchFamily="34" charset="0"/>
                <a:cs typeface="Times New Roman" pitchFamily="18" charset="0"/>
              </a:rPr>
              <a:t>Erau odată 36 de licurici….unii mai mici decât alţii, mici dar cu suflete mari…</a:t>
            </a:r>
            <a:endParaRPr lang="en-US" altLang="ro-RO" sz="2800" dirty="0">
              <a:latin typeface="Verdana" pitchFamily="34" charset="0"/>
              <a:cs typeface="Times New Roman" pitchFamily="18" charset="0"/>
            </a:endParaRPr>
          </a:p>
          <a:p>
            <a:pPr algn="just"/>
            <a:r>
              <a:rPr lang="ro-RO" altLang="ro-RO" sz="2800" dirty="0">
                <a:latin typeface="Verdana" pitchFamily="34" charset="0"/>
                <a:cs typeface="Times New Roman" pitchFamily="18" charset="0"/>
              </a:rPr>
              <a:t>Au bătut la porţile unei cetăţi numite ȘCOALĂ.</a:t>
            </a:r>
          </a:p>
          <a:p>
            <a:pPr algn="just"/>
            <a:r>
              <a:rPr lang="ro-RO" altLang="ro-RO" sz="2800" dirty="0">
                <a:latin typeface="Verdana" pitchFamily="34" charset="0"/>
                <a:cs typeface="Times New Roman" pitchFamily="18" charset="0"/>
              </a:rPr>
              <a:t>I-a întâmpinat o doamnă învățătoare și o creatură mică, luminoasă, verde. </a:t>
            </a:r>
          </a:p>
          <a:p>
            <a:pPr algn="just"/>
            <a:r>
              <a:rPr lang="ro-RO" altLang="ro-RO" sz="2800" dirty="0">
                <a:latin typeface="Verdana" pitchFamily="34" charset="0"/>
              </a:rPr>
              <a:t>Era SCĂPĂRICI, </a:t>
            </a:r>
            <a:r>
              <a:rPr lang="ro-RO" altLang="ro-RO" sz="2800" dirty="0" err="1">
                <a:latin typeface="Verdana" pitchFamily="34" charset="0"/>
              </a:rPr>
              <a:t>licuricul</a:t>
            </a:r>
            <a:r>
              <a:rPr lang="ro-RO" altLang="ro-RO" sz="2800" dirty="0">
                <a:latin typeface="Verdana" pitchFamily="34" charset="0"/>
              </a:rPr>
              <a:t> cel isteț.</a:t>
            </a:r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6170"/>
            <a:ext cx="2095500" cy="2181225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11" y="2553097"/>
            <a:ext cx="1235519" cy="1320924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58" y="3789040"/>
            <a:ext cx="1235519" cy="1320924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8"/>
          <a:stretch/>
        </p:blipFill>
        <p:spPr>
          <a:xfrm>
            <a:off x="7662711" y="4941168"/>
            <a:ext cx="1235519" cy="12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7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304800" y="1676400"/>
            <a:ext cx="4191000" cy="3962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o-RO" altLang="ro-RO" sz="2800" smtClean="0">
                <a:solidFill>
                  <a:srgbClr val="000000"/>
                </a:solidFill>
                <a:latin typeface="Times New Roman" pitchFamily="18" charset="0"/>
              </a:rPr>
              <a:t>Eu v-am scris o scrisorică, pe care vă rog să nu o uitați niciodată:</a:t>
            </a:r>
            <a:endParaRPr lang="en-US" altLang="ro-RO" sz="2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3713163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96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146050" y="228600"/>
            <a:ext cx="8686800" cy="2254250"/>
          </a:xfrm>
          <a:prstGeom prst="cloudCallout">
            <a:avLst>
              <a:gd name="adj1" fmla="val -6847"/>
              <a:gd name="adj2" fmla="val 35824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o-RO" altLang="en-US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143000" y="609600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altLang="en-US" sz="2800"/>
              <a:t>Î</a:t>
            </a:r>
            <a:r>
              <a:rPr lang="en-US" altLang="en-US" sz="2800"/>
              <a:t>mi doresc s</a:t>
            </a:r>
            <a:r>
              <a:rPr lang="ro-RO" altLang="en-US" sz="2800"/>
              <a:t>ă</a:t>
            </a:r>
            <a:r>
              <a:rPr lang="en-US" altLang="en-US" sz="2800"/>
              <a:t> fi</a:t>
            </a:r>
            <a:r>
              <a:rPr lang="ro-RO" altLang="en-US" sz="2800"/>
              <a:t>ţ</a:t>
            </a:r>
            <a:r>
              <a:rPr lang="en-US" altLang="en-US" sz="2800"/>
              <a:t>i copii cumin</a:t>
            </a:r>
            <a:r>
              <a:rPr lang="ro-RO" altLang="en-US" sz="2800"/>
              <a:t>ţ</a:t>
            </a:r>
            <a:r>
              <a:rPr lang="en-US" altLang="en-US" sz="2800"/>
              <a:t>i, elevi model</a:t>
            </a:r>
            <a:r>
              <a:rPr lang="ro-RO" altLang="en-US" sz="2800"/>
              <a:t>.</a:t>
            </a:r>
          </a:p>
          <a:p>
            <a:pPr algn="ctr"/>
            <a:r>
              <a:rPr lang="ro-RO" altLang="en-US" sz="2800"/>
              <a:t> Mi-ar plăcea să folosim doar cuvintele magice:</a:t>
            </a:r>
            <a:endParaRPr lang="en-US" altLang="en-US" sz="2800"/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284162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01900"/>
            <a:ext cx="356076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Childre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6019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2" descr="easle2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57313"/>
            <a:ext cx="30003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57625" y="1643063"/>
            <a:ext cx="2286000" cy="267811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ro-RO" altLang="ro-RO" sz="2400" b="1" dirty="0">
                <a:latin typeface="Comic Sans MS" pitchFamily="66" charset="0"/>
                <a:ea typeface="PMingLiU" pitchFamily="18" charset="-120"/>
              </a:rPr>
              <a:t>Învăţaţi cu dragoste spre bucuria părinţilor</a:t>
            </a:r>
            <a:endParaRPr kumimoji="1" lang="en-US" altLang="ro-RO" sz="2400" b="1" dirty="0">
              <a:latin typeface="Comic Sans MS" pitchFamily="66" charset="0"/>
              <a:ea typeface="PMingLiU" pitchFamily="18" charset="-120"/>
            </a:endParaRPr>
          </a:p>
          <a:p>
            <a:pPr eaLnBrk="1" hangingPunct="1"/>
            <a:r>
              <a:rPr kumimoji="1" lang="ro-RO" altLang="ro-RO" sz="2400" b="1" dirty="0">
                <a:latin typeface="Comic Sans MS" pitchFamily="66" charset="0"/>
                <a:ea typeface="PMingLiU" pitchFamily="18" charset="-120"/>
              </a:rPr>
              <a:t>dar şi a mea, învăţătoarea voastră!</a:t>
            </a:r>
            <a:endParaRPr kumimoji="1" lang="en-US" altLang="ro-RO" sz="2400" b="1" dirty="0">
              <a:latin typeface="Comic Sans MS" pitchFamily="66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79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2590800" cy="1749425"/>
          </a:xfrm>
        </p:spPr>
      </p:pic>
      <p:pic>
        <p:nvPicPr>
          <p:cNvPr id="337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71817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3813"/>
            <a:ext cx="2438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663700"/>
            <a:ext cx="3243262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228600" y="2690813"/>
            <a:ext cx="35814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o-RO" sz="2800"/>
              <a:t>Dragi părinţi, vă mulţumesc pentru</a:t>
            </a:r>
          </a:p>
          <a:p>
            <a:r>
              <a:rPr lang="en-US" altLang="ro-RO" sz="2800"/>
              <a:t>încrederea acordată.</a:t>
            </a:r>
          </a:p>
          <a:p>
            <a:r>
              <a:rPr lang="en-US" altLang="ro-RO" sz="2800"/>
              <a:t>Sunt conştientă că fiecare dintre dv.</a:t>
            </a:r>
          </a:p>
          <a:p>
            <a:r>
              <a:rPr lang="en-US" altLang="ro-RO" sz="2800"/>
              <a:t>şi-a lăsat copilul şi visele sale </a:t>
            </a:r>
          </a:p>
          <a:p>
            <a:r>
              <a:rPr lang="en-US" altLang="ro-RO" sz="2800"/>
              <a:t>în mâinile mele. </a:t>
            </a:r>
          </a:p>
        </p:txBody>
      </p:sp>
    </p:spTree>
    <p:extLst>
      <p:ext uri="{BB962C8B-B14F-4D97-AF65-F5344CB8AC3E}">
        <p14:creationId xmlns:p14="http://schemas.microsoft.com/office/powerpoint/2010/main" val="186279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reptunghi 2"/>
          <p:cNvSpPr>
            <a:spLocks noChangeArrowheads="1"/>
          </p:cNvSpPr>
          <p:nvPr/>
        </p:nvSpPr>
        <p:spPr bwMode="auto">
          <a:xfrm>
            <a:off x="2716213" y="381000"/>
            <a:ext cx="61483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o-RO" altLang="ro-RO" sz="3200" dirty="0" smtClean="0">
                <a:latin typeface="Times New Roman" pitchFamily="18" charset="0"/>
              </a:rPr>
              <a:t>CINE ESTE EL?</a:t>
            </a:r>
            <a:endParaRPr lang="ro-RO" altLang="ro-RO" sz="3200" dirty="0">
              <a:latin typeface="Times New Roman" pitchFamily="18" charset="0"/>
            </a:endParaRPr>
          </a:p>
          <a:p>
            <a:pPr algn="ctr" eaLnBrk="1" hangingPunct="1"/>
            <a:r>
              <a:rPr lang="ro-RO" altLang="ro-RO" sz="3200" b="1" dirty="0" smtClean="0">
                <a:solidFill>
                  <a:srgbClr val="FF0000"/>
                </a:solidFill>
                <a:latin typeface="Times New Roman" pitchFamily="18" charset="0"/>
              </a:rPr>
              <a:t>SCĂPĂRICI</a:t>
            </a:r>
            <a:r>
              <a:rPr lang="ro-RO" altLang="ro-RO" sz="32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o-RO" altLang="ro-RO" sz="3200" dirty="0">
                <a:latin typeface="Times New Roman" pitchFamily="18" charset="0"/>
              </a:rPr>
              <a:t>mascota voastră, a elevilor din clasa pregătitoare</a:t>
            </a:r>
            <a:r>
              <a:rPr lang="en-US" altLang="ro-RO" sz="3200" dirty="0">
                <a:latin typeface="Times New Roman" pitchFamily="18" charset="0"/>
              </a:rPr>
              <a:t> </a:t>
            </a:r>
            <a:r>
              <a:rPr lang="ro-RO" altLang="ro-RO" sz="3200" b="1" dirty="0">
                <a:solidFill>
                  <a:srgbClr val="FF0000"/>
                </a:solidFill>
                <a:latin typeface="Times New Roman" pitchFamily="18" charset="0"/>
              </a:rPr>
              <a:t>A.</a:t>
            </a:r>
            <a:endParaRPr lang="en-US" altLang="ro-RO" sz="3200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2536825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Dreptunghi 3"/>
          <p:cNvSpPr>
            <a:spLocks noChangeArrowheads="1"/>
          </p:cNvSpPr>
          <p:nvPr/>
        </p:nvSpPr>
        <p:spPr bwMode="auto">
          <a:xfrm>
            <a:off x="2819400" y="4822825"/>
            <a:ext cx="48641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o-RO" sz="3200">
                <a:latin typeface="Times New Roman" pitchFamily="18" charset="0"/>
              </a:rPr>
              <a:t>Daaar a</a:t>
            </a:r>
            <a:r>
              <a:rPr lang="ro-RO" altLang="ro-RO" sz="3200">
                <a:latin typeface="Times New Roman" pitchFamily="18" charset="0"/>
              </a:rPr>
              <a:t>ţ</a:t>
            </a:r>
            <a:r>
              <a:rPr lang="en-US" altLang="ro-RO" sz="3200">
                <a:latin typeface="Times New Roman" pitchFamily="18" charset="0"/>
              </a:rPr>
              <a:t>i crescut de</a:t>
            </a:r>
            <a:r>
              <a:rPr lang="ro-RO" altLang="ro-RO" sz="3200">
                <a:latin typeface="Times New Roman" pitchFamily="18" charset="0"/>
              </a:rPr>
              <a:t> când aţi terminat grădiniţa</a:t>
            </a:r>
            <a:r>
              <a:rPr lang="en-US" altLang="ro-RO" sz="3200">
                <a:latin typeface="Times New Roman" pitchFamily="18" charset="0"/>
              </a:rPr>
              <a:t> </a:t>
            </a:r>
            <a:r>
              <a:rPr lang="ro-RO" altLang="ro-RO" sz="3200">
                <a:latin typeface="Times New Roman" pitchFamily="18" charset="0"/>
              </a:rPr>
              <a:t>ş</a:t>
            </a:r>
            <a:r>
              <a:rPr lang="en-US" altLang="ro-RO" sz="3200">
                <a:latin typeface="Times New Roman" pitchFamily="18" charset="0"/>
              </a:rPr>
              <a:t>i taaaare mult m</a:t>
            </a:r>
            <a:r>
              <a:rPr lang="ro-RO" altLang="ro-RO" sz="3200">
                <a:latin typeface="Times New Roman" pitchFamily="18" charset="0"/>
              </a:rPr>
              <a:t>ă</a:t>
            </a:r>
            <a:r>
              <a:rPr lang="en-US" altLang="ro-RO" sz="3200">
                <a:latin typeface="Times New Roman" pitchFamily="18" charset="0"/>
              </a:rPr>
              <a:t> bucur pentru voi</a:t>
            </a:r>
            <a:r>
              <a:rPr lang="ro-RO" altLang="ro-RO" sz="3200">
                <a:latin typeface="Times New Roman" pitchFamily="18" charset="0"/>
              </a:rPr>
              <a:t>!</a:t>
            </a:r>
            <a:r>
              <a:rPr lang="en-US" altLang="ro-RO" sz="3200">
                <a:latin typeface="Times New Roman" pitchFamily="18" charset="0"/>
              </a:rPr>
              <a:t> </a:t>
            </a:r>
          </a:p>
        </p:txBody>
      </p:sp>
      <p:pic>
        <p:nvPicPr>
          <p:cNvPr id="122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2214563"/>
            <a:ext cx="25336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50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8763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altLang="ro-RO" sz="4000" dirty="0" smtClean="0"/>
              <a:t>Timpul aleargă. </a:t>
            </a:r>
            <a:r>
              <a:rPr lang="en-US" altLang="ro-RO" sz="4000" dirty="0" smtClean="0"/>
              <a:t/>
            </a:r>
            <a:br>
              <a:rPr lang="en-US" altLang="ro-RO" sz="4000" dirty="0" smtClean="0"/>
            </a:br>
            <a:r>
              <a:rPr lang="ro-RO" altLang="ro-RO" sz="4000" dirty="0" smtClean="0"/>
              <a:t>Parcă ieri mergeaţi de mână la grădiniţă, iar astăzi iată sunteţi…</a:t>
            </a:r>
            <a:endParaRPr lang="en-US" altLang="ro-RO" sz="4000" dirty="0" smtClean="0"/>
          </a:p>
        </p:txBody>
      </p:sp>
      <p:pic>
        <p:nvPicPr>
          <p:cNvPr id="13315" name="Picture 17" descr="kind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3286125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74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5925"/>
            <a:ext cx="2536825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Dreptunghi 1"/>
          <p:cNvSpPr>
            <a:spLocks noChangeArrowheads="1"/>
          </p:cNvSpPr>
          <p:nvPr/>
        </p:nvSpPr>
        <p:spPr bwMode="auto">
          <a:xfrm>
            <a:off x="2765425" y="482600"/>
            <a:ext cx="59975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ro-RO"/>
              <a:t>Vă voi însoţi în fiecare zi din clasa clasa pregătitoare. </a:t>
            </a:r>
            <a:endParaRPr lang="ro-RO" altLang="ro-RO"/>
          </a:p>
          <a:p>
            <a:r>
              <a:rPr lang="vi-VN" altLang="ro-RO"/>
              <a:t>Am invitat în această zi de sărbătoare mai mulți licurici. Printre ei se află și o VEDETĂ</a:t>
            </a:r>
            <a:r>
              <a:rPr lang="ro-RO" altLang="ro-RO"/>
              <a:t>: adevăratul SCĂPĂRICI, care a jucat în filmul pentru copii</a:t>
            </a:r>
            <a:endParaRPr lang="vi-VN" altLang="ro-RO"/>
          </a:p>
        </p:txBody>
      </p:sp>
      <p:pic>
        <p:nvPicPr>
          <p:cNvPr id="14340" name="I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528888"/>
            <a:ext cx="2782888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r="20386"/>
          <a:stretch/>
        </p:blipFill>
        <p:spPr>
          <a:xfrm rot="902737">
            <a:off x="7082796" y="1925574"/>
            <a:ext cx="1449977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20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33675"/>
            <a:ext cx="160020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I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61404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Dreptunghi 2"/>
          <p:cNvSpPr>
            <a:spLocks noChangeArrowheads="1"/>
          </p:cNvSpPr>
          <p:nvPr/>
        </p:nvSpPr>
        <p:spPr bwMode="auto">
          <a:xfrm>
            <a:off x="1143000" y="457200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ro-RO" sz="2000" dirty="0"/>
              <a:t>Acum aș vrea să facem cunoștință cu fiecare dintre voi! Doamna învățătoare </a:t>
            </a:r>
            <a:r>
              <a:rPr lang="ro-RO" altLang="ro-RO" sz="2000" dirty="0" smtClean="0"/>
              <a:t>VA STRIGA CATALOGUL, iar voi veți striga PREZENT!</a:t>
            </a:r>
          </a:p>
          <a:p>
            <a:r>
              <a:rPr lang="ro-RO" altLang="ro-RO" sz="2000" dirty="0" smtClean="0"/>
              <a:t>VEȚI PRIMI UN CARTONAS CU NUME.</a:t>
            </a:r>
            <a:endParaRPr lang="vi-VN" altLang="ro-RO" sz="2000" dirty="0"/>
          </a:p>
        </p:txBody>
      </p:sp>
    </p:spTree>
    <p:extLst>
      <p:ext uri="{BB962C8B-B14F-4D97-AF65-F5344CB8AC3E}">
        <p14:creationId xmlns:p14="http://schemas.microsoft.com/office/powerpoint/2010/main" val="349684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j0434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0501">
            <a:off x="733425" y="90488"/>
            <a:ext cx="16287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j04344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497">
            <a:off x="3409950" y="141288"/>
            <a:ext cx="1555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j04344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4241">
            <a:off x="5610225" y="6350"/>
            <a:ext cx="162718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BD21294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976313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BD21294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976313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BD21294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923925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11650"/>
            <a:ext cx="16906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Dreptunghi 1"/>
          <p:cNvSpPr>
            <a:spLocks noChangeArrowheads="1"/>
          </p:cNvSpPr>
          <p:nvPr/>
        </p:nvSpPr>
        <p:spPr bwMode="auto">
          <a:xfrm>
            <a:off x="2027238" y="2362200"/>
            <a:ext cx="68262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vi-VN" altLang="ro-RO" sz="2800"/>
              <a:t>Eu, Scăpărici, vă voi însoți când veţi descoperi pas cu pas minunata lume a literelor. Iată simbolul pentru ora de comunicare</a:t>
            </a:r>
            <a:r>
              <a:rPr lang="ro-RO" altLang="ro-RO" sz="2800"/>
              <a:t>:</a:t>
            </a:r>
            <a:endParaRPr lang="vi-VN" altLang="ro-RO" sz="2800"/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4950"/>
            <a:ext cx="159702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ine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11650"/>
            <a:ext cx="2016224" cy="20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2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4326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5242">
            <a:off x="6619875" y="1423988"/>
            <a:ext cx="23733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j04379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4043">
            <a:off x="1352550" y="3270250"/>
            <a:ext cx="1935163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8"/>
          <p:cNvSpPr>
            <a:spLocks noChangeArrowheads="1"/>
          </p:cNvSpPr>
          <p:nvPr/>
        </p:nvSpPr>
        <p:spPr bwMode="auto">
          <a:xfrm>
            <a:off x="762000" y="211138"/>
            <a:ext cx="6232525" cy="2438400"/>
          </a:xfrm>
          <a:prstGeom prst="cloudCallout">
            <a:avLst>
              <a:gd name="adj1" fmla="val -36127"/>
              <a:gd name="adj2" fmla="val 23412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o-RO" altLang="en-US" sz="2800" smtClean="0"/>
              <a:t>ş</a:t>
            </a:r>
            <a:r>
              <a:rPr lang="en-US" altLang="en-US" sz="2800" smtClean="0"/>
              <a:t>i c</a:t>
            </a:r>
            <a:r>
              <a:rPr lang="ro-RO" altLang="en-US" sz="2800" smtClean="0"/>
              <a:t>â</a:t>
            </a:r>
            <a:r>
              <a:rPr lang="en-US" altLang="en-US" sz="2800" smtClean="0"/>
              <a:t>nd ve</a:t>
            </a:r>
            <a:r>
              <a:rPr lang="ro-RO" altLang="en-US" sz="2800" smtClean="0"/>
              <a:t>ţ</a:t>
            </a:r>
            <a:r>
              <a:rPr lang="en-US" altLang="en-US" sz="2800" smtClean="0"/>
              <a:t>i </a:t>
            </a:r>
            <a:r>
              <a:rPr lang="ro-RO" altLang="en-US" sz="2800" smtClean="0"/>
              <a:t>scrie </a:t>
            </a:r>
            <a:r>
              <a:rPr lang="en-US" altLang="en-US" sz="2800" smtClean="0"/>
              <a:t>sau </a:t>
            </a:r>
            <a:r>
              <a:rPr lang="ro-RO" altLang="en-US" sz="2800" smtClean="0"/>
              <a:t>desluşi tainele unor texte, povești sau poezii</a:t>
            </a:r>
            <a:r>
              <a:rPr lang="en-US" altLang="en-US" sz="2800" smtClean="0"/>
              <a:t>…</a:t>
            </a: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3276600"/>
            <a:ext cx="29718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7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1701800" y="1484313"/>
            <a:ext cx="7216775" cy="2514600"/>
          </a:xfrm>
          <a:prstGeom prst="cloudCallout">
            <a:avLst>
              <a:gd name="adj1" fmla="val 15915"/>
              <a:gd name="adj2" fmla="val 65166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o-RO" altLang="en-US" sz="4000" smtClean="0"/>
              <a:t>ş</a:t>
            </a:r>
            <a:r>
              <a:rPr lang="en-US" altLang="en-US" sz="4000" smtClean="0"/>
              <a:t>i a </a:t>
            </a:r>
            <a:r>
              <a:rPr lang="ro-RO" altLang="en-US" sz="4000" smtClean="0"/>
              <a:t>matematicii</a:t>
            </a:r>
            <a:r>
              <a:rPr lang="en-US" altLang="en-US" sz="4000" smtClean="0"/>
              <a:t>.</a:t>
            </a:r>
            <a:r>
              <a:rPr lang="ro-RO" altLang="en-US" sz="4000" smtClean="0"/>
              <a:t>Iată simbolul din orar!</a:t>
            </a:r>
            <a:endParaRPr lang="en-US" altLang="en-US" sz="4000" smtClean="0"/>
          </a:p>
        </p:txBody>
      </p:sp>
      <p:pic>
        <p:nvPicPr>
          <p:cNvPr id="18435" name="Picture 16" descr="chiffre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14153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7" descr="arg-8-25-trans-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-171450"/>
            <a:ext cx="1828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8" descr="arg-7-50-trans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-15875"/>
            <a:ext cx="20288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98912"/>
            <a:ext cx="2685037" cy="2617911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6" b="24118"/>
          <a:stretch/>
        </p:blipFill>
        <p:spPr>
          <a:xfrm>
            <a:off x="6804248" y="4437112"/>
            <a:ext cx="1659293" cy="20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4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urist">
  <a:themeElements>
    <a:clrScheme name="Turist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urist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urist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</TotalTime>
  <Words>561</Words>
  <Application>Microsoft Office PowerPoint</Application>
  <PresentationFormat>Expunere pe ecran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23</vt:i4>
      </vt:variant>
    </vt:vector>
  </HeadingPairs>
  <TitlesOfParts>
    <vt:vector size="24" baseType="lpstr">
      <vt:lpstr>Turist</vt:lpstr>
      <vt:lpstr>Prezentare PowerPoint</vt:lpstr>
      <vt:lpstr>Prezentare PowerPoint</vt:lpstr>
      <vt:lpstr>Prezentare PowerPoint</vt:lpstr>
      <vt:lpstr>Timpul aleargă.  Parcă ieri mergeaţi de mână la grădiniţă, iar astăzi iată sunteţi…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12</cp:revision>
  <dcterms:created xsi:type="dcterms:W3CDTF">2015-09-12T20:27:36Z</dcterms:created>
  <dcterms:modified xsi:type="dcterms:W3CDTF">2015-09-13T16:35:02Z</dcterms:modified>
</cp:coreProperties>
</file>