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3" r:id="rId6"/>
    <p:sldId id="257" r:id="rId7"/>
    <p:sldId id="260" r:id="rId8"/>
    <p:sldId id="267" r:id="rId9"/>
    <p:sldId id="258" r:id="rId10"/>
    <p:sldId id="261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7DC5B4-1399-47E8-B5DF-29D8E9A7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3F1BA9B-4F77-424C-BD83-F966114C4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2C35F6C-0F9D-4B3A-AAD2-1EF69559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A1F1CF-8724-4A8C-9BF1-46EB49BE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1010022-6336-4B5F-8BD3-34ECEF3B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66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E6AB0C-FCB5-4320-B59E-6BA9081A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0E2C990-B403-4385-8FFA-FC55055D4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933F1B3-69EE-4D7F-AFD7-72843BE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84B40CD-1163-49CF-B14B-AFA97673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09BC0C-DFD5-434E-8803-14619208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65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06A6827-FD8D-450D-B602-1A9332B47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2AAF04F-CEB1-44DF-8BA5-54B4B51FC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F67200C-8666-4477-8A91-80BC01F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5C06083-EA8E-48E0-8CB4-92CF88D1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3172522-6B05-4045-B8D9-5A603BA4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601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91A627-CED8-4167-8942-31C818D6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700B74E-3508-42A8-A646-93E3247C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4587AE9-186C-43F1-827F-34B2C32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4085A48-F782-435F-98B0-0553C061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B3EA82D-2469-4F42-A5F5-AE7CCE39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568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1D39ED-90FF-4C2C-B30C-E13DCF0B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21DB9F9-E12A-4510-B61C-357DB7C5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8863AF9-1333-4499-B18E-AD2D0952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6139CC0-860B-4F9E-B774-27237EE6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9CCB73C-FBED-44B5-9AA5-26AE478D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842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997D67-3E84-411F-A38E-DF4C23EB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D7BA73-AAFB-442C-BADA-3381FEF5B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8D2771B-89A8-4F2F-80AB-4B268825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0522E89-B04F-4030-A395-68216074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6CBDB6D3-8173-4E3F-B078-6AE25732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EC0E943-C6F0-41D0-97BF-9B21984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054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7EFAF3-304C-4162-BA57-5A974973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8ACC712-887C-4CF6-9D78-48934420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9478CBF-4565-49D4-A775-41CEB8548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F5F87579-A280-4B88-BCCB-8B5C061C6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A69A5A7-3159-4E46-BD79-4E54E3FBF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4C7DB8C-229E-4D74-A786-BAD70F5A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4B81621-B973-4954-B872-91FAD380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FF184CE-378C-4E34-B15D-0AA9B2E7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051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8AA89E-4FDE-45EA-86D0-56397DE6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F874604F-65E0-49B2-B94B-390011FD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844C764-01CF-4AFB-AFE8-C6AD3516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894F684-4AFE-4D27-BDE3-221708C7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76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8D07916-EF20-48FA-87D2-33078C52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464FDCE-D671-46C6-ADA3-8FACFA92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4315CCA-812D-4630-9936-FA3C8896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43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F6986A7-1D87-43EB-993A-5255FAE0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D49A613-8E47-400D-82BB-6B2A29D4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ACA8937-795A-440F-9F8B-25F829F26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ACC1867-FE91-48D3-9796-0C7AA79E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8CF9EA1-565F-41C9-B267-F9E5BCB9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588292A-36ED-4B4C-9F4D-E7918738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26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910E35-4064-4E1A-AB8B-CC845706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1E912BB-ABF1-486C-B018-D196B889C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A722BE7-DAF3-4DC6-8291-7698B582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A8486FA-9151-4E70-BDBB-5130E9C6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90E10DD-1FBD-446D-8633-FB2D0896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98E4D2F-D3CD-43FD-B257-8EAD1BC5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11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37C8037-5D8F-4C06-9669-88E9DA1D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D8D35D8-D66D-4E7C-9D81-D8A12F57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E51874-5A2C-4E2F-828F-3B2E73A08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325A-E54D-4798-AEBD-BB7442D473BC}" type="datetimeFigureOut">
              <a:rPr lang="ro-RO" smtClean="0"/>
              <a:t>05.05.2020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27B0A4C-D30D-43D6-966E-42765D2A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078A06E-8A7E-445E-8784-EFBB2360C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E4B3-E8D1-4649-BB2A-EB2D02692B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52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DKklNBu2kQ&amp;list=RDZDKklNBu2kQ&amp;start_radio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eptunghi 11">
            <a:extLst>
              <a:ext uri="{FF2B5EF4-FFF2-40B4-BE49-F238E27FC236}">
                <a16:creationId xmlns:a16="http://schemas.microsoft.com/office/drawing/2014/main" id="{88B3FBD6-6B40-47AC-A61A-14CDBFAE0444}"/>
              </a:ext>
            </a:extLst>
          </p:cNvPr>
          <p:cNvSpPr/>
          <p:nvPr/>
        </p:nvSpPr>
        <p:spPr>
          <a:xfrm>
            <a:off x="3733870" y="2146317"/>
            <a:ext cx="4933052" cy="18558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dirty="0"/>
              <a:t>Lecție online cu aromă de ceai </a:t>
            </a:r>
          </a:p>
        </p:txBody>
      </p:sp>
    </p:spTree>
    <p:extLst>
      <p:ext uri="{BB962C8B-B14F-4D97-AF65-F5344CB8AC3E}">
        <p14:creationId xmlns:p14="http://schemas.microsoft.com/office/powerpoint/2010/main" val="426168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3E6D52A-23F8-4907-9703-FB1CCBDE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447399"/>
            <a:ext cx="10515600" cy="1862493"/>
          </a:xfrm>
        </p:spPr>
        <p:txBody>
          <a:bodyPr>
            <a:normAutofit lnSpcReduction="10000"/>
          </a:bodyPr>
          <a:lstStyle/>
          <a:p>
            <a:r>
              <a:rPr lang="ro-RO" sz="4000" b="1" i="1" dirty="0"/>
              <a:t>Într-un șirag de perle sunt 9 grupuri de câte 3 perle albe și 4 perle negre.</a:t>
            </a:r>
            <a:endParaRPr lang="ro-RO" sz="4000" dirty="0"/>
          </a:p>
          <a:p>
            <a:pPr marL="0" indent="0">
              <a:buNone/>
            </a:pPr>
            <a:r>
              <a:rPr lang="ro-RO" sz="4000" b="1" i="1" dirty="0"/>
              <a:t>  </a:t>
            </a:r>
            <a:r>
              <a:rPr lang="ro-RO" sz="4000" b="1" i="1" dirty="0">
                <a:solidFill>
                  <a:srgbClr val="FF0000"/>
                </a:solidFill>
              </a:rPr>
              <a:t>Câte perle sunt în șirag?</a:t>
            </a:r>
            <a:endParaRPr lang="ro-RO" sz="4000" i="1" dirty="0">
              <a:solidFill>
                <a:srgbClr val="FF0000"/>
              </a:solidFill>
            </a:endParaRPr>
          </a:p>
          <a:p>
            <a:endParaRPr lang="ro-RO" sz="4000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4129CD7-33B4-438A-B013-CC4DD8805161}"/>
              </a:ext>
            </a:extLst>
          </p:cNvPr>
          <p:cNvSpPr/>
          <p:nvPr/>
        </p:nvSpPr>
        <p:spPr>
          <a:xfrm>
            <a:off x="1557314" y="1996067"/>
            <a:ext cx="193463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9915" algn="l"/>
                <a:tab pos="3239770" algn="ctr"/>
              </a:tabLst>
            </a:pPr>
            <a:r>
              <a:rPr lang="ro-RO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 I: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5FC588A0-C820-4262-9EFB-51C6A2CD5A32}"/>
              </a:ext>
            </a:extLst>
          </p:cNvPr>
          <p:cNvSpPr/>
          <p:nvPr/>
        </p:nvSpPr>
        <p:spPr>
          <a:xfrm>
            <a:off x="8056939" y="1965549"/>
            <a:ext cx="205485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9915" algn="l"/>
                <a:tab pos="3239770" algn="ctr"/>
              </a:tabLst>
            </a:pPr>
            <a:r>
              <a:rPr lang="ro-RO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 II: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C1ED3B18-90B9-4526-905B-95E97825931B}"/>
              </a:ext>
            </a:extLst>
          </p:cNvPr>
          <p:cNvSpPr/>
          <p:nvPr/>
        </p:nvSpPr>
        <p:spPr>
          <a:xfrm>
            <a:off x="821635" y="3372551"/>
            <a:ext cx="4943061" cy="247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b="1" dirty="0"/>
              <a:t>1. Câte perle albe sunt în 9 grupe?</a:t>
            </a:r>
          </a:p>
          <a:p>
            <a:r>
              <a:rPr lang="ro-RO" sz="2400" b="1" dirty="0"/>
              <a:t>          9x3 = 27 (perle albe)</a:t>
            </a:r>
          </a:p>
          <a:p>
            <a:r>
              <a:rPr lang="ro-RO" sz="2400" b="1" dirty="0"/>
              <a:t>2. Câte perle negre sunt în 9 grupe?</a:t>
            </a:r>
          </a:p>
          <a:p>
            <a:r>
              <a:rPr lang="ro-RO" sz="2400" b="1" dirty="0"/>
              <a:t>         4x9 = 36 (perle negre)</a:t>
            </a:r>
          </a:p>
          <a:p>
            <a:r>
              <a:rPr lang="ro-RO" sz="2400" b="1" dirty="0"/>
              <a:t>3. Câte perle sunt în șirag?</a:t>
            </a:r>
          </a:p>
          <a:p>
            <a:r>
              <a:rPr lang="ro-RO" sz="2400" b="1" dirty="0"/>
              <a:t>         27+36=63 (perle)</a:t>
            </a:r>
          </a:p>
          <a:p>
            <a:pPr algn="r"/>
            <a:r>
              <a:rPr lang="ro-RO" sz="2400" b="1" dirty="0"/>
              <a:t>R: 63 perle</a:t>
            </a:r>
          </a:p>
          <a:p>
            <a:r>
              <a:rPr lang="ro-RO" sz="2400" b="1" dirty="0"/>
              <a:t>E = 9x3+9x4</a:t>
            </a:r>
            <a:endParaRPr lang="ro-RO" b="1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254D568-37F5-4184-9ABB-8CE5F3C463E1}"/>
              </a:ext>
            </a:extLst>
          </p:cNvPr>
          <p:cNvSpPr/>
          <p:nvPr/>
        </p:nvSpPr>
        <p:spPr>
          <a:xfrm>
            <a:off x="6255027" y="3405554"/>
            <a:ext cx="5115338" cy="2617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o-RO" sz="2400" b="1" dirty="0"/>
              <a:t>Câte perle albe și negre sunt într-un grup?</a:t>
            </a:r>
          </a:p>
          <a:p>
            <a:pPr algn="just"/>
            <a:r>
              <a:rPr lang="ro-RO" sz="2400" b="1" dirty="0"/>
              <a:t>           3+4 = 7 (perle)</a:t>
            </a:r>
          </a:p>
          <a:p>
            <a:pPr algn="just"/>
            <a:r>
              <a:rPr lang="ro-RO" sz="2400" b="1" dirty="0"/>
              <a:t>2. Câte perle sunt în șirag?</a:t>
            </a:r>
          </a:p>
          <a:p>
            <a:pPr algn="just"/>
            <a:r>
              <a:rPr lang="ro-RO" sz="2400" b="1" dirty="0"/>
              <a:t>           9x7 = 63 (perle)</a:t>
            </a:r>
          </a:p>
          <a:p>
            <a:pPr algn="just"/>
            <a:r>
              <a:rPr lang="ro-RO" sz="2400" b="1" dirty="0"/>
              <a:t>                                            R: 63 perle</a:t>
            </a:r>
          </a:p>
          <a:p>
            <a:pPr algn="just"/>
            <a:r>
              <a:rPr lang="ro-RO" sz="2400" b="1" dirty="0"/>
              <a:t>   E= 9 x (3+4)</a:t>
            </a:r>
          </a:p>
          <a:p>
            <a:pPr marL="342900" indent="-342900" algn="ctr">
              <a:buAutoNum type="arabicPeriod"/>
            </a:pPr>
            <a:endParaRPr lang="ro-RO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1A6C1AAE-D9E5-46CD-9604-B46E4B022317}"/>
              </a:ext>
            </a:extLst>
          </p:cNvPr>
          <p:cNvPicPr/>
          <p:nvPr/>
        </p:nvPicPr>
        <p:blipFill rotWithShape="1">
          <a:blip r:embed="rId2"/>
          <a:srcRect l="24967" t="48226" r="10880" b="12076"/>
          <a:stretch/>
        </p:blipFill>
        <p:spPr bwMode="auto">
          <a:xfrm>
            <a:off x="311425" y="2849431"/>
            <a:ext cx="11304105" cy="402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576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5">
            <a:extLst>
              <a:ext uri="{FF2B5EF4-FFF2-40B4-BE49-F238E27FC236}">
                <a16:creationId xmlns:a16="http://schemas.microsoft.com/office/drawing/2014/main" id="{B0B87E40-7B7C-4073-86B0-E45430BEDDAE}"/>
              </a:ext>
            </a:extLst>
          </p:cNvPr>
          <p:cNvSpPr/>
          <p:nvPr/>
        </p:nvSpPr>
        <p:spPr>
          <a:xfrm>
            <a:off x="255869" y="609065"/>
            <a:ext cx="6105938" cy="10999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dirty="0"/>
              <a:t>Ce este SUCCESUL pentru voi?</a:t>
            </a:r>
          </a:p>
        </p:txBody>
      </p:sp>
      <p:pic>
        <p:nvPicPr>
          <p:cNvPr id="5" name="Picture 4" descr="Teacup Clip Art - Transparent Background Tea Clipart, HD Png ...">
            <a:extLst>
              <a:ext uri="{FF2B5EF4-FFF2-40B4-BE49-F238E27FC236}">
                <a16:creationId xmlns:a16="http://schemas.microsoft.com/office/drawing/2014/main" id="{8CD77F12-DE7C-4A7D-87AC-7D2CE923C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3277" r="4610" b="6830"/>
          <a:stretch/>
        </p:blipFill>
        <p:spPr bwMode="auto">
          <a:xfrm>
            <a:off x="255869" y="2455232"/>
            <a:ext cx="5677863" cy="43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12159203-6548-4079-9541-D159BF1D8B06}"/>
              </a:ext>
            </a:extLst>
          </p:cNvPr>
          <p:cNvSpPr/>
          <p:nvPr/>
        </p:nvSpPr>
        <p:spPr>
          <a:xfrm>
            <a:off x="6860548" y="1027042"/>
            <a:ext cx="5075583" cy="1543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dirty="0"/>
              <a:t>Știam că o să scrii:</a:t>
            </a:r>
          </a:p>
          <a:p>
            <a:pPr algn="ctr"/>
            <a:r>
              <a:rPr lang="ro-RO" sz="4000" b="1" i="1" dirty="0">
                <a:solidFill>
                  <a:srgbClr val="6600FF"/>
                </a:solidFill>
                <a:latin typeface="Great Vibes" panose="02000507080000020002" pitchFamily="2" charset="-18"/>
              </a:rPr>
              <a:t>Sa fii cel mai bun.</a:t>
            </a:r>
          </a:p>
        </p:txBody>
      </p:sp>
      <p:pic>
        <p:nvPicPr>
          <p:cNvPr id="7" name="Picture 2" descr="Thank You Bunny GIF - ThankYou Bunny Cute - Discover &amp; Share GIFs">
            <a:extLst>
              <a:ext uri="{FF2B5EF4-FFF2-40B4-BE49-F238E27FC236}">
                <a16:creationId xmlns:a16="http://schemas.microsoft.com/office/drawing/2014/main" id="{DDBCE959-9BAD-478C-8FA5-E97311379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56" y="3242736"/>
            <a:ext cx="3016940" cy="29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ster motivational pentru copii: “Succesul este suma eforturilor ...">
            <a:extLst>
              <a:ext uri="{FF2B5EF4-FFF2-40B4-BE49-F238E27FC236}">
                <a16:creationId xmlns:a16="http://schemas.microsoft.com/office/drawing/2014/main" id="{853CA43A-42D2-4BA0-859F-D9C25293D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4" y="210625"/>
            <a:ext cx="4838626" cy="62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eacup Clip Art - Transparent Background Tea Clipart, HD Png ...">
            <a:extLst>
              <a:ext uri="{FF2B5EF4-FFF2-40B4-BE49-F238E27FC236}">
                <a16:creationId xmlns:a16="http://schemas.microsoft.com/office/drawing/2014/main" id="{9DB08423-8565-4D3B-B044-684EC818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56" y="2193652"/>
            <a:ext cx="2883114" cy="22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eacup Clip Art - Transparent Background Tea Clipart, HD Png ...">
            <a:extLst>
              <a:ext uri="{FF2B5EF4-FFF2-40B4-BE49-F238E27FC236}">
                <a16:creationId xmlns:a16="http://schemas.microsoft.com/office/drawing/2014/main" id="{93FE342F-ED49-42E8-9C8D-0519AAAC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62" y="4570511"/>
            <a:ext cx="2883114" cy="22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eacup Clip Art - Transparent Background Tea Clipart, HD Png ...">
            <a:extLst>
              <a:ext uri="{FF2B5EF4-FFF2-40B4-BE49-F238E27FC236}">
                <a16:creationId xmlns:a16="http://schemas.microsoft.com/office/drawing/2014/main" id="{306E0A18-BA01-40F9-8420-F09C5B2C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08" y="1511859"/>
            <a:ext cx="2883114" cy="22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u 1">
            <a:extLst>
              <a:ext uri="{FF2B5EF4-FFF2-40B4-BE49-F238E27FC236}">
                <a16:creationId xmlns:a16="http://schemas.microsoft.com/office/drawing/2014/main" id="{705F334E-383E-4F18-B438-5917173395CD}"/>
              </a:ext>
            </a:extLst>
          </p:cNvPr>
          <p:cNvSpPr txBox="1">
            <a:spLocks/>
          </p:cNvSpPr>
          <p:nvPr/>
        </p:nvSpPr>
        <p:spPr>
          <a:xfrm>
            <a:off x="6262540" y="333516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suma</a:t>
            </a:r>
            <a:br>
              <a:rPr lang="ro-RO" dirty="0"/>
            </a:br>
            <a:br>
              <a:rPr lang="ro-RO" dirty="0"/>
            </a:br>
            <a:r>
              <a:rPr lang="ro-RO" dirty="0"/>
              <a:t> </a:t>
            </a:r>
          </a:p>
        </p:txBody>
      </p:sp>
      <p:sp>
        <p:nvSpPr>
          <p:cNvPr id="12" name="Titlu 1">
            <a:extLst>
              <a:ext uri="{FF2B5EF4-FFF2-40B4-BE49-F238E27FC236}">
                <a16:creationId xmlns:a16="http://schemas.microsoft.com/office/drawing/2014/main" id="{FCD7C995-8391-4000-B5C9-5C4603B5F317}"/>
              </a:ext>
            </a:extLst>
          </p:cNvPr>
          <p:cNvSpPr txBox="1">
            <a:spLocks/>
          </p:cNvSpPr>
          <p:nvPr/>
        </p:nvSpPr>
        <p:spPr>
          <a:xfrm>
            <a:off x="9385926" y="2353469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dirty="0"/>
            </a:br>
            <a:r>
              <a:rPr lang="ro-RO" dirty="0"/>
              <a:t> </a:t>
            </a:r>
            <a:r>
              <a:rPr lang="ro-RO" b="1" dirty="0"/>
              <a:t>mici</a:t>
            </a:r>
            <a:br>
              <a:rPr lang="ro-RO" dirty="0"/>
            </a:br>
            <a:r>
              <a:rPr lang="ro-RO" dirty="0"/>
              <a:t> </a:t>
            </a:r>
          </a:p>
        </p:txBody>
      </p:sp>
      <p:sp>
        <p:nvSpPr>
          <p:cNvPr id="13" name="Titlu 1">
            <a:extLst>
              <a:ext uri="{FF2B5EF4-FFF2-40B4-BE49-F238E27FC236}">
                <a16:creationId xmlns:a16="http://schemas.microsoft.com/office/drawing/2014/main" id="{05AC4858-CE8E-4266-A327-794EC2C5F778}"/>
              </a:ext>
            </a:extLst>
          </p:cNvPr>
          <p:cNvSpPr txBox="1">
            <a:spLocks/>
          </p:cNvSpPr>
          <p:nvPr/>
        </p:nvSpPr>
        <p:spPr>
          <a:xfrm>
            <a:off x="8516608" y="5482120"/>
            <a:ext cx="5257800" cy="8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o-RO" dirty="0"/>
            </a:br>
            <a:r>
              <a:rPr lang="ro-RO" dirty="0"/>
              <a:t> </a:t>
            </a:r>
            <a:r>
              <a:rPr lang="ro-RO" b="1" dirty="0"/>
              <a:t>repetate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44F3712E-A140-43E5-B7C0-2CAABA4C74AD}"/>
              </a:ext>
            </a:extLst>
          </p:cNvPr>
          <p:cNvSpPr/>
          <p:nvPr/>
        </p:nvSpPr>
        <p:spPr>
          <a:xfrm>
            <a:off x="5857611" y="366338"/>
            <a:ext cx="5870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8000" b="1" i="1" dirty="0">
                <a:solidFill>
                  <a:srgbClr val="6600FF"/>
                </a:solidFill>
                <a:latin typeface="Great Vibes" panose="02000507080000020002" pitchFamily="2" charset="-18"/>
              </a:rPr>
              <a:t>Succesul este... </a:t>
            </a:r>
          </a:p>
        </p:txBody>
      </p:sp>
    </p:spTree>
    <p:extLst>
      <p:ext uri="{BB962C8B-B14F-4D97-AF65-F5344CB8AC3E}">
        <p14:creationId xmlns:p14="http://schemas.microsoft.com/office/powerpoint/2010/main" val="16634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1B01E5-EC2B-406B-98B1-5928860D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https://www.youtube.com/watch?v=ZDKklNBu2kQ&amp;list=RDZDKklNBu2kQ&amp;start_radio=1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98094A2-C789-497D-B63E-90E689AC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7" y="1825624"/>
            <a:ext cx="52578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o-RO" sz="3600" b="1" dirty="0"/>
              <a:t>Pe ritm de RING! RING!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o-RO" sz="3600" b="1" dirty="0"/>
              <a:t>Caută în cameră/casă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o-RO" sz="3600" b="1" dirty="0"/>
              <a:t>2 obiecte care seamănă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o-RO" sz="3600" b="1" dirty="0"/>
              <a:t> cu CORPURILE GEOMETRICE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3F19F56-40BE-4A05-ADA1-960A7483C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" t="21822" r="40435" b="20565"/>
          <a:stretch/>
        </p:blipFill>
        <p:spPr>
          <a:xfrm>
            <a:off x="5592417" y="2026720"/>
            <a:ext cx="6599583" cy="39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2AFBE82D-AC2C-4669-BD76-52C1D1F1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9503" r="20962" b="10545"/>
          <a:stretch/>
        </p:blipFill>
        <p:spPr>
          <a:xfrm>
            <a:off x="1291753" y="715617"/>
            <a:ext cx="9773812" cy="59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4F004F6B-514C-40D4-8138-A579AE8E8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40764" r="21304" b="22306"/>
          <a:stretch/>
        </p:blipFill>
        <p:spPr>
          <a:xfrm>
            <a:off x="114064" y="927651"/>
            <a:ext cx="11963871" cy="43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1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>
            <a:extLst>
              <a:ext uri="{FF2B5EF4-FFF2-40B4-BE49-F238E27FC236}">
                <a16:creationId xmlns:a16="http://schemas.microsoft.com/office/drawing/2014/main" id="{ED7213D2-A09E-4CEB-B912-E98E4285635C}"/>
              </a:ext>
            </a:extLst>
          </p:cNvPr>
          <p:cNvSpPr/>
          <p:nvPr/>
        </p:nvSpPr>
        <p:spPr>
          <a:xfrm>
            <a:off x="821636" y="384313"/>
            <a:ext cx="9422294" cy="2107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3200" dirty="0"/>
              <a:t>Perimetrul unei grădini este de 108 m.</a:t>
            </a:r>
          </a:p>
          <a:p>
            <a:pPr algn="just"/>
            <a:r>
              <a:rPr lang="ro-RO" sz="3200" dirty="0"/>
              <a:t>Care este lungimea și lățimea grădinii, dacă lungimea este de trei ori mai mare decât lățimea?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943328B-3FB1-416E-AC16-526FDBA2D86D}"/>
              </a:ext>
            </a:extLst>
          </p:cNvPr>
          <p:cNvSpPr/>
          <p:nvPr/>
        </p:nvSpPr>
        <p:spPr>
          <a:xfrm>
            <a:off x="1126435" y="3258376"/>
            <a:ext cx="6877878" cy="120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97A0DC83-B008-4DE9-8373-5BE6EB1195C6}"/>
              </a:ext>
            </a:extLst>
          </p:cNvPr>
          <p:cNvCxnSpPr/>
          <p:nvPr/>
        </p:nvCxnSpPr>
        <p:spPr>
          <a:xfrm>
            <a:off x="1550504" y="3763617"/>
            <a:ext cx="147099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DFD7E76B-3EB5-4A9D-B520-4FBC5289ED2E}"/>
              </a:ext>
            </a:extLst>
          </p:cNvPr>
          <p:cNvCxnSpPr/>
          <p:nvPr/>
        </p:nvCxnSpPr>
        <p:spPr>
          <a:xfrm>
            <a:off x="1550504" y="4167808"/>
            <a:ext cx="14709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311C4C71-9729-4F9B-A7F9-D7BF7EA7C8EB}"/>
              </a:ext>
            </a:extLst>
          </p:cNvPr>
          <p:cNvCxnSpPr>
            <a:cxnSpLocks/>
          </p:cNvCxnSpPr>
          <p:nvPr/>
        </p:nvCxnSpPr>
        <p:spPr>
          <a:xfrm>
            <a:off x="2981740" y="4167808"/>
            <a:ext cx="1557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3BA46311-DBCD-4431-A838-108CAD4C7D83}"/>
              </a:ext>
            </a:extLst>
          </p:cNvPr>
          <p:cNvCxnSpPr/>
          <p:nvPr/>
        </p:nvCxnSpPr>
        <p:spPr>
          <a:xfrm>
            <a:off x="4492488" y="4167808"/>
            <a:ext cx="14709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65A529A7-E1F5-49EE-A630-47121E38CD17}"/>
              </a:ext>
            </a:extLst>
          </p:cNvPr>
          <p:cNvCxnSpPr>
            <a:cxnSpLocks/>
          </p:cNvCxnSpPr>
          <p:nvPr/>
        </p:nvCxnSpPr>
        <p:spPr>
          <a:xfrm>
            <a:off x="2981740" y="3990559"/>
            <a:ext cx="0" cy="2766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rept 17">
            <a:extLst>
              <a:ext uri="{FF2B5EF4-FFF2-40B4-BE49-F238E27FC236}">
                <a16:creationId xmlns:a16="http://schemas.microsoft.com/office/drawing/2014/main" id="{0B6D0630-42CC-4183-8C3A-B22621158841}"/>
              </a:ext>
            </a:extLst>
          </p:cNvPr>
          <p:cNvCxnSpPr>
            <a:cxnSpLocks/>
          </p:cNvCxnSpPr>
          <p:nvPr/>
        </p:nvCxnSpPr>
        <p:spPr>
          <a:xfrm>
            <a:off x="4538872" y="3990559"/>
            <a:ext cx="0" cy="2766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rept 22">
            <a:extLst>
              <a:ext uri="{FF2B5EF4-FFF2-40B4-BE49-F238E27FC236}">
                <a16:creationId xmlns:a16="http://schemas.microsoft.com/office/drawing/2014/main" id="{79977F6D-87FF-4A5E-8289-B47D4765B645}"/>
              </a:ext>
            </a:extLst>
          </p:cNvPr>
          <p:cNvCxnSpPr>
            <a:cxnSpLocks/>
          </p:cNvCxnSpPr>
          <p:nvPr/>
        </p:nvCxnSpPr>
        <p:spPr>
          <a:xfrm>
            <a:off x="5963480" y="4068416"/>
            <a:ext cx="0" cy="198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rept 23">
            <a:extLst>
              <a:ext uri="{FF2B5EF4-FFF2-40B4-BE49-F238E27FC236}">
                <a16:creationId xmlns:a16="http://schemas.microsoft.com/office/drawing/2014/main" id="{0A8C9EDB-C408-4A85-ACC5-2BBF6452A5A6}"/>
              </a:ext>
            </a:extLst>
          </p:cNvPr>
          <p:cNvCxnSpPr>
            <a:cxnSpLocks/>
          </p:cNvCxnSpPr>
          <p:nvPr/>
        </p:nvCxnSpPr>
        <p:spPr>
          <a:xfrm>
            <a:off x="2981740" y="4068416"/>
            <a:ext cx="0" cy="198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rept 24">
            <a:extLst>
              <a:ext uri="{FF2B5EF4-FFF2-40B4-BE49-F238E27FC236}">
                <a16:creationId xmlns:a16="http://schemas.microsoft.com/office/drawing/2014/main" id="{A72C4DA0-5988-453C-AF20-542AB6E2514A}"/>
              </a:ext>
            </a:extLst>
          </p:cNvPr>
          <p:cNvCxnSpPr>
            <a:cxnSpLocks/>
          </p:cNvCxnSpPr>
          <p:nvPr/>
        </p:nvCxnSpPr>
        <p:spPr>
          <a:xfrm>
            <a:off x="1550504" y="4081667"/>
            <a:ext cx="0" cy="198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rept 25">
            <a:extLst>
              <a:ext uri="{FF2B5EF4-FFF2-40B4-BE49-F238E27FC236}">
                <a16:creationId xmlns:a16="http://schemas.microsoft.com/office/drawing/2014/main" id="{4E344A20-CC81-4DE9-B0EB-887D88D62FAE}"/>
              </a:ext>
            </a:extLst>
          </p:cNvPr>
          <p:cNvCxnSpPr>
            <a:cxnSpLocks/>
          </p:cNvCxnSpPr>
          <p:nvPr/>
        </p:nvCxnSpPr>
        <p:spPr>
          <a:xfrm>
            <a:off x="3021496" y="3664224"/>
            <a:ext cx="0" cy="198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rept 26">
            <a:extLst>
              <a:ext uri="{FF2B5EF4-FFF2-40B4-BE49-F238E27FC236}">
                <a16:creationId xmlns:a16="http://schemas.microsoft.com/office/drawing/2014/main" id="{9978D0C3-7100-40ED-BA34-C07475DEBABA}"/>
              </a:ext>
            </a:extLst>
          </p:cNvPr>
          <p:cNvCxnSpPr>
            <a:cxnSpLocks/>
          </p:cNvCxnSpPr>
          <p:nvPr/>
        </p:nvCxnSpPr>
        <p:spPr>
          <a:xfrm>
            <a:off x="1550504" y="3664224"/>
            <a:ext cx="0" cy="198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Right Bracket Icons - Download Free Vector Icons | Noun Project">
            <a:extLst>
              <a:ext uri="{FF2B5EF4-FFF2-40B4-BE49-F238E27FC236}">
                <a16:creationId xmlns:a16="http://schemas.microsoft.com/office/drawing/2014/main" id="{7EA97270-4598-41FA-9E8C-467044D1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12" y="3140767"/>
            <a:ext cx="1507652" cy="18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reptunghi 34">
            <a:extLst>
              <a:ext uri="{FF2B5EF4-FFF2-40B4-BE49-F238E27FC236}">
                <a16:creationId xmlns:a16="http://schemas.microsoft.com/office/drawing/2014/main" id="{7A96E5E9-87AD-459A-B8E1-19048E837384}"/>
              </a:ext>
            </a:extLst>
          </p:cNvPr>
          <p:cNvSpPr/>
          <p:nvPr/>
        </p:nvSpPr>
        <p:spPr>
          <a:xfrm>
            <a:off x="649357" y="3429000"/>
            <a:ext cx="662594" cy="4340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b="1" dirty="0">
                <a:latin typeface="Great Vibes" panose="02000507080000020002" pitchFamily="2" charset="-18"/>
              </a:rPr>
              <a:t>l</a:t>
            </a:r>
          </a:p>
        </p:txBody>
      </p:sp>
      <p:sp>
        <p:nvSpPr>
          <p:cNvPr id="36" name="Dreptunghi 35">
            <a:extLst>
              <a:ext uri="{FF2B5EF4-FFF2-40B4-BE49-F238E27FC236}">
                <a16:creationId xmlns:a16="http://schemas.microsoft.com/office/drawing/2014/main" id="{DBA8E4B9-76D4-4E0B-83D9-7CA16775E8AE}"/>
              </a:ext>
            </a:extLst>
          </p:cNvPr>
          <p:cNvSpPr/>
          <p:nvPr/>
        </p:nvSpPr>
        <p:spPr>
          <a:xfrm>
            <a:off x="805073" y="4068415"/>
            <a:ext cx="470446" cy="3561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b="1" dirty="0">
                <a:latin typeface="Kalam" panose="02000000000000000000" pitchFamily="2" charset="-18"/>
                <a:cs typeface="Kalam" panose="02000000000000000000" pitchFamily="2" charset="-18"/>
              </a:rPr>
              <a:t>L</a:t>
            </a:r>
          </a:p>
        </p:txBody>
      </p:sp>
      <p:sp>
        <p:nvSpPr>
          <p:cNvPr id="39" name="Dreptunghi 38">
            <a:extLst>
              <a:ext uri="{FF2B5EF4-FFF2-40B4-BE49-F238E27FC236}">
                <a16:creationId xmlns:a16="http://schemas.microsoft.com/office/drawing/2014/main" id="{9E2C7075-E4EF-4AD0-99BC-E3555C62219A}"/>
              </a:ext>
            </a:extLst>
          </p:cNvPr>
          <p:cNvSpPr/>
          <p:nvPr/>
        </p:nvSpPr>
        <p:spPr>
          <a:xfrm>
            <a:off x="6672483" y="3747054"/>
            <a:ext cx="1931493" cy="4340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b="1" dirty="0">
                <a:latin typeface="Great Vibes" panose="02000507080000020002" pitchFamily="2" charset="-18"/>
              </a:rPr>
              <a:t>108 m</a:t>
            </a:r>
          </a:p>
        </p:txBody>
      </p:sp>
      <p:sp>
        <p:nvSpPr>
          <p:cNvPr id="41" name="Ondulare 40">
            <a:extLst>
              <a:ext uri="{FF2B5EF4-FFF2-40B4-BE49-F238E27FC236}">
                <a16:creationId xmlns:a16="http://schemas.microsoft.com/office/drawing/2014/main" id="{BACE1ACE-ABF9-4ABB-A8FD-6649DAAB46E7}"/>
              </a:ext>
            </a:extLst>
          </p:cNvPr>
          <p:cNvSpPr/>
          <p:nvPr/>
        </p:nvSpPr>
        <p:spPr>
          <a:xfrm>
            <a:off x="3760306" y="4871827"/>
            <a:ext cx="8206407" cy="1601860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/>
              <a:t>1+3 = 4 (</a:t>
            </a:r>
            <a:r>
              <a:rPr lang="ro-RO" sz="2400" b="1" dirty="0" err="1"/>
              <a:t>p.e</a:t>
            </a:r>
            <a:r>
              <a:rPr lang="ro-RO" sz="2400" b="1" dirty="0"/>
              <a:t>.)</a:t>
            </a:r>
          </a:p>
          <a:p>
            <a:pPr algn="ctr"/>
            <a:r>
              <a:rPr lang="ro-RO" sz="2400" b="1" dirty="0"/>
              <a:t>108: 4 = 27 (m are lățimea)</a:t>
            </a:r>
          </a:p>
          <a:p>
            <a:pPr algn="ctr"/>
            <a:r>
              <a:rPr lang="ro-RO" sz="2400" b="1" dirty="0"/>
              <a:t>27 x 3 = 81 (m are lungimea)</a:t>
            </a:r>
          </a:p>
        </p:txBody>
      </p:sp>
      <p:pic>
        <p:nvPicPr>
          <p:cNvPr id="11268" name="Picture 4" descr="Lectura distractiva - Fun Science">
            <a:extLst>
              <a:ext uri="{FF2B5EF4-FFF2-40B4-BE49-F238E27FC236}">
                <a16:creationId xmlns:a16="http://schemas.microsoft.com/office/drawing/2014/main" id="{FAC3EC88-3809-4436-AC70-40B88925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" y="4620032"/>
            <a:ext cx="2275668" cy="22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7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086A20A-5559-4D8B-AE97-C2FDF7649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8166" r="4551"/>
          <a:stretch/>
        </p:blipFill>
        <p:spPr>
          <a:xfrm>
            <a:off x="3392558" y="266163"/>
            <a:ext cx="8534401" cy="6122834"/>
          </a:xfrm>
        </p:spPr>
      </p:pic>
      <p:pic>
        <p:nvPicPr>
          <p:cNvPr id="12290" name="Picture 2" descr="How to use Zoom Breakout Rooms - Tutorial for Beginners - YouTube">
            <a:extLst>
              <a:ext uri="{FF2B5EF4-FFF2-40B4-BE49-F238E27FC236}">
                <a16:creationId xmlns:a16="http://schemas.microsoft.com/office/drawing/2014/main" id="{121FD43D-6C9C-48B7-B78A-4504689C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1" y="4109293"/>
            <a:ext cx="3037175" cy="1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oom Challenge Zoom-caméra Wp - Logo Zoom Cloud Meeting , Free ...">
            <a:extLst>
              <a:ext uri="{FF2B5EF4-FFF2-40B4-BE49-F238E27FC236}">
                <a16:creationId xmlns:a16="http://schemas.microsoft.com/office/drawing/2014/main" id="{8773F075-3A51-4E2C-AD68-7E85134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3" y="0"/>
            <a:ext cx="2330957" cy="18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9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3E6D52A-23F8-4907-9703-FB1CCBDE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438617"/>
            <a:ext cx="10515600" cy="1862493"/>
          </a:xfrm>
        </p:spPr>
        <p:txBody>
          <a:bodyPr>
            <a:normAutofit lnSpcReduction="10000"/>
          </a:bodyPr>
          <a:lstStyle/>
          <a:p>
            <a:r>
              <a:rPr lang="ro-RO" sz="4000" b="1" i="1" dirty="0"/>
              <a:t>Într-un șirag de perle sunt 9 grupuri de câte 3 perle albe și 4 perle negre.</a:t>
            </a:r>
            <a:endParaRPr lang="ro-RO" sz="4000" dirty="0"/>
          </a:p>
          <a:p>
            <a:pPr marL="0" indent="0">
              <a:buNone/>
            </a:pPr>
            <a:r>
              <a:rPr lang="ro-RO" sz="4000" b="1" i="1" dirty="0"/>
              <a:t>  </a:t>
            </a:r>
            <a:r>
              <a:rPr lang="ro-RO" sz="4000" b="1" i="1" dirty="0">
                <a:solidFill>
                  <a:srgbClr val="FF0000"/>
                </a:solidFill>
              </a:rPr>
              <a:t>Câte perle sunt în șirag?</a:t>
            </a:r>
            <a:endParaRPr lang="ro-RO" sz="4000" i="1" dirty="0">
              <a:solidFill>
                <a:srgbClr val="FF0000"/>
              </a:solidFill>
            </a:endParaRPr>
          </a:p>
          <a:p>
            <a:endParaRPr lang="ro-RO" sz="4000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74129CD7-33B4-438A-B013-CC4DD8805161}"/>
              </a:ext>
            </a:extLst>
          </p:cNvPr>
          <p:cNvSpPr/>
          <p:nvPr/>
        </p:nvSpPr>
        <p:spPr>
          <a:xfrm>
            <a:off x="1557314" y="1996067"/>
            <a:ext cx="193463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9915" algn="l"/>
                <a:tab pos="3239770" algn="ctr"/>
              </a:tabLst>
            </a:pPr>
            <a:r>
              <a:rPr lang="ro-RO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 I: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5FC588A0-C820-4262-9EFB-51C6A2CD5A32}"/>
              </a:ext>
            </a:extLst>
          </p:cNvPr>
          <p:cNvSpPr/>
          <p:nvPr/>
        </p:nvSpPr>
        <p:spPr>
          <a:xfrm>
            <a:off x="8056939" y="1965549"/>
            <a:ext cx="205485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89915" algn="l"/>
                <a:tab pos="3239770" algn="ctr"/>
              </a:tabLst>
            </a:pPr>
            <a:r>
              <a:rPr lang="ro-RO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 II: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C1ED3B18-90B9-4526-905B-95E97825931B}"/>
              </a:ext>
            </a:extLst>
          </p:cNvPr>
          <p:cNvSpPr/>
          <p:nvPr/>
        </p:nvSpPr>
        <p:spPr>
          <a:xfrm>
            <a:off x="821635" y="3372551"/>
            <a:ext cx="4943061" cy="247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b="1" dirty="0"/>
              <a:t>1. Câte perle albe sunt în 9 grupe?</a:t>
            </a:r>
          </a:p>
          <a:p>
            <a:r>
              <a:rPr lang="ro-RO" sz="2400" b="1" dirty="0"/>
              <a:t>          9x3 = 27 (perle albe)</a:t>
            </a:r>
          </a:p>
          <a:p>
            <a:r>
              <a:rPr lang="ro-RO" sz="2400" b="1" dirty="0"/>
              <a:t>2. Câte perle negre sunt în 9 grupe?</a:t>
            </a:r>
          </a:p>
          <a:p>
            <a:r>
              <a:rPr lang="ro-RO" sz="2400" b="1" dirty="0"/>
              <a:t>         4x9 = 36 (perle negre)</a:t>
            </a:r>
          </a:p>
          <a:p>
            <a:r>
              <a:rPr lang="ro-RO" sz="2400" b="1" dirty="0"/>
              <a:t>3. Câte perle sunt în șirag?</a:t>
            </a:r>
          </a:p>
          <a:p>
            <a:r>
              <a:rPr lang="ro-RO" sz="2400" b="1" dirty="0"/>
              <a:t>         27+36=63 (perle)</a:t>
            </a:r>
          </a:p>
          <a:p>
            <a:pPr algn="r"/>
            <a:r>
              <a:rPr lang="ro-RO" sz="2400" b="1" dirty="0"/>
              <a:t>R: 63 perle</a:t>
            </a:r>
          </a:p>
          <a:p>
            <a:r>
              <a:rPr lang="ro-RO" sz="2400" b="1" dirty="0"/>
              <a:t>E = 9x3+9x4</a:t>
            </a:r>
            <a:endParaRPr lang="ro-RO" b="1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254D568-37F5-4184-9ABB-8CE5F3C463E1}"/>
              </a:ext>
            </a:extLst>
          </p:cNvPr>
          <p:cNvSpPr/>
          <p:nvPr/>
        </p:nvSpPr>
        <p:spPr>
          <a:xfrm>
            <a:off x="6255027" y="3405554"/>
            <a:ext cx="5115338" cy="2617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o-RO" sz="2400" b="1" dirty="0"/>
              <a:t>Câte perle albe și negre sunt într-un grup?</a:t>
            </a:r>
          </a:p>
          <a:p>
            <a:pPr algn="just"/>
            <a:r>
              <a:rPr lang="ro-RO" sz="2400" b="1" dirty="0"/>
              <a:t>           3+4 = 7 (perle)</a:t>
            </a:r>
          </a:p>
          <a:p>
            <a:pPr algn="just"/>
            <a:r>
              <a:rPr lang="ro-RO" sz="2400" b="1" dirty="0"/>
              <a:t>2. Câte perle sunt în șirag?</a:t>
            </a:r>
          </a:p>
          <a:p>
            <a:pPr algn="just"/>
            <a:r>
              <a:rPr lang="ro-RO" sz="2400" b="1" dirty="0"/>
              <a:t>           9x7 = 63 (perle)</a:t>
            </a:r>
          </a:p>
          <a:p>
            <a:pPr algn="just"/>
            <a:r>
              <a:rPr lang="ro-RO" sz="2400" b="1" dirty="0"/>
              <a:t>                                            R: 63 perle</a:t>
            </a:r>
          </a:p>
          <a:p>
            <a:pPr algn="just"/>
            <a:r>
              <a:rPr lang="ro-RO" sz="2400" b="1" dirty="0"/>
              <a:t>   E= 9 x (3+4)</a:t>
            </a:r>
          </a:p>
          <a:p>
            <a:pPr marL="342900" indent="-342900" algn="ctr">
              <a:buAutoNum type="arabicPeriod"/>
            </a:pPr>
            <a:endParaRPr lang="ro-RO" dirty="0"/>
          </a:p>
        </p:txBody>
      </p:sp>
      <p:pic>
        <p:nvPicPr>
          <p:cNvPr id="3076" name="Picture 4" descr="COLIER DE PERLE NEGRE BUTTON 6-7 MM ȘI PERLE ALBE 7-8 MM [10-213 ...">
            <a:extLst>
              <a:ext uri="{FF2B5EF4-FFF2-40B4-BE49-F238E27FC236}">
                <a16:creationId xmlns:a16="http://schemas.microsoft.com/office/drawing/2014/main" id="{15B7E7E6-4036-4CED-BFC5-603760A2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0" y="3009157"/>
            <a:ext cx="5115339" cy="34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96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400</Words>
  <Application>Microsoft Office PowerPoint</Application>
  <PresentationFormat>Ecran lat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Great Vibes</vt:lpstr>
      <vt:lpstr>Kalam</vt:lpstr>
      <vt:lpstr>Times New Roman</vt:lpstr>
      <vt:lpstr>Temă Office</vt:lpstr>
      <vt:lpstr>Prezentare PowerPoint</vt:lpstr>
      <vt:lpstr>Prezentare PowerPoint</vt:lpstr>
      <vt:lpstr>Prezentare PowerPoint</vt:lpstr>
      <vt:lpstr>https://www.youtube.com/watch?v=ZDKklNBu2kQ&amp;list=RDZDKklNBu2kQ&amp;start_radio=1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14</cp:revision>
  <dcterms:created xsi:type="dcterms:W3CDTF">2020-05-05T07:48:09Z</dcterms:created>
  <dcterms:modified xsi:type="dcterms:W3CDTF">2020-05-05T14:00:19Z</dcterms:modified>
</cp:coreProperties>
</file>