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sldIdLst>
    <p:sldId id="256" r:id="rId2"/>
    <p:sldId id="257" r:id="rId3"/>
    <p:sldId id="274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8" r:id="rId13"/>
    <p:sldId id="269" r:id="rId14"/>
    <p:sldId id="265" r:id="rId15"/>
    <p:sldId id="271" r:id="rId16"/>
    <p:sldId id="270" r:id="rId17"/>
    <p:sldId id="272" r:id="rId18"/>
    <p:sldId id="277" r:id="rId19"/>
    <p:sldId id="278" r:id="rId20"/>
    <p:sldId id="273" r:id="rId21"/>
    <p:sldId id="275" r:id="rId22"/>
    <p:sldId id="258" r:id="rId23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03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012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145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63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675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572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088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718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39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79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B53A7-3209-46A6-9454-F38EAC8F11E7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5981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B53A7-3209-46A6-9454-F38EAC8F11E7}" type="datetimeFigureOut">
              <a:rPr lang="en-US" smtClean="0"/>
              <a:pPr/>
              <a:t>5/22/2020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19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1" r:id="rId6"/>
    <p:sldLayoutId id="2147483707" r:id="rId7"/>
    <p:sldLayoutId id="2147483708" r:id="rId8"/>
    <p:sldLayoutId id="2147483709" r:id="rId9"/>
    <p:sldLayoutId id="2147483710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031622/magic-boxes-messages-educa%C8%9Bie-rutier%C4%83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ordwall.net/resource/2448219/p%c4%83r%c8%9bi-de-vorbire-p%c4%83r%c8%9bi-de-propozi%c8%9bie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wordwall.net/resource/2438634/s%C4%83-ne-amuz%C4%83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RjluLC40ET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p Kids Cooking Utensils | Kids Kitchen Utensils | Curious Chef">
            <a:extLst>
              <a:ext uri="{FF2B5EF4-FFF2-40B4-BE49-F238E27FC236}">
                <a16:creationId xmlns:a16="http://schemas.microsoft.com/office/drawing/2014/main" id="{4C71024C-1735-4C95-A106-5F9BB3A66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3"/>
          <a:stretch/>
        </p:blipFill>
        <p:spPr bwMode="auto">
          <a:xfrm>
            <a:off x="7474515" y="3425642"/>
            <a:ext cx="4717485" cy="343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3">
            <a:extLst>
              <a:ext uri="{FF2B5EF4-FFF2-40B4-BE49-F238E27FC236}">
                <a16:creationId xmlns:a16="http://schemas.microsoft.com/office/drawing/2014/main" id="{4E0405AA-E6B2-4462-A1C1-F4702C169C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274"/>
          <a:stretch/>
        </p:blipFill>
        <p:spPr>
          <a:xfrm>
            <a:off x="7474527" y="10"/>
            <a:ext cx="4711700" cy="3505189"/>
          </a:xfrm>
          <a:prstGeom prst="rect">
            <a:avLst/>
          </a:prstGeom>
        </p:spPr>
      </p:pic>
      <p:sp>
        <p:nvSpPr>
          <p:cNvPr id="1051" name="Rectangle 74">
            <a:extLst>
              <a:ext uri="{FF2B5EF4-FFF2-40B4-BE49-F238E27FC236}">
                <a16:creationId xmlns:a16="http://schemas.microsoft.com/office/drawing/2014/main" id="{EFA9B6C6-A247-48A8-9A1C-1E36FA945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803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D7A55FC1-3DFD-4D3D-B4AD-95A011355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0136" y="590062"/>
            <a:ext cx="5141964" cy="2838938"/>
          </a:xfrm>
        </p:spPr>
        <p:txBody>
          <a:bodyPr>
            <a:normAutofit fontScale="90000"/>
          </a:bodyPr>
          <a:lstStyle/>
          <a:p>
            <a:r>
              <a:rPr lang="ro-RO" sz="5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o-RO" sz="5400" cap="none" dirty="0">
                <a:latin typeface="Arial" panose="020B0604020202020204" pitchFamily="34" charset="0"/>
                <a:cs typeface="Arial" panose="020B0604020202020204" pitchFamily="34" charset="0"/>
              </a:rPr>
              <a:t>ă</a:t>
            </a:r>
            <a:r>
              <a:rPr lang="ro-RO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5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zoom</a:t>
            </a:r>
            <a:r>
              <a:rPr lang="ro-RO" sz="5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zăim</a:t>
            </a:r>
            <a:r>
              <a:rPr lang="ro-RO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o-RO" sz="5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o-RO" sz="5400" cap="none" dirty="0">
                <a:latin typeface="Arial" panose="020B0604020202020204" pitchFamily="34" charset="0"/>
                <a:cs typeface="Arial" panose="020B0604020202020204" pitchFamily="34" charset="0"/>
              </a:rPr>
              <a:t>să </a:t>
            </a:r>
            <a:r>
              <a:rPr lang="ro-RO" sz="5400" cap="none" dirty="0" err="1">
                <a:latin typeface="Arial" panose="020B0604020202020204" pitchFamily="34" charset="0"/>
                <a:cs typeface="Arial" panose="020B0604020202020204" pitchFamily="34" charset="0"/>
              </a:rPr>
              <a:t>bucătărim</a:t>
            </a:r>
            <a:r>
              <a:rPr lang="ro-RO" sz="5400" cap="none" dirty="0">
                <a:latin typeface="Arial" panose="020B0604020202020204" pitchFamily="34" charset="0"/>
                <a:cs typeface="Arial" panose="020B0604020202020204" pitchFamily="34" charset="0"/>
              </a:rPr>
              <a:t>, ATENȚIA să o folosim</a:t>
            </a:r>
            <a:endParaRPr lang="ro-RO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2873876F-68E5-4CB1-8F30-833AD5F398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0136" y="4019062"/>
            <a:ext cx="5141949" cy="2232992"/>
          </a:xfrm>
        </p:spPr>
        <p:txBody>
          <a:bodyPr>
            <a:normAutofit fontScale="92500" lnSpcReduction="10000"/>
          </a:bodyPr>
          <a:lstStyle/>
          <a:p>
            <a:r>
              <a:rPr lang="ro-RO" sz="4400" b="1" i="1" dirty="0">
                <a:solidFill>
                  <a:schemeClr val="bg1"/>
                </a:solidFill>
                <a:latin typeface="Segoe Script" panose="030B0504020000000003" pitchFamily="66" charset="0"/>
              </a:rPr>
              <a:t>Lecție online de Matematică, Română și Educație civică</a:t>
            </a:r>
          </a:p>
        </p:txBody>
      </p:sp>
      <p:sp>
        <p:nvSpPr>
          <p:cNvPr id="1052" name="Graphic 13">
            <a:extLst>
              <a:ext uri="{FF2B5EF4-FFF2-40B4-BE49-F238E27FC236}">
                <a16:creationId xmlns:a16="http://schemas.microsoft.com/office/drawing/2014/main" id="{C5CB530E-515E-412C-9DF1-5F8FFBD6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7334" y="1931746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9" name="Graphic 12">
            <a:extLst>
              <a:ext uri="{FF2B5EF4-FFF2-40B4-BE49-F238E27FC236}">
                <a16:creationId xmlns:a16="http://schemas.microsoft.com/office/drawing/2014/main" id="{712D4376-A578-4FF1-94FC-245E7A6A48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16112" y="2141584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Graphic 15">
            <a:extLst>
              <a:ext uri="{FF2B5EF4-FFF2-40B4-BE49-F238E27FC236}">
                <a16:creationId xmlns:a16="http://schemas.microsoft.com/office/drawing/2014/main" id="{AEA7509D-F04F-40CB-A0B3-EEF16499C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1794" y="2385465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5145" y="348489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Dreptunghi 38">
            <a:extLst>
              <a:ext uri="{FF2B5EF4-FFF2-40B4-BE49-F238E27FC236}">
                <a16:creationId xmlns:a16="http://schemas.microsoft.com/office/drawing/2014/main" id="{9B6CB820-2A76-4625-959A-2DB6FE29F42E}"/>
              </a:ext>
            </a:extLst>
          </p:cNvPr>
          <p:cNvSpPr/>
          <p:nvPr/>
        </p:nvSpPr>
        <p:spPr>
          <a:xfrm>
            <a:off x="1062735" y="6267938"/>
            <a:ext cx="4721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ro-RO" sz="2400" dirty="0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Prof. Elisabeta </a:t>
            </a:r>
            <a:r>
              <a:rPr lang="ro-RO" sz="2400" dirty="0" err="1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Minecuta</a:t>
            </a:r>
            <a:r>
              <a:rPr lang="ro-RO" sz="2400" dirty="0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  Sc. 27 </a:t>
            </a:r>
            <a:r>
              <a:rPr lang="ro-RO" sz="2400" dirty="0" err="1">
                <a:solidFill>
                  <a:srgbClr val="7030A0"/>
                </a:solidFill>
                <a:latin typeface="Harlow Solid Italic" panose="04030604020F02020D02" pitchFamily="82" charset="0"/>
                <a:ea typeface="Calibri" panose="020F0502020204030204" pitchFamily="34" charset="0"/>
                <a:cs typeface="Calibri" panose="020F0502020204030204" pitchFamily="34" charset="0"/>
              </a:rPr>
              <a:t>Bv</a:t>
            </a:r>
            <a:endParaRPr lang="ro-RO" sz="1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274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790206-5B5B-49EC-9640-427DE77A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50048672-10C5-44CA-8D18-9FC5DAAE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07" b="51895"/>
          <a:stretch/>
        </p:blipFill>
        <p:spPr>
          <a:xfrm>
            <a:off x="838200" y="491193"/>
            <a:ext cx="10515600" cy="1073426"/>
          </a:xfrm>
          <a:prstGeom prst="rect">
            <a:avLst/>
          </a:prstGeom>
        </p:spPr>
      </p:pic>
      <p:pic>
        <p:nvPicPr>
          <p:cNvPr id="8194" name="Picture 2" descr="Girl cooking clipart images - Clipartix">
            <a:extLst>
              <a:ext uri="{FF2B5EF4-FFF2-40B4-BE49-F238E27FC236}">
                <a16:creationId xmlns:a16="http://schemas.microsoft.com/office/drawing/2014/main" id="{1C6CDCA4-F78A-4C53-B122-F2D4D06D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3931" y="1203049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FF9A110-152C-4976-AE8A-0B442A8DAE64}"/>
              </a:ext>
            </a:extLst>
          </p:cNvPr>
          <p:cNvSpPr/>
          <p:nvPr/>
        </p:nvSpPr>
        <p:spPr>
          <a:xfrm>
            <a:off x="1014619" y="2080592"/>
            <a:ext cx="3074505" cy="3511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3600" dirty="0" err="1"/>
              <a:t>a+b+c</a:t>
            </a:r>
            <a:r>
              <a:rPr lang="ro-RO" sz="3600" dirty="0"/>
              <a:t> = 720</a:t>
            </a:r>
          </a:p>
          <a:p>
            <a:pPr algn="just"/>
            <a:r>
              <a:rPr lang="ro-RO" sz="3600" dirty="0" err="1"/>
              <a:t>a+b</a:t>
            </a:r>
            <a:r>
              <a:rPr lang="ro-RO" sz="3600" dirty="0"/>
              <a:t> = 463</a:t>
            </a:r>
          </a:p>
          <a:p>
            <a:pPr algn="just"/>
            <a:r>
              <a:rPr lang="ro-RO" sz="3600" dirty="0" err="1"/>
              <a:t>b+c</a:t>
            </a:r>
            <a:r>
              <a:rPr lang="ro-RO" sz="3600" dirty="0"/>
              <a:t> = 545</a:t>
            </a:r>
          </a:p>
          <a:p>
            <a:pPr algn="just"/>
            <a:r>
              <a:rPr lang="ro-RO" sz="3600" dirty="0"/>
              <a:t>a, b, c = ? km</a:t>
            </a:r>
            <a:endParaRPr lang="ro-RO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CB37FE8A-D7FE-44B7-9265-62D1CBF42EA5}"/>
              </a:ext>
            </a:extLst>
          </p:cNvPr>
          <p:cNvSpPr/>
          <p:nvPr/>
        </p:nvSpPr>
        <p:spPr>
          <a:xfrm>
            <a:off x="4558747" y="1931365"/>
            <a:ext cx="3074505" cy="3511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3200" dirty="0"/>
              <a:t>c = 257 km</a:t>
            </a:r>
          </a:p>
          <a:p>
            <a:pPr algn="just"/>
            <a:r>
              <a:rPr lang="ro-RO" sz="3200" dirty="0"/>
              <a:t>a = 175 km</a:t>
            </a:r>
          </a:p>
          <a:p>
            <a:pPr algn="just"/>
            <a:r>
              <a:rPr lang="ro-RO" sz="3200" dirty="0"/>
              <a:t>b = ? </a:t>
            </a:r>
          </a:p>
        </p:txBody>
      </p:sp>
      <p:pic>
        <p:nvPicPr>
          <p:cNvPr id="8196" name="Picture 4" descr="Interpretare vis in care apare o acolada - DreamGeek.ro">
            <a:extLst>
              <a:ext uri="{FF2B5EF4-FFF2-40B4-BE49-F238E27FC236}">
                <a16:creationId xmlns:a16="http://schemas.microsoft.com/office/drawing/2014/main" id="{A8210846-2A40-409F-AD10-C75937FDA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1"/>
          <a:stretch/>
        </p:blipFill>
        <p:spPr bwMode="auto">
          <a:xfrm>
            <a:off x="7860315" y="2774260"/>
            <a:ext cx="485120" cy="21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8BDC8DE-A10A-4742-827C-98F017A175D5}"/>
              </a:ext>
            </a:extLst>
          </p:cNvPr>
          <p:cNvSpPr/>
          <p:nvPr/>
        </p:nvSpPr>
        <p:spPr>
          <a:xfrm>
            <a:off x="8345435" y="4430988"/>
            <a:ext cx="2419939" cy="6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chemeClr val="tx1"/>
                </a:solidFill>
              </a:rPr>
              <a:t>b= 463 – 175</a:t>
            </a:r>
          </a:p>
          <a:p>
            <a:pPr algn="ctr"/>
            <a:r>
              <a:rPr lang="ro-RO" sz="2800" dirty="0">
                <a:solidFill>
                  <a:schemeClr val="tx1"/>
                </a:solidFill>
              </a:rPr>
              <a:t>b = 288 (km) </a:t>
            </a:r>
          </a:p>
          <a:p>
            <a:pPr algn="ctr"/>
            <a:r>
              <a:rPr lang="ro-RO" sz="2800" dirty="0">
                <a:solidFill>
                  <a:schemeClr val="accent2">
                    <a:lumMod val="75000"/>
                  </a:schemeClr>
                </a:solidFill>
              </a:rPr>
              <a:t>sau</a:t>
            </a:r>
          </a:p>
          <a:p>
            <a:pPr algn="ctr"/>
            <a:r>
              <a:rPr lang="ro-RO" sz="2800" dirty="0">
                <a:solidFill>
                  <a:schemeClr val="tx1"/>
                </a:solidFill>
              </a:rPr>
              <a:t>b = 545 – 257</a:t>
            </a:r>
          </a:p>
          <a:p>
            <a:pPr algn="ctr"/>
            <a:r>
              <a:rPr lang="ro-RO" sz="2800" dirty="0">
                <a:solidFill>
                  <a:schemeClr val="tx1"/>
                </a:solidFill>
              </a:rPr>
              <a:t>b = 288 (km)</a:t>
            </a:r>
          </a:p>
        </p:txBody>
      </p:sp>
    </p:spTree>
    <p:extLst>
      <p:ext uri="{BB962C8B-B14F-4D97-AF65-F5344CB8AC3E}">
        <p14:creationId xmlns:p14="http://schemas.microsoft.com/office/powerpoint/2010/main" val="36374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96E55018-B35B-4834-9E5E-73208DCAB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302"/>
          <a:stretch/>
        </p:blipFill>
        <p:spPr>
          <a:xfrm>
            <a:off x="682487" y="395544"/>
            <a:ext cx="10515600" cy="1325563"/>
          </a:xfrm>
          <a:prstGeom prst="rect">
            <a:avLst/>
          </a:prstGeom>
        </p:spPr>
      </p:pic>
      <p:pic>
        <p:nvPicPr>
          <p:cNvPr id="9218" name="Picture 2" descr="Girl cooking clipart images - Clipartix">
            <a:extLst>
              <a:ext uri="{FF2B5EF4-FFF2-40B4-BE49-F238E27FC236}">
                <a16:creationId xmlns:a16="http://schemas.microsoft.com/office/drawing/2014/main" id="{70BE950C-BF6F-4F35-A6E4-645F56655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5829" y="2219173"/>
            <a:ext cx="1388174" cy="182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B87D0B07-A792-4988-92FD-3C5970AB1D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069" y="3748585"/>
            <a:ext cx="9046129" cy="2834195"/>
          </a:xfrm>
          <a:prstGeom prst="rect">
            <a:avLst/>
          </a:prstGeom>
        </p:spPr>
      </p:pic>
      <p:sp>
        <p:nvSpPr>
          <p:cNvPr id="10" name="Balon text: oval 9">
            <a:extLst>
              <a:ext uri="{FF2B5EF4-FFF2-40B4-BE49-F238E27FC236}">
                <a16:creationId xmlns:a16="http://schemas.microsoft.com/office/drawing/2014/main" id="{87A9DDAC-D1AE-47F1-94B6-AAA64531BEEE}"/>
              </a:ext>
            </a:extLst>
          </p:cNvPr>
          <p:cNvSpPr/>
          <p:nvPr/>
        </p:nvSpPr>
        <p:spPr>
          <a:xfrm>
            <a:off x="2248525" y="2040692"/>
            <a:ext cx="7285219" cy="1388308"/>
          </a:xfrm>
          <a:prstGeom prst="wedgeEllipseCallout">
            <a:avLst>
              <a:gd name="adj1" fmla="val 58733"/>
              <a:gd name="adj2" fmla="val 4301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3200" i="1" dirty="0"/>
              <a:t>Cum se rezolvă această problemă?</a:t>
            </a:r>
          </a:p>
        </p:txBody>
      </p:sp>
    </p:spTree>
    <p:extLst>
      <p:ext uri="{BB962C8B-B14F-4D97-AF65-F5344CB8AC3E}">
        <p14:creationId xmlns:p14="http://schemas.microsoft.com/office/powerpoint/2010/main" val="41102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1B6FC92F-0EAE-44C4-A777-E1EBDC815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6472"/>
            <a:ext cx="10515600" cy="52947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o-RO" sz="7100" b="1" i="1" dirty="0">
                <a:solidFill>
                  <a:srgbClr val="0070C0"/>
                </a:solidFill>
                <a:latin typeface="French Script MT" panose="03020402040607040605" pitchFamily="66" charset="0"/>
              </a:rPr>
              <a:t>Rezolvare :</a:t>
            </a:r>
          </a:p>
          <a:p>
            <a:r>
              <a:rPr lang="ro-RO" sz="3600" dirty="0"/>
              <a:t>5 +5 + 4 = 14 (suma părților inegale)</a:t>
            </a:r>
          </a:p>
          <a:p>
            <a:r>
              <a:rPr lang="ro-RO" sz="3600" dirty="0"/>
              <a:t>59 – 14 = 45 (suma a 3 </a:t>
            </a:r>
            <a:r>
              <a:rPr lang="ro-RO" sz="3600" dirty="0" err="1"/>
              <a:t>p.e</a:t>
            </a:r>
            <a:r>
              <a:rPr lang="ro-RO" sz="3600" dirty="0"/>
              <a:t>.)</a:t>
            </a:r>
          </a:p>
          <a:p>
            <a:r>
              <a:rPr lang="ro-RO" sz="3600" dirty="0"/>
              <a:t>45 : 3 = 15 (m a săpat I muncitor)</a:t>
            </a:r>
          </a:p>
          <a:p>
            <a:r>
              <a:rPr lang="ro-RO" sz="3600" dirty="0"/>
              <a:t>15 + 5 = 20 (m a săpat al II-lea muncitor)</a:t>
            </a:r>
          </a:p>
          <a:p>
            <a:r>
              <a:rPr lang="ro-RO" sz="3600" dirty="0"/>
              <a:t>20 + 4 = 24 (m a săpat al III-lea muncitor) </a:t>
            </a:r>
            <a:r>
              <a:rPr lang="ro-RO" sz="3600" i="1" dirty="0">
                <a:solidFill>
                  <a:srgbClr val="0070C0"/>
                </a:solidFill>
              </a:rPr>
              <a:t>sau </a:t>
            </a:r>
            <a:r>
              <a:rPr lang="ro-RO" sz="3600" dirty="0"/>
              <a:t>15 + 9 = 24 (m)</a:t>
            </a:r>
          </a:p>
          <a:p>
            <a:r>
              <a:rPr lang="ro-RO" sz="3600" dirty="0"/>
              <a:t>V: 15 +20+24 = 59 (m)</a:t>
            </a:r>
          </a:p>
        </p:txBody>
      </p:sp>
    </p:spTree>
    <p:extLst>
      <p:ext uri="{BB962C8B-B14F-4D97-AF65-F5344CB8AC3E}">
        <p14:creationId xmlns:p14="http://schemas.microsoft.com/office/powerpoint/2010/main" val="418656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3EEBA0C-72CD-4327-91FC-92194B3B0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858" y="365125"/>
            <a:ext cx="4661942" cy="1325563"/>
          </a:xfrm>
        </p:spPr>
        <p:txBody>
          <a:bodyPr/>
          <a:lstStyle/>
          <a:p>
            <a:r>
              <a:rPr lang="ro-RO" dirty="0"/>
              <a:t>Supă cu multiplii litrului</a:t>
            </a:r>
          </a:p>
        </p:txBody>
      </p:sp>
      <p:sp>
        <p:nvSpPr>
          <p:cNvPr id="10" name="Substituent conținut 9">
            <a:extLst>
              <a:ext uri="{FF2B5EF4-FFF2-40B4-BE49-F238E27FC236}">
                <a16:creationId xmlns:a16="http://schemas.microsoft.com/office/drawing/2014/main" id="{CCD8B819-2D5A-4680-B7CC-794B4541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63190" cy="4351338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319A9022-A450-4CC6-AC2A-60AEBDE1E6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9" y="681037"/>
            <a:ext cx="5904429" cy="5980452"/>
          </a:xfrm>
          <a:prstGeom prst="rect">
            <a:avLst/>
          </a:prstGeom>
        </p:spPr>
      </p:pic>
      <p:sp>
        <p:nvSpPr>
          <p:cNvPr id="12" name="Săgeată: stânga 11">
            <a:extLst>
              <a:ext uri="{FF2B5EF4-FFF2-40B4-BE49-F238E27FC236}">
                <a16:creationId xmlns:a16="http://schemas.microsoft.com/office/drawing/2014/main" id="{757CA6E5-3138-453B-95D3-73C6C855CBF1}"/>
              </a:ext>
            </a:extLst>
          </p:cNvPr>
          <p:cNvSpPr/>
          <p:nvPr/>
        </p:nvSpPr>
        <p:spPr>
          <a:xfrm flipV="1">
            <a:off x="4107305" y="4373383"/>
            <a:ext cx="4661941" cy="314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3314" name="Picture 2" descr="Gif bol de soupe 2 » GIF Images Download">
            <a:extLst>
              <a:ext uri="{FF2B5EF4-FFF2-40B4-BE49-F238E27FC236}">
                <a16:creationId xmlns:a16="http://schemas.microsoft.com/office/drawing/2014/main" id="{D3EFA0A0-3BB2-453E-9E2E-3AADEA999B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251" y="2366963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19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69803199-2CC3-4B70-8917-1F27D22A5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Explicații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FDCC37EE-D535-4C7E-8E2D-5035E9B05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092266"/>
            <a:ext cx="8239427" cy="3609382"/>
          </a:xfrm>
          <a:prstGeom prst="rect">
            <a:avLst/>
          </a:prstGeom>
        </p:spPr>
      </p:pic>
      <p:pic>
        <p:nvPicPr>
          <p:cNvPr id="12290" name="Picture 2" descr="Folosind scara transformărilor de mai sus, indică operatiile care ...">
            <a:extLst>
              <a:ext uri="{FF2B5EF4-FFF2-40B4-BE49-F238E27FC236}">
                <a16:creationId xmlns:a16="http://schemas.microsoft.com/office/drawing/2014/main" id="{4DDF200D-9DED-48C6-881B-B2F058CA3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0" y="156352"/>
            <a:ext cx="6755401" cy="250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210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5A10382-86FE-4A5F-9355-C92C81FA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 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D7D13C19-2959-4366-A691-F36B3F82B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1" y="1364104"/>
            <a:ext cx="11263345" cy="5128771"/>
          </a:xfrm>
        </p:spPr>
      </p:pic>
    </p:spTree>
    <p:extLst>
      <p:ext uri="{BB962C8B-B14F-4D97-AF65-F5344CB8AC3E}">
        <p14:creationId xmlns:p14="http://schemas.microsoft.com/office/powerpoint/2010/main" val="223375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BEA0782-E3CD-4C25-8DC4-A12567CF0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010" y="365125"/>
            <a:ext cx="4967990" cy="1325563"/>
          </a:xfrm>
        </p:spPr>
        <p:txBody>
          <a:bodyPr>
            <a:normAutofit fontScale="90000"/>
          </a:bodyPr>
          <a:lstStyle/>
          <a:p>
            <a:r>
              <a:rPr lang="ro-RO" sz="4800" dirty="0">
                <a:latin typeface="Arial" panose="020B0604020202020204" pitchFamily="34" charset="0"/>
                <a:cs typeface="Arial" panose="020B0604020202020204" pitchFamily="34" charset="0"/>
              </a:rPr>
              <a:t>PASTE CU PĂRȚI DE PROPOZIȚIE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075526CA-B588-41D1-BAEF-9D55446DB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773" y="183412"/>
            <a:ext cx="6834937" cy="6922941"/>
          </a:xfrm>
          <a:prstGeom prst="rect">
            <a:avLst/>
          </a:prstGeom>
        </p:spPr>
      </p:pic>
      <p:sp>
        <p:nvSpPr>
          <p:cNvPr id="5" name="Săgeată: stânga 4">
            <a:extLst>
              <a:ext uri="{FF2B5EF4-FFF2-40B4-BE49-F238E27FC236}">
                <a16:creationId xmlns:a16="http://schemas.microsoft.com/office/drawing/2014/main" id="{F21A48DC-50FB-4A89-8680-728484BD2973}"/>
              </a:ext>
            </a:extLst>
          </p:cNvPr>
          <p:cNvSpPr/>
          <p:nvPr/>
        </p:nvSpPr>
        <p:spPr>
          <a:xfrm flipV="1">
            <a:off x="5966086" y="4883048"/>
            <a:ext cx="4661941" cy="314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14338" name="Picture 2" descr="Pasta Italian cuisine Pesto Fettuccine Alfredo Penne, others ...">
            <a:extLst>
              <a:ext uri="{FF2B5EF4-FFF2-40B4-BE49-F238E27FC236}">
                <a16:creationId xmlns:a16="http://schemas.microsoft.com/office/drawing/2014/main" id="{4061E3E7-5E33-43F9-AFC4-E4CDC004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710" y="2833141"/>
            <a:ext cx="4830414" cy="336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820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2F40A74-0FE2-4BBC-9D34-4E7D09DC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Verificare fișa cu HABARNAM</a:t>
            </a:r>
          </a:p>
        </p:txBody>
      </p:sp>
      <p:pic>
        <p:nvPicPr>
          <p:cNvPr id="15362" name="Picture 2" descr="Aventurile lui Habarnam si ale prietenilor sai - Nikolai Nosov ...">
            <a:extLst>
              <a:ext uri="{FF2B5EF4-FFF2-40B4-BE49-F238E27FC236}">
                <a16:creationId xmlns:a16="http://schemas.microsoft.com/office/drawing/2014/main" id="{96563FDF-0FE6-45FF-AD45-7F7D56307C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881" y="1425859"/>
            <a:ext cx="4948888" cy="494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D82B050F-B6E0-4A3C-8B57-FB57B22AA1B7}"/>
              </a:ext>
            </a:extLst>
          </p:cNvPr>
          <p:cNvSpPr/>
          <p:nvPr/>
        </p:nvSpPr>
        <p:spPr>
          <a:xfrm>
            <a:off x="1304950" y="1862812"/>
            <a:ext cx="705956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ro-RO" sz="2800" dirty="0"/>
              <a:t>8*.Formulează câte o propoziție după fiecare  schemă:</a:t>
            </a:r>
          </a:p>
          <a:p>
            <a:r>
              <a:rPr lang="ro-RO" sz="2800" dirty="0"/>
              <a:t>S    +	A   +	A   +	P   +	C   +	A  ;	</a:t>
            </a:r>
          </a:p>
          <a:p>
            <a:r>
              <a:rPr lang="ro-RO" sz="2800" dirty="0"/>
              <a:t>sc	sc	adj.	vb.	sc	sc	</a:t>
            </a:r>
          </a:p>
          <a:p>
            <a:endParaRPr lang="ro-RO" sz="2800" dirty="0"/>
          </a:p>
          <a:p>
            <a:r>
              <a:rPr lang="ro-RO" sz="2800" dirty="0"/>
              <a:t>S    +	A   +	P    +	C ;	</a:t>
            </a:r>
          </a:p>
          <a:p>
            <a:r>
              <a:rPr lang="ro-RO" sz="2800" dirty="0"/>
              <a:t>sc	adj.	vb.	sc</a:t>
            </a:r>
            <a:endParaRPr lang="ro-RO" dirty="0"/>
          </a:p>
        </p:txBody>
      </p:sp>
      <p:cxnSp>
        <p:nvCxnSpPr>
          <p:cNvPr id="8" name="Conector drept 7">
            <a:extLst>
              <a:ext uri="{FF2B5EF4-FFF2-40B4-BE49-F238E27FC236}">
                <a16:creationId xmlns:a16="http://schemas.microsoft.com/office/drawing/2014/main" id="{D9695F66-B7CA-4A5B-98E5-B63A605EEFFE}"/>
              </a:ext>
            </a:extLst>
          </p:cNvPr>
          <p:cNvCxnSpPr/>
          <p:nvPr/>
        </p:nvCxnSpPr>
        <p:spPr>
          <a:xfrm>
            <a:off x="1304950" y="3429000"/>
            <a:ext cx="55155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02A8AC16-C7AC-4B1E-999B-883B768BD2D2}"/>
              </a:ext>
            </a:extLst>
          </p:cNvPr>
          <p:cNvCxnSpPr>
            <a:cxnSpLocks/>
          </p:cNvCxnSpPr>
          <p:nvPr/>
        </p:nvCxnSpPr>
        <p:spPr>
          <a:xfrm>
            <a:off x="1184223" y="4646951"/>
            <a:ext cx="38824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2213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E56E51-32F9-4D3F-9C70-D94B2CC5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777" y="376789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a. Nepotul bunicii din Buzău se joacă vesel în curte.</a:t>
            </a:r>
            <a:br>
              <a:rPr lang="ro-RO" dirty="0"/>
            </a:br>
            <a:r>
              <a:rPr lang="ro-RO" dirty="0"/>
              <a:t>b. Nepotul bunicii bătrâne se joacă în livada cu cireși.</a:t>
            </a:r>
            <a:br>
              <a:rPr lang="ro-RO" dirty="0"/>
            </a:br>
            <a:r>
              <a:rPr lang="ro-RO" dirty="0"/>
              <a:t>c. Nepotul năzdrăvan al bunicii se joacă cu cuburile colorate.</a:t>
            </a:r>
            <a:br>
              <a:rPr lang="ro-RO" dirty="0"/>
            </a:br>
            <a:endParaRPr lang="ro-RO" dirty="0"/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0C3EB5D-9ADA-4CBA-BE8F-A0E7338C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3092" y="344742"/>
            <a:ext cx="105156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ro-RO" sz="2400" dirty="0"/>
              <a:t>8*. Alege propoziția/propozițiile care respectă schema dată:</a:t>
            </a:r>
          </a:p>
          <a:p>
            <a:r>
              <a:rPr lang="ro-RO" sz="2400" dirty="0"/>
              <a:t>S    +	A   +	A   +	P   +	C   +	A  ;	</a:t>
            </a:r>
          </a:p>
          <a:p>
            <a:r>
              <a:rPr lang="ro-RO" sz="2400" dirty="0"/>
              <a:t>sc	         sc	adj.	vb.	sc	sc	</a:t>
            </a:r>
          </a:p>
        </p:txBody>
      </p:sp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1E74E1B5-C2DB-49FB-989D-95B48697D4C1}"/>
              </a:ext>
            </a:extLst>
          </p:cNvPr>
          <p:cNvCxnSpPr/>
          <p:nvPr/>
        </p:nvCxnSpPr>
        <p:spPr>
          <a:xfrm>
            <a:off x="1003092" y="1738859"/>
            <a:ext cx="632709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reptunghi 5">
            <a:extLst>
              <a:ext uri="{FF2B5EF4-FFF2-40B4-BE49-F238E27FC236}">
                <a16:creationId xmlns:a16="http://schemas.microsoft.com/office/drawing/2014/main" id="{EFA62804-1642-4DCF-ACA6-5B30CAB1BD97}"/>
              </a:ext>
            </a:extLst>
          </p:cNvPr>
          <p:cNvSpPr/>
          <p:nvPr/>
        </p:nvSpPr>
        <p:spPr>
          <a:xfrm>
            <a:off x="1693889" y="5876144"/>
            <a:ext cx="7869836" cy="6371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dirty="0"/>
              <a:t>b. Nepotul bunicii bătrâne se joacă în livada cu cireși.</a:t>
            </a:r>
          </a:p>
        </p:txBody>
      </p:sp>
    </p:spTree>
    <p:extLst>
      <p:ext uri="{BB962C8B-B14F-4D97-AF65-F5344CB8AC3E}">
        <p14:creationId xmlns:p14="http://schemas.microsoft.com/office/powerpoint/2010/main" val="37891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58E56E51-32F9-4D3F-9C70-D94B2CC52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974" y="310832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o-RO" dirty="0"/>
              <a:t>a. Licuriciul vesel zboară în livadă.</a:t>
            </a:r>
            <a:br>
              <a:rPr lang="ro-RO" dirty="0"/>
            </a:br>
            <a:r>
              <a:rPr lang="ro-RO" dirty="0"/>
              <a:t>b. În livada minunată zboară licuriciul.</a:t>
            </a:r>
            <a:br>
              <a:rPr lang="ro-RO" dirty="0"/>
            </a:br>
            <a:r>
              <a:rPr lang="ro-RO" dirty="0"/>
              <a:t>c. Elevii din școală învață un cântec.</a:t>
            </a:r>
            <a:br>
              <a:rPr lang="ro-RO" dirty="0"/>
            </a:br>
            <a:r>
              <a:rPr lang="ro-RO" dirty="0"/>
              <a:t>d. Mașinile grăbite aleargă pe șosele.</a:t>
            </a:r>
          </a:p>
        </p:txBody>
      </p:sp>
      <p:sp>
        <p:nvSpPr>
          <p:cNvPr id="4" name="Substituent conținut 3">
            <a:extLst>
              <a:ext uri="{FF2B5EF4-FFF2-40B4-BE49-F238E27FC236}">
                <a16:creationId xmlns:a16="http://schemas.microsoft.com/office/drawing/2014/main" id="{70C3EB5D-9ADA-4CBA-BE8F-A0E7338C5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974" y="0"/>
            <a:ext cx="10515600" cy="2028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o-RO" dirty="0"/>
          </a:p>
          <a:p>
            <a:r>
              <a:rPr lang="ro-RO" dirty="0"/>
              <a:t>8*. Alege propoziția/propozițiile care respectă schema dată:</a:t>
            </a:r>
          </a:p>
          <a:p>
            <a:r>
              <a:rPr lang="ro-RO" dirty="0"/>
              <a:t>S    +  A   +	P    +	C ;	</a:t>
            </a:r>
          </a:p>
          <a:p>
            <a:r>
              <a:rPr lang="ro-RO" dirty="0"/>
              <a:t>sc	   adj.	         vb.   sc</a:t>
            </a:r>
          </a:p>
        </p:txBody>
      </p:sp>
      <p:cxnSp>
        <p:nvCxnSpPr>
          <p:cNvPr id="5" name="Conector drept 4">
            <a:extLst>
              <a:ext uri="{FF2B5EF4-FFF2-40B4-BE49-F238E27FC236}">
                <a16:creationId xmlns:a16="http://schemas.microsoft.com/office/drawing/2014/main" id="{27DF9110-02BA-4A47-98F7-D7449CE6E209}"/>
              </a:ext>
            </a:extLst>
          </p:cNvPr>
          <p:cNvCxnSpPr/>
          <p:nvPr/>
        </p:nvCxnSpPr>
        <p:spPr>
          <a:xfrm>
            <a:off x="1182974" y="1482071"/>
            <a:ext cx="46619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reptunghi 5">
            <a:extLst>
              <a:ext uri="{FF2B5EF4-FFF2-40B4-BE49-F238E27FC236}">
                <a16:creationId xmlns:a16="http://schemas.microsoft.com/office/drawing/2014/main" id="{A9CB8689-8627-4C30-BE26-59E7558F7E23}"/>
              </a:ext>
            </a:extLst>
          </p:cNvPr>
          <p:cNvSpPr/>
          <p:nvPr/>
        </p:nvSpPr>
        <p:spPr>
          <a:xfrm>
            <a:off x="1280681" y="4997923"/>
            <a:ext cx="79347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a. Licuriciul vesel zboară în livadă.</a:t>
            </a:r>
            <a:br>
              <a:rPr lang="ro-RO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ro-RO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d. Mașinile grăbite aleargă pe șosele.</a:t>
            </a:r>
          </a:p>
        </p:txBody>
      </p:sp>
    </p:spTree>
    <p:extLst>
      <p:ext uri="{BB962C8B-B14F-4D97-AF65-F5344CB8AC3E}">
        <p14:creationId xmlns:p14="http://schemas.microsoft.com/office/powerpoint/2010/main" val="160059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2D32116C-DF81-42B4-ACEA-11AEA3EFF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886" y="36408"/>
            <a:ext cx="3773695" cy="1325563"/>
          </a:xfrm>
        </p:spPr>
        <p:txBody>
          <a:bodyPr/>
          <a:lstStyle/>
          <a:p>
            <a:r>
              <a:rPr lang="ro-RO" dirty="0"/>
              <a:t>Să pornim!</a:t>
            </a:r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7E46683-D522-4833-9E94-433B062A5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958" y="1136512"/>
            <a:ext cx="6411981" cy="1103105"/>
          </a:xfrm>
        </p:spPr>
        <p:txBody>
          <a:bodyPr>
            <a:normAutofit fontScale="77500" lnSpcReduction="20000"/>
          </a:bodyPr>
          <a:lstStyle/>
          <a:p>
            <a:r>
              <a:rPr lang="ro-RO" dirty="0"/>
              <a:t>Prezentați-vă AMULETA DIN BUCĂTĂRIE!</a:t>
            </a:r>
          </a:p>
          <a:p>
            <a:r>
              <a:rPr lang="ro-RO" dirty="0"/>
              <a:t>DE EXEMPLU: El este DOMNUL POLONIC!</a:t>
            </a:r>
          </a:p>
        </p:txBody>
      </p:sp>
      <p:pic>
        <p:nvPicPr>
          <p:cNvPr id="2054" name="Picture 6" descr="Free Pictures Of Kitchen Utensils, Download Free Clip Art, Free ...">
            <a:extLst>
              <a:ext uri="{FF2B5EF4-FFF2-40B4-BE49-F238E27FC236}">
                <a16:creationId xmlns:a16="http://schemas.microsoft.com/office/drawing/2014/main" id="{2D30885B-AC70-49AB-A0EF-3A9B8C956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80" y="2676939"/>
            <a:ext cx="3773695" cy="377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ecreuset Ladle Sticker by Le Creuset Canada for iOS &amp; Android | GIPHY">
            <a:extLst>
              <a:ext uri="{FF2B5EF4-FFF2-40B4-BE49-F238E27FC236}">
                <a16:creationId xmlns:a16="http://schemas.microsoft.com/office/drawing/2014/main" id="{3F4C7BF2-AA52-4B5F-B3F7-787CD47CEE7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81" y="0"/>
            <a:ext cx="4462991" cy="6122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reptunghi 7">
            <a:extLst>
              <a:ext uri="{FF2B5EF4-FFF2-40B4-BE49-F238E27FC236}">
                <a16:creationId xmlns:a16="http://schemas.microsoft.com/office/drawing/2014/main" id="{7DFA7A2E-7B78-44BC-ACE7-8E1D94F0745D}"/>
              </a:ext>
            </a:extLst>
          </p:cNvPr>
          <p:cNvSpPr/>
          <p:nvPr/>
        </p:nvSpPr>
        <p:spPr>
          <a:xfrm>
            <a:off x="8586671" y="3848169"/>
            <a:ext cx="1272209" cy="71561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dirty="0"/>
              <a:t>Domnul Polonic</a:t>
            </a:r>
          </a:p>
        </p:txBody>
      </p:sp>
    </p:spTree>
    <p:extLst>
      <p:ext uri="{BB962C8B-B14F-4D97-AF65-F5344CB8AC3E}">
        <p14:creationId xmlns:p14="http://schemas.microsoft.com/office/powerpoint/2010/main" val="3726683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98C22CD-6B32-4C5A-8661-9FA5FB103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Desert</a:t>
            </a:r>
            <a:r>
              <a:rPr lang="ro-RO" dirty="0">
                <a:latin typeface="Arial Black" panose="020B0A04020102020204" pitchFamily="34" charset="0"/>
              </a:rPr>
              <a:t>: </a:t>
            </a:r>
            <a:r>
              <a:rPr lang="ro-RO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ÎNGHEȚATĂ CU AROMĂ DE JOCURI</a:t>
            </a:r>
          </a:p>
        </p:txBody>
      </p:sp>
      <p:pic>
        <p:nvPicPr>
          <p:cNvPr id="16386" name="Picture 2" descr="Ice Cream Truck, Side View. Seller Of Ice Cream In The Van. Ice ...">
            <a:extLst>
              <a:ext uri="{FF2B5EF4-FFF2-40B4-BE49-F238E27FC236}">
                <a16:creationId xmlns:a16="http://schemas.microsoft.com/office/drawing/2014/main" id="{56E0D884-88A0-49E4-9D3C-B653457150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81" b="23125"/>
          <a:stretch/>
        </p:blipFill>
        <p:spPr bwMode="auto">
          <a:xfrm>
            <a:off x="752007" y="1660322"/>
            <a:ext cx="6125980" cy="3957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reptunghi 3">
            <a:extLst>
              <a:ext uri="{FF2B5EF4-FFF2-40B4-BE49-F238E27FC236}">
                <a16:creationId xmlns:a16="http://schemas.microsoft.com/office/drawing/2014/main" id="{C996C282-10D8-4225-B0C5-1A4112392C9D}"/>
              </a:ext>
            </a:extLst>
          </p:cNvPr>
          <p:cNvSpPr/>
          <p:nvPr/>
        </p:nvSpPr>
        <p:spPr>
          <a:xfrm>
            <a:off x="2938072" y="4297692"/>
            <a:ext cx="1783829" cy="91440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o-RO" sz="7200" b="1" dirty="0">
                <a:latin typeface="Palace Script MT" panose="030303020206070C0B05" pitchFamily="66" charset="0"/>
              </a:rPr>
              <a:t>Jocuri</a:t>
            </a:r>
          </a:p>
        </p:txBody>
      </p:sp>
      <p:sp>
        <p:nvSpPr>
          <p:cNvPr id="5" name="Dreptunghi 4">
            <a:extLst>
              <a:ext uri="{FF2B5EF4-FFF2-40B4-BE49-F238E27FC236}">
                <a16:creationId xmlns:a16="http://schemas.microsoft.com/office/drawing/2014/main" id="{2AD3EEF9-8580-43DA-9BAB-137FEDADE05D}"/>
              </a:ext>
            </a:extLst>
          </p:cNvPr>
          <p:cNvSpPr/>
          <p:nvPr/>
        </p:nvSpPr>
        <p:spPr>
          <a:xfrm>
            <a:off x="781986" y="558735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dirty="0">
                <a:hlinkClick r:id="rId3"/>
              </a:rPr>
              <a:t>https://wordwall.net/resource/2031622/magic-boxes-messages-educa%C8%9Bie-rutier%C4%83</a:t>
            </a:r>
            <a:endParaRPr lang="ro-RO" dirty="0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4FAF62A4-64C7-43E1-9B09-33EAD19E4179}"/>
              </a:ext>
            </a:extLst>
          </p:cNvPr>
          <p:cNvSpPr/>
          <p:nvPr/>
        </p:nvSpPr>
        <p:spPr>
          <a:xfrm>
            <a:off x="7367211" y="5400835"/>
            <a:ext cx="44280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>
                <a:hlinkClick r:id="rId4"/>
              </a:rPr>
              <a:t>https://wordwall.net/resource/2438634/s%C4%83-ne-amuz%C4%83m</a:t>
            </a:r>
            <a:endParaRPr lang="ro-RO" dirty="0"/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D3B3E378-592B-43F3-B90A-07F50B1395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541" t="22282" r="30042" b="10363"/>
          <a:stretch/>
        </p:blipFill>
        <p:spPr>
          <a:xfrm>
            <a:off x="7240249" y="2333981"/>
            <a:ext cx="4363889" cy="2878111"/>
          </a:xfrm>
          <a:prstGeom prst="rect">
            <a:avLst/>
          </a:prstGeom>
        </p:spPr>
      </p:pic>
      <p:sp>
        <p:nvSpPr>
          <p:cNvPr id="10" name="Dreptunghi 9">
            <a:extLst>
              <a:ext uri="{FF2B5EF4-FFF2-40B4-BE49-F238E27FC236}">
                <a16:creationId xmlns:a16="http://schemas.microsoft.com/office/drawing/2014/main" id="{A1F88EC4-C451-42DD-9EC1-9145E365ECA1}"/>
              </a:ext>
            </a:extLst>
          </p:cNvPr>
          <p:cNvSpPr/>
          <p:nvPr/>
        </p:nvSpPr>
        <p:spPr>
          <a:xfrm>
            <a:off x="3485220" y="623369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sz="1400" dirty="0">
                <a:hlinkClick r:id="rId6"/>
              </a:rPr>
              <a:t>https://wordwall.net/resource/2448219/p%c4%83r%c8%9bi-de-vorbire-</a:t>
            </a:r>
            <a:r>
              <a:rPr lang="ro-RO" dirty="0">
                <a:hlinkClick r:id="rId6"/>
              </a:rPr>
              <a:t>p%c4%83r%c8%9bi-de-propozi%c8%9bie</a:t>
            </a:r>
            <a:endParaRPr lang="ro-RO" dirty="0"/>
          </a:p>
        </p:txBody>
      </p:sp>
      <p:sp>
        <p:nvSpPr>
          <p:cNvPr id="3" name="Dreptunghi 2">
            <a:extLst>
              <a:ext uri="{FF2B5EF4-FFF2-40B4-BE49-F238E27FC236}">
                <a16:creationId xmlns:a16="http://schemas.microsoft.com/office/drawing/2014/main" id="{44F2D385-D007-4039-8C97-9375B5ECB5F9}"/>
              </a:ext>
            </a:extLst>
          </p:cNvPr>
          <p:cNvSpPr/>
          <p:nvPr/>
        </p:nvSpPr>
        <p:spPr>
          <a:xfrm>
            <a:off x="8344407" y="1148803"/>
            <a:ext cx="91887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i="1" dirty="0">
                <a:ln w="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Educație civică:</a:t>
            </a:r>
          </a:p>
          <a:p>
            <a:r>
              <a:rPr lang="ro-RO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cine sau ce îți pasă ție?                                                                                 g</a:t>
            </a:r>
            <a:endParaRPr lang="ro-RO" sz="2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Săgeată: dreapta vărgată 6">
            <a:extLst>
              <a:ext uri="{FF2B5EF4-FFF2-40B4-BE49-F238E27FC236}">
                <a16:creationId xmlns:a16="http://schemas.microsoft.com/office/drawing/2014/main" id="{E6091561-7B59-400B-AB77-503C55A41193}"/>
              </a:ext>
            </a:extLst>
          </p:cNvPr>
          <p:cNvSpPr/>
          <p:nvPr/>
        </p:nvSpPr>
        <p:spPr>
          <a:xfrm rot="21307153">
            <a:off x="3964571" y="1453638"/>
            <a:ext cx="4363889" cy="56086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169144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E1054D9-72F9-49B5-BEF6-4C616C97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446" y="2354875"/>
            <a:ext cx="10515600" cy="4116933"/>
          </a:xfrm>
        </p:spPr>
        <p:txBody>
          <a:bodyPr>
            <a:normAutofit/>
          </a:bodyPr>
          <a:lstStyle/>
          <a:p>
            <a:r>
              <a:rPr lang="ro-RO" b="1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Temă pentru acasă</a:t>
            </a:r>
            <a:r>
              <a:rPr lang="ro-RO" dirty="0"/>
              <a:t>:</a:t>
            </a:r>
            <a:br>
              <a:rPr lang="ro-RO" dirty="0"/>
            </a:br>
            <a:r>
              <a:rPr lang="ro-RO" dirty="0"/>
              <a:t>scrieți doar atât:</a:t>
            </a:r>
            <a:br>
              <a:rPr lang="ro-RO" dirty="0"/>
            </a:br>
            <a:r>
              <a:rPr lang="ro-RO" dirty="0"/>
              <a:t>1- A</a:t>
            </a:r>
            <a:br>
              <a:rPr lang="ro-RO" dirty="0"/>
            </a:br>
            <a:r>
              <a:rPr lang="ro-RO" dirty="0"/>
              <a:t>2- A</a:t>
            </a:r>
            <a:br>
              <a:rPr lang="ro-RO" dirty="0"/>
            </a:br>
            <a:r>
              <a:rPr lang="ro-RO" dirty="0"/>
              <a:t>Voi posta tema pe</a:t>
            </a:r>
            <a:br>
              <a:rPr lang="ro-RO" dirty="0"/>
            </a:br>
            <a:r>
              <a:rPr lang="ro-RO" dirty="0"/>
              <a:t>grupul de </a:t>
            </a:r>
            <a:r>
              <a:rPr lang="ro-RO" dirty="0" err="1"/>
              <a:t>WhatsApp</a:t>
            </a:r>
            <a:r>
              <a:rPr lang="ro-RO" dirty="0"/>
              <a:t>.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30F34242-D216-4206-9807-66F4D90D4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160" y="665372"/>
            <a:ext cx="4379020" cy="5806436"/>
          </a:xfrm>
        </p:spPr>
      </p:pic>
      <p:pic>
        <p:nvPicPr>
          <p:cNvPr id="6" name="Picture 2" descr="Girl cooking clipart images - Clipartix">
            <a:extLst>
              <a:ext uri="{FF2B5EF4-FFF2-40B4-BE49-F238E27FC236}">
                <a16:creationId xmlns:a16="http://schemas.microsoft.com/office/drawing/2014/main" id="{C557D4A0-61DE-4271-9B08-CC6BDBD4E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446" y="0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8019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C88CA8E-1CFA-4954-8995-C25E8C343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La revedere!</a:t>
            </a:r>
            <a:br>
              <a:rPr lang="ro-RO" dirty="0"/>
            </a:br>
            <a:r>
              <a:rPr lang="ro-RO" dirty="0">
                <a:hlinkClick r:id="rId2"/>
              </a:rPr>
              <a:t>https://www.youtube.com/watch?v=RjluLC40ETk</a:t>
            </a:r>
            <a:endParaRPr lang="ro-RO" dirty="0"/>
          </a:p>
        </p:txBody>
      </p:sp>
      <p:pic>
        <p:nvPicPr>
          <p:cNvPr id="6" name="Substituent conținut 5">
            <a:extLst>
              <a:ext uri="{FF2B5EF4-FFF2-40B4-BE49-F238E27FC236}">
                <a16:creationId xmlns:a16="http://schemas.microsoft.com/office/drawing/2014/main" id="{4D684505-12A9-4E9E-B7AA-F6C62F0BF6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4426" t="19365" r="47474" b="17937"/>
          <a:stretch/>
        </p:blipFill>
        <p:spPr>
          <a:xfrm>
            <a:off x="5981076" y="1241097"/>
            <a:ext cx="6071016" cy="5616903"/>
          </a:xfrm>
          <a:prstGeom prst="rect">
            <a:avLst/>
          </a:prstGeom>
        </p:spPr>
      </p:pic>
      <p:pic>
        <p:nvPicPr>
          <p:cNvPr id="3074" name="Picture 2" descr="Youtube clipart xbox one, Youtube xbox one Transparent FREE for ...">
            <a:extLst>
              <a:ext uri="{FF2B5EF4-FFF2-40B4-BE49-F238E27FC236}">
                <a16:creationId xmlns:a16="http://schemas.microsoft.com/office/drawing/2014/main" id="{9B281764-BC07-4D55-B525-7C43562CB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08" y="3760918"/>
            <a:ext cx="5463914" cy="273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4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1C78E8A8-9890-4F2B-A42D-8825D7E4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8622" y="577370"/>
            <a:ext cx="4443334" cy="1325563"/>
          </a:xfrm>
        </p:spPr>
        <p:txBody>
          <a:bodyPr/>
          <a:lstStyle/>
          <a:p>
            <a:pPr algn="ctr"/>
            <a:r>
              <a:rPr lang="ro-RO" dirty="0"/>
              <a:t>TEST FULGER</a:t>
            </a:r>
            <a:br>
              <a:rPr lang="ro-RO" dirty="0"/>
            </a:br>
            <a:r>
              <a:rPr lang="ro-RO" dirty="0"/>
              <a:t>DE ATENȚIE</a:t>
            </a:r>
          </a:p>
        </p:txBody>
      </p:sp>
      <p:pic>
        <p:nvPicPr>
          <p:cNvPr id="5" name="Substituent conținut 4">
            <a:extLst>
              <a:ext uri="{FF2B5EF4-FFF2-40B4-BE49-F238E27FC236}">
                <a16:creationId xmlns:a16="http://schemas.microsoft.com/office/drawing/2014/main" id="{B3E0FBF0-4BD6-4918-8240-7535474F4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602" y="0"/>
            <a:ext cx="5128069" cy="6739963"/>
          </a:xfrm>
        </p:spPr>
      </p:pic>
      <p:pic>
        <p:nvPicPr>
          <p:cNvPr id="17410" name="Picture 2" descr="Witte 3d Mens - Uitroepteken Stock Illustratie - Illustratie ...">
            <a:extLst>
              <a:ext uri="{FF2B5EF4-FFF2-40B4-BE49-F238E27FC236}">
                <a16:creationId xmlns:a16="http://schemas.microsoft.com/office/drawing/2014/main" id="{8E7F6439-A2C5-495F-9067-DA3F04CDC4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05" r="24486"/>
          <a:stretch/>
        </p:blipFill>
        <p:spPr bwMode="auto">
          <a:xfrm>
            <a:off x="794479" y="122317"/>
            <a:ext cx="1304143" cy="22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Cum sa fii un lider de succes pentru generatia Millennials ...">
            <a:extLst>
              <a:ext uri="{FF2B5EF4-FFF2-40B4-BE49-F238E27FC236}">
                <a16:creationId xmlns:a16="http://schemas.microsoft.com/office/drawing/2014/main" id="{1C1A862D-19F7-4CA1-A930-11621D59C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05" y="2703845"/>
            <a:ext cx="5653774" cy="266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97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5D8C4E5-2149-4090-816B-970684724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491" y="1500892"/>
            <a:ext cx="4422913" cy="4392405"/>
          </a:xfrm>
        </p:spPr>
        <p:txBody>
          <a:bodyPr>
            <a:normAutofit fontScale="90000"/>
          </a:bodyPr>
          <a:lstStyle/>
          <a:p>
            <a:r>
              <a:rPr lang="ro-RO" b="1" dirty="0">
                <a:solidFill>
                  <a:schemeClr val="bg2">
                    <a:lumMod val="50000"/>
                  </a:schemeClr>
                </a:solidFill>
              </a:rPr>
              <a:t>Ingrediente:</a:t>
            </a:r>
            <a:br>
              <a:rPr lang="ro-RO" dirty="0"/>
            </a:br>
            <a:r>
              <a:rPr lang="ro-RO" sz="3600" i="1" dirty="0">
                <a:latin typeface="Lucida Handwriting" panose="03010101010101010101" pitchFamily="66" charset="0"/>
              </a:rPr>
              <a:t>Caietul de </a:t>
            </a:r>
            <a:r>
              <a:rPr lang="ro-RO" sz="3600" i="1" dirty="0" err="1">
                <a:latin typeface="Lucida Handwriting" panose="03010101010101010101" pitchFamily="66" charset="0"/>
              </a:rPr>
              <a:t>aplicatii</a:t>
            </a:r>
            <a:r>
              <a:rPr lang="ro-RO" sz="3600" i="1" dirty="0">
                <a:latin typeface="Lucida Handwriting" panose="03010101010101010101" pitchFamily="66" charset="0"/>
              </a:rPr>
              <a:t> de mate</a:t>
            </a:r>
            <a:br>
              <a:rPr lang="ro-RO" sz="3600" i="1" dirty="0">
                <a:latin typeface="Lucida Handwriting" panose="03010101010101010101" pitchFamily="66" charset="0"/>
              </a:rPr>
            </a:br>
            <a:r>
              <a:rPr lang="ro-RO" sz="3600" i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Fisa de româna </a:t>
            </a:r>
            <a:r>
              <a:rPr lang="ro-RO" sz="3600" i="1" dirty="0" err="1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Habarnam</a:t>
            </a:r>
            <a:br>
              <a:rPr lang="ro-RO" sz="3600" i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ro-RO" sz="3600" i="1" dirty="0">
                <a:latin typeface="Lucida Handwriting" panose="03010101010101010101" pitchFamily="66" charset="0"/>
              </a:rPr>
              <a:t>Caietul de civica</a:t>
            </a:r>
            <a:br>
              <a:rPr lang="ro-RO" sz="3600" i="1" dirty="0">
                <a:latin typeface="Lucida Handwriting" panose="03010101010101010101" pitchFamily="66" charset="0"/>
              </a:rPr>
            </a:br>
            <a:r>
              <a:rPr lang="ro-RO" sz="3600" i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un strop de </a:t>
            </a:r>
            <a:r>
              <a:rPr lang="ro-RO" sz="3600" i="1" dirty="0" err="1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atentie</a:t>
            </a:r>
            <a:br>
              <a:rPr lang="ro-RO" sz="3600" i="1" dirty="0">
                <a:latin typeface="Lucida Handwriting" panose="03010101010101010101" pitchFamily="66" charset="0"/>
              </a:rPr>
            </a:br>
            <a:r>
              <a:rPr lang="ro-RO" sz="3600" i="1" dirty="0">
                <a:latin typeface="Lucida Handwriting" panose="03010101010101010101" pitchFamily="66" charset="0"/>
              </a:rPr>
              <a:t>o </a:t>
            </a:r>
            <a:r>
              <a:rPr lang="ro-RO" sz="3600" i="1" dirty="0" err="1">
                <a:latin typeface="Lucida Handwriting" panose="03010101010101010101" pitchFamily="66" charset="0"/>
              </a:rPr>
              <a:t>picatura</a:t>
            </a:r>
            <a:r>
              <a:rPr lang="ro-RO" sz="3600" i="1" dirty="0">
                <a:latin typeface="Lucida Handwriting" panose="03010101010101010101" pitchFamily="66" charset="0"/>
              </a:rPr>
              <a:t> de chef de lucru</a:t>
            </a:r>
            <a:br>
              <a:rPr lang="ro-RO" sz="3600" i="1" dirty="0">
                <a:latin typeface="Lucida Handwriting" panose="03010101010101010101" pitchFamily="66" charset="0"/>
              </a:rPr>
            </a:br>
            <a:r>
              <a:rPr lang="ro-RO" sz="3600" i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o lingura de umor</a:t>
            </a:r>
            <a:br>
              <a:rPr lang="ro-RO" sz="3600" i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</a:br>
            <a:r>
              <a:rPr lang="ro-RO" sz="3600" i="1" dirty="0">
                <a:solidFill>
                  <a:schemeClr val="accent5">
                    <a:lumMod val="75000"/>
                  </a:schemeClr>
                </a:solidFill>
                <a:latin typeface="Lucida Handwriting" panose="03010101010101010101" pitchFamily="66" charset="0"/>
              </a:rPr>
              <a:t> </a:t>
            </a:r>
            <a:endParaRPr lang="ro-RO" i="1" dirty="0">
              <a:solidFill>
                <a:schemeClr val="accent5">
                  <a:lumMod val="75000"/>
                </a:schemeClr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098" name="Picture 2" descr="Hand Painted Cartoon Chef, Cartoon Clipart, Chef Clipart, Chef PNG ...">
            <a:extLst>
              <a:ext uri="{FF2B5EF4-FFF2-40B4-BE49-F238E27FC236}">
                <a16:creationId xmlns:a16="http://schemas.microsoft.com/office/drawing/2014/main" id="{3CE749B1-AC76-49E7-9BB1-327FE219E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183" y="210475"/>
            <a:ext cx="6214239" cy="622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B27ABFB5-650D-4956-9131-B5F699C179EC}"/>
              </a:ext>
            </a:extLst>
          </p:cNvPr>
          <p:cNvSpPr/>
          <p:nvPr/>
        </p:nvSpPr>
        <p:spPr>
          <a:xfrm>
            <a:off x="6281530" y="3322375"/>
            <a:ext cx="5181600" cy="25709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AutoNum type="arabicPeriod"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Gustare cu verificare de exerciții</a:t>
            </a:r>
          </a:p>
          <a:p>
            <a:pPr marL="342900" indent="-342900" algn="just">
              <a:buAutoNum type="arabicPeriod"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Supă cu multiplii</a:t>
            </a:r>
          </a:p>
          <a:p>
            <a:pPr marL="342900" indent="-342900" algn="just">
              <a:buAutoNum type="arabicPeriod"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 cu părți de propoziție</a:t>
            </a:r>
          </a:p>
          <a:p>
            <a:pPr marL="342900" indent="-342900" algn="just">
              <a:buAutoNum type="arabicPeriod"/>
            </a:pPr>
            <a:r>
              <a:rPr lang="ro-RO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Înghețată cu aromă de jocuri</a:t>
            </a:r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8201D46F-C96E-4B2F-BA9A-4829A6A54A24}"/>
              </a:ext>
            </a:extLst>
          </p:cNvPr>
          <p:cNvSpPr/>
          <p:nvPr/>
        </p:nvSpPr>
        <p:spPr>
          <a:xfrm>
            <a:off x="7156174" y="2968432"/>
            <a:ext cx="3790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4000" b="1" dirty="0">
                <a:latin typeface="Lucida Handwriting" panose="03010101010101010101" pitchFamily="66" charset="0"/>
              </a:rPr>
              <a:t>Meniul zilei</a:t>
            </a:r>
          </a:p>
        </p:txBody>
      </p:sp>
    </p:spTree>
    <p:extLst>
      <p:ext uri="{BB962C8B-B14F-4D97-AF65-F5344CB8AC3E}">
        <p14:creationId xmlns:p14="http://schemas.microsoft.com/office/powerpoint/2010/main" val="34645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EDC47FF2-9960-4518-999B-411D909F9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3501"/>
          </a:xfrm>
        </p:spPr>
        <p:txBody>
          <a:bodyPr>
            <a:normAutofit fontScale="90000"/>
          </a:bodyPr>
          <a:lstStyle/>
          <a:p>
            <a:r>
              <a:rPr lang="ro-RO" sz="2400" dirty="0"/>
              <a:t>6/pag. 126 auxiliar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9FCF3413-5D02-4E11-8656-5380D6039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7049"/>
          <a:stretch/>
        </p:blipFill>
        <p:spPr>
          <a:xfrm>
            <a:off x="1173646" y="867342"/>
            <a:ext cx="8164967" cy="1319267"/>
          </a:xfrm>
          <a:prstGeom prst="rect">
            <a:avLst/>
          </a:prstGeom>
        </p:spPr>
      </p:pic>
      <p:pic>
        <p:nvPicPr>
          <p:cNvPr id="5122" name="Picture 2" descr="Girl cooking clipart images - Clipartix">
            <a:extLst>
              <a:ext uri="{FF2B5EF4-FFF2-40B4-BE49-F238E27FC236}">
                <a16:creationId xmlns:a16="http://schemas.microsoft.com/office/drawing/2014/main" id="{21AF9278-ACDA-478C-9FA1-0E13ED7C9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541" y="224797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5C142A07-3C10-409F-A2AC-EDD85CB10616}"/>
              </a:ext>
            </a:extLst>
          </p:cNvPr>
          <p:cNvSpPr/>
          <p:nvPr/>
        </p:nvSpPr>
        <p:spPr>
          <a:xfrm>
            <a:off x="1749287" y="2978197"/>
            <a:ext cx="7218265" cy="29684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800" dirty="0">
                <a:solidFill>
                  <a:srgbClr val="0070C0"/>
                </a:solidFill>
              </a:rPr>
              <a:t>Cât este latura?</a:t>
            </a:r>
          </a:p>
          <a:p>
            <a:pPr algn="just"/>
            <a:r>
              <a:rPr lang="ro-RO" sz="2800" dirty="0"/>
              <a:t>2 cm și 5 mm = 20 mm + 5 mm = 25 mm</a:t>
            </a:r>
          </a:p>
          <a:p>
            <a:pPr algn="just"/>
            <a:r>
              <a:rPr lang="ro-RO" sz="2800" dirty="0">
                <a:solidFill>
                  <a:srgbClr val="0070C0"/>
                </a:solidFill>
              </a:rPr>
              <a:t>Cum aflu perimetrul pătratului?</a:t>
            </a:r>
          </a:p>
          <a:p>
            <a:pPr algn="just"/>
            <a:r>
              <a:rPr lang="ro-RO" sz="2800" dirty="0"/>
              <a:t>P = 4 x latura</a:t>
            </a:r>
          </a:p>
          <a:p>
            <a:pPr algn="just"/>
            <a:r>
              <a:rPr lang="ro-RO" sz="2800" dirty="0"/>
              <a:t>P = 4 x 25 mm</a:t>
            </a:r>
          </a:p>
          <a:p>
            <a:pPr algn="just"/>
            <a:r>
              <a:rPr lang="ro-RO" sz="2800" dirty="0"/>
              <a:t>P = 100 mm</a:t>
            </a:r>
          </a:p>
          <a:p>
            <a:pPr algn="just"/>
            <a:r>
              <a:rPr lang="ro-RO" sz="2800" dirty="0"/>
              <a:t>                                                 R: 100 mm</a:t>
            </a:r>
          </a:p>
        </p:txBody>
      </p:sp>
    </p:spTree>
    <p:extLst>
      <p:ext uri="{BB962C8B-B14F-4D97-AF65-F5344CB8AC3E}">
        <p14:creationId xmlns:p14="http://schemas.microsoft.com/office/powerpoint/2010/main" val="60348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9DC0613E-7F5C-41DA-ABCC-0A0CF376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6266"/>
          </a:xfrm>
        </p:spPr>
        <p:txBody>
          <a:bodyPr>
            <a:normAutofit/>
          </a:bodyPr>
          <a:lstStyle/>
          <a:p>
            <a:r>
              <a:rPr lang="ro-RO" sz="2800" dirty="0"/>
              <a:t>7/ pag. 126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ABD7D9C4-747C-4B51-A79B-03E5080AA3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692" b="60782"/>
          <a:stretch/>
        </p:blipFill>
        <p:spPr>
          <a:xfrm>
            <a:off x="838200" y="1060181"/>
            <a:ext cx="8531087" cy="1554080"/>
          </a:xfrm>
          <a:prstGeom prst="rect">
            <a:avLst/>
          </a:prstGeom>
        </p:spPr>
      </p:pic>
      <p:pic>
        <p:nvPicPr>
          <p:cNvPr id="6146" name="Picture 2" descr="Girl cooking clipart images - Clipartix">
            <a:extLst>
              <a:ext uri="{FF2B5EF4-FFF2-40B4-BE49-F238E27FC236}">
                <a16:creationId xmlns:a16="http://schemas.microsoft.com/office/drawing/2014/main" id="{7C929202-5CC5-4217-8917-01FFFEE35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365125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68F643DA-950A-4A5F-9EA3-8ECC76D3770E}"/>
              </a:ext>
            </a:extLst>
          </p:cNvPr>
          <p:cNvSpPr/>
          <p:nvPr/>
        </p:nvSpPr>
        <p:spPr>
          <a:xfrm>
            <a:off x="928814" y="2899521"/>
            <a:ext cx="7394713" cy="343162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400" b="1" dirty="0">
                <a:solidFill>
                  <a:srgbClr val="0070C0"/>
                </a:solidFill>
              </a:rPr>
              <a:t>Cât este lungimea?</a:t>
            </a:r>
          </a:p>
          <a:p>
            <a:pPr algn="just"/>
            <a:r>
              <a:rPr lang="ro-RO" sz="2400" dirty="0"/>
              <a:t>L = 50 dm și 20 mm = 500 cm + 2 cm = 502 cm</a:t>
            </a:r>
          </a:p>
          <a:p>
            <a:pPr algn="just"/>
            <a:r>
              <a:rPr lang="ro-RO" sz="2400" b="1" dirty="0">
                <a:solidFill>
                  <a:srgbClr val="0070C0"/>
                </a:solidFill>
              </a:rPr>
              <a:t>Cât este lățimea?</a:t>
            </a:r>
          </a:p>
          <a:p>
            <a:pPr algn="just"/>
            <a:r>
              <a:rPr lang="ro-RO" sz="2400" dirty="0"/>
              <a:t>l = 2 m și 75 cm = 200 cm + 75 cm = 275 cm</a:t>
            </a:r>
          </a:p>
          <a:p>
            <a:pPr algn="just"/>
            <a:r>
              <a:rPr lang="ro-RO" sz="2400" b="1" dirty="0">
                <a:solidFill>
                  <a:srgbClr val="0070C0"/>
                </a:solidFill>
              </a:rPr>
              <a:t>Cât este perimetrul?</a:t>
            </a:r>
          </a:p>
          <a:p>
            <a:pPr algn="just"/>
            <a:r>
              <a:rPr lang="ro-RO" sz="2400" dirty="0"/>
              <a:t>P = 2 x (L + l)</a:t>
            </a:r>
          </a:p>
          <a:p>
            <a:pPr algn="just"/>
            <a:r>
              <a:rPr lang="ro-RO" sz="2400" dirty="0"/>
              <a:t>P = 2 x (502 + 275) = 2 x 777 = 1554 (cm)</a:t>
            </a:r>
          </a:p>
          <a:p>
            <a:pPr algn="r"/>
            <a:endParaRPr lang="ro-RO" sz="2400" dirty="0"/>
          </a:p>
          <a:p>
            <a:pPr algn="r"/>
            <a:r>
              <a:rPr lang="ro-RO" sz="2400" dirty="0"/>
              <a:t>R. 1554 cm</a:t>
            </a:r>
          </a:p>
        </p:txBody>
      </p:sp>
      <p:sp>
        <p:nvSpPr>
          <p:cNvPr id="9" name="Săgeată: stânga 8">
            <a:extLst>
              <a:ext uri="{FF2B5EF4-FFF2-40B4-BE49-F238E27FC236}">
                <a16:creationId xmlns:a16="http://schemas.microsoft.com/office/drawing/2014/main" id="{4B6537F5-F03F-4C2D-81A4-A3CABCE726C7}"/>
              </a:ext>
            </a:extLst>
          </p:cNvPr>
          <p:cNvSpPr/>
          <p:nvPr/>
        </p:nvSpPr>
        <p:spPr>
          <a:xfrm rot="2781883">
            <a:off x="3629441" y="2162435"/>
            <a:ext cx="1113183" cy="6950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3800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79F312E7-1A8D-4DDC-AE8D-395AEA813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28788"/>
          </a:xfrm>
        </p:spPr>
        <p:txBody>
          <a:bodyPr>
            <a:normAutofit/>
          </a:bodyPr>
          <a:lstStyle/>
          <a:p>
            <a:r>
              <a:rPr lang="ro-RO" sz="2800" dirty="0"/>
              <a:t>8/pag. 126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42AABA3E-5F1A-48AC-B571-0A97C557B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049" y="993914"/>
            <a:ext cx="9339470" cy="2907509"/>
          </a:xfrm>
          <a:prstGeom prst="rect">
            <a:avLst/>
          </a:prstGeom>
        </p:spPr>
      </p:pic>
      <p:pic>
        <p:nvPicPr>
          <p:cNvPr id="7170" name="Picture 2" descr="Girl cooking clipart images - Clipartix">
            <a:extLst>
              <a:ext uri="{FF2B5EF4-FFF2-40B4-BE49-F238E27FC236}">
                <a16:creationId xmlns:a16="http://schemas.microsoft.com/office/drawing/2014/main" id="{D0792142-7BBF-4A4E-8117-D4E301AD0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2051" y="679520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EB808EBF-391A-4863-A92B-D0545DD25343}"/>
              </a:ext>
            </a:extLst>
          </p:cNvPr>
          <p:cNvSpPr/>
          <p:nvPr/>
        </p:nvSpPr>
        <p:spPr>
          <a:xfrm>
            <a:off x="1298711" y="4002156"/>
            <a:ext cx="7977809" cy="24907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2400" dirty="0"/>
              <a:t>Ce este perimetrul?</a:t>
            </a:r>
          </a:p>
          <a:p>
            <a:pPr algn="just"/>
            <a:r>
              <a:rPr lang="ro-RO" sz="2400" dirty="0"/>
              <a:t>Suma laturilor</a:t>
            </a:r>
          </a:p>
          <a:p>
            <a:pPr algn="just"/>
            <a:r>
              <a:rPr lang="ro-RO" sz="2400" dirty="0"/>
              <a:t>7+3+3+2+4+2+2+2+2+1=28 (laturi)</a:t>
            </a:r>
          </a:p>
          <a:p>
            <a:pPr algn="just"/>
            <a:r>
              <a:rPr lang="ro-RO" sz="2400" dirty="0"/>
              <a:t>28x 100 = 2800 (cm)</a:t>
            </a:r>
          </a:p>
          <a:p>
            <a:pPr algn="just"/>
            <a:r>
              <a:rPr lang="ro-RO" sz="2400" dirty="0"/>
              <a:t>P = 2800 cm = 28 m</a:t>
            </a:r>
          </a:p>
          <a:p>
            <a:pPr algn="just"/>
            <a:r>
              <a:rPr lang="ro-RO" sz="2400" dirty="0"/>
              <a:t>                                                                    R:   P = 28 m</a:t>
            </a:r>
          </a:p>
        </p:txBody>
      </p:sp>
    </p:spTree>
    <p:extLst>
      <p:ext uri="{BB962C8B-B14F-4D97-AF65-F5344CB8AC3E}">
        <p14:creationId xmlns:p14="http://schemas.microsoft.com/office/powerpoint/2010/main" val="2315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790206-5B5B-49EC-9640-427DE77AC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9394"/>
            <a:ext cx="10515600" cy="715647"/>
          </a:xfrm>
        </p:spPr>
        <p:txBody>
          <a:bodyPr>
            <a:normAutofit/>
          </a:bodyPr>
          <a:lstStyle/>
          <a:p>
            <a:r>
              <a:rPr lang="ro-RO" sz="3600" dirty="0"/>
              <a:t>9/ PAG. 126</a:t>
            </a:r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50048672-10C5-44CA-8D18-9FC5DAAE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07" b="51895"/>
          <a:stretch/>
        </p:blipFill>
        <p:spPr>
          <a:xfrm>
            <a:off x="838635" y="871707"/>
            <a:ext cx="10973614" cy="1073426"/>
          </a:xfrm>
          <a:prstGeom prst="rect">
            <a:avLst/>
          </a:prstGeom>
        </p:spPr>
      </p:pic>
      <p:pic>
        <p:nvPicPr>
          <p:cNvPr id="8194" name="Picture 2" descr="Girl cooking clipart images - Clipartix">
            <a:extLst>
              <a:ext uri="{FF2B5EF4-FFF2-40B4-BE49-F238E27FC236}">
                <a16:creationId xmlns:a16="http://schemas.microsoft.com/office/drawing/2014/main" id="{1C6CDCA4-F78A-4C53-B122-F2D4D06D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379" y="4573679"/>
            <a:ext cx="1538695" cy="201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FF9A110-152C-4976-AE8A-0B442A8DAE64}"/>
              </a:ext>
            </a:extLst>
          </p:cNvPr>
          <p:cNvSpPr/>
          <p:nvPr/>
        </p:nvSpPr>
        <p:spPr>
          <a:xfrm>
            <a:off x="804133" y="2364387"/>
            <a:ext cx="3074505" cy="3511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3600" dirty="0" err="1"/>
              <a:t>a+b+c</a:t>
            </a:r>
            <a:r>
              <a:rPr lang="ro-RO" sz="3600" dirty="0"/>
              <a:t> = 720</a:t>
            </a:r>
          </a:p>
          <a:p>
            <a:pPr algn="just"/>
            <a:r>
              <a:rPr lang="ro-RO" sz="3600" dirty="0" err="1"/>
              <a:t>a+b</a:t>
            </a:r>
            <a:r>
              <a:rPr lang="ro-RO" sz="3600" dirty="0"/>
              <a:t> = 463</a:t>
            </a:r>
          </a:p>
          <a:p>
            <a:pPr algn="just"/>
            <a:r>
              <a:rPr lang="ro-RO" sz="3600" dirty="0" err="1"/>
              <a:t>b+c</a:t>
            </a:r>
            <a:r>
              <a:rPr lang="ro-RO" sz="3600" dirty="0"/>
              <a:t> = 545</a:t>
            </a:r>
          </a:p>
          <a:p>
            <a:pPr algn="just"/>
            <a:r>
              <a:rPr lang="ro-RO" sz="3600" dirty="0"/>
              <a:t>a, b, c = ? km</a:t>
            </a:r>
            <a:endParaRPr lang="ro-RO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CB37FE8A-D7FE-44B7-9265-62D1CBF42EA5}"/>
              </a:ext>
            </a:extLst>
          </p:cNvPr>
          <p:cNvSpPr/>
          <p:nvPr/>
        </p:nvSpPr>
        <p:spPr>
          <a:xfrm>
            <a:off x="4386950" y="2680079"/>
            <a:ext cx="3074505" cy="197443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3600" dirty="0" err="1">
                <a:solidFill>
                  <a:srgbClr val="FF0000"/>
                </a:solidFill>
              </a:rPr>
              <a:t>a+b</a:t>
            </a:r>
            <a:r>
              <a:rPr lang="ro-RO" sz="3600" dirty="0" err="1"/>
              <a:t>+c</a:t>
            </a:r>
            <a:r>
              <a:rPr lang="ro-RO" sz="3600" dirty="0"/>
              <a:t> = 720</a:t>
            </a:r>
          </a:p>
          <a:p>
            <a:pPr algn="just"/>
            <a:r>
              <a:rPr lang="ro-RO" sz="3600" dirty="0" err="1">
                <a:solidFill>
                  <a:srgbClr val="FF0000"/>
                </a:solidFill>
              </a:rPr>
              <a:t>a+b</a:t>
            </a:r>
            <a:r>
              <a:rPr lang="ro-RO" sz="3600" dirty="0">
                <a:solidFill>
                  <a:srgbClr val="FF0000"/>
                </a:solidFill>
              </a:rPr>
              <a:t> </a:t>
            </a:r>
            <a:r>
              <a:rPr lang="ro-RO" sz="3600" dirty="0"/>
              <a:t>= 463</a:t>
            </a:r>
          </a:p>
        </p:txBody>
      </p:sp>
      <p:pic>
        <p:nvPicPr>
          <p:cNvPr id="8196" name="Picture 4" descr="Interpretare vis in care apare o acolada - DreamGeek.ro">
            <a:extLst>
              <a:ext uri="{FF2B5EF4-FFF2-40B4-BE49-F238E27FC236}">
                <a16:creationId xmlns:a16="http://schemas.microsoft.com/office/drawing/2014/main" id="{A8210846-2A40-409F-AD10-C75937FDA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1"/>
          <a:stretch/>
        </p:blipFill>
        <p:spPr bwMode="auto">
          <a:xfrm>
            <a:off x="7888048" y="2605051"/>
            <a:ext cx="485120" cy="21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8BDC8DE-A10A-4742-827C-98F017A175D5}"/>
              </a:ext>
            </a:extLst>
          </p:cNvPr>
          <p:cNvSpPr/>
          <p:nvPr/>
        </p:nvSpPr>
        <p:spPr>
          <a:xfrm>
            <a:off x="8605135" y="3184444"/>
            <a:ext cx="2419939" cy="6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chemeClr val="tx1"/>
                </a:solidFill>
              </a:rPr>
              <a:t>C = 720 – 463</a:t>
            </a:r>
          </a:p>
          <a:p>
            <a:pPr algn="ctr"/>
            <a:r>
              <a:rPr lang="ro-RO" sz="2800" dirty="0">
                <a:solidFill>
                  <a:schemeClr val="tx1"/>
                </a:solidFill>
              </a:rPr>
              <a:t>C = 257 (km)</a:t>
            </a:r>
          </a:p>
        </p:txBody>
      </p:sp>
    </p:spTree>
    <p:extLst>
      <p:ext uri="{BB962C8B-B14F-4D97-AF65-F5344CB8AC3E}">
        <p14:creationId xmlns:p14="http://schemas.microsoft.com/office/powerpoint/2010/main" val="308270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A6790206-5B5B-49EC-9640-427DE77AC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4" name="Substituent conținut 3">
            <a:extLst>
              <a:ext uri="{FF2B5EF4-FFF2-40B4-BE49-F238E27FC236}">
                <a16:creationId xmlns:a16="http://schemas.microsoft.com/office/drawing/2014/main" id="{50048672-10C5-44CA-8D18-9FC5DAAE32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07" b="51895"/>
          <a:stretch/>
        </p:blipFill>
        <p:spPr>
          <a:xfrm>
            <a:off x="838200" y="491193"/>
            <a:ext cx="10515600" cy="1073426"/>
          </a:xfrm>
          <a:prstGeom prst="rect">
            <a:avLst/>
          </a:prstGeom>
        </p:spPr>
      </p:pic>
      <p:pic>
        <p:nvPicPr>
          <p:cNvPr id="8194" name="Picture 2" descr="Girl cooking clipart images - Clipartix">
            <a:extLst>
              <a:ext uri="{FF2B5EF4-FFF2-40B4-BE49-F238E27FC236}">
                <a16:creationId xmlns:a16="http://schemas.microsoft.com/office/drawing/2014/main" id="{1C6CDCA4-F78A-4C53-B122-F2D4D06D7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3897" y="4219228"/>
            <a:ext cx="186690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reptunghi 4">
            <a:extLst>
              <a:ext uri="{FF2B5EF4-FFF2-40B4-BE49-F238E27FC236}">
                <a16:creationId xmlns:a16="http://schemas.microsoft.com/office/drawing/2014/main" id="{2FF9A110-152C-4976-AE8A-0B442A8DAE64}"/>
              </a:ext>
            </a:extLst>
          </p:cNvPr>
          <p:cNvSpPr/>
          <p:nvPr/>
        </p:nvSpPr>
        <p:spPr>
          <a:xfrm>
            <a:off x="1014619" y="2080592"/>
            <a:ext cx="3074505" cy="3511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3600" dirty="0" err="1"/>
              <a:t>a+b+c</a:t>
            </a:r>
            <a:r>
              <a:rPr lang="ro-RO" sz="3600" dirty="0"/>
              <a:t> = 720</a:t>
            </a:r>
          </a:p>
          <a:p>
            <a:pPr algn="just"/>
            <a:r>
              <a:rPr lang="ro-RO" sz="3600" dirty="0" err="1"/>
              <a:t>a+b</a:t>
            </a:r>
            <a:r>
              <a:rPr lang="ro-RO" sz="3600" dirty="0"/>
              <a:t> = 463</a:t>
            </a:r>
          </a:p>
          <a:p>
            <a:pPr algn="just"/>
            <a:r>
              <a:rPr lang="ro-RO" sz="3600" dirty="0" err="1"/>
              <a:t>b+c</a:t>
            </a:r>
            <a:r>
              <a:rPr lang="ro-RO" sz="3600" dirty="0"/>
              <a:t> = 545</a:t>
            </a:r>
          </a:p>
          <a:p>
            <a:pPr algn="just"/>
            <a:r>
              <a:rPr lang="ro-RO" sz="3600" dirty="0"/>
              <a:t>a, b, c = ? km</a:t>
            </a:r>
            <a:endParaRPr lang="ro-RO" dirty="0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CB37FE8A-D7FE-44B7-9265-62D1CBF42EA5}"/>
              </a:ext>
            </a:extLst>
          </p:cNvPr>
          <p:cNvSpPr/>
          <p:nvPr/>
        </p:nvSpPr>
        <p:spPr>
          <a:xfrm>
            <a:off x="4558747" y="1931365"/>
            <a:ext cx="3074505" cy="35118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o-RO" sz="3600" dirty="0" err="1"/>
              <a:t>a+</a:t>
            </a:r>
            <a:r>
              <a:rPr lang="ro-RO" sz="3600" dirty="0" err="1">
                <a:solidFill>
                  <a:schemeClr val="accent2">
                    <a:lumMod val="75000"/>
                  </a:schemeClr>
                </a:solidFill>
              </a:rPr>
              <a:t>b+c</a:t>
            </a:r>
            <a:r>
              <a:rPr lang="ro-RO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o-RO" sz="3600" dirty="0"/>
              <a:t>= 720</a:t>
            </a:r>
          </a:p>
          <a:p>
            <a:pPr algn="just"/>
            <a:r>
              <a:rPr lang="ro-RO" sz="3600" dirty="0" err="1">
                <a:solidFill>
                  <a:schemeClr val="accent2">
                    <a:lumMod val="75000"/>
                  </a:schemeClr>
                </a:solidFill>
              </a:rPr>
              <a:t>b+c</a:t>
            </a:r>
            <a:r>
              <a:rPr lang="ro-RO" sz="3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o-RO" sz="3600" dirty="0"/>
              <a:t>= 545</a:t>
            </a:r>
          </a:p>
        </p:txBody>
      </p:sp>
      <p:pic>
        <p:nvPicPr>
          <p:cNvPr id="8196" name="Picture 4" descr="Interpretare vis in care apare o acolada - DreamGeek.ro">
            <a:extLst>
              <a:ext uri="{FF2B5EF4-FFF2-40B4-BE49-F238E27FC236}">
                <a16:creationId xmlns:a16="http://schemas.microsoft.com/office/drawing/2014/main" id="{A8210846-2A40-409F-AD10-C75937FDA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1"/>
          <a:stretch/>
        </p:blipFill>
        <p:spPr bwMode="auto">
          <a:xfrm>
            <a:off x="7860315" y="2774260"/>
            <a:ext cx="485120" cy="2124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reptunghi 5">
            <a:extLst>
              <a:ext uri="{FF2B5EF4-FFF2-40B4-BE49-F238E27FC236}">
                <a16:creationId xmlns:a16="http://schemas.microsoft.com/office/drawing/2014/main" id="{08BDC8DE-A10A-4742-827C-98F017A175D5}"/>
              </a:ext>
            </a:extLst>
          </p:cNvPr>
          <p:cNvSpPr/>
          <p:nvPr/>
        </p:nvSpPr>
        <p:spPr>
          <a:xfrm>
            <a:off x="8454887" y="3429000"/>
            <a:ext cx="2419939" cy="6129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sz="2800" dirty="0">
                <a:solidFill>
                  <a:schemeClr val="tx1"/>
                </a:solidFill>
              </a:rPr>
              <a:t>a = 720 – 545</a:t>
            </a:r>
          </a:p>
          <a:p>
            <a:pPr algn="ctr"/>
            <a:r>
              <a:rPr lang="ro-RO" sz="2800" dirty="0">
                <a:solidFill>
                  <a:schemeClr val="tx1"/>
                </a:solidFill>
              </a:rPr>
              <a:t>a = 175 (km)</a:t>
            </a:r>
          </a:p>
        </p:txBody>
      </p:sp>
    </p:spTree>
    <p:extLst>
      <p:ext uri="{BB962C8B-B14F-4D97-AF65-F5344CB8AC3E}">
        <p14:creationId xmlns:p14="http://schemas.microsoft.com/office/powerpoint/2010/main" val="356689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892</Words>
  <Application>Microsoft Office PowerPoint</Application>
  <PresentationFormat>Ecran lat</PresentationFormat>
  <Paragraphs>109</Paragraphs>
  <Slides>22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9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Calibri</vt:lpstr>
      <vt:lpstr>French Script MT</vt:lpstr>
      <vt:lpstr>Harlow Solid Italic</vt:lpstr>
      <vt:lpstr>Lucida Handwriting</vt:lpstr>
      <vt:lpstr>Palace Script MT</vt:lpstr>
      <vt:lpstr>Segoe Script</vt:lpstr>
      <vt:lpstr>Univers</vt:lpstr>
      <vt:lpstr>GradientVTI</vt:lpstr>
      <vt:lpstr>Să zoomzăim  să bucătărim, ATENȚIA să o folosim</vt:lpstr>
      <vt:lpstr>Să pornim!</vt:lpstr>
      <vt:lpstr>TEST FULGER DE ATENȚIE</vt:lpstr>
      <vt:lpstr>Ingrediente: Caietul de aplicatii de mate Fisa de româna Habarnam Caietul de civica un strop de atentie o picatura de chef de lucru o lingura de umor  </vt:lpstr>
      <vt:lpstr>6/pag. 126 auxiliar</vt:lpstr>
      <vt:lpstr>7/ pag. 126</vt:lpstr>
      <vt:lpstr>8/pag. 126</vt:lpstr>
      <vt:lpstr>9/ PAG. 126</vt:lpstr>
      <vt:lpstr>Prezentare PowerPoint</vt:lpstr>
      <vt:lpstr>Prezentare PowerPoint</vt:lpstr>
      <vt:lpstr>Prezentare PowerPoint</vt:lpstr>
      <vt:lpstr>Prezentare PowerPoint</vt:lpstr>
      <vt:lpstr>Supă cu multiplii litrului</vt:lpstr>
      <vt:lpstr>Explicații</vt:lpstr>
      <vt:lpstr>Verificare </vt:lpstr>
      <vt:lpstr>PASTE CU PĂRȚI DE PROPOZIȚIE</vt:lpstr>
      <vt:lpstr>Verificare fișa cu HABARNAM</vt:lpstr>
      <vt:lpstr>a. Nepotul bunicii din Buzău se joacă vesel în curte. b. Nepotul bunicii bătrâne se joacă în livada cu cireși. c. Nepotul năzdrăvan al bunicii se joacă cu cuburile colorate. </vt:lpstr>
      <vt:lpstr>a. Licuriciul vesel zboară în livadă. b. În livada minunată zboară licuriciul. c. Elevii din școală învață un cântec. d. Mașinile grăbite aleargă pe șosele.</vt:lpstr>
      <vt:lpstr>Desert: ÎNGHEȚATĂ CU AROMĂ DE JOCURI</vt:lpstr>
      <vt:lpstr>Temă pentru acasă: scrieți doar atât: 1- A 2- A Voi posta tema pe grupul de WhatsApp.</vt:lpstr>
      <vt:lpstr>La revedere! https://www.youtube.com/watch?v=RjluLC40ETk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Să zoomzăim si  să bucătărim</dc:title>
  <dc:creator>mihai manecuta</dc:creator>
  <cp:lastModifiedBy>mihai manecuta</cp:lastModifiedBy>
  <cp:revision>30</cp:revision>
  <dcterms:created xsi:type="dcterms:W3CDTF">2020-05-22T06:50:32Z</dcterms:created>
  <dcterms:modified xsi:type="dcterms:W3CDTF">2020-05-22T11:29:14Z</dcterms:modified>
</cp:coreProperties>
</file>