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8" r:id="rId3"/>
    <p:sldId id="257" r:id="rId4"/>
    <p:sldId id="268" r:id="rId5"/>
    <p:sldId id="259" r:id="rId6"/>
    <p:sldId id="260" r:id="rId7"/>
    <p:sldId id="267" r:id="rId8"/>
    <p:sldId id="263" r:id="rId9"/>
    <p:sldId id="272" r:id="rId10"/>
    <p:sldId id="262" r:id="rId11"/>
    <p:sldId id="261" r:id="rId12"/>
    <p:sldId id="270" r:id="rId13"/>
    <p:sldId id="271" r:id="rId14"/>
    <p:sldId id="266" r:id="rId15"/>
    <p:sldId id="269" r:id="rId16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76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1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8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8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6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8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3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7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2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30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0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38" r:id="rId6"/>
    <p:sldLayoutId id="2147483734" r:id="rId7"/>
    <p:sldLayoutId id="2147483735" r:id="rId8"/>
    <p:sldLayoutId id="2147483736" r:id="rId9"/>
    <p:sldLayoutId id="2147483737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didactic.ro/q/feucau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9.gif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76C9F-27E9-4D10-B3D3-D9BD9CAD1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24" r="-1" b="5362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05E9773B-C454-44CF-94AF-CAF053DCC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ro-RO" sz="6000" b="1" dirty="0">
                <a:solidFill>
                  <a:srgbClr val="00B0F0"/>
                </a:solidFill>
                <a:latin typeface="Curlz MT" panose="04040404050702020202" pitchFamily="82" charset="0"/>
              </a:rPr>
              <a:t>ZOOM </a:t>
            </a:r>
            <a:r>
              <a:rPr lang="ro-RO" sz="6000" b="1" dirty="0">
                <a:latin typeface="Curlz MT" panose="04040404050702020202" pitchFamily="82" charset="0"/>
              </a:rPr>
              <a:t>cu gust de limonada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5C6D217B-A5E4-464B-A367-F9AD1D74D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3701" y="4872922"/>
            <a:ext cx="4868259" cy="1563973"/>
          </a:xfrm>
        </p:spPr>
        <p:txBody>
          <a:bodyPr>
            <a:normAutofit lnSpcReduction="10000"/>
          </a:bodyPr>
          <a:lstStyle/>
          <a:p>
            <a:r>
              <a:rPr lang="ro-RO" b="1" i="1" dirty="0" err="1">
                <a:latin typeface="Curlz MT" panose="04040404050702020202" pitchFamily="82" charset="0"/>
              </a:rPr>
              <a:t>Lectie</a:t>
            </a:r>
            <a:r>
              <a:rPr lang="ro-RO" b="1" i="1" dirty="0">
                <a:latin typeface="Curlz MT" panose="04040404050702020202" pitchFamily="82" charset="0"/>
              </a:rPr>
              <a:t> online de Geografie, Matematica, </a:t>
            </a:r>
          </a:p>
          <a:p>
            <a:r>
              <a:rPr lang="ro-RO" b="1" i="1" dirty="0">
                <a:latin typeface="Curlz MT" panose="04040404050702020202" pitchFamily="82" charset="0"/>
              </a:rPr>
              <a:t>Limba româna, </a:t>
            </a:r>
            <a:r>
              <a:rPr lang="ro-RO" b="1" i="1" dirty="0" err="1">
                <a:latin typeface="Curlz MT" panose="04040404050702020202" pitchFamily="82" charset="0"/>
              </a:rPr>
              <a:t>Educatie</a:t>
            </a:r>
            <a:r>
              <a:rPr lang="ro-RO" b="1" i="1" dirty="0">
                <a:latin typeface="Curlz MT" panose="04040404050702020202" pitchFamily="82" charset="0"/>
              </a:rPr>
              <a:t> civica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1FB440E3-23A7-4633-A567-98F7407D2299}"/>
              </a:ext>
            </a:extLst>
          </p:cNvPr>
          <p:cNvSpPr/>
          <p:nvPr/>
        </p:nvSpPr>
        <p:spPr>
          <a:xfrm>
            <a:off x="8068764" y="220594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o-RO" dirty="0">
                <a:solidFill>
                  <a:srgbClr val="00B0F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Prof. Elisabeta </a:t>
            </a:r>
            <a:r>
              <a:rPr lang="ro-RO" dirty="0" err="1">
                <a:solidFill>
                  <a:srgbClr val="00B0F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Minecuta</a:t>
            </a:r>
            <a:r>
              <a:rPr lang="ro-RO" dirty="0">
                <a:solidFill>
                  <a:srgbClr val="00B0F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 Sc. 27 </a:t>
            </a:r>
            <a:r>
              <a:rPr lang="ro-RO" dirty="0" err="1">
                <a:solidFill>
                  <a:srgbClr val="00B0F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Bv</a:t>
            </a:r>
            <a:endParaRPr lang="ro-RO" sz="1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82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ACCE6E6-533B-402B-8D1E-5B4973201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Realizează schema propoziției.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07C6A69-84FA-4E21-8A33-CE60897C6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41" y="2170120"/>
            <a:ext cx="11384782" cy="1179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3200" b="1" dirty="0"/>
              <a:t>Limonada ajută organismul în zilele călduroase ale verii.</a:t>
            </a:r>
          </a:p>
        </p:txBody>
      </p:sp>
      <p:pic>
        <p:nvPicPr>
          <p:cNvPr id="4" name="Picture 4" descr="Este posibil ca imaginea să conţină: băutură şi ceaşcă de cafea">
            <a:extLst>
              <a:ext uri="{FF2B5EF4-FFF2-40B4-BE49-F238E27FC236}">
                <a16:creationId xmlns:a16="http://schemas.microsoft.com/office/drawing/2014/main" id="{66E2F473-F175-433C-831E-AE9C1959B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4" t="9341" r="13355"/>
          <a:stretch/>
        </p:blipFill>
        <p:spPr bwMode="auto">
          <a:xfrm>
            <a:off x="987378" y="3624269"/>
            <a:ext cx="1577326" cy="309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8E968C30-E0CB-403A-8084-8D9BD3A06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119" y="4029258"/>
            <a:ext cx="6358679" cy="2280102"/>
          </a:xfrm>
          <a:prstGeom prst="rect">
            <a:avLst/>
          </a:prstGeom>
        </p:spPr>
      </p:pic>
      <p:cxnSp>
        <p:nvCxnSpPr>
          <p:cNvPr id="11" name="Conector drept 10">
            <a:extLst>
              <a:ext uri="{FF2B5EF4-FFF2-40B4-BE49-F238E27FC236}">
                <a16:creationId xmlns:a16="http://schemas.microsoft.com/office/drawing/2014/main" id="{ED42FD77-4BD7-4883-A2DE-590F5A5B5CA1}"/>
              </a:ext>
            </a:extLst>
          </p:cNvPr>
          <p:cNvCxnSpPr>
            <a:cxnSpLocks/>
          </p:cNvCxnSpPr>
          <p:nvPr/>
        </p:nvCxnSpPr>
        <p:spPr>
          <a:xfrm>
            <a:off x="3953062" y="5040009"/>
            <a:ext cx="560195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Buton acțiune: mergeți înapoi sau la anteriorul 1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D8A393C-BFE4-437D-B090-8CE33F2B5A2B}"/>
              </a:ext>
            </a:extLst>
          </p:cNvPr>
          <p:cNvSpPr/>
          <p:nvPr/>
        </p:nvSpPr>
        <p:spPr>
          <a:xfrm>
            <a:off x="10695348" y="5735048"/>
            <a:ext cx="1018547" cy="64633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5335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F0B0AE5-77C8-4146-9388-628332C1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Test la geografie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D83DB58-E1DB-48DF-BA6D-C13F99F5C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0596" y="1252125"/>
            <a:ext cx="6516387" cy="626917"/>
          </a:xfrm>
        </p:spPr>
        <p:txBody>
          <a:bodyPr/>
          <a:lstStyle/>
          <a:p>
            <a:r>
              <a:rPr lang="ro-RO" dirty="0">
                <a:hlinkClick r:id="rId2"/>
              </a:rPr>
              <a:t>https://www.didactic.ro/q/feucau</a:t>
            </a:r>
            <a:r>
              <a:rPr lang="ro-RO" dirty="0"/>
              <a:t> </a:t>
            </a: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D1A6DA48-E259-45FA-8D53-D1717B784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997" y="2345962"/>
            <a:ext cx="5280231" cy="3992827"/>
          </a:xfrm>
          <a:prstGeom prst="rect">
            <a:avLst/>
          </a:prstGeom>
        </p:spPr>
      </p:pic>
      <p:pic>
        <p:nvPicPr>
          <p:cNvPr id="9" name="Picture 4" descr="Este posibil ca imaginea să conţină: băutură şi ceaşcă de cafea">
            <a:extLst>
              <a:ext uri="{FF2B5EF4-FFF2-40B4-BE49-F238E27FC236}">
                <a16:creationId xmlns:a16="http://schemas.microsoft.com/office/drawing/2014/main" id="{A678AB9E-5547-4C20-A7A7-ABDF03CB2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6" t="7770" r="38417"/>
          <a:stretch/>
        </p:blipFill>
        <p:spPr bwMode="auto">
          <a:xfrm>
            <a:off x="9772074" y="2582527"/>
            <a:ext cx="1714870" cy="363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uton acțiune: mergeți înapoi sau la anteriorul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8D7D2F8-DCF4-4933-BAE3-0F55C961242E}"/>
              </a:ext>
            </a:extLst>
          </p:cNvPr>
          <p:cNvSpPr/>
          <p:nvPr/>
        </p:nvSpPr>
        <p:spPr>
          <a:xfrm>
            <a:off x="432080" y="5895545"/>
            <a:ext cx="1018547" cy="64633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62920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use Zoom Breakout Rooms - Tutorial for Beginners - YouTube">
            <a:extLst>
              <a:ext uri="{FF2B5EF4-FFF2-40B4-BE49-F238E27FC236}">
                <a16:creationId xmlns:a16="http://schemas.microsoft.com/office/drawing/2014/main" id="{DB41F12F-B70D-4107-8054-0BF0F5372E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" y="352425"/>
            <a:ext cx="5469467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2A111A75-9768-48DC-83E1-1F3644262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021" y="535010"/>
            <a:ext cx="4836009" cy="5787979"/>
          </a:xfrm>
          <a:prstGeom prst="rect">
            <a:avLst/>
          </a:prstGeom>
        </p:spPr>
      </p:pic>
      <p:pic>
        <p:nvPicPr>
          <p:cNvPr id="13" name="Picture 2" descr="Mr Lemon Stock Illustrations – 4 Mr Lemon Stock Illustrations ...">
            <a:extLst>
              <a:ext uri="{FF2B5EF4-FFF2-40B4-BE49-F238E27FC236}">
                <a16:creationId xmlns:a16="http://schemas.microsoft.com/office/drawing/2014/main" id="{4D80D058-7077-47AE-8F3F-A58DD0DB3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 t="-1" r="19360" b="29088"/>
          <a:stretch/>
        </p:blipFill>
        <p:spPr bwMode="auto">
          <a:xfrm>
            <a:off x="133177" y="4522120"/>
            <a:ext cx="1669237" cy="208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ulă de gânduri: nor 11">
            <a:extLst>
              <a:ext uri="{FF2B5EF4-FFF2-40B4-BE49-F238E27FC236}">
                <a16:creationId xmlns:a16="http://schemas.microsoft.com/office/drawing/2014/main" id="{A725D44C-F73C-4D57-87B5-9B45DCEDDC99}"/>
              </a:ext>
            </a:extLst>
          </p:cNvPr>
          <p:cNvSpPr/>
          <p:nvPr/>
        </p:nvSpPr>
        <p:spPr>
          <a:xfrm>
            <a:off x="1344889" y="3657600"/>
            <a:ext cx="5128100" cy="1540043"/>
          </a:xfrm>
          <a:prstGeom prst="cloudCallout">
            <a:avLst>
              <a:gd name="adj1" fmla="val -46232"/>
              <a:gd name="adj2" fmla="val 87778"/>
            </a:avLst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sz="1600" b="1" dirty="0"/>
          </a:p>
          <a:p>
            <a:pPr algn="ctr"/>
            <a:r>
              <a:rPr lang="ro-RO" sz="1600" b="1" dirty="0"/>
              <a:t>Lucrați pe echipe și încercați să găsiți răspunsuri la întrebarea: CE POT ÎNVĂȚA OAMENII  DE LA ...?</a:t>
            </a:r>
          </a:p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445880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63D3310-4350-469A-BA17-07DD362F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3F20D7F-2578-48AA-B321-8F3F8C792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205C6FA7-E87F-4CC0-9624-9715A7E0C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227" y="413234"/>
            <a:ext cx="4415469" cy="6031531"/>
          </a:xfrm>
          <a:prstGeom prst="rect">
            <a:avLst/>
          </a:prstGeom>
        </p:spPr>
      </p:pic>
      <p:pic>
        <p:nvPicPr>
          <p:cNvPr id="2050" name="Picture 2" descr="Mr Lemon Stock Illustrations – 4 Mr Lemon Stock Illustrations ...">
            <a:extLst>
              <a:ext uri="{FF2B5EF4-FFF2-40B4-BE49-F238E27FC236}">
                <a16:creationId xmlns:a16="http://schemas.microsoft.com/office/drawing/2014/main" id="{DEDB3AF9-621A-4BBC-BEE2-7201882E4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 t="-1" r="19360" b="29088"/>
          <a:stretch/>
        </p:blipFill>
        <p:spPr bwMode="auto">
          <a:xfrm>
            <a:off x="1841784" y="1138428"/>
            <a:ext cx="3728838" cy="466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03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1EA2393-7A05-4F51-96BE-BAD45DCAD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Lasă imaginația să zboare!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5ADFC1F-5909-4670-9EC9-72CA9B58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99" y="2618700"/>
            <a:ext cx="11264202" cy="2857500"/>
          </a:xfrm>
        </p:spPr>
        <p:txBody>
          <a:bodyPr>
            <a:normAutofit/>
          </a:bodyPr>
          <a:lstStyle/>
          <a:p>
            <a:r>
              <a:rPr lang="ro-RO" dirty="0"/>
              <a:t>Încearcă să îți imaginezi continuarea întâmplării din ”Povestea </a:t>
            </a:r>
          </a:p>
          <a:p>
            <a:pPr marL="0" indent="0">
              <a:buNone/>
            </a:pPr>
            <a:r>
              <a:rPr lang="ro-RO" dirty="0"/>
              <a:t>din limonadă” ( </a:t>
            </a:r>
            <a:r>
              <a:rPr lang="ro-RO" i="1" dirty="0"/>
              <a:t>Este un film de scurtmetraj – 9 minute.     </a:t>
            </a:r>
            <a:r>
              <a:rPr lang="ro-RO" dirty="0"/>
              <a:t>)</a:t>
            </a:r>
          </a:p>
          <a:p>
            <a:r>
              <a:rPr lang="ro-RO" b="1" i="1" dirty="0">
                <a:solidFill>
                  <a:srgbClr val="FF0000"/>
                </a:solidFill>
              </a:rPr>
              <a:t>La magazin, un </a:t>
            </a:r>
            <a:r>
              <a:rPr lang="ro-RO" b="1" i="1" dirty="0" err="1">
                <a:solidFill>
                  <a:srgbClr val="FF0000"/>
                </a:solidFill>
              </a:rPr>
              <a:t>băieţel</a:t>
            </a:r>
            <a:r>
              <a:rPr lang="ro-RO" b="1" i="1" dirty="0">
                <a:solidFill>
                  <a:srgbClr val="FF0000"/>
                </a:solidFill>
              </a:rPr>
              <a:t> vrea un suc de lămâie, dar mama lui nu vrea să-i cumpere. </a:t>
            </a:r>
            <a:r>
              <a:rPr lang="ro-RO" b="1" i="1" dirty="0" err="1">
                <a:solidFill>
                  <a:srgbClr val="FF0000"/>
                </a:solidFill>
              </a:rPr>
              <a:t>Nemulţumit</a:t>
            </a:r>
            <a:r>
              <a:rPr lang="ro-RO" b="1" i="1" dirty="0">
                <a:solidFill>
                  <a:srgbClr val="FF0000"/>
                </a:solidFill>
              </a:rPr>
              <a:t>, ia o sticlă de pe raft </a:t>
            </a:r>
            <a:r>
              <a:rPr lang="ro-RO" b="1" i="1" dirty="0" err="1">
                <a:solidFill>
                  <a:srgbClr val="FF0000"/>
                </a:solidFill>
              </a:rPr>
              <a:t>şi</a:t>
            </a:r>
            <a:r>
              <a:rPr lang="ro-RO" b="1" i="1" dirty="0">
                <a:solidFill>
                  <a:srgbClr val="FF0000"/>
                </a:solidFill>
              </a:rPr>
              <a:t>… sticla îl înghite pur </a:t>
            </a:r>
            <a:r>
              <a:rPr lang="ro-RO" b="1" i="1" dirty="0" err="1">
                <a:solidFill>
                  <a:srgbClr val="FF0000"/>
                </a:solidFill>
              </a:rPr>
              <a:t>şi</a:t>
            </a:r>
            <a:r>
              <a:rPr lang="ro-RO" b="1" i="1" dirty="0">
                <a:solidFill>
                  <a:srgbClr val="FF0000"/>
                </a:solidFill>
              </a:rPr>
              <a:t> simplu. </a:t>
            </a:r>
          </a:p>
        </p:txBody>
      </p:sp>
      <p:pic>
        <p:nvPicPr>
          <p:cNvPr id="1029" name="Picture 5" descr="Lemon Sticker for iOS &amp; Android | GIPHY">
            <a:extLst>
              <a:ext uri="{FF2B5EF4-FFF2-40B4-BE49-F238E27FC236}">
                <a16:creationId xmlns:a16="http://schemas.microsoft.com/office/drawing/2014/main" id="{88F2A0A7-DC7C-432A-8887-5D25002C42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479" y="11818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appy lemon emoticon Stock Vector Art &amp; Illustration, Vector Image ...">
            <a:extLst>
              <a:ext uri="{FF2B5EF4-FFF2-40B4-BE49-F238E27FC236}">
                <a16:creationId xmlns:a16="http://schemas.microsoft.com/office/drawing/2014/main" id="{D35FC136-CE15-473A-9228-711426F30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678" y="2984137"/>
            <a:ext cx="426279" cy="73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410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86FE0CC-CCFD-4E2F-914B-E1DCFFE06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1266" name="Picture 2" descr="Cand viata iti ofera lamai...fa-ti o limonada">
            <a:extLst>
              <a:ext uri="{FF2B5EF4-FFF2-40B4-BE49-F238E27FC236}">
                <a16:creationId xmlns:a16="http://schemas.microsoft.com/office/drawing/2014/main" id="{86392A09-DC2A-4D46-A22D-84B6A0D8D0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50" y="974690"/>
            <a:ext cx="8986118" cy="505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89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1EA2393-7A05-4F51-96BE-BAD45DCAD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4784" y="548640"/>
            <a:ext cx="4518912" cy="1179576"/>
          </a:xfrm>
        </p:spPr>
        <p:txBody>
          <a:bodyPr/>
          <a:lstStyle/>
          <a:p>
            <a:r>
              <a:rPr lang="ro-RO" dirty="0"/>
              <a:t>Brainstorming</a:t>
            </a:r>
          </a:p>
        </p:txBody>
      </p:sp>
      <p:pic>
        <p:nvPicPr>
          <p:cNvPr id="1029" name="Picture 5" descr="Lemon Sticker for iOS &amp; Android | GIPHY">
            <a:extLst>
              <a:ext uri="{FF2B5EF4-FFF2-40B4-BE49-F238E27FC236}">
                <a16:creationId xmlns:a16="http://schemas.microsoft.com/office/drawing/2014/main" id="{88F2A0A7-DC7C-432A-8887-5D25002C42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479" y="11818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B6EC1A78-1B8E-44AC-8EB5-57BE55A1E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00" y="1622764"/>
            <a:ext cx="8639705" cy="482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9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AC15396-C9F9-42BF-93AF-3159D3D1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783" y="290713"/>
            <a:ext cx="7083887" cy="767126"/>
          </a:xfrm>
        </p:spPr>
        <p:txBody>
          <a:bodyPr>
            <a:normAutofit fontScale="90000"/>
          </a:bodyPr>
          <a:lstStyle/>
          <a:p>
            <a:r>
              <a:rPr lang="ro-RO" sz="6600" dirty="0">
                <a:latin typeface="Freestyle Script" panose="030804020302050B0404" pitchFamily="66" charset="0"/>
              </a:rPr>
              <a:t>Povestea limonadei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4E58118-4B50-4B2B-82A6-B5888822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225" y="1075174"/>
            <a:ext cx="10382895" cy="5108550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ro-RO" dirty="0"/>
              <a:t> </a:t>
            </a:r>
            <a:br>
              <a:rPr lang="ro-RO" dirty="0"/>
            </a:br>
            <a:r>
              <a:rPr lang="ro-RO" sz="9600" dirty="0"/>
              <a:t>Primii care au degustat limonada au fost indienii de demult, cu băutura lor specifică </a:t>
            </a:r>
            <a:r>
              <a:rPr lang="ro-RO" sz="9600" i="1" dirty="0" err="1"/>
              <a:t>nimbu</a:t>
            </a:r>
            <a:r>
              <a:rPr lang="ro-RO" sz="9600" i="1" dirty="0"/>
              <a:t> pani</a:t>
            </a:r>
            <a:r>
              <a:rPr lang="ro-RO" sz="9600" dirty="0"/>
              <a:t> – apă cu lămâie.</a:t>
            </a:r>
            <a:br>
              <a:rPr lang="ro-RO" sz="9600" dirty="0"/>
            </a:br>
            <a:r>
              <a:rPr lang="ro-RO" sz="9600" dirty="0"/>
              <a:t> </a:t>
            </a:r>
            <a:br>
              <a:rPr lang="ro-RO" sz="9600" dirty="0"/>
            </a:br>
            <a:r>
              <a:rPr lang="ro-RO" sz="9600" dirty="0"/>
              <a:t>Istoria limonadei trece apoi prin Egiptul antic, din anii 500 î.e.n., fiind o băutură tare </a:t>
            </a:r>
            <a:r>
              <a:rPr lang="ro-RO" sz="9600" dirty="0" err="1"/>
              <a:t>şi</a:t>
            </a:r>
            <a:r>
              <a:rPr lang="ro-RO" sz="9600" dirty="0"/>
              <a:t> dulce. Sucul de lămâie era amestecat cu zahărul nerafinat, apoi amestecul era lăsat la macerat până se transforma într-un soi de bere.</a:t>
            </a:r>
            <a:br>
              <a:rPr lang="ro-RO" sz="9600" dirty="0"/>
            </a:br>
            <a:r>
              <a:rPr lang="ro-RO" sz="9600" dirty="0"/>
              <a:t> </a:t>
            </a:r>
            <a:br>
              <a:rPr lang="ro-RO" sz="9600" dirty="0"/>
            </a:br>
            <a:r>
              <a:rPr lang="ro-RO" sz="9600" dirty="0"/>
              <a:t>Mai departe, în </a:t>
            </a:r>
            <a:r>
              <a:rPr lang="ro-RO" sz="9600" b="1" dirty="0"/>
              <a:t>20 August 1630</a:t>
            </a:r>
            <a:r>
              <a:rPr lang="ro-RO" sz="9600" dirty="0"/>
              <a:t>, limonada </a:t>
            </a:r>
            <a:r>
              <a:rPr lang="ro-RO" sz="9600" dirty="0" err="1"/>
              <a:t>şi</a:t>
            </a:r>
            <a:r>
              <a:rPr lang="ro-RO" sz="9600" dirty="0"/>
              <a:t>-a căpătat numele oficial de băutură răcoritoare, chiar în inima </a:t>
            </a:r>
            <a:r>
              <a:rPr lang="ro-RO" sz="9600" dirty="0" err="1"/>
              <a:t>Franţei</a:t>
            </a:r>
            <a:r>
              <a:rPr lang="ro-RO" sz="9600" dirty="0"/>
              <a:t>. </a:t>
            </a:r>
            <a:r>
              <a:rPr lang="ro-RO" sz="9600" dirty="0" err="1"/>
              <a:t>Reţeta</a:t>
            </a:r>
            <a:r>
              <a:rPr lang="ro-RO" sz="9600" dirty="0"/>
              <a:t> a fost păstrată până în prezent: suc proaspăt de lămâie, apă minerală carbogazoasă </a:t>
            </a:r>
            <a:r>
              <a:rPr lang="ro-RO" sz="9600" dirty="0" err="1"/>
              <a:t>şi</a:t>
            </a:r>
            <a:r>
              <a:rPr lang="ro-RO" sz="9600" dirty="0"/>
              <a:t> un strop de miere. Apoi, în 1676, a fost fondată </a:t>
            </a:r>
            <a:r>
              <a:rPr lang="ro-RO" sz="9600" dirty="0" err="1"/>
              <a:t>Compagnie</a:t>
            </a:r>
            <a:r>
              <a:rPr lang="ro-RO" sz="9600" dirty="0"/>
              <a:t> de </a:t>
            </a:r>
            <a:r>
              <a:rPr lang="ro-RO" sz="9600" dirty="0" err="1"/>
              <a:t>Limonadiers</a:t>
            </a:r>
            <a:r>
              <a:rPr lang="ro-RO" sz="9600" dirty="0"/>
              <a:t>, la Paris. </a:t>
            </a:r>
            <a:r>
              <a:rPr lang="ro-RO" sz="9600" b="1" dirty="0">
                <a:solidFill>
                  <a:srgbClr val="FF0000"/>
                </a:solidFill>
              </a:rPr>
              <a:t>De atunci, 20 August este ziua </a:t>
            </a:r>
            <a:r>
              <a:rPr lang="ro-RO" sz="9600" b="1" dirty="0" err="1">
                <a:solidFill>
                  <a:srgbClr val="FF0000"/>
                </a:solidFill>
              </a:rPr>
              <a:t>internaţională</a:t>
            </a:r>
            <a:r>
              <a:rPr lang="ro-RO" sz="9600" b="1" dirty="0">
                <a:solidFill>
                  <a:srgbClr val="FF0000"/>
                </a:solidFill>
              </a:rPr>
              <a:t> a limonadei.</a:t>
            </a:r>
            <a:br>
              <a:rPr lang="ro-RO" sz="9600" b="1" dirty="0">
                <a:solidFill>
                  <a:srgbClr val="FF0000"/>
                </a:solidFill>
              </a:rPr>
            </a:br>
            <a:r>
              <a:rPr lang="ro-RO" sz="9600" dirty="0"/>
              <a:t> </a:t>
            </a:r>
            <a:br>
              <a:rPr lang="ro-RO" sz="9600" dirty="0"/>
            </a:br>
            <a:r>
              <a:rPr lang="ro-RO" sz="9600" dirty="0"/>
              <a:t>Limonada </a:t>
            </a:r>
            <a:r>
              <a:rPr lang="ro-RO" sz="9600" dirty="0" err="1"/>
              <a:t>îngheţată</a:t>
            </a:r>
            <a:r>
              <a:rPr lang="ro-RO" sz="9600" dirty="0"/>
              <a:t> </a:t>
            </a:r>
            <a:r>
              <a:rPr lang="ro-RO" sz="9600" dirty="0" err="1"/>
              <a:t>şi</a:t>
            </a:r>
            <a:r>
              <a:rPr lang="ro-RO" sz="9600" dirty="0"/>
              <a:t>-a făcut debutul în 1840 la Napoli, în Italia.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56383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0880A98-7141-42B3-AA0A-7DA164CA3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242" name="Picture 2" descr="Lămâi Sorrento | Plante exotice | Plante fructifere și plante de ...">
            <a:extLst>
              <a:ext uri="{FF2B5EF4-FFF2-40B4-BE49-F238E27FC236}">
                <a16:creationId xmlns:a16="http://schemas.microsoft.com/office/drawing/2014/main" id="{CAF704AF-D19C-426C-867F-022E202214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021" y="863074"/>
            <a:ext cx="5552979" cy="555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Lămâi - Wikipedia">
            <a:extLst>
              <a:ext uri="{FF2B5EF4-FFF2-40B4-BE49-F238E27FC236}">
                <a16:creationId xmlns:a16="http://schemas.microsoft.com/office/drawing/2014/main" id="{67475E75-1023-41CC-8E53-72037DF39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75" y="226701"/>
            <a:ext cx="2418229" cy="300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Limonada inghetata - cuburi de limonada concentrata | Savori Urbane">
            <a:extLst>
              <a:ext uri="{FF2B5EF4-FFF2-40B4-BE49-F238E27FC236}">
                <a16:creationId xmlns:a16="http://schemas.microsoft.com/office/drawing/2014/main" id="{3B2B8E74-DA28-4288-A71E-43AED414B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5" y="3628270"/>
            <a:ext cx="4515568" cy="300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066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2BC2B1D-535B-450A-A864-7D5EDA74E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62" y="453760"/>
            <a:ext cx="10168128" cy="2620688"/>
          </a:xfrm>
        </p:spPr>
        <p:txBody>
          <a:bodyPr>
            <a:normAutofit/>
          </a:bodyPr>
          <a:lstStyle/>
          <a:p>
            <a:r>
              <a:rPr lang="ro-RO" sz="6000" b="1" dirty="0">
                <a:latin typeface="Curlz MT" panose="04040404050702020202" pitchFamily="82" charset="0"/>
              </a:rPr>
              <a:t>PROVOCARI  DIN BORCANUL CU LIMONADA </a:t>
            </a:r>
            <a:r>
              <a:rPr lang="ro-RO" sz="6000" b="1" dirty="0"/>
              <a:t>🥤🥤</a:t>
            </a:r>
            <a:br>
              <a:rPr lang="ro-RO" sz="6000" b="1" dirty="0"/>
            </a:br>
            <a:endParaRPr lang="ro-RO" sz="6000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91F330B-D716-4D2A-8CAD-52C311909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3465310" cy="3694176"/>
          </a:xfrm>
        </p:spPr>
        <p:txBody>
          <a:bodyPr/>
          <a:lstStyle/>
          <a:p>
            <a:pPr marL="0" indent="0">
              <a:buNone/>
            </a:pPr>
            <a:br>
              <a:rPr lang="ro-RO" dirty="0"/>
            </a:br>
            <a:endParaRPr lang="ro-RO" dirty="0"/>
          </a:p>
        </p:txBody>
      </p:sp>
      <p:pic>
        <p:nvPicPr>
          <p:cNvPr id="2052" name="Picture 4" descr="Este posibil ca imaginea să conţină: băutură şi ceaşcă de cafe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7FEEA97-03FA-4A96-8253-1BE841D7F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t="9116" r="60752"/>
          <a:stretch/>
        </p:blipFill>
        <p:spPr bwMode="auto">
          <a:xfrm>
            <a:off x="1256407" y="3237531"/>
            <a:ext cx="1722268" cy="309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ste posibil ca imaginea să conţină: băutură şi ceaşcă de cafea">
            <a:hlinkClick r:id="rId3" action="ppaction://hlinksldjump"/>
            <a:extLst>
              <a:ext uri="{FF2B5EF4-FFF2-40B4-BE49-F238E27FC236}">
                <a16:creationId xmlns:a16="http://schemas.microsoft.com/office/drawing/2014/main" id="{486A59B5-2832-486A-8501-9D3857416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6" t="7770" r="38417"/>
          <a:stretch/>
        </p:blipFill>
        <p:spPr bwMode="auto">
          <a:xfrm>
            <a:off x="6675210" y="3113287"/>
            <a:ext cx="1482571" cy="314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ste posibil ca imaginea să conţină: băutură şi ceaşcă de cafea">
            <a:hlinkClick r:id="rId4" action="ppaction://hlinksldjump"/>
            <a:extLst>
              <a:ext uri="{FF2B5EF4-FFF2-40B4-BE49-F238E27FC236}">
                <a16:creationId xmlns:a16="http://schemas.microsoft.com/office/drawing/2014/main" id="{6F8C7E50-7C39-40F2-983D-E6E294129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4" t="9341" r="13355"/>
          <a:stretch/>
        </p:blipFill>
        <p:spPr bwMode="auto">
          <a:xfrm>
            <a:off x="4158525" y="2478024"/>
            <a:ext cx="1577326" cy="309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emon GIF | Gfycat">
            <a:extLst>
              <a:ext uri="{FF2B5EF4-FFF2-40B4-BE49-F238E27FC236}">
                <a16:creationId xmlns:a16="http://schemas.microsoft.com/office/drawing/2014/main" id="{51728D83-3D61-4249-86B1-F5604A902A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126" y="1392778"/>
            <a:ext cx="23907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Lemon Juice Kawaii Clipart - Full Size Clipart (#3856257) - PinClipart">
            <a:hlinkClick r:id="rId6" action="ppaction://hlinksldjump"/>
            <a:extLst>
              <a:ext uri="{FF2B5EF4-FFF2-40B4-BE49-F238E27FC236}">
                <a16:creationId xmlns:a16="http://schemas.microsoft.com/office/drawing/2014/main" id="{D2D63067-637A-4AF4-9255-78F8E4872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699" y="4185481"/>
            <a:ext cx="1228898" cy="206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49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0AAE441-80CA-4255-9A05-861D153BF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347" y="400649"/>
            <a:ext cx="10168128" cy="2129487"/>
          </a:xfrm>
        </p:spPr>
        <p:txBody>
          <a:bodyPr>
            <a:normAutofit fontScale="92500"/>
          </a:bodyPr>
          <a:lstStyle/>
          <a:p>
            <a:r>
              <a:rPr lang="ro-RO" dirty="0"/>
              <a:t>În trei bidoane care au </a:t>
            </a:r>
            <a:r>
              <a:rPr lang="ro-RO" dirty="0" err="1"/>
              <a:t>capacităţi</a:t>
            </a:r>
            <a:r>
              <a:rPr lang="ro-RO" dirty="0"/>
              <a:t> diferite sunt 18 </a:t>
            </a:r>
            <a:r>
              <a:rPr lang="ro-RO" sz="4400" dirty="0">
                <a:latin typeface="Freestyle Script" panose="030804020302050B0404" pitchFamily="66" charset="0"/>
              </a:rPr>
              <a:t>l</a:t>
            </a:r>
            <a:r>
              <a:rPr lang="ro-RO" dirty="0"/>
              <a:t> de limonadă.</a:t>
            </a:r>
          </a:p>
          <a:p>
            <a:pPr marL="0" indent="0">
              <a:buNone/>
            </a:pPr>
            <a:r>
              <a:rPr lang="ro-RO" i="1" dirty="0"/>
              <a:t>Ce cantitate are fiecare bidon, dacă acestea sunt reprezentate de numere consecutive pare?</a:t>
            </a:r>
          </a:p>
          <a:p>
            <a:pPr marL="0" indent="0">
              <a:buNone/>
            </a:pPr>
            <a:endParaRPr lang="ro-RO" dirty="0"/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98ABADDE-C688-4372-A99A-33A8F8CABD36}"/>
              </a:ext>
            </a:extLst>
          </p:cNvPr>
          <p:cNvSpPr/>
          <p:nvPr/>
        </p:nvSpPr>
        <p:spPr>
          <a:xfrm>
            <a:off x="7182401" y="2144538"/>
            <a:ext cx="3795074" cy="7711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i="1" dirty="0">
                <a:latin typeface="Arial Narrow" panose="020B0606020202030204" pitchFamily="34" charset="0"/>
              </a:rPr>
              <a:t>Metoda grafică/ figurativă</a:t>
            </a:r>
          </a:p>
          <a:p>
            <a:pPr algn="ctr"/>
            <a:endParaRPr lang="ro-RO" dirty="0"/>
          </a:p>
        </p:txBody>
      </p:sp>
      <p:pic>
        <p:nvPicPr>
          <p:cNvPr id="14" name="Picture 4" descr="Este posibil ca imaginea să conţină: băutură şi ceaşcă de cafe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589AD2-2273-414B-8827-ED9CBE838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t="9116" r="60752"/>
          <a:stretch/>
        </p:blipFill>
        <p:spPr bwMode="auto">
          <a:xfrm>
            <a:off x="809347" y="3549030"/>
            <a:ext cx="1722268" cy="309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lemonade clipart (With images) | Clip art ...">
            <a:extLst>
              <a:ext uri="{FF2B5EF4-FFF2-40B4-BE49-F238E27FC236}">
                <a16:creationId xmlns:a16="http://schemas.microsoft.com/office/drawing/2014/main" id="{A5A8A628-358C-4E3C-8F1B-6155E0BA5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2522"/>
          <a:stretch/>
        </p:blipFill>
        <p:spPr bwMode="auto">
          <a:xfrm>
            <a:off x="6284924" y="3282846"/>
            <a:ext cx="3582393" cy="326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4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0AAE441-80CA-4255-9A05-861D153BF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303" y="319761"/>
            <a:ext cx="10168128" cy="1529446"/>
          </a:xfrm>
        </p:spPr>
        <p:txBody>
          <a:bodyPr>
            <a:normAutofit fontScale="92500" lnSpcReduction="20000"/>
          </a:bodyPr>
          <a:lstStyle/>
          <a:p>
            <a:r>
              <a:rPr lang="ro-RO" dirty="0"/>
              <a:t>În trei bidoane care au </a:t>
            </a:r>
            <a:r>
              <a:rPr lang="ro-RO" dirty="0" err="1"/>
              <a:t>capacităţi</a:t>
            </a:r>
            <a:r>
              <a:rPr lang="ro-RO" dirty="0"/>
              <a:t> diferite sunt 18 </a:t>
            </a:r>
            <a:r>
              <a:rPr lang="ro-RO" sz="4400" dirty="0">
                <a:latin typeface="Freestyle Script" panose="030804020302050B0404" pitchFamily="66" charset="0"/>
              </a:rPr>
              <a:t>l</a:t>
            </a:r>
            <a:r>
              <a:rPr lang="ro-RO" dirty="0"/>
              <a:t> de limonadă.</a:t>
            </a:r>
          </a:p>
          <a:p>
            <a:pPr marL="0" indent="0">
              <a:buNone/>
            </a:pPr>
            <a:r>
              <a:rPr lang="ro-RO" i="1" dirty="0"/>
              <a:t>Ce cantitate are fiecare bidon, dacă acestea sunt reprezentate de numere consecutive pare?</a:t>
            </a:r>
          </a:p>
          <a:p>
            <a:pPr marL="0" indent="0">
              <a:buNone/>
            </a:pPr>
            <a:endParaRPr lang="ro-RO" dirty="0"/>
          </a:p>
        </p:txBody>
      </p:sp>
      <p:sp>
        <p:nvSpPr>
          <p:cNvPr id="2" name="Buton acțiune: mergeți înapoi sau la anteriorul 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FF38A5E-6D23-4C8B-B5FC-E64DEFEA947B}"/>
              </a:ext>
            </a:extLst>
          </p:cNvPr>
          <p:cNvSpPr/>
          <p:nvPr/>
        </p:nvSpPr>
        <p:spPr>
          <a:xfrm>
            <a:off x="1164299" y="5707087"/>
            <a:ext cx="1018547" cy="64633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5" name="Picture 4" descr="Este posibil ca imaginea să conţină: băutură şi ceaşcă de cafe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5909FE-4CB4-4BC9-9575-D63DC77FB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t="9116" r="60752"/>
          <a:stretch/>
        </p:blipFill>
        <p:spPr bwMode="auto">
          <a:xfrm>
            <a:off x="2399110" y="5086160"/>
            <a:ext cx="900682" cy="162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emonade clipart (With images) | Clip art ...">
            <a:extLst>
              <a:ext uri="{FF2B5EF4-FFF2-40B4-BE49-F238E27FC236}">
                <a16:creationId xmlns:a16="http://schemas.microsoft.com/office/drawing/2014/main" id="{DEC06E4E-06B2-48C0-BFA8-6A03BA5B1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2522"/>
          <a:stretch/>
        </p:blipFill>
        <p:spPr bwMode="auto">
          <a:xfrm>
            <a:off x="5861154" y="1715140"/>
            <a:ext cx="5936105" cy="502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ine 19">
            <a:extLst>
              <a:ext uri="{FF2B5EF4-FFF2-40B4-BE49-F238E27FC236}">
                <a16:creationId xmlns:a16="http://schemas.microsoft.com/office/drawing/2014/main" id="{A0DEE1C8-8A7C-44EC-B5E1-860CDA82E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3167" y="4578418"/>
            <a:ext cx="3774534" cy="1871634"/>
          </a:xfrm>
          <a:prstGeom prst="rect">
            <a:avLst/>
          </a:prstGeom>
        </p:spPr>
      </p:pic>
      <p:pic>
        <p:nvPicPr>
          <p:cNvPr id="21" name="Imagine 20">
            <a:extLst>
              <a:ext uri="{FF2B5EF4-FFF2-40B4-BE49-F238E27FC236}">
                <a16:creationId xmlns:a16="http://schemas.microsoft.com/office/drawing/2014/main" id="{00D74836-A059-40BD-A828-CE9680A91232}"/>
              </a:ext>
            </a:extLst>
          </p:cNvPr>
          <p:cNvPicPr/>
          <p:nvPr/>
        </p:nvPicPr>
        <p:blipFill rotWithShape="1">
          <a:blip r:embed="rId6"/>
          <a:srcRect l="23479" t="43815" r="43452" b="27661"/>
          <a:stretch/>
        </p:blipFill>
        <p:spPr bwMode="auto">
          <a:xfrm>
            <a:off x="605839" y="2374922"/>
            <a:ext cx="4854057" cy="2711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069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>
            <a:extLst>
              <a:ext uri="{FF2B5EF4-FFF2-40B4-BE49-F238E27FC236}">
                <a16:creationId xmlns:a16="http://schemas.microsoft.com/office/drawing/2014/main" id="{4C087AE4-5CD9-4439-8653-1D64CC3F4AED}"/>
              </a:ext>
            </a:extLst>
          </p:cNvPr>
          <p:cNvSpPr/>
          <p:nvPr/>
        </p:nvSpPr>
        <p:spPr>
          <a:xfrm>
            <a:off x="1095961" y="4721343"/>
            <a:ext cx="8404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1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l</a:t>
            </a: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 – 2x [ ( 6x 15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cl </a:t>
            </a: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– 125 x4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ml</a:t>
            </a: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): 10 + 3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dl </a:t>
            </a:r>
            <a:r>
              <a:rPr lang="ro-RO" sz="4800" b="1" dirty="0">
                <a:latin typeface="Arabic Typesetting" panose="020B0604020202020204" pitchFamily="66" charset="-78"/>
                <a:ea typeface="Times New Roman" panose="02020603050405020304" pitchFamily="18" charset="0"/>
                <a:cs typeface="Arabic Typesetting" panose="020B0604020202020204" pitchFamily="66" charset="-78"/>
              </a:rPr>
              <a:t>]</a:t>
            </a:r>
            <a:r>
              <a:rPr lang="ro-RO" sz="40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= ?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cl</a:t>
            </a:r>
            <a:endParaRPr lang="ro-RO" sz="3600" dirty="0">
              <a:effectLst/>
              <a:latin typeface="Freestyle Script" panose="030804020302050B0404" pitchFamily="66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Professor lemon character with design cartoon mascot — Stock ...">
            <a:extLst>
              <a:ext uri="{FF2B5EF4-FFF2-40B4-BE49-F238E27FC236}">
                <a16:creationId xmlns:a16="http://schemas.microsoft.com/office/drawing/2014/main" id="{3AD1FFC8-6A81-4696-B525-4B6C43130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5" t="19442" r="11990" b="25313"/>
          <a:stretch/>
        </p:blipFill>
        <p:spPr bwMode="auto">
          <a:xfrm>
            <a:off x="0" y="617975"/>
            <a:ext cx="3675804" cy="288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FAD831D3-088D-4865-A96F-644711D441F2}"/>
              </a:ext>
            </a:extLst>
          </p:cNvPr>
          <p:cNvSpPr/>
          <p:nvPr/>
        </p:nvSpPr>
        <p:spPr>
          <a:xfrm>
            <a:off x="3675804" y="1145513"/>
            <a:ext cx="753668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dirty="0"/>
              <a:t>Mr. </a:t>
            </a:r>
            <a:r>
              <a:rPr lang="ro-RO" sz="3600" dirty="0" err="1"/>
              <a:t>Lemon</a:t>
            </a:r>
            <a:r>
              <a:rPr lang="ro-RO" sz="3600" dirty="0"/>
              <a:t> vă întreabă câți cl încap în eprubeta lui. Vă dă un indiciu: </a:t>
            </a:r>
          </a:p>
        </p:txBody>
      </p:sp>
      <p:pic>
        <p:nvPicPr>
          <p:cNvPr id="8196" name="Picture 4" descr="wallpaper clipart lemon - lemon wedge clipart PNG image with ...">
            <a:extLst>
              <a:ext uri="{FF2B5EF4-FFF2-40B4-BE49-F238E27FC236}">
                <a16:creationId xmlns:a16="http://schemas.microsoft.com/office/drawing/2014/main" id="{B8D50460-45B1-4BC1-AF72-FD08867DA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" t="22845" r="-105" b="19609"/>
          <a:stretch/>
        </p:blipFill>
        <p:spPr bwMode="auto">
          <a:xfrm>
            <a:off x="907327" y="3548324"/>
            <a:ext cx="9600993" cy="24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90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>
            <a:extLst>
              <a:ext uri="{FF2B5EF4-FFF2-40B4-BE49-F238E27FC236}">
                <a16:creationId xmlns:a16="http://schemas.microsoft.com/office/drawing/2014/main" id="{C5B6DEEA-07F7-45E2-A87D-595A018EF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549275"/>
            <a:ext cx="10167937" cy="117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1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l</a:t>
            </a: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 – 2x [ ( 6x 15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cl </a:t>
            </a: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– 125 x4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ml</a:t>
            </a: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): 10 + 3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dl </a:t>
            </a:r>
            <a:r>
              <a:rPr lang="ro-RO" sz="4800" b="1" dirty="0">
                <a:latin typeface="Arabic Typesetting" panose="020B0604020202020204" pitchFamily="66" charset="-78"/>
                <a:ea typeface="Times New Roman" panose="02020603050405020304" pitchFamily="18" charset="0"/>
                <a:cs typeface="Arabic Typesetting" panose="020B0604020202020204" pitchFamily="66" charset="-78"/>
              </a:rPr>
              <a:t>]</a:t>
            </a:r>
            <a:r>
              <a:rPr lang="ro-RO" sz="40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= ?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cl</a:t>
            </a:r>
            <a:endParaRPr lang="ro-RO" sz="3600" dirty="0">
              <a:effectLst/>
              <a:latin typeface="Freestyle Script" panose="030804020302050B0404" pitchFamily="66" charset="0"/>
              <a:ea typeface="Times New Roman" panose="02020603050405020304" pitchFamily="18" charset="0"/>
            </a:endParaRPr>
          </a:p>
        </p:txBody>
      </p:sp>
      <p:sp>
        <p:nvSpPr>
          <p:cNvPr id="5" name="Substituent conținut 4">
            <a:extLst>
              <a:ext uri="{FF2B5EF4-FFF2-40B4-BE49-F238E27FC236}">
                <a16:creationId xmlns:a16="http://schemas.microsoft.com/office/drawing/2014/main" id="{7E08AC53-2ECE-47AD-9FF5-489220E5D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031" y="1417662"/>
            <a:ext cx="1016793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1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l</a:t>
            </a: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 – 2x [ ( 90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cl </a:t>
            </a: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– 500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ml</a:t>
            </a: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): 10 + 3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dl </a:t>
            </a:r>
            <a:r>
              <a:rPr lang="ro-RO" sz="4800" b="1" dirty="0">
                <a:latin typeface="Arabic Typesetting" panose="020B0604020202020204" pitchFamily="66" charset="-78"/>
                <a:ea typeface="Times New Roman" panose="02020603050405020304" pitchFamily="18" charset="0"/>
                <a:cs typeface="Arabic Typesetting" panose="020B0604020202020204" pitchFamily="66" charset="-78"/>
              </a:rPr>
              <a:t>]</a:t>
            </a:r>
            <a:r>
              <a:rPr lang="ro-RO" sz="40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= ?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cl</a:t>
            </a:r>
            <a:endParaRPr lang="ro-RO" sz="3600" dirty="0">
              <a:effectLst/>
              <a:latin typeface="Freestyle Script" panose="030804020302050B0404" pitchFamily="66" charset="0"/>
              <a:ea typeface="Times New Roman" panose="02020603050405020304" pitchFamily="18" charset="0"/>
            </a:endParaRPr>
          </a:p>
        </p:txBody>
      </p:sp>
      <p:sp>
        <p:nvSpPr>
          <p:cNvPr id="7" name="Substituent conținut 4">
            <a:extLst>
              <a:ext uri="{FF2B5EF4-FFF2-40B4-BE49-F238E27FC236}">
                <a16:creationId xmlns:a16="http://schemas.microsoft.com/office/drawing/2014/main" id="{7D9BCFFB-1CA3-409B-8123-F6B2779A6D5F}"/>
              </a:ext>
            </a:extLst>
          </p:cNvPr>
          <p:cNvSpPr txBox="1">
            <a:spLocks/>
          </p:cNvSpPr>
          <p:nvPr/>
        </p:nvSpPr>
        <p:spPr>
          <a:xfrm>
            <a:off x="908049" y="2224626"/>
            <a:ext cx="10167937" cy="9048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1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l</a:t>
            </a: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 – 2x [ ( 90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cl </a:t>
            </a: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– 50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cl</a:t>
            </a: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): 10 + 30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cl </a:t>
            </a:r>
            <a:r>
              <a:rPr lang="ro-RO" sz="4800" b="1" dirty="0">
                <a:latin typeface="Arabic Typesetting" panose="020B0604020202020204" pitchFamily="66" charset="-78"/>
                <a:ea typeface="Times New Roman" panose="02020603050405020304" pitchFamily="18" charset="0"/>
                <a:cs typeface="Arabic Typesetting" panose="020B0604020202020204" pitchFamily="66" charset="-78"/>
              </a:rPr>
              <a:t>]</a:t>
            </a:r>
            <a:r>
              <a:rPr lang="ro-RO" sz="40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= ?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cl</a:t>
            </a:r>
          </a:p>
        </p:txBody>
      </p:sp>
      <p:sp>
        <p:nvSpPr>
          <p:cNvPr id="8" name="Substituent conținut 4">
            <a:extLst>
              <a:ext uri="{FF2B5EF4-FFF2-40B4-BE49-F238E27FC236}">
                <a16:creationId xmlns:a16="http://schemas.microsoft.com/office/drawing/2014/main" id="{E538C7B6-F6DA-492F-AB00-E50D77182669}"/>
              </a:ext>
            </a:extLst>
          </p:cNvPr>
          <p:cNvSpPr txBox="1">
            <a:spLocks/>
          </p:cNvSpPr>
          <p:nvPr/>
        </p:nvSpPr>
        <p:spPr>
          <a:xfrm>
            <a:off x="804067" y="3031590"/>
            <a:ext cx="10167937" cy="9048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100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cl</a:t>
            </a: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 – 2x [40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cl </a:t>
            </a: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: 10 + 30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cl </a:t>
            </a:r>
            <a:r>
              <a:rPr lang="ro-RO" sz="4800" b="1" dirty="0">
                <a:latin typeface="Arabic Typesetting" panose="020B0604020202020204" pitchFamily="66" charset="-78"/>
                <a:ea typeface="Times New Roman" panose="02020603050405020304" pitchFamily="18" charset="0"/>
                <a:cs typeface="Arabic Typesetting" panose="020B0604020202020204" pitchFamily="66" charset="-78"/>
              </a:rPr>
              <a:t>]</a:t>
            </a:r>
            <a:r>
              <a:rPr lang="ro-RO" sz="40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= ?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cl</a:t>
            </a:r>
          </a:p>
        </p:txBody>
      </p:sp>
      <p:sp>
        <p:nvSpPr>
          <p:cNvPr id="9" name="Substituent conținut 4">
            <a:extLst>
              <a:ext uri="{FF2B5EF4-FFF2-40B4-BE49-F238E27FC236}">
                <a16:creationId xmlns:a16="http://schemas.microsoft.com/office/drawing/2014/main" id="{533854AF-9CDA-4CB3-9F88-CB643FEDF130}"/>
              </a:ext>
            </a:extLst>
          </p:cNvPr>
          <p:cNvSpPr txBox="1">
            <a:spLocks/>
          </p:cNvSpPr>
          <p:nvPr/>
        </p:nvSpPr>
        <p:spPr>
          <a:xfrm>
            <a:off x="804067" y="3789934"/>
            <a:ext cx="10167937" cy="9048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100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cl</a:t>
            </a: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 – 2x [4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cl </a:t>
            </a: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 + 30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cl </a:t>
            </a:r>
            <a:r>
              <a:rPr lang="ro-RO" sz="4800" b="1" dirty="0">
                <a:latin typeface="Arabic Typesetting" panose="020B0604020202020204" pitchFamily="66" charset="-78"/>
                <a:ea typeface="Times New Roman" panose="02020603050405020304" pitchFamily="18" charset="0"/>
                <a:cs typeface="Arabic Typesetting" panose="020B0604020202020204" pitchFamily="66" charset="-78"/>
              </a:rPr>
              <a:t>]</a:t>
            </a:r>
            <a:r>
              <a:rPr lang="ro-RO" sz="40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= ?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cl</a:t>
            </a:r>
          </a:p>
        </p:txBody>
      </p:sp>
      <p:sp>
        <p:nvSpPr>
          <p:cNvPr id="10" name="Substituent conținut 4">
            <a:extLst>
              <a:ext uri="{FF2B5EF4-FFF2-40B4-BE49-F238E27FC236}">
                <a16:creationId xmlns:a16="http://schemas.microsoft.com/office/drawing/2014/main" id="{166CEA9A-9FBB-4521-AABA-E7FD18A52996}"/>
              </a:ext>
            </a:extLst>
          </p:cNvPr>
          <p:cNvSpPr txBox="1">
            <a:spLocks/>
          </p:cNvSpPr>
          <p:nvPr/>
        </p:nvSpPr>
        <p:spPr>
          <a:xfrm>
            <a:off x="804066" y="4596898"/>
            <a:ext cx="10167937" cy="7448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100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cl</a:t>
            </a: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 – 2x 34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cl </a:t>
            </a:r>
            <a:r>
              <a:rPr lang="ro-RO" sz="40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= ?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cl</a:t>
            </a:r>
          </a:p>
        </p:txBody>
      </p:sp>
      <p:sp>
        <p:nvSpPr>
          <p:cNvPr id="11" name="Substituent conținut 4">
            <a:extLst>
              <a:ext uri="{FF2B5EF4-FFF2-40B4-BE49-F238E27FC236}">
                <a16:creationId xmlns:a16="http://schemas.microsoft.com/office/drawing/2014/main" id="{63FA4E65-618A-4333-9956-3A4F1A13E6A4}"/>
              </a:ext>
            </a:extLst>
          </p:cNvPr>
          <p:cNvSpPr txBox="1">
            <a:spLocks/>
          </p:cNvSpPr>
          <p:nvPr/>
        </p:nvSpPr>
        <p:spPr>
          <a:xfrm>
            <a:off x="908048" y="5341717"/>
            <a:ext cx="10167937" cy="7448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100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cl</a:t>
            </a: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 – 68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cl </a:t>
            </a:r>
            <a:r>
              <a:rPr lang="ro-RO" sz="40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o-RO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= 32 </a:t>
            </a:r>
            <a:r>
              <a:rPr lang="ro-RO" sz="3600" dirty="0">
                <a:latin typeface="Freestyle Script" panose="030804020302050B0404" pitchFamily="66" charset="0"/>
                <a:ea typeface="Times New Roman" panose="02020603050405020304" pitchFamily="18" charset="0"/>
              </a:rPr>
              <a:t>cl</a:t>
            </a:r>
          </a:p>
        </p:txBody>
      </p:sp>
      <p:sp>
        <p:nvSpPr>
          <p:cNvPr id="12" name="Dreptunghi 11">
            <a:extLst>
              <a:ext uri="{FF2B5EF4-FFF2-40B4-BE49-F238E27FC236}">
                <a16:creationId xmlns:a16="http://schemas.microsoft.com/office/drawing/2014/main" id="{ECA8C85C-3293-4BA6-9190-48D3ECBC2747}"/>
              </a:ext>
            </a:extLst>
          </p:cNvPr>
          <p:cNvSpPr/>
          <p:nvPr/>
        </p:nvSpPr>
        <p:spPr>
          <a:xfrm>
            <a:off x="908048" y="1466282"/>
            <a:ext cx="8320173" cy="740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3BFA005F-638D-4825-B97F-961E7B7BF9A2}"/>
              </a:ext>
            </a:extLst>
          </p:cNvPr>
          <p:cNvSpPr/>
          <p:nvPr/>
        </p:nvSpPr>
        <p:spPr>
          <a:xfrm>
            <a:off x="908048" y="2384670"/>
            <a:ext cx="7646405" cy="598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Dreptunghi 13">
            <a:extLst>
              <a:ext uri="{FF2B5EF4-FFF2-40B4-BE49-F238E27FC236}">
                <a16:creationId xmlns:a16="http://schemas.microsoft.com/office/drawing/2014/main" id="{8E8D1D71-3E32-4123-849A-7E7984CD1D6D}"/>
              </a:ext>
            </a:extLst>
          </p:cNvPr>
          <p:cNvSpPr/>
          <p:nvPr/>
        </p:nvSpPr>
        <p:spPr>
          <a:xfrm>
            <a:off x="908048" y="3129489"/>
            <a:ext cx="6744036" cy="7225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Dreptunghi 14">
            <a:extLst>
              <a:ext uri="{FF2B5EF4-FFF2-40B4-BE49-F238E27FC236}">
                <a16:creationId xmlns:a16="http://schemas.microsoft.com/office/drawing/2014/main" id="{9A5966EA-363E-42CB-BA4E-D03BAC5DE7CC}"/>
              </a:ext>
            </a:extLst>
          </p:cNvPr>
          <p:cNvSpPr/>
          <p:nvPr/>
        </p:nvSpPr>
        <p:spPr>
          <a:xfrm>
            <a:off x="908048" y="3936453"/>
            <a:ext cx="5420563" cy="5625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Dreptunghi 15">
            <a:extLst>
              <a:ext uri="{FF2B5EF4-FFF2-40B4-BE49-F238E27FC236}">
                <a16:creationId xmlns:a16="http://schemas.microsoft.com/office/drawing/2014/main" id="{944FDE07-301B-41E9-859D-8B4A5640E038}"/>
              </a:ext>
            </a:extLst>
          </p:cNvPr>
          <p:cNvSpPr/>
          <p:nvPr/>
        </p:nvSpPr>
        <p:spPr>
          <a:xfrm>
            <a:off x="908047" y="4596899"/>
            <a:ext cx="4385847" cy="5983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" name="Dreptunghi 16">
            <a:extLst>
              <a:ext uri="{FF2B5EF4-FFF2-40B4-BE49-F238E27FC236}">
                <a16:creationId xmlns:a16="http://schemas.microsoft.com/office/drawing/2014/main" id="{F4B82096-B056-42F8-ABDC-CF3A67A21EA4}"/>
              </a:ext>
            </a:extLst>
          </p:cNvPr>
          <p:cNvSpPr/>
          <p:nvPr/>
        </p:nvSpPr>
        <p:spPr>
          <a:xfrm>
            <a:off x="1012031" y="5453141"/>
            <a:ext cx="3740443" cy="5490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8471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AccentBoxVTI">
  <a:themeElements>
    <a:clrScheme name="AnalogousFromRegularSeedRightStep">
      <a:dk1>
        <a:srgbClr val="000000"/>
      </a:dk1>
      <a:lt1>
        <a:srgbClr val="FFFFFF"/>
      </a:lt1>
      <a:dk2>
        <a:srgbClr val="223A3C"/>
      </a:dk2>
      <a:lt2>
        <a:srgbClr val="E2E6E8"/>
      </a:lt2>
      <a:accent1>
        <a:srgbClr val="E77029"/>
      </a:accent1>
      <a:accent2>
        <a:srgbClr val="C19D15"/>
      </a:accent2>
      <a:accent3>
        <a:srgbClr val="91AE1F"/>
      </a:accent3>
      <a:accent4>
        <a:srgbClr val="51B714"/>
      </a:accent4>
      <a:accent5>
        <a:srgbClr val="21BD28"/>
      </a:accent5>
      <a:accent6>
        <a:srgbClr val="14BB60"/>
      </a:accent6>
      <a:hlink>
        <a:srgbClr val="3D89B7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291</TotalTime>
  <Words>512</Words>
  <Application>Microsoft Office PowerPoint</Application>
  <PresentationFormat>Ecran lat</PresentationFormat>
  <Paragraphs>33</Paragraphs>
  <Slides>15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8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15</vt:i4>
      </vt:variant>
    </vt:vector>
  </HeadingPairs>
  <TitlesOfParts>
    <vt:vector size="24" baseType="lpstr">
      <vt:lpstr>Arabic Typesetting</vt:lpstr>
      <vt:lpstr>Arial</vt:lpstr>
      <vt:lpstr>Arial Narrow</vt:lpstr>
      <vt:lpstr>Avenir Next LT Pro</vt:lpstr>
      <vt:lpstr>Calibri</vt:lpstr>
      <vt:lpstr>Curlz MT</vt:lpstr>
      <vt:lpstr>Freestyle Script</vt:lpstr>
      <vt:lpstr>Harlow Solid Italic</vt:lpstr>
      <vt:lpstr>AccentBoxVTI</vt:lpstr>
      <vt:lpstr>ZOOM cu gust de limonada</vt:lpstr>
      <vt:lpstr>Brainstorming</vt:lpstr>
      <vt:lpstr>Povestea limonadei</vt:lpstr>
      <vt:lpstr>Prezentare PowerPoint</vt:lpstr>
      <vt:lpstr>PROVOCARI  DIN BORCANUL CU LIMONADA 🥤🥤 </vt:lpstr>
      <vt:lpstr>Prezentare PowerPoint</vt:lpstr>
      <vt:lpstr>Prezentare PowerPoint</vt:lpstr>
      <vt:lpstr>Prezentare PowerPoint</vt:lpstr>
      <vt:lpstr>1l – 2x [ ( 6x 15 cl – 125 x4 ml): 10 + 3 dl ] = ? cl</vt:lpstr>
      <vt:lpstr>Realizează schema propoziției.</vt:lpstr>
      <vt:lpstr>Test la geografie</vt:lpstr>
      <vt:lpstr>Prezentare PowerPoint</vt:lpstr>
      <vt:lpstr>Prezentare PowerPoint</vt:lpstr>
      <vt:lpstr>Lasă imaginația să zboare!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 cu gust de limonadă</dc:title>
  <dc:creator>mihai manecuta</dc:creator>
  <cp:lastModifiedBy>mihai manecuta</cp:lastModifiedBy>
  <cp:revision>25</cp:revision>
  <dcterms:created xsi:type="dcterms:W3CDTF">2020-05-26T13:17:24Z</dcterms:created>
  <dcterms:modified xsi:type="dcterms:W3CDTF">2020-05-26T18:21:47Z</dcterms:modified>
</cp:coreProperties>
</file>