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8" r:id="rId4"/>
    <p:sldId id="258" r:id="rId5"/>
    <p:sldId id="259" r:id="rId6"/>
    <p:sldId id="265" r:id="rId7"/>
    <p:sldId id="266" r:id="rId8"/>
    <p:sldId id="260" r:id="rId9"/>
    <p:sldId id="262" r:id="rId10"/>
    <p:sldId id="263" r:id="rId11"/>
    <p:sldId id="264" r:id="rId12"/>
    <p:sldId id="267" r:id="rId13"/>
    <p:sldId id="261" r:id="rId14"/>
    <p:sldId id="269" r:id="rId15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23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70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87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98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13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5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69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3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21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53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63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51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2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25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-g_O0cKgtB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sHfy_Mo338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ZjxqxL9v1I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ordwall.net/resource/2340509/ruleta-vesel%C4%8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dictie.ro/exercitii-de-dictie-pentru-copii-tema-21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64E0904-5ABD-4DC7-8562-C38580C95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2E7C47-454C-4DA6-AD8C-154D412266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3" b="14718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BD555C5F-5FAC-4B73-9BC7-20E1C6E870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3834174"/>
            <a:ext cx="5257800" cy="1701570"/>
          </a:xfrm>
        </p:spPr>
        <p:txBody>
          <a:bodyPr anchor="b">
            <a:normAutofit/>
          </a:bodyPr>
          <a:lstStyle/>
          <a:p>
            <a:r>
              <a:rPr lang="ro-RO" sz="4400" dirty="0"/>
              <a:t>ZOOM de </a:t>
            </a:r>
            <a:r>
              <a:rPr lang="ro-RO" sz="4400" dirty="0" err="1"/>
              <a:t>sarbatoare</a:t>
            </a:r>
            <a:endParaRPr lang="ro-RO" sz="4400" dirty="0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4F96C239-F3CA-4D5B-988D-0959339E69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592499"/>
            <a:ext cx="5147960" cy="646785"/>
          </a:xfrm>
        </p:spPr>
        <p:txBody>
          <a:bodyPr>
            <a:normAutofit/>
          </a:bodyPr>
          <a:lstStyle/>
          <a:p>
            <a:r>
              <a:rPr lang="ro-RO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La mulți ani, copii! </a:t>
            </a:r>
          </a:p>
        </p:txBody>
      </p:sp>
      <p:sp>
        <p:nvSpPr>
          <p:cNvPr id="11" name="Dreptunghi 10">
            <a:extLst>
              <a:ext uri="{FF2B5EF4-FFF2-40B4-BE49-F238E27FC236}">
                <a16:creationId xmlns:a16="http://schemas.microsoft.com/office/drawing/2014/main" id="{6F31F595-6707-482A-BB17-82BAAB288DCA}"/>
              </a:ext>
            </a:extLst>
          </p:cNvPr>
          <p:cNvSpPr/>
          <p:nvPr/>
        </p:nvSpPr>
        <p:spPr>
          <a:xfrm>
            <a:off x="6930632" y="220594"/>
            <a:ext cx="4721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o-RO" sz="2400" dirty="0">
                <a:solidFill>
                  <a:srgbClr val="FFFF00"/>
                </a:solidFill>
                <a:latin typeface="Harlow Solid Italic" panose="04030604020F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Prof. Elisabeta </a:t>
            </a:r>
            <a:r>
              <a:rPr lang="ro-RO" sz="2400" dirty="0" err="1">
                <a:solidFill>
                  <a:srgbClr val="FFFF00"/>
                </a:solidFill>
                <a:latin typeface="Harlow Solid Italic" panose="04030604020F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Minecuta</a:t>
            </a:r>
            <a:r>
              <a:rPr lang="ro-RO" sz="2400" dirty="0">
                <a:solidFill>
                  <a:srgbClr val="FFFF00"/>
                </a:solidFill>
                <a:latin typeface="Harlow Solid Italic" panose="04030604020F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 Sc. 27 </a:t>
            </a:r>
            <a:r>
              <a:rPr lang="ro-RO" sz="2400" dirty="0" err="1">
                <a:solidFill>
                  <a:srgbClr val="FFFF00"/>
                </a:solidFill>
                <a:latin typeface="Harlow Solid Italic" panose="04030604020F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Bv</a:t>
            </a:r>
            <a:endParaRPr lang="ro-RO" sz="16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66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FAE6AF5-93E4-4CB7-8AA9-B8A5C5C8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528685" cy="1325563"/>
          </a:xfrm>
        </p:spPr>
        <p:txBody>
          <a:bodyPr>
            <a:normAutofit/>
          </a:bodyPr>
          <a:lstStyle/>
          <a:p>
            <a:r>
              <a:rPr lang="ro-RO" dirty="0">
                <a:solidFill>
                  <a:schemeClr val="accent3"/>
                </a:solidFill>
              </a:rPr>
              <a:t>MOMENTUL DE CREATIVITATE </a:t>
            </a:r>
            <a:br>
              <a:rPr lang="ro-RO" dirty="0"/>
            </a:br>
            <a:r>
              <a:rPr lang="ro-RO" sz="2200" i="0" dirty="0">
                <a:latin typeface="Arial" panose="020B0604020202020204" pitchFamily="34" charset="0"/>
                <a:cs typeface="Arial" panose="020B0604020202020204" pitchFamily="34" charset="0"/>
              </a:rPr>
              <a:t>pe melodia preferata PRIETENIA- 3 SUD-EST</a:t>
            </a:r>
            <a:br>
              <a:rPr lang="ro-RO" sz="2200" i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200" i="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https://www.youtube.com/watch?v=-g_O0cKgtBk</a:t>
            </a:r>
            <a:endParaRPr lang="ro-RO" sz="22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89AEF42-A92A-480F-B397-079ABCB07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348" y="2031341"/>
            <a:ext cx="8755504" cy="4160520"/>
          </a:xfrm>
        </p:spPr>
        <p:txBody>
          <a:bodyPr/>
          <a:lstStyle/>
          <a:p>
            <a:r>
              <a:rPr lang="ro-RO" dirty="0"/>
              <a:t>Transformă oul fiert într-un PERSONAJ. Gândește-te la un nume și la ce destin va avea...</a:t>
            </a:r>
          </a:p>
        </p:txBody>
      </p:sp>
      <p:pic>
        <p:nvPicPr>
          <p:cNvPr id="5122" name="Picture 2" descr="Jigsaw Puzzle Free Content Website Clip Art, PNG, 600x600px ...">
            <a:extLst>
              <a:ext uri="{FF2B5EF4-FFF2-40B4-BE49-F238E27FC236}">
                <a16:creationId xmlns:a16="http://schemas.microsoft.com/office/drawing/2014/main" id="{354EF473-6C8F-4E2C-BE9C-BE4219DF9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048" y="3807500"/>
            <a:ext cx="3239145" cy="236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reptunghi 4">
            <a:extLst>
              <a:ext uri="{FF2B5EF4-FFF2-40B4-BE49-F238E27FC236}">
                <a16:creationId xmlns:a16="http://schemas.microsoft.com/office/drawing/2014/main" id="{272CD3C2-3199-442C-82A4-AB94F6E2CA05}"/>
              </a:ext>
            </a:extLst>
          </p:cNvPr>
          <p:cNvSpPr/>
          <p:nvPr/>
        </p:nvSpPr>
        <p:spPr>
          <a:xfrm>
            <a:off x="6303676" y="4316262"/>
            <a:ext cx="93807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F</a:t>
            </a: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3280F7E5-1D49-45D4-A45E-9EF768860A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21" t="20095" r="42476" b="19208"/>
          <a:stretch/>
        </p:blipFill>
        <p:spPr>
          <a:xfrm>
            <a:off x="-11672" y="3429000"/>
            <a:ext cx="5002772" cy="3462642"/>
          </a:xfrm>
          <a:prstGeom prst="rect">
            <a:avLst/>
          </a:prstGeom>
        </p:spPr>
      </p:pic>
      <p:pic>
        <p:nvPicPr>
          <p:cNvPr id="5126" name="Picture 6" descr="Modele de oua incondeiate. Inspira-te din imaginile pe care ti le ...">
            <a:extLst>
              <a:ext uri="{FF2B5EF4-FFF2-40B4-BE49-F238E27FC236}">
                <a16:creationId xmlns:a16="http://schemas.microsoft.com/office/drawing/2014/main" id="{FC450FFD-236A-42CD-9EF6-F9781A2C6A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7" b="14643"/>
          <a:stretch/>
        </p:blipFill>
        <p:spPr bwMode="auto">
          <a:xfrm>
            <a:off x="9332849" y="1186067"/>
            <a:ext cx="2020952" cy="147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um a vopsit Adrian Nastase ouale de Paste">
            <a:extLst>
              <a:ext uri="{FF2B5EF4-FFF2-40B4-BE49-F238E27FC236}">
                <a16:creationId xmlns:a16="http://schemas.microsoft.com/office/drawing/2014/main" id="{64539BCC-8A4C-4910-BCC0-9D440EF5B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329" y="3039634"/>
            <a:ext cx="3174225" cy="284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01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47758C9-21DE-4C2C-84AD-6B60B7004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Test de REZISTENTA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0EF7E0D-1771-4812-BAF4-A1FF46358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Cât timp poți sta cu lingura și oul fiert în gură? </a:t>
            </a:r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751614BA-11EB-489D-8077-7F3BB19B6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5" y="3010911"/>
            <a:ext cx="4750633" cy="3676342"/>
          </a:xfrm>
          <a:prstGeom prst="rect">
            <a:avLst/>
          </a:prstGeom>
        </p:spPr>
      </p:pic>
      <p:sp>
        <p:nvSpPr>
          <p:cNvPr id="7" name="Dreptunghi 6">
            <a:extLst>
              <a:ext uri="{FF2B5EF4-FFF2-40B4-BE49-F238E27FC236}">
                <a16:creationId xmlns:a16="http://schemas.microsoft.com/office/drawing/2014/main" id="{9BA646D4-6F96-4E16-936E-AC83C68486C5}"/>
              </a:ext>
            </a:extLst>
          </p:cNvPr>
          <p:cNvSpPr/>
          <p:nvPr/>
        </p:nvSpPr>
        <p:spPr>
          <a:xfrm>
            <a:off x="2080855" y="4259902"/>
            <a:ext cx="106311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A</a:t>
            </a:r>
          </a:p>
        </p:txBody>
      </p:sp>
      <p:pic>
        <p:nvPicPr>
          <p:cNvPr id="8" name="Imagine 7">
            <a:extLst>
              <a:ext uri="{FF2B5EF4-FFF2-40B4-BE49-F238E27FC236}">
                <a16:creationId xmlns:a16="http://schemas.microsoft.com/office/drawing/2014/main" id="{54335681-8DCC-4CA4-A167-B821AB089A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46" t="20314" r="41721" b="18991"/>
          <a:stretch/>
        </p:blipFill>
        <p:spPr>
          <a:xfrm>
            <a:off x="5753725" y="2697480"/>
            <a:ext cx="6160958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9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699B83C-F39E-45C8-804A-DFCD9CF7B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184" y="1109758"/>
            <a:ext cx="5530953" cy="580930"/>
          </a:xfrm>
        </p:spPr>
        <p:txBody>
          <a:bodyPr>
            <a:normAutofit fontScale="90000"/>
          </a:bodyPr>
          <a:lstStyle/>
          <a:p>
            <a:r>
              <a:rPr lang="ro-RO" dirty="0"/>
              <a:t>Test de </a:t>
            </a:r>
            <a:r>
              <a:rPr lang="ro-RO" dirty="0" err="1"/>
              <a:t>atentie</a:t>
            </a: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83A6556D-2A05-4883-AC66-E58DA2A6A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2050" name="Picture 2" descr="Puzzle clipart puzzle peice, Puzzle puzzle peice Transparent FREE ...">
            <a:extLst>
              <a:ext uri="{FF2B5EF4-FFF2-40B4-BE49-F238E27FC236}">
                <a16:creationId xmlns:a16="http://schemas.microsoft.com/office/drawing/2014/main" id="{549CBEEA-5BCA-42EF-81B5-AA25BAFA8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083" y="484797"/>
            <a:ext cx="4148215" cy="360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reptunghi 3">
            <a:extLst>
              <a:ext uri="{FF2B5EF4-FFF2-40B4-BE49-F238E27FC236}">
                <a16:creationId xmlns:a16="http://schemas.microsoft.com/office/drawing/2014/main" id="{BA70DE45-D006-4F1A-94F6-2C05A5FF0140}"/>
              </a:ext>
            </a:extLst>
          </p:cNvPr>
          <p:cNvSpPr/>
          <p:nvPr/>
        </p:nvSpPr>
        <p:spPr>
          <a:xfrm>
            <a:off x="8856409" y="1702478"/>
            <a:ext cx="106311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V</a:t>
            </a:r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E3AA870C-C634-4126-B8F0-8C2D2183A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750" y="2161507"/>
            <a:ext cx="5147820" cy="386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46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682B26F-4F8C-4F62-9369-BD1247DAF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436" y="4274343"/>
            <a:ext cx="4903033" cy="1325563"/>
          </a:xfrm>
        </p:spPr>
        <p:txBody>
          <a:bodyPr>
            <a:normAutofit fontScale="85000" lnSpcReduction="10000"/>
          </a:bodyPr>
          <a:lstStyle/>
          <a:p>
            <a:r>
              <a:rPr lang="ro-RO" dirty="0"/>
              <a:t>Nu vor fi bombardamente ci </a:t>
            </a:r>
          </a:p>
          <a:p>
            <a:pPr marL="0" indent="0">
              <a:buNone/>
            </a:pPr>
            <a:r>
              <a:rPr lang="ro-RO" sz="3900" b="1" dirty="0">
                <a:solidFill>
                  <a:srgbClr val="FF0000"/>
                </a:solidFill>
              </a:rPr>
              <a:t>EXPLOZII DE ... TALENTE!</a:t>
            </a:r>
            <a:endParaRPr lang="ro-RO" b="1" dirty="0">
              <a:solidFill>
                <a:srgbClr val="FF0000"/>
              </a:solidFill>
            </a:endParaRPr>
          </a:p>
          <a:p>
            <a:endParaRPr lang="ro-RO" dirty="0"/>
          </a:p>
        </p:txBody>
      </p:sp>
      <p:pic>
        <p:nvPicPr>
          <p:cNvPr id="1026" name="Picture 2" descr="Clipart Puzzle Stock Illustrations – 4,540 Clipart Puzzle Stock ...">
            <a:extLst>
              <a:ext uri="{FF2B5EF4-FFF2-40B4-BE49-F238E27FC236}">
                <a16:creationId xmlns:a16="http://schemas.microsoft.com/office/drawing/2014/main" id="{4011E976-0968-4A70-BBBD-11787EF7D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reptunghi 5">
            <a:extLst>
              <a:ext uri="{FF2B5EF4-FFF2-40B4-BE49-F238E27FC236}">
                <a16:creationId xmlns:a16="http://schemas.microsoft.com/office/drawing/2014/main" id="{9D342523-B003-4185-AA8B-52E90B79393F}"/>
              </a:ext>
            </a:extLst>
          </p:cNvPr>
          <p:cNvSpPr/>
          <p:nvPr/>
        </p:nvSpPr>
        <p:spPr>
          <a:xfrm>
            <a:off x="10835449" y="2950904"/>
            <a:ext cx="10367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N</a:t>
            </a:r>
          </a:p>
        </p:txBody>
      </p:sp>
      <p:pic>
        <p:nvPicPr>
          <p:cNvPr id="1028" name="Picture 4" descr="Boom Stock Illustrations – 56,179 Boom Stock Illustrations ...">
            <a:extLst>
              <a:ext uri="{FF2B5EF4-FFF2-40B4-BE49-F238E27FC236}">
                <a16:creationId xmlns:a16="http://schemas.microsoft.com/office/drawing/2014/main" id="{DA1B92A4-A928-430B-917A-1299ABBE6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243" y="367247"/>
            <a:ext cx="3199812" cy="327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05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F1D0EDA-C4DF-4DAC-8B69-F99798F35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7170" name="Picture 2" descr="52,609 Puzzle Piece Cliparts, Stock Vector And Royalty Free Puzzle ...">
            <a:extLst>
              <a:ext uri="{FF2B5EF4-FFF2-40B4-BE49-F238E27FC236}">
                <a16:creationId xmlns:a16="http://schemas.microsoft.com/office/drawing/2014/main" id="{D92FE516-372D-46DD-91F5-BD87AA0694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752" y="3052720"/>
            <a:ext cx="4139457" cy="292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reptunghi 5">
            <a:extLst>
              <a:ext uri="{FF2B5EF4-FFF2-40B4-BE49-F238E27FC236}">
                <a16:creationId xmlns:a16="http://schemas.microsoft.com/office/drawing/2014/main" id="{6DA38FA2-0326-4551-9759-4D5A1F0FB1F2}"/>
              </a:ext>
            </a:extLst>
          </p:cNvPr>
          <p:cNvSpPr/>
          <p:nvPr/>
        </p:nvSpPr>
        <p:spPr>
          <a:xfrm>
            <a:off x="2370304" y="1245250"/>
            <a:ext cx="5859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>
                <a:hlinkClick r:id="rId3"/>
              </a:rPr>
              <a:t>https://www.youtube.com/watch?v=NsHfy_Mo338</a:t>
            </a:r>
            <a:endParaRPr lang="ro-RO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id="{C7EFF0C0-A215-47EE-87F5-B74A57488A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66" t="20095" r="42475" b="20423"/>
          <a:stretch/>
        </p:blipFill>
        <p:spPr>
          <a:xfrm>
            <a:off x="764998" y="2318202"/>
            <a:ext cx="5859296" cy="407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E8523AA-69C7-4F25-8937-689A9AD23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40" y="254845"/>
            <a:ext cx="10515600" cy="1325563"/>
          </a:xfrm>
        </p:spPr>
        <p:txBody>
          <a:bodyPr/>
          <a:lstStyle/>
          <a:p>
            <a:r>
              <a:rPr lang="ro-RO" dirty="0"/>
              <a:t>Momentul muzical 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02D4A88-4B84-4EB5-A3F9-ECFC515FC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559" y="1558915"/>
            <a:ext cx="6355034" cy="2176007"/>
          </a:xfrm>
        </p:spPr>
        <p:txBody>
          <a:bodyPr/>
          <a:lstStyle/>
          <a:p>
            <a:r>
              <a:rPr lang="ro-RO" dirty="0"/>
              <a:t>La mulți ani, copii! </a:t>
            </a:r>
          </a:p>
          <a:p>
            <a:pPr marL="0" indent="0">
              <a:buNone/>
            </a:pPr>
            <a:r>
              <a:rPr lang="ro-RO" dirty="0"/>
              <a:t>Să ciocnim un pahar în funcție de luna în care ne-am născut. </a:t>
            </a:r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DE4BB7A4-621C-446C-82A1-89B1944BE4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7087"/>
          <a:stretch/>
        </p:blipFill>
        <p:spPr>
          <a:xfrm>
            <a:off x="6467061" y="365124"/>
            <a:ext cx="5221355" cy="6509303"/>
          </a:xfrm>
          <a:prstGeom prst="rect">
            <a:avLst/>
          </a:prstGeom>
        </p:spPr>
      </p:pic>
      <p:sp>
        <p:nvSpPr>
          <p:cNvPr id="7" name="Dreptunghi 6">
            <a:extLst>
              <a:ext uri="{FF2B5EF4-FFF2-40B4-BE49-F238E27FC236}">
                <a16:creationId xmlns:a16="http://schemas.microsoft.com/office/drawing/2014/main" id="{80E5B917-7BB2-407D-B46B-453217C1570D}"/>
              </a:ext>
            </a:extLst>
          </p:cNvPr>
          <p:cNvSpPr/>
          <p:nvPr/>
        </p:nvSpPr>
        <p:spPr>
          <a:xfrm>
            <a:off x="209067" y="1189583"/>
            <a:ext cx="5625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>
                <a:hlinkClick r:id="rId3"/>
              </a:rPr>
              <a:t>https://www.youtube.com/watch?v=VZjxqxL9v1I</a:t>
            </a:r>
            <a:endParaRPr lang="ro-RO" dirty="0"/>
          </a:p>
        </p:txBody>
      </p:sp>
      <p:pic>
        <p:nvPicPr>
          <p:cNvPr id="8" name="Imagine 7">
            <a:extLst>
              <a:ext uri="{FF2B5EF4-FFF2-40B4-BE49-F238E27FC236}">
                <a16:creationId xmlns:a16="http://schemas.microsoft.com/office/drawing/2014/main" id="{1C3C21D0-C209-49C9-8A36-5EE6F03244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30" t="14846" r="41844" b="15612"/>
          <a:stretch/>
        </p:blipFill>
        <p:spPr>
          <a:xfrm>
            <a:off x="148164" y="3080503"/>
            <a:ext cx="5053424" cy="365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03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A93B00D-D868-4D91-AFC0-EFC388074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328" y="1099643"/>
            <a:ext cx="10515600" cy="1325563"/>
          </a:xfrm>
        </p:spPr>
        <p:txBody>
          <a:bodyPr/>
          <a:lstStyle/>
          <a:p>
            <a:r>
              <a:rPr lang="ro-RO" dirty="0" err="1"/>
              <a:t>Descopera</a:t>
            </a:r>
            <a:r>
              <a:rPr lang="ro-RO" dirty="0"/>
              <a:t> MESAJUL SECRET!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015F5A6-EE07-465B-A9AB-5798676B2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328" y="2581306"/>
            <a:ext cx="10515600" cy="4160520"/>
          </a:xfrm>
        </p:spPr>
        <p:txBody>
          <a:bodyPr/>
          <a:lstStyle/>
          <a:p>
            <a:r>
              <a:rPr lang="ro-RO" dirty="0"/>
              <a:t>Pentru fiecare probă rezolvată vei primi o bucată de piesă puzzle cu o literă.</a:t>
            </a:r>
          </a:p>
          <a:p>
            <a:r>
              <a:rPr lang="ro-RO" dirty="0"/>
              <a:t>La finalul PETRECERII DE AZI vei descoperi mesajul secret.</a:t>
            </a:r>
          </a:p>
        </p:txBody>
      </p:sp>
    </p:spTree>
    <p:extLst>
      <p:ext uri="{BB962C8B-B14F-4D97-AF65-F5344CB8AC3E}">
        <p14:creationId xmlns:p14="http://schemas.microsoft.com/office/powerpoint/2010/main" val="2299451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79AAF7F-7A91-4971-8BAC-54E3CB936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Ruleta cu </a:t>
            </a:r>
            <a:r>
              <a:rPr lang="ro-RO" dirty="0" err="1"/>
              <a:t>provocari</a:t>
            </a: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397945D-D172-4B98-B894-03EE33759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406" y="1371499"/>
            <a:ext cx="10515600" cy="1125558"/>
          </a:xfrm>
        </p:spPr>
        <p:txBody>
          <a:bodyPr/>
          <a:lstStyle/>
          <a:p>
            <a:r>
              <a:rPr lang="ro-RO" dirty="0">
                <a:hlinkClick r:id="rId2"/>
              </a:rPr>
              <a:t>https://wordwall.net/resource/2340509/ruleta-vesel%C4%83</a:t>
            </a:r>
            <a:endParaRPr lang="ro-RO" dirty="0"/>
          </a:p>
        </p:txBody>
      </p:sp>
      <p:pic>
        <p:nvPicPr>
          <p:cNvPr id="3074" name="Picture 2" descr="Puzzle Clipart Puzzle Piece - Jigsaw Puzzle Clipart – Stunning ...">
            <a:extLst>
              <a:ext uri="{FF2B5EF4-FFF2-40B4-BE49-F238E27FC236}">
                <a16:creationId xmlns:a16="http://schemas.microsoft.com/office/drawing/2014/main" id="{8882B7CA-830E-42D4-973E-41A24E8D3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095" y="3429000"/>
            <a:ext cx="3228932" cy="253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reptunghi 4">
            <a:extLst>
              <a:ext uri="{FF2B5EF4-FFF2-40B4-BE49-F238E27FC236}">
                <a16:creationId xmlns:a16="http://schemas.microsoft.com/office/drawing/2014/main" id="{B9785397-18FB-49A3-B222-91D734B0E2D8}"/>
              </a:ext>
            </a:extLst>
          </p:cNvPr>
          <p:cNvSpPr/>
          <p:nvPr/>
        </p:nvSpPr>
        <p:spPr>
          <a:xfrm>
            <a:off x="2462005" y="4039951"/>
            <a:ext cx="106311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8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Arial Black" panose="020B0A04020102020204" pitchFamily="34" charset="0"/>
              </a:rPr>
              <a:t>B</a:t>
            </a: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9E19BE0A-E006-478E-9CAF-8CFD6878F4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502"/>
          <a:stretch/>
        </p:blipFill>
        <p:spPr>
          <a:xfrm>
            <a:off x="6096000" y="2070789"/>
            <a:ext cx="5799255" cy="466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6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A7E8B8D-6981-49BC-867E-BDA19BA22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Sa ne amuzam – </a:t>
            </a:r>
            <a:r>
              <a:rPr lang="ro-RO" dirty="0" err="1"/>
              <a:t>Exercitii</a:t>
            </a:r>
            <a:r>
              <a:rPr lang="ro-RO" dirty="0"/>
              <a:t> de </a:t>
            </a:r>
            <a:r>
              <a:rPr lang="ro-RO" dirty="0" err="1"/>
              <a:t>dictie</a:t>
            </a:r>
            <a:br>
              <a:rPr lang="ro-RO" dirty="0"/>
            </a:b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FBD821A-CD7F-4FB6-9583-FD4CF8EE9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289" y="1609725"/>
            <a:ext cx="10515600" cy="4883046"/>
          </a:xfrm>
        </p:spPr>
        <p:txBody>
          <a:bodyPr>
            <a:normAutofit fontScale="92500" lnSpcReduction="20000"/>
          </a:bodyPr>
          <a:lstStyle/>
          <a:p>
            <a:r>
              <a:rPr lang="ro-RO" dirty="0"/>
              <a:t>O babă bălană mănâncă o banană babană.</a:t>
            </a:r>
          </a:p>
          <a:p>
            <a:r>
              <a:rPr lang="ro-RO" dirty="0"/>
              <a:t>Cele cinci sute cincizeci </a:t>
            </a:r>
            <a:r>
              <a:rPr lang="ro-RO" dirty="0" err="1"/>
              <a:t>şi</a:t>
            </a:r>
            <a:r>
              <a:rPr lang="ro-RO" dirty="0"/>
              <a:t> cinci de ciuperci ciuruite pentru ciorbă </a:t>
            </a:r>
          </a:p>
          <a:p>
            <a:r>
              <a:rPr lang="ro-RO" dirty="0"/>
              <a:t>Piatra crapă capra, capra crapă piatra. </a:t>
            </a:r>
          </a:p>
          <a:p>
            <a:r>
              <a:rPr lang="ro-RO" dirty="0" err="1"/>
              <a:t>Şase</a:t>
            </a:r>
            <a:r>
              <a:rPr lang="ro-RO" dirty="0"/>
              <a:t> </a:t>
            </a:r>
            <a:r>
              <a:rPr lang="ro-RO" dirty="0" err="1"/>
              <a:t>saşi</a:t>
            </a:r>
            <a:r>
              <a:rPr lang="ro-RO" dirty="0"/>
              <a:t> în </a:t>
            </a:r>
            <a:r>
              <a:rPr lang="ro-RO" dirty="0" err="1"/>
              <a:t>şase</a:t>
            </a:r>
            <a:r>
              <a:rPr lang="ro-RO" dirty="0"/>
              <a:t> saci. </a:t>
            </a:r>
            <a:r>
              <a:rPr lang="ro-RO" dirty="0" err="1"/>
              <a:t>Şase</a:t>
            </a:r>
            <a:r>
              <a:rPr lang="ro-RO" dirty="0"/>
              <a:t> sute </a:t>
            </a:r>
            <a:r>
              <a:rPr lang="ro-RO" dirty="0" err="1"/>
              <a:t>şaizeci</a:t>
            </a:r>
            <a:r>
              <a:rPr lang="ro-RO" dirty="0"/>
              <a:t> </a:t>
            </a:r>
            <a:r>
              <a:rPr lang="ro-RO" dirty="0" err="1"/>
              <a:t>şi</a:t>
            </a:r>
            <a:r>
              <a:rPr lang="ro-RO" dirty="0"/>
              <a:t> </a:t>
            </a:r>
            <a:r>
              <a:rPr lang="ro-RO" dirty="0" err="1"/>
              <a:t>şase</a:t>
            </a:r>
            <a:r>
              <a:rPr lang="ro-RO" dirty="0"/>
              <a:t> de </a:t>
            </a:r>
            <a:r>
              <a:rPr lang="ro-RO" dirty="0" err="1"/>
              <a:t>saşi</a:t>
            </a:r>
            <a:r>
              <a:rPr lang="ro-RO" dirty="0"/>
              <a:t> în </a:t>
            </a:r>
            <a:r>
              <a:rPr lang="ro-RO" dirty="0" err="1"/>
              <a:t>şase</a:t>
            </a:r>
            <a:r>
              <a:rPr lang="ro-RO" dirty="0"/>
              <a:t> sute </a:t>
            </a:r>
            <a:r>
              <a:rPr lang="ro-RO" dirty="0" err="1"/>
              <a:t>şaizeci</a:t>
            </a:r>
            <a:r>
              <a:rPr lang="ro-RO" dirty="0"/>
              <a:t> </a:t>
            </a:r>
            <a:r>
              <a:rPr lang="ro-RO" dirty="0" err="1"/>
              <a:t>şi</a:t>
            </a:r>
            <a:r>
              <a:rPr lang="ro-RO" dirty="0"/>
              <a:t> </a:t>
            </a:r>
            <a:r>
              <a:rPr lang="ro-RO" dirty="0" err="1"/>
              <a:t>şase</a:t>
            </a:r>
            <a:r>
              <a:rPr lang="ro-RO" dirty="0"/>
              <a:t> de saci. </a:t>
            </a:r>
          </a:p>
          <a:p>
            <a:r>
              <a:rPr lang="ro-RO" dirty="0" err="1"/>
              <a:t>Domnule</a:t>
            </a:r>
            <a:r>
              <a:rPr lang="ro-RO" dirty="0"/>
              <a:t> Dudău, dă-mi două dude din dudul dumitale de dincolo de drum </a:t>
            </a:r>
          </a:p>
          <a:p>
            <a:r>
              <a:rPr lang="ro-RO" dirty="0"/>
              <a:t>Este </a:t>
            </a:r>
            <a:r>
              <a:rPr lang="ro-RO" dirty="0" err="1"/>
              <a:t>pestriţă</a:t>
            </a:r>
            <a:r>
              <a:rPr lang="ro-RO" dirty="0"/>
              <a:t> </a:t>
            </a:r>
            <a:r>
              <a:rPr lang="ro-RO" dirty="0" err="1"/>
              <a:t>prepeliţa</a:t>
            </a:r>
            <a:r>
              <a:rPr lang="ro-RO" dirty="0"/>
              <a:t> </a:t>
            </a:r>
            <a:r>
              <a:rPr lang="ro-RO" dirty="0" err="1"/>
              <a:t>pestriţă</a:t>
            </a:r>
            <a:r>
              <a:rPr lang="ro-RO" dirty="0"/>
              <a:t>, dar mai </a:t>
            </a:r>
            <a:r>
              <a:rPr lang="ro-RO" dirty="0" err="1"/>
              <a:t>pestriţi</a:t>
            </a:r>
            <a:r>
              <a:rPr lang="ro-RO" dirty="0"/>
              <a:t> sunt puii </a:t>
            </a:r>
            <a:r>
              <a:rPr lang="ro-RO" dirty="0" err="1"/>
              <a:t>prepeliţei</a:t>
            </a:r>
            <a:r>
              <a:rPr lang="ro-RO" dirty="0"/>
              <a:t> </a:t>
            </a:r>
            <a:r>
              <a:rPr lang="ro-RO" dirty="0" err="1"/>
              <a:t>pestriţe</a:t>
            </a:r>
            <a:r>
              <a:rPr lang="ro-RO" dirty="0"/>
              <a:t>. </a:t>
            </a:r>
          </a:p>
          <a:p>
            <a:r>
              <a:rPr lang="ro-RO" dirty="0"/>
              <a:t>Fata fierarului </a:t>
            </a:r>
            <a:r>
              <a:rPr lang="ro-RO" dirty="0" err="1"/>
              <a:t>Fănica</a:t>
            </a:r>
            <a:r>
              <a:rPr lang="ro-RO" dirty="0"/>
              <a:t> face fasole frecată fără foc, fiindcă focul face fum.</a:t>
            </a:r>
          </a:p>
        </p:txBody>
      </p:sp>
      <p:pic>
        <p:nvPicPr>
          <p:cNvPr id="10242" name="Picture 2" descr="Funny Illustrations and Clip Art. 1,806,673 Funny royalty free ...">
            <a:extLst>
              <a:ext uri="{FF2B5EF4-FFF2-40B4-BE49-F238E27FC236}">
                <a16:creationId xmlns:a16="http://schemas.microsoft.com/office/drawing/2014/main" id="{AC5DED7B-FCEA-4072-8907-9B34DD4B8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326" y="284161"/>
            <a:ext cx="1660371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947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33E1FB9-185C-4E88-A84B-A10A81E06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0904"/>
            <a:ext cx="10515600" cy="5231296"/>
          </a:xfrm>
        </p:spPr>
        <p:txBody>
          <a:bodyPr>
            <a:normAutofit fontScale="92500" lnSpcReduction="10000"/>
          </a:bodyPr>
          <a:lstStyle/>
          <a:p>
            <a:r>
              <a:rPr lang="ro-RO" dirty="0"/>
              <a:t>Un vultur stă pe pisc cu un pix în plisc</a:t>
            </a:r>
          </a:p>
          <a:p>
            <a:r>
              <a:rPr lang="ro-RO" dirty="0"/>
              <a:t>Balaban </a:t>
            </a:r>
            <a:r>
              <a:rPr lang="ro-RO" dirty="0" err="1"/>
              <a:t>Bălăbănescu</a:t>
            </a:r>
            <a:r>
              <a:rPr lang="ro-RO" dirty="0"/>
              <a:t> </a:t>
            </a:r>
            <a:r>
              <a:rPr lang="ro-RO" dirty="0" err="1"/>
              <a:t>bâlbâieşte</a:t>
            </a:r>
            <a:r>
              <a:rPr lang="ro-RO" dirty="0"/>
              <a:t> </a:t>
            </a:r>
            <a:r>
              <a:rPr lang="ro-RO" dirty="0" err="1"/>
              <a:t>bâlbâituri</a:t>
            </a:r>
            <a:r>
              <a:rPr lang="ro-RO" dirty="0"/>
              <a:t> bâlbâite pe negândite.</a:t>
            </a:r>
          </a:p>
          <a:p>
            <a:r>
              <a:rPr lang="ro-RO" dirty="0"/>
              <a:t>Bucură-te cum s-a bucurat Bucuroaia de bucuria lui </a:t>
            </a:r>
            <a:r>
              <a:rPr lang="ro-RO" dirty="0" err="1"/>
              <a:t>Bucurel</a:t>
            </a:r>
            <a:r>
              <a:rPr lang="ro-RO" dirty="0"/>
              <a:t> care s-a întors bucuros de la </a:t>
            </a:r>
            <a:r>
              <a:rPr lang="ro-RO" dirty="0" err="1"/>
              <a:t>Bucureşti</a:t>
            </a:r>
            <a:endParaRPr lang="ro-RO" dirty="0"/>
          </a:p>
          <a:p>
            <a:r>
              <a:rPr lang="ro-RO" dirty="0" err="1"/>
              <a:t>Ştiu</a:t>
            </a:r>
            <a:r>
              <a:rPr lang="ro-RO" dirty="0"/>
              <a:t> că </a:t>
            </a:r>
            <a:r>
              <a:rPr lang="ro-RO" dirty="0" err="1"/>
              <a:t>ştii</a:t>
            </a:r>
            <a:r>
              <a:rPr lang="ro-RO" dirty="0"/>
              <a:t> că </a:t>
            </a:r>
            <a:r>
              <a:rPr lang="ro-RO" dirty="0" err="1"/>
              <a:t>ştiuca</a:t>
            </a:r>
            <a:r>
              <a:rPr lang="ro-RO" dirty="0"/>
              <a:t>-i </a:t>
            </a:r>
            <a:r>
              <a:rPr lang="ro-RO" dirty="0" err="1"/>
              <a:t>ştiucă</a:t>
            </a:r>
            <a:r>
              <a:rPr lang="ro-RO" dirty="0"/>
              <a:t>, </a:t>
            </a:r>
          </a:p>
          <a:p>
            <a:pPr marL="0" indent="0">
              <a:buNone/>
            </a:pPr>
            <a:r>
              <a:rPr lang="ro-RO" dirty="0"/>
              <a:t>  Dar mai </a:t>
            </a:r>
            <a:r>
              <a:rPr lang="ro-RO" dirty="0" err="1"/>
              <a:t>ştiu</a:t>
            </a:r>
            <a:r>
              <a:rPr lang="ro-RO" dirty="0"/>
              <a:t> că </a:t>
            </a:r>
            <a:r>
              <a:rPr lang="ro-RO" dirty="0" err="1"/>
              <a:t>ştiuca</a:t>
            </a:r>
            <a:r>
              <a:rPr lang="ro-RO" dirty="0"/>
              <a:t>-i </a:t>
            </a:r>
            <a:r>
              <a:rPr lang="ro-RO" dirty="0" err="1"/>
              <a:t>peşte</a:t>
            </a:r>
            <a:endParaRPr lang="ro-RO" dirty="0"/>
          </a:p>
          <a:p>
            <a:pPr marL="0" indent="0">
              <a:buNone/>
            </a:pPr>
            <a:r>
              <a:rPr lang="ro-RO" dirty="0"/>
              <a:t>  </a:t>
            </a:r>
            <a:r>
              <a:rPr lang="ro-RO" dirty="0" err="1"/>
              <a:t>Şi</a:t>
            </a:r>
            <a:r>
              <a:rPr lang="ro-RO" dirty="0"/>
              <a:t> că </a:t>
            </a:r>
            <a:r>
              <a:rPr lang="ro-RO" dirty="0" err="1"/>
              <a:t>ştiuca</a:t>
            </a:r>
            <a:r>
              <a:rPr lang="ro-RO" dirty="0"/>
              <a:t> se mănâncă, </a:t>
            </a:r>
          </a:p>
          <a:p>
            <a:pPr marL="0" indent="0">
              <a:buNone/>
            </a:pPr>
            <a:r>
              <a:rPr lang="ro-RO" dirty="0"/>
              <a:t>  </a:t>
            </a:r>
            <a:r>
              <a:rPr lang="ro-RO" dirty="0" err="1"/>
              <a:t>Şi</a:t>
            </a:r>
            <a:r>
              <a:rPr lang="ro-RO" dirty="0"/>
              <a:t> că </a:t>
            </a:r>
            <a:r>
              <a:rPr lang="ro-RO" dirty="0" err="1"/>
              <a:t>ştiuca</a:t>
            </a:r>
            <a:r>
              <a:rPr lang="ro-RO" dirty="0"/>
              <a:t> se </a:t>
            </a:r>
            <a:r>
              <a:rPr lang="ro-RO" dirty="0" err="1"/>
              <a:t>prăjeşte</a:t>
            </a:r>
            <a:r>
              <a:rPr lang="ro-RO" dirty="0"/>
              <a:t>.</a:t>
            </a:r>
            <a:br>
              <a:rPr lang="ro-RO" dirty="0"/>
            </a:br>
            <a:br>
              <a:rPr lang="ro-RO" dirty="0"/>
            </a:br>
            <a:br>
              <a:rPr lang="ro-RO" dirty="0"/>
            </a:br>
            <a:endParaRPr lang="ro-RO" dirty="0"/>
          </a:p>
        </p:txBody>
      </p:sp>
      <p:pic>
        <p:nvPicPr>
          <p:cNvPr id="11266" name="Picture 2" descr="Funny Illustrations and Clip Art. 1,806,673 Funny royalty free ...">
            <a:extLst>
              <a:ext uri="{FF2B5EF4-FFF2-40B4-BE49-F238E27FC236}">
                <a16:creationId xmlns:a16="http://schemas.microsoft.com/office/drawing/2014/main" id="{E976BB8A-2BE6-460B-BA70-E38B49180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219" y="3582649"/>
            <a:ext cx="2748582" cy="219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219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A76CB2A-9BE7-4FA4-87F4-CBD64A992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hlinkClick r:id="rId2"/>
              </a:rPr>
              <a:t>https://www.dictie.ro/exercitii-de-dictie-pentru-copii-tema-21/</a:t>
            </a: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8E63B045-76B6-49AB-8AA3-AB8B753F5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o-RO" dirty="0"/>
              <a:t>Șoricelul smotocit a șutit un biscuit.</a:t>
            </a:r>
          </a:p>
          <a:p>
            <a:r>
              <a:rPr lang="ro-RO" dirty="0"/>
              <a:t>Leul lăudat lipește abțibilduri lucioase.</a:t>
            </a:r>
          </a:p>
          <a:p>
            <a:r>
              <a:rPr lang="ro-RO" dirty="0"/>
              <a:t>Vărsătorul varsă cerneală cerșită de la un cerșetor cernit.</a:t>
            </a:r>
          </a:p>
          <a:p>
            <a:r>
              <a:rPr lang="ro-RO" dirty="0"/>
              <a:t>Teo topește tablele țiglelor din Tulcea.</a:t>
            </a:r>
          </a:p>
          <a:p>
            <a:r>
              <a:rPr lang="ro-RO" dirty="0"/>
              <a:t>Caut un căutător de căutătoare așa cum o căutătoare caută un căutător căutat.</a:t>
            </a:r>
          </a:p>
          <a:p>
            <a:r>
              <a:rPr lang="ro-RO" dirty="0"/>
              <a:t>Croitorul </a:t>
            </a:r>
            <a:r>
              <a:rPr lang="ro-RO" dirty="0" err="1"/>
              <a:t>croitorește</a:t>
            </a:r>
            <a:r>
              <a:rPr lang="ro-RO" dirty="0"/>
              <a:t> o croială croită pe croiul croitoresei.</a:t>
            </a:r>
          </a:p>
          <a:p>
            <a:r>
              <a:rPr lang="ro-RO" dirty="0"/>
              <a:t>Porcușorul pritocea </a:t>
            </a:r>
            <a:r>
              <a:rPr lang="ro-RO" dirty="0" err="1"/>
              <a:t>protopopicesc</a:t>
            </a:r>
            <a:r>
              <a:rPr lang="ro-RO" dirty="0"/>
              <a:t> o popică pitică.</a:t>
            </a:r>
          </a:p>
          <a:p>
            <a:r>
              <a:rPr lang="ro-RO" dirty="0"/>
              <a:t>Șase ore, șase zile, șase sași, șase pastile.</a:t>
            </a:r>
          </a:p>
          <a:p>
            <a:r>
              <a:rPr lang="ro-RO" dirty="0"/>
              <a:t>O gogonea gonea o altă gogonea gonită de altundeva.</a:t>
            </a:r>
          </a:p>
          <a:p>
            <a:r>
              <a:rPr lang="ro-RO" dirty="0"/>
              <a:t>Adora </a:t>
            </a:r>
            <a:r>
              <a:rPr lang="ro-RO" dirty="0" err="1"/>
              <a:t>adora</a:t>
            </a:r>
            <a:r>
              <a:rPr lang="ro-RO" dirty="0"/>
              <a:t> o adorabilă actriță adorată de Adi.</a:t>
            </a:r>
          </a:p>
          <a:p>
            <a:endParaRPr lang="ro-RO" dirty="0"/>
          </a:p>
        </p:txBody>
      </p:sp>
      <p:pic>
        <p:nvPicPr>
          <p:cNvPr id="9218" name="Picture 2" descr="Sky Jigsaw Piece Clip Art at Clker.com - vector clip art online ...">
            <a:extLst>
              <a:ext uri="{FF2B5EF4-FFF2-40B4-BE49-F238E27FC236}">
                <a16:creationId xmlns:a16="http://schemas.microsoft.com/office/drawing/2014/main" id="{95442DDA-C8DD-4969-A45F-EC9BC6EC6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687" y="4065250"/>
            <a:ext cx="2353389" cy="234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reptunghi 4">
            <a:extLst>
              <a:ext uri="{FF2B5EF4-FFF2-40B4-BE49-F238E27FC236}">
                <a16:creationId xmlns:a16="http://schemas.microsoft.com/office/drawing/2014/main" id="{2BB53CA8-791F-41A7-AEF2-0D2C46BD7B1D}"/>
              </a:ext>
            </a:extLst>
          </p:cNvPr>
          <p:cNvSpPr/>
          <p:nvPr/>
        </p:nvSpPr>
        <p:spPr>
          <a:xfrm>
            <a:off x="10041268" y="4514721"/>
            <a:ext cx="62388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8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53408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EBB1D9A-9553-4901-A561-B2379B282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Sa lucram în echipe # 1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04853BE-B1D5-4BDD-A8E8-F28C9328E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2291232" cy="4160520"/>
          </a:xfrm>
        </p:spPr>
        <p:txBody>
          <a:bodyPr/>
          <a:lstStyle/>
          <a:p>
            <a:r>
              <a:rPr lang="ro-RO" dirty="0"/>
              <a:t>Găsește cât mai multe rime pentru cuvintele scrise pe baloane. </a:t>
            </a:r>
          </a:p>
          <a:p>
            <a:pPr marL="0" indent="0">
              <a:buNone/>
            </a:pPr>
            <a:endParaRPr lang="ro-RO" dirty="0">
              <a:solidFill>
                <a:srgbClr val="FF0000"/>
              </a:solidFill>
            </a:endParaRPr>
          </a:p>
          <a:p>
            <a:endParaRPr lang="ro-RO" dirty="0"/>
          </a:p>
        </p:txBody>
      </p:sp>
      <p:pic>
        <p:nvPicPr>
          <p:cNvPr id="8194" name="Picture 2" descr="Puzzle Piece Clipart Free | Free download on ClipArtMag">
            <a:extLst>
              <a:ext uri="{FF2B5EF4-FFF2-40B4-BE49-F238E27FC236}">
                <a16:creationId xmlns:a16="http://schemas.microsoft.com/office/drawing/2014/main" id="{168C273B-57BD-434C-BC93-852038EBA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520" y="2598920"/>
            <a:ext cx="3573280" cy="357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reptunghi 4">
            <a:extLst>
              <a:ext uri="{FF2B5EF4-FFF2-40B4-BE49-F238E27FC236}">
                <a16:creationId xmlns:a16="http://schemas.microsoft.com/office/drawing/2014/main" id="{F1FCC904-844A-4B20-AFE1-884125FE5213}"/>
              </a:ext>
            </a:extLst>
          </p:cNvPr>
          <p:cNvSpPr/>
          <p:nvPr/>
        </p:nvSpPr>
        <p:spPr>
          <a:xfrm>
            <a:off x="9067664" y="3662285"/>
            <a:ext cx="99899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E</a:t>
            </a:r>
          </a:p>
        </p:txBody>
      </p:sp>
      <p:pic>
        <p:nvPicPr>
          <p:cNvPr id="8206" name="Picture 14" descr="Ballon clipart 3 balloon, Picture #73833 ballon clipart 3 balloon">
            <a:extLst>
              <a:ext uri="{FF2B5EF4-FFF2-40B4-BE49-F238E27FC236}">
                <a16:creationId xmlns:a16="http://schemas.microsoft.com/office/drawing/2014/main" id="{7D505ED9-F920-4543-B0A5-27F9A2FFBE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16"/>
          <a:stretch/>
        </p:blipFill>
        <p:spPr bwMode="auto">
          <a:xfrm>
            <a:off x="4225978" y="1499016"/>
            <a:ext cx="3128571" cy="499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Dreptunghi 14">
            <a:extLst>
              <a:ext uri="{FF2B5EF4-FFF2-40B4-BE49-F238E27FC236}">
                <a16:creationId xmlns:a16="http://schemas.microsoft.com/office/drawing/2014/main" id="{18545FC8-AFFB-4E9E-BBFC-378E205B93CC}"/>
              </a:ext>
            </a:extLst>
          </p:cNvPr>
          <p:cNvSpPr/>
          <p:nvPr/>
        </p:nvSpPr>
        <p:spPr>
          <a:xfrm>
            <a:off x="4237219" y="1939813"/>
            <a:ext cx="1858781" cy="385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dirty="0">
                <a:solidFill>
                  <a:schemeClr val="tx1"/>
                </a:solidFill>
              </a:rPr>
              <a:t>COPILĂRIE</a:t>
            </a:r>
          </a:p>
        </p:txBody>
      </p:sp>
      <p:sp>
        <p:nvSpPr>
          <p:cNvPr id="16" name="Dreptunghi 15">
            <a:extLst>
              <a:ext uri="{FF2B5EF4-FFF2-40B4-BE49-F238E27FC236}">
                <a16:creationId xmlns:a16="http://schemas.microsoft.com/office/drawing/2014/main" id="{F3990779-50CD-4517-B929-3DBDA35081B5}"/>
              </a:ext>
            </a:extLst>
          </p:cNvPr>
          <p:cNvSpPr/>
          <p:nvPr/>
        </p:nvSpPr>
        <p:spPr>
          <a:xfrm>
            <a:off x="5516987" y="2877822"/>
            <a:ext cx="2000445" cy="385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dirty="0">
                <a:solidFill>
                  <a:schemeClr val="tx1"/>
                </a:solidFill>
              </a:rPr>
              <a:t>VACANȚĂ</a:t>
            </a:r>
          </a:p>
        </p:txBody>
      </p:sp>
      <p:sp>
        <p:nvSpPr>
          <p:cNvPr id="17" name="Dreptunghi 16">
            <a:extLst>
              <a:ext uri="{FF2B5EF4-FFF2-40B4-BE49-F238E27FC236}">
                <a16:creationId xmlns:a16="http://schemas.microsoft.com/office/drawing/2014/main" id="{05B48735-F0DB-4CBE-A603-56BBAD9148EE}"/>
              </a:ext>
            </a:extLst>
          </p:cNvPr>
          <p:cNvSpPr/>
          <p:nvPr/>
        </p:nvSpPr>
        <p:spPr>
          <a:xfrm>
            <a:off x="4275065" y="3705943"/>
            <a:ext cx="1652430" cy="385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dirty="0">
                <a:solidFill>
                  <a:schemeClr val="tx1"/>
                </a:solidFill>
              </a:rPr>
              <a:t>BALOANE</a:t>
            </a:r>
          </a:p>
        </p:txBody>
      </p:sp>
      <p:pic>
        <p:nvPicPr>
          <p:cNvPr id="19" name="Picture 4" descr="How to use Zoom Breakout Rooms - Tutorial for Beginners - YouTube">
            <a:extLst>
              <a:ext uri="{FF2B5EF4-FFF2-40B4-BE49-F238E27FC236}">
                <a16:creationId xmlns:a16="http://schemas.microsoft.com/office/drawing/2014/main" id="{5599C4B6-9AC9-4458-8452-71E75D66F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926" y="324623"/>
            <a:ext cx="3557666" cy="200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1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1DCCD03-5503-464C-9C4C-077A677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Sa lucram în echipe # 2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EB6CDB1-4E4F-4041-B3F0-48A17ADBE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Găsiți cât mai multe lucruri în comun pe care le aveți cu colegii din echipă!</a:t>
            </a:r>
          </a:p>
        </p:txBody>
      </p:sp>
      <p:pic>
        <p:nvPicPr>
          <p:cNvPr id="4098" name="Picture 2" descr="Free Puzzle Clipart, Download Free Clip Art, Free Clip Art on ...">
            <a:extLst>
              <a:ext uri="{FF2B5EF4-FFF2-40B4-BE49-F238E27FC236}">
                <a16:creationId xmlns:a16="http://schemas.microsoft.com/office/drawing/2014/main" id="{11732C65-4E21-4E71-81F2-F6D49C61E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338" y="2901950"/>
            <a:ext cx="4876800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reptunghi 4">
            <a:extLst>
              <a:ext uri="{FF2B5EF4-FFF2-40B4-BE49-F238E27FC236}">
                <a16:creationId xmlns:a16="http://schemas.microsoft.com/office/drawing/2014/main" id="{6EA794AD-A974-4715-A412-A540787CC3A7}"/>
              </a:ext>
            </a:extLst>
          </p:cNvPr>
          <p:cNvSpPr/>
          <p:nvPr/>
        </p:nvSpPr>
        <p:spPr>
          <a:xfrm>
            <a:off x="9281759" y="3990871"/>
            <a:ext cx="62388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I</a:t>
            </a:r>
          </a:p>
        </p:txBody>
      </p:sp>
      <p:pic>
        <p:nvPicPr>
          <p:cNvPr id="7" name="Picture 6" descr="Education Background clipart - Teamwork, Education, Product ...">
            <a:extLst>
              <a:ext uri="{FF2B5EF4-FFF2-40B4-BE49-F238E27FC236}">
                <a16:creationId xmlns:a16="http://schemas.microsoft.com/office/drawing/2014/main" id="{6B1BDADA-FBA1-483A-A227-DDB985CED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580" y="365125"/>
            <a:ext cx="2668249" cy="180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ow to use Zoom Breakout Rooms - Tutorial for Beginners - YouTube">
            <a:extLst>
              <a:ext uri="{FF2B5EF4-FFF2-40B4-BE49-F238E27FC236}">
                <a16:creationId xmlns:a16="http://schemas.microsoft.com/office/drawing/2014/main" id="{FA7EC5F3-6E4A-42F6-A602-19B34BA22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642" y="3974137"/>
            <a:ext cx="3557666" cy="200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29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412431"/>
      </a:dk2>
      <a:lt2>
        <a:srgbClr val="E2E7E8"/>
      </a:lt2>
      <a:accent1>
        <a:srgbClr val="C3614D"/>
      </a:accent1>
      <a:accent2>
        <a:srgbClr val="B13B58"/>
      </a:accent2>
      <a:accent3>
        <a:srgbClr val="C34D9B"/>
      </a:accent3>
      <a:accent4>
        <a:srgbClr val="A83BB1"/>
      </a:accent4>
      <a:accent5>
        <a:srgbClr val="894DC3"/>
      </a:accent5>
      <a:accent6>
        <a:srgbClr val="564CB8"/>
      </a:accent6>
      <a:hlink>
        <a:srgbClr val="A155C6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495</Words>
  <Application>Microsoft Office PowerPoint</Application>
  <PresentationFormat>Ecran lat</PresentationFormat>
  <Paragraphs>61</Paragraphs>
  <Slides>14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Century Gothic</vt:lpstr>
      <vt:lpstr>Elephant</vt:lpstr>
      <vt:lpstr>Harlow Solid Italic</vt:lpstr>
      <vt:lpstr>BrushVTI</vt:lpstr>
      <vt:lpstr>ZOOM de sarbatoare</vt:lpstr>
      <vt:lpstr>Momentul muzical </vt:lpstr>
      <vt:lpstr>Descopera MESAJUL SECRET!</vt:lpstr>
      <vt:lpstr>Ruleta cu provocari</vt:lpstr>
      <vt:lpstr>Sa ne amuzam – Exercitii de dictie </vt:lpstr>
      <vt:lpstr>Prezentare PowerPoint</vt:lpstr>
      <vt:lpstr>https://www.dictie.ro/exercitii-de-dictie-pentru-copii-tema-21/</vt:lpstr>
      <vt:lpstr>Sa lucram în echipe # 1</vt:lpstr>
      <vt:lpstr>Sa lucram în echipe # 2</vt:lpstr>
      <vt:lpstr>MOMENTUL DE CREATIVITATE  pe melodia preferata PRIETENIA- 3 SUD-EST https://www.youtube.com/watch?v=-g_O0cKgtBk</vt:lpstr>
      <vt:lpstr>Test de REZISTENTA</vt:lpstr>
      <vt:lpstr>Test de atentie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ZOOM de sarbataore</dc:title>
  <dc:creator>mihai manecuta</dc:creator>
  <cp:lastModifiedBy>mihai manecuta</cp:lastModifiedBy>
  <cp:revision>14</cp:revision>
  <dcterms:created xsi:type="dcterms:W3CDTF">2020-05-27T18:11:09Z</dcterms:created>
  <dcterms:modified xsi:type="dcterms:W3CDTF">2020-05-28T06:16:22Z</dcterms:modified>
</cp:coreProperties>
</file>