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0" r:id="rId1"/>
  </p:sldMasterIdLst>
  <p:sldIdLst>
    <p:sldId id="256" r:id="rId2"/>
    <p:sldId id="259" r:id="rId3"/>
    <p:sldId id="257" r:id="rId4"/>
    <p:sldId id="258" r:id="rId5"/>
    <p:sldId id="263" r:id="rId6"/>
    <p:sldId id="260" r:id="rId7"/>
    <p:sldId id="266" r:id="rId8"/>
    <p:sldId id="267" r:id="rId9"/>
    <p:sldId id="268" r:id="rId10"/>
    <p:sldId id="262" r:id="rId11"/>
    <p:sldId id="264" r:id="rId12"/>
    <p:sldId id="265" r:id="rId13"/>
    <p:sldId id="282" r:id="rId14"/>
    <p:sldId id="281" r:id="rId15"/>
    <p:sldId id="269" r:id="rId16"/>
    <p:sldId id="275" r:id="rId17"/>
    <p:sldId id="277" r:id="rId18"/>
    <p:sldId id="278" r:id="rId19"/>
    <p:sldId id="279" r:id="rId20"/>
    <p:sldId id="280" r:id="rId21"/>
    <p:sldId id="270" r:id="rId22"/>
    <p:sldId id="276" r:id="rId23"/>
    <p:sldId id="285" r:id="rId24"/>
  </p:sldIdLst>
  <p:sldSz cx="12192000" cy="6858000"/>
  <p:notesSz cx="6858000" cy="9144000"/>
  <p:defaultTextStyle>
    <a:defPPr>
      <a:defRPr lang="ro-R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E1A06-8754-4870-9E44-E39BADAD9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27F020-BBC3-49BB-91C2-5B2CBD64B3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7C0C22-EBDA-4130-87AE-CB28BC19B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5/30/2020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A419A8-07CA-4A4C-AEC2-C40D4D50A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FA7B86-E610-42EA-B4DC-C2F44778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A7BA06D-B3FF-4E91-8639-B4569AE3AA23}"/>
              </a:ext>
            </a:extLst>
          </p:cNvPr>
          <p:cNvSpPr/>
          <p:nvPr/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Arc 7">
            <a:extLst>
              <a:ext uri="{FF2B5EF4-FFF2-40B4-BE49-F238E27FC236}">
                <a16:creationId xmlns:a16="http://schemas.microsoft.com/office/drawing/2014/main" id="{2B30C86D-5A07-48BC-9C9D-6F9A2DB1E9E1}"/>
              </a:ext>
            </a:extLst>
          </p:cNvPr>
          <p:cNvSpPr/>
          <p:nvPr/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9199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6E5D1-6D19-4E7F-9B4E-42326B771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D2A06C-F91A-4ADC-9CD2-61F0A4D7EE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43AA9A-2280-4F63-8B3D-20742AE69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5/30/2020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0D986B-E58E-43B6-8A80-FFA9D8F74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140D36-2E71-4F27-967F-7A3E4C6EE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C1609904-5327-4D2C-A445-B270A00F3B5F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30FC7BEC-08C5-4D95-9C84-B48BC8AD1C94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29215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81FEA3D-0C7F-45CD-B6A0-942F707B36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8B8A12-BCE6-4D03-A637-1DEC8924BE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9755-9FF4-428A-AEB7-1A6477466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5/30/2020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141836-11E2-49FD-877D-53B74514A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D24C42-4B05-4EEF-BE14-29041EC9C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5BADDEB1-F604-408B-B02A-A2814606E6AF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8DF7987-332F-4D6C-81C3-990F39C76C96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9221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FF209-11EE-4A3F-9685-A155FECD0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47AF11-F208-4FDA-9E19-D6CA347213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8597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E82FA1-02B7-467E-9F16-D17814940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5/30/2020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389247-FB8A-4494-859B-B3754B02A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CA5B62-3338-46A5-B381-A63B88CB0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3DA7759-3209-4FE2-96D1-4EEDD81E9EA0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1460DAD-8769-4C9F-9C8C-BB0443909D76}"/>
              </a:ext>
            </a:extLst>
          </p:cNvPr>
          <p:cNvSpPr/>
          <p:nvPr/>
        </p:nvSpPr>
        <p:spPr>
          <a:xfrm flipH="1">
            <a:off x="123536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0587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C0001-5D76-45A0-A9F4-7172BDDD5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1462C4-0E4B-4DB7-A8BF-FE55142760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A5F313-1240-47AE-A026-7F349292B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5/30/2020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448158-6132-4335-B8E1-F6A896383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94C5B6-1598-48B4-9B3A-3078FDBE9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FEDBDD32-D3EE-4848-A112-BA814D4631CD}"/>
              </a:ext>
            </a:extLst>
          </p:cNvPr>
          <p:cNvSpPr/>
          <p:nvPr/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Arc 9">
            <a:extLst>
              <a:ext uri="{FF2B5EF4-FFF2-40B4-BE49-F238E27FC236}">
                <a16:creationId xmlns:a16="http://schemas.microsoft.com/office/drawing/2014/main" id="{61350361-843C-49D0-BD6A-ECDBA3842BA0}"/>
              </a:ext>
            </a:extLst>
          </p:cNvPr>
          <p:cNvSpPr/>
          <p:nvPr/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1850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ABFD05-2CB2-4A7E-89E7-57615BA82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9532B8-D460-476D-816F-725E8D96C0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F7120F-70AF-4ED5-B364-3AA55C6B44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D8B65F-F709-469F-9961-4D01896CA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5/30/2020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81C6BC-B23D-48BC-AD44-654DDB8D0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00D60B-86A1-479D-BCE8-06D2C3DBC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4EC5136-99DA-40B5-8F79-5C3A56D38BA1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F8FB775-26C4-41BA-837C-4478D48D215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8410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2983E-E761-4429-9203-7FE8B2DB6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21E9B7-62BE-49BA-AC6B-55250D6627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41A3FD-B90A-4C31-BD6B-581F9E2E0E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0D1D55-B722-4968-B171-AF3B462DDA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1085A8-02C2-4E7F-935E-5AEECBAD19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A8A5018-8A77-40E8-B159-4894ECF22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5/30/2020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AD79441-8908-4461-9FDD-BCE638837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D29F7D-B101-4950-A2C0-F350FB26D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62D7398-9A79-4B24-9C7D-F0DEED57C70B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07F28CD-1873-4E36-A064-2D25E0A8501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3526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11BF3-02E8-4EB7-818E-652B82CF2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4D3190-B78C-42F1-9D62-F523886BB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5/30/2020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381C40-F9FC-4D58-8508-F0632DF5A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01CBCC-4CC2-49BD-B155-01E0F4D79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DC13EF9C-0B5A-4364-91AA-E5DD5B536E54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F674475-6327-490A-BD7F-084F5C07F2E4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87217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024287-C9B9-48AC-8E4D-A282DE2F4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5/30/2020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34C9A2-75A7-4164-B3B8-E6A9D60BA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BE73CE-2859-4D49-A9EC-26AF3FBDF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AA5ED585-FEBB-4DAD-84C0-97BEE6C360C3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EF6AC352-A720-4DB3-87CA-A33B0607CA2F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7958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FC812-4DB6-4F98-9404-29C191D3B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F0855E-0CD6-47DD-B648-4C84C783D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50082B-17D7-4D61-8AEB-81517D85D2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A70783-FF31-4C4E-9196-EB169B209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5/30/2020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92E260-747D-40FD-A062-9DD5E6835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7E50A0-1E05-49C5-88C9-462677512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2C155C63-9F58-4422-B669-F97486280671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385DBA62-0EDB-47AA-86C7-90463BC9B308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42511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D7521-E43D-41D1-B458-26B20DC6D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472CF2-2653-4B98-A416-D7A0A860EC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EF87F5-0B10-4AC7-9599-F088C5E796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A07CB7-0520-4D64-B76C-C31AC5578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5/30/2020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EEB226-AD45-45DF-AAB5-5513AE732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E96AEB-9481-4CCE-B110-FEDD33483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6BA9707F-7BCE-464F-BF45-E216527084EE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BC589723-2CC8-49D1-B4E1-36FECED6A2D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6397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EC5685-19F1-49DA-ADE5-D5D32F165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FC0A4D-22A1-4554-B5DE-887974F4DF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D5CDC-F2CE-410E-AD13-DDC235C71C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82EDB8D0-98ED-4B86-9D5F-E61ADC70144D}" type="datetimeFigureOut">
              <a:rPr lang="en-US" smtClean="0"/>
              <a:pPr/>
              <a:t>5/30/2020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40CD45-794A-4BB0-A427-0CE61AEAF4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B3AB91-9588-4071-92D2-364F4A6ED0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4854181D-6920-4594-9A5D-6CE56DC9F8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408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693" r:id="rId6"/>
    <p:sldLayoutId id="2147483689" r:id="rId7"/>
    <p:sldLayoutId id="2147483690" r:id="rId8"/>
    <p:sldLayoutId id="2147483691" r:id="rId9"/>
    <p:sldLayoutId id="2147483692" r:id="rId10"/>
    <p:sldLayoutId id="214748369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untparinte.ro/tema-de-discutie/adaptarea-la-clasa-a-cincea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5">
            <a:extLst>
              <a:ext uri="{FF2B5EF4-FFF2-40B4-BE49-F238E27FC236}">
                <a16:creationId xmlns:a16="http://schemas.microsoft.com/office/drawing/2014/main" id="{DCE1AED4-C7FF-4468-BF54-4470A0A3E2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502D06-2170-4B20-A57B-69545311F7D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839" r="-1" b="12869"/>
          <a:stretch/>
        </p:blipFill>
        <p:spPr>
          <a:xfrm>
            <a:off x="20" y="10"/>
            <a:ext cx="12188932" cy="6857990"/>
          </a:xfrm>
          <a:prstGeom prst="rect">
            <a:avLst/>
          </a:prstGeom>
        </p:spPr>
      </p:pic>
      <p:sp>
        <p:nvSpPr>
          <p:cNvPr id="21" name="Rectangle 17">
            <a:extLst>
              <a:ext uri="{FF2B5EF4-FFF2-40B4-BE49-F238E27FC236}">
                <a16:creationId xmlns:a16="http://schemas.microsoft.com/office/drawing/2014/main" id="{BDE94FAB-AA60-43B4-A2C3-3A940B9A95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3" y="4530071"/>
            <a:ext cx="12191999" cy="2327926"/>
          </a:xfrm>
          <a:prstGeom prst="rect">
            <a:avLst/>
          </a:prstGeom>
          <a:gradFill flip="none" rotWithShape="1">
            <a:gsLst>
              <a:gs pos="44000">
                <a:schemeClr val="tx1">
                  <a:alpha val="40000"/>
                </a:schemeClr>
              </a:gs>
              <a:gs pos="100000">
                <a:schemeClr val="tx1">
                  <a:alpha val="70000"/>
                </a:schemeClr>
              </a:gs>
              <a:gs pos="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u 1">
            <a:extLst>
              <a:ext uri="{FF2B5EF4-FFF2-40B4-BE49-F238E27FC236}">
                <a16:creationId xmlns:a16="http://schemas.microsoft.com/office/drawing/2014/main" id="{60E86711-6DFF-44BA-B348-AA27E875D6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766" y="3720234"/>
            <a:ext cx="9144000" cy="1152663"/>
          </a:xfrm>
        </p:spPr>
        <p:txBody>
          <a:bodyPr>
            <a:normAutofit/>
          </a:bodyPr>
          <a:lstStyle/>
          <a:p>
            <a:r>
              <a:rPr lang="ro-RO" b="1" dirty="0">
                <a:solidFill>
                  <a:schemeClr val="accent5">
                    <a:lumMod val="75000"/>
                  </a:schemeClr>
                </a:solidFill>
                <a:latin typeface="Edwardian Script ITC" panose="030303020407070D0804" pitchFamily="66" charset="0"/>
              </a:rPr>
              <a:t>De vorba </a:t>
            </a:r>
            <a:r>
              <a:rPr lang="ro-RO" b="1" dirty="0" err="1">
                <a:solidFill>
                  <a:schemeClr val="accent5">
                    <a:lumMod val="75000"/>
                  </a:schemeClr>
                </a:solidFill>
                <a:latin typeface="Edwardian Script ITC" panose="030303020407070D0804" pitchFamily="66" charset="0"/>
              </a:rPr>
              <a:t>fara</a:t>
            </a:r>
            <a:r>
              <a:rPr lang="ro-RO" b="1" dirty="0">
                <a:solidFill>
                  <a:schemeClr val="accent5">
                    <a:lumMod val="75000"/>
                  </a:schemeClr>
                </a:solidFill>
                <a:latin typeface="Edwardian Script ITC" panose="030303020407070D0804" pitchFamily="66" charset="0"/>
              </a:rPr>
              <a:t> catalog</a:t>
            </a:r>
          </a:p>
        </p:txBody>
      </p:sp>
      <p:sp>
        <p:nvSpPr>
          <p:cNvPr id="3" name="Subtitlu 2">
            <a:extLst>
              <a:ext uri="{FF2B5EF4-FFF2-40B4-BE49-F238E27FC236}">
                <a16:creationId xmlns:a16="http://schemas.microsoft.com/office/drawing/2014/main" id="{1C0316E6-6D64-41C2-BC23-7C4A32475C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8626" y="5215723"/>
            <a:ext cx="9144000" cy="1357355"/>
          </a:xfrm>
        </p:spPr>
        <p:txBody>
          <a:bodyPr>
            <a:normAutofit/>
          </a:bodyPr>
          <a:lstStyle/>
          <a:p>
            <a:r>
              <a:rPr lang="ro-RO" b="1" dirty="0"/>
              <a:t>Ședință cu părinții</a:t>
            </a:r>
          </a:p>
          <a:p>
            <a:r>
              <a:rPr lang="ro-RO" b="1" dirty="0"/>
              <a:t>Clasa a IV-a A</a:t>
            </a:r>
          </a:p>
          <a:p>
            <a:r>
              <a:rPr lang="ro-RO" b="1" dirty="0"/>
              <a:t>8 iunie 2020</a:t>
            </a:r>
          </a:p>
        </p:txBody>
      </p:sp>
      <p:sp>
        <p:nvSpPr>
          <p:cNvPr id="7" name="Dreptunghi 6">
            <a:extLst>
              <a:ext uri="{FF2B5EF4-FFF2-40B4-BE49-F238E27FC236}">
                <a16:creationId xmlns:a16="http://schemas.microsoft.com/office/drawing/2014/main" id="{5ECC4C17-834A-4B61-A182-AC305953D566}"/>
              </a:ext>
            </a:extLst>
          </p:cNvPr>
          <p:cNvSpPr/>
          <p:nvPr/>
        </p:nvSpPr>
        <p:spPr>
          <a:xfrm>
            <a:off x="6876184" y="284922"/>
            <a:ext cx="47211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spcAft>
                <a:spcPts val="0"/>
              </a:spcAft>
            </a:pPr>
            <a:r>
              <a:rPr lang="ro-RO" sz="2400" dirty="0">
                <a:solidFill>
                  <a:schemeClr val="bg1"/>
                </a:solidFill>
                <a:latin typeface="Harlow Solid Italic" panose="04030604020F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Prof. Elisabeta </a:t>
            </a:r>
            <a:r>
              <a:rPr lang="ro-RO" sz="2400" dirty="0" err="1">
                <a:solidFill>
                  <a:schemeClr val="bg1"/>
                </a:solidFill>
                <a:latin typeface="Harlow Solid Italic" panose="04030604020F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Minecuta</a:t>
            </a:r>
            <a:r>
              <a:rPr lang="ro-RO" sz="2400" dirty="0">
                <a:solidFill>
                  <a:schemeClr val="bg1"/>
                </a:solidFill>
                <a:latin typeface="Harlow Solid Italic" panose="04030604020F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  Sc. 27 </a:t>
            </a:r>
            <a:r>
              <a:rPr lang="ro-RO" sz="2400" dirty="0" err="1">
                <a:solidFill>
                  <a:schemeClr val="bg1"/>
                </a:solidFill>
                <a:latin typeface="Harlow Solid Italic" panose="04030604020F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Bv</a:t>
            </a:r>
            <a:endParaRPr lang="ro-RO" sz="16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1083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AB2D8D74-828E-454A-84C2-7B0EF7F051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54075"/>
          </a:xfrm>
        </p:spPr>
        <p:txBody>
          <a:bodyPr>
            <a:normAutofit fontScale="90000"/>
          </a:bodyPr>
          <a:lstStyle/>
          <a:p>
            <a:r>
              <a:rPr lang="ro-RO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 soluții există?</a:t>
            </a:r>
            <a:br>
              <a:rPr lang="ro-RO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o-RO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2B2A91B3-A04C-484C-8D9B-BEC6099736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9662" y="932284"/>
            <a:ext cx="6907186" cy="5573843"/>
          </a:xfrm>
        </p:spPr>
        <p:txBody>
          <a:bodyPr>
            <a:normAutofit fontScale="85000" lnSpcReduction="20000"/>
          </a:bodyPr>
          <a:lstStyle/>
          <a:p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Evitați pedepsele pentru notele mici și înlocuiți-le cu sprijinul acordat copilului pentru a-și îmbunătăți performanțele.</a:t>
            </a:r>
          </a:p>
          <a:p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În cazul în care copilul s-a mutat în altă clasă o dată cu începerea gimnaziului, ajutați-l să se integreze în grup, sfătuindu-l să comunice deschis cu noii colegi. Îl puteți încuraja să invite la el acasă unii colegi pentru a învăța sau a petrece timpul liber împreună.</a:t>
            </a:r>
          </a:p>
          <a:p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Țineți legătura cu profesorul diriginte pentru a fi la curent cu evoluția copilului si cu eventualele probleme pe care le întâmpină la școală.</a:t>
            </a:r>
          </a:p>
          <a:p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Ajutați-l să își organizeze timpul pentru a căuta suplimentar mai multe informații la materiile care-i plac în mod special.</a:t>
            </a:r>
          </a:p>
          <a:p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asemenea, evitați amenințările precum “Gata, din clasa a cincea, s-a terminat cu joaca. Va trebui să înveți serios de acum înainte!”, deoarece creează anxietate și nu ii stimulează copilului interesul pentru învățare.</a:t>
            </a:r>
          </a:p>
          <a:p>
            <a:endParaRPr lang="ro-RO" dirty="0"/>
          </a:p>
        </p:txBody>
      </p:sp>
      <p:pic>
        <p:nvPicPr>
          <p:cNvPr id="5122" name="Picture 2" descr="Detective Cliparts 21 - 450 X 419 - WebComicms.Net">
            <a:extLst>
              <a:ext uri="{FF2B5EF4-FFF2-40B4-BE49-F238E27FC236}">
                <a16:creationId xmlns:a16="http://schemas.microsoft.com/office/drawing/2014/main" id="{7FE6945A-827B-4207-8ECF-9F95692AA2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8638" y="1723717"/>
            <a:ext cx="428625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6475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006A5E55-EE4E-47FF-A03C-CBF6575148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321" y="450574"/>
            <a:ext cx="11343861" cy="6135756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Luați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calcul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faptul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că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deși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copilul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este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mare,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încă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nu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este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suficient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autonom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are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nevoie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să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fiți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aproape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pregătirea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lecțiilor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să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îl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îndrumați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acest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efort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din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partea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dv. care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presupune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timp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atenție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binevoitoare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nu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rămâne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fără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efecte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pozitive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De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câte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puteți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oferiți-i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ajutorul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lecții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fiți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cu el,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puneți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-l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să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repete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avut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învățat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dați-i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idei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diverse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proiecte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pe care le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avea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făcut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faceți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echipă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cu el.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Copilul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își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dorește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chiar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dacă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nu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recunoaște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să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bazeze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încă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pe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părinți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avea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timp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să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își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dezvolte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autonomia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dacă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are un start bun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clasa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V-a.</a:t>
            </a:r>
            <a:endParaRPr lang="ro-RO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Ajutați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-l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să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își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organizeze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spațiul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ordine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cărți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caiete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timpul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să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înceapă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temele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cu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greu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să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țină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un program),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lucrurile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dați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mână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ajutor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aranjarea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ghiozdanului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dați-i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carnețel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care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să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își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noteze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teme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are, la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fiecare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oră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astfel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încât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să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le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găsească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ușor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o-RO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Găsiți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timp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fiecare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săptămână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să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vorbiți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cu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copilul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despre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greu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ușor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școală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place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nu, cum se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înțelege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cu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colegii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cu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profesorii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face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pauze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cum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 pare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colectivul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Ascultați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-l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mult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lăsați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-l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să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își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spună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părerea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abia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apoi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spuneți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dv. cum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vedeți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lucrurile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Încercați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să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arătați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partea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bună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lucrurilor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încurajați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-l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să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caute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el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această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parte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să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deschidă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către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colegi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să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aibă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încredere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el,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să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facă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gesturi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frumoase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să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ignore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ceea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este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supărător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dar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neimportant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felul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acesta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îl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ajutați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să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își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dezvolte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abilitățile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sociale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emoționale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atât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importante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pe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lângă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cele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intelectuale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o-RO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612720063"/>
      </p:ext>
    </p:extLst>
  </p:cSld>
  <p:clrMapOvr>
    <a:masterClrMapping/>
  </p:clrMapOvr>
  <p:transition spd="med">
    <p:pul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reptunghi 3">
            <a:extLst>
              <a:ext uri="{FF2B5EF4-FFF2-40B4-BE49-F238E27FC236}">
                <a16:creationId xmlns:a16="http://schemas.microsoft.com/office/drawing/2014/main" id="{3FBDBB90-314C-4395-8451-94B01B203392}"/>
              </a:ext>
            </a:extLst>
          </p:cNvPr>
          <p:cNvSpPr/>
          <p:nvPr/>
        </p:nvSpPr>
        <p:spPr>
          <a:xfrm>
            <a:off x="689113" y="514102"/>
            <a:ext cx="10813773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Dace are note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mici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unele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materii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luați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legătura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cu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profesorii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respectivi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vedeți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care 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problema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uneori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aceasta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poate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fi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doar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legată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unele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scăpări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comportamentale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ale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copilului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cum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poate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fi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remediată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nu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lăsați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pe ultima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sută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metri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înainte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sfârșitul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semestrului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o-RO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Încurajați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-l permanent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arătați-i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aveți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încredere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el,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oferiți-i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acasă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lângă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îndrumare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ghidare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securitate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afectivă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simtă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iubit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prețuit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dv.,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indiferent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bine se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descurcă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școală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Unii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copii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nu au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multă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încredere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astfel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nu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reușesc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scoată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iveală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potențialul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ales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într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-o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situație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nouă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precum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trecerea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un alt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ciclu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școlar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o-RO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Amintiți-vă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adaptarea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școlară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bună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nu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ține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numai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inteligență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ci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factori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precum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personalitatea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copilului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motivația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climatul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familie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climatul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clasei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al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școlii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relația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cu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profesorii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De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aceea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uneori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nevoie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timp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răbdare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ajutor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mult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părți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Nu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ezitați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îl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căutați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păstrând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legătura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cu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oamenii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școală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care pot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stea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vorbă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cu dv.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caute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împreună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cu dv.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soluții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o-RO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Dreptunghi 1">
            <a:extLst>
              <a:ext uri="{FF2B5EF4-FFF2-40B4-BE49-F238E27FC236}">
                <a16:creationId xmlns:a16="http://schemas.microsoft.com/office/drawing/2014/main" id="{E0B154A3-EE9B-412E-8444-4E2D83E64286}"/>
              </a:ext>
            </a:extLst>
          </p:cNvPr>
          <p:cNvSpPr/>
          <p:nvPr/>
        </p:nvSpPr>
        <p:spPr>
          <a:xfrm>
            <a:off x="4200939" y="5777081"/>
            <a:ext cx="7487477" cy="375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o-RO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https://www.suntparinte.ro/tema-de-discutie/adaptarea-la-clasa-a-cincea</a:t>
            </a:r>
            <a:endParaRPr lang="ro-RO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22342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3">
            <a:extLst>
              <a:ext uri="{FF2B5EF4-FFF2-40B4-BE49-F238E27FC236}">
                <a16:creationId xmlns:a16="http://schemas.microsoft.com/office/drawing/2014/main" id="{FA80D96D-748B-4693-A7A6-9FEF52BEACC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t="1263" b="14467"/>
          <a:stretch/>
        </p:blipFill>
        <p:spPr>
          <a:xfrm>
            <a:off x="0" y="10"/>
            <a:ext cx="12191980" cy="6857990"/>
          </a:xfrm>
          <a:prstGeom prst="rect">
            <a:avLst/>
          </a:prstGeom>
        </p:spPr>
      </p:pic>
      <p:sp>
        <p:nvSpPr>
          <p:cNvPr id="2" name="Titlu 1">
            <a:extLst>
              <a:ext uri="{FF2B5EF4-FFF2-40B4-BE49-F238E27FC236}">
                <a16:creationId xmlns:a16="http://schemas.microsoft.com/office/drawing/2014/main" id="{28CCAB05-DF39-48F3-9B5E-7A58B547F0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755374" y="404385"/>
            <a:ext cx="8974207" cy="768248"/>
          </a:xfrm>
        </p:spPr>
        <p:txBody>
          <a:bodyPr>
            <a:normAutofit fontScale="90000"/>
          </a:bodyPr>
          <a:lstStyle/>
          <a:p>
            <a:r>
              <a:rPr lang="ro-RO" sz="54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Invitație la amintiri</a:t>
            </a:r>
          </a:p>
        </p:txBody>
      </p:sp>
      <p:sp>
        <p:nvSpPr>
          <p:cNvPr id="8" name="Substituent conținut 2">
            <a:extLst>
              <a:ext uri="{FF2B5EF4-FFF2-40B4-BE49-F238E27FC236}">
                <a16:creationId xmlns:a16="http://schemas.microsoft.com/office/drawing/2014/main" id="{44CACF64-D2A5-461D-9B35-10192E746A2C}"/>
              </a:ext>
            </a:extLst>
          </p:cNvPr>
          <p:cNvSpPr txBox="1">
            <a:spLocks/>
          </p:cNvSpPr>
          <p:nvPr/>
        </p:nvSpPr>
        <p:spPr>
          <a:xfrm>
            <a:off x="7964556" y="1368414"/>
            <a:ext cx="3720548" cy="548957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o-RO" dirty="0">
                <a:solidFill>
                  <a:schemeClr val="bg1"/>
                </a:solidFill>
              </a:rPr>
              <a:t> Prima aranjare a sălii de clasă înainte de începerea școlii, septembrie 2015</a:t>
            </a:r>
          </a:p>
          <a:p>
            <a:pPr algn="just"/>
            <a:r>
              <a:rPr lang="ro-RO" dirty="0">
                <a:solidFill>
                  <a:srgbClr val="FFFF00"/>
                </a:solidFill>
              </a:rPr>
              <a:t>Amenajarea sălii de clasă- obicei/rutină: șemineu, berze, brad, ghiocei și zâne</a:t>
            </a:r>
          </a:p>
          <a:p>
            <a:pPr algn="just"/>
            <a:r>
              <a:rPr lang="ro-RO" dirty="0">
                <a:solidFill>
                  <a:schemeClr val="bg1"/>
                </a:solidFill>
              </a:rPr>
              <a:t>Implicarea deosebită la activitățile educative (acompaniament muzical, costume, baloane)</a:t>
            </a:r>
          </a:p>
          <a:p>
            <a:pPr algn="just"/>
            <a:r>
              <a:rPr lang="ro-RO" dirty="0">
                <a:solidFill>
                  <a:srgbClr val="FFFF00"/>
                </a:solidFill>
              </a:rPr>
              <a:t>Participarea activă la ședințe, la acțiunile de voluntariat, de reciclare, la spectacolul de la Reduta</a:t>
            </a:r>
          </a:p>
          <a:p>
            <a:pPr algn="just"/>
            <a:r>
              <a:rPr lang="ro-RO" dirty="0">
                <a:solidFill>
                  <a:schemeClr val="bg1"/>
                </a:solidFill>
              </a:rPr>
              <a:t>Implicarea activă în derularea activităților din Școala Altfel: de la propuneri, la sponsorizare cu autobuz/dulciuri, la partener al activității</a:t>
            </a:r>
          </a:p>
        </p:txBody>
      </p:sp>
    </p:spTree>
    <p:extLst>
      <p:ext uri="{BB962C8B-B14F-4D97-AF65-F5344CB8AC3E}">
        <p14:creationId xmlns:p14="http://schemas.microsoft.com/office/powerpoint/2010/main" val="22028167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WordArt 6"/>
          <p:cNvSpPr>
            <a:spLocks noChangeArrowheads="1" noChangeShapeType="1" noTextEdit="1"/>
          </p:cNvSpPr>
          <p:nvPr/>
        </p:nvSpPr>
        <p:spPr bwMode="auto">
          <a:xfrm>
            <a:off x="439359" y="772043"/>
            <a:ext cx="3504578" cy="2656957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o-RO" kern="1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Impact" panose="020B0806030902050204" pitchFamily="34" charset="0"/>
              </a:rPr>
              <a:t>2015-2020</a:t>
            </a:r>
          </a:p>
          <a:p>
            <a:pPr algn="ctr"/>
            <a:endParaRPr lang="ro-RO" kern="1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Impact" panose="020B0806030902050204" pitchFamily="34" charset="0"/>
            </a:endParaRPr>
          </a:p>
          <a:p>
            <a:pPr algn="ctr"/>
            <a:r>
              <a:rPr lang="ro-RO" kern="1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Impact" panose="020B0806030902050204" pitchFamily="34" charset="0"/>
              </a:rPr>
              <a:t>Ani de colaborare, </a:t>
            </a:r>
          </a:p>
          <a:p>
            <a:pPr algn="ctr"/>
            <a:r>
              <a:rPr lang="ro-RO" kern="1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Impact" panose="020B0806030902050204" pitchFamily="34" charset="0"/>
              </a:rPr>
              <a:t>prietenie,</a:t>
            </a:r>
          </a:p>
          <a:p>
            <a:pPr algn="ctr"/>
            <a:r>
              <a:rPr lang="ro-RO" kern="1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Impact" panose="020B0806030902050204" pitchFamily="34" charset="0"/>
              </a:rPr>
              <a:t>încurajare,</a:t>
            </a:r>
          </a:p>
          <a:p>
            <a:pPr algn="ctr"/>
            <a:r>
              <a:rPr lang="ro-RO" kern="1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Impact" panose="020B0806030902050204" pitchFamily="34" charset="0"/>
              </a:rPr>
              <a:t>cunoaștere</a:t>
            </a:r>
          </a:p>
        </p:txBody>
      </p:sp>
      <p:sp>
        <p:nvSpPr>
          <p:cNvPr id="8" name="Rectangle 13"/>
          <p:cNvSpPr>
            <a:spLocks noChangeArrowheads="1"/>
          </p:cNvSpPr>
          <p:nvPr/>
        </p:nvSpPr>
        <p:spPr bwMode="auto">
          <a:xfrm>
            <a:off x="1125226" y="4587116"/>
            <a:ext cx="563742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defRPr/>
            </a:pPr>
            <a:r>
              <a:rPr kumimoji="1" lang="ro-RO" sz="36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新細明體" charset="-120"/>
              </a:rPr>
              <a:t>Prof. </a:t>
            </a:r>
            <a:r>
              <a:rPr kumimoji="1" lang="ro-RO" sz="3600" b="1" dirty="0" err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新細明體" charset="-120"/>
              </a:rPr>
              <a:t>Mînecuță</a:t>
            </a:r>
            <a:r>
              <a:rPr kumimoji="1" lang="ro-RO" sz="36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新細明體" charset="-120"/>
              </a:rPr>
              <a:t> Elisabeta</a:t>
            </a:r>
            <a:endParaRPr kumimoji="1" lang="en-US" sz="36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ea typeface="新細明體" charset="-120"/>
            </a:endParaRPr>
          </a:p>
        </p:txBody>
      </p:sp>
      <p:pic>
        <p:nvPicPr>
          <p:cNvPr id="18436" name="Picture 4" descr="Este posibil ca imaginea să conţină: 5 persoane">
            <a:extLst>
              <a:ext uri="{FF2B5EF4-FFF2-40B4-BE49-F238E27FC236}">
                <a16:creationId xmlns:a16="http://schemas.microsoft.com/office/drawing/2014/main" id="{19E4ED24-FF82-4397-935D-572537BD49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3061" y="2920943"/>
            <a:ext cx="4708939" cy="3531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8" name="Picture 6" descr="Este posibil ca imaginea să conţină: 1 persoană, interior">
            <a:extLst>
              <a:ext uri="{FF2B5EF4-FFF2-40B4-BE49-F238E27FC236}">
                <a16:creationId xmlns:a16="http://schemas.microsoft.com/office/drawing/2014/main" id="{4765FA70-4AEA-404F-985E-F3E4299DAB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9391" y="405353"/>
            <a:ext cx="4373217" cy="3279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reptunghi 1">
            <a:extLst>
              <a:ext uri="{FF2B5EF4-FFF2-40B4-BE49-F238E27FC236}">
                <a16:creationId xmlns:a16="http://schemas.microsoft.com/office/drawing/2014/main" id="{D99C6A14-5A25-42E4-BE6F-138E5B571040}"/>
              </a:ext>
            </a:extLst>
          </p:cNvPr>
          <p:cNvSpPr/>
          <p:nvPr/>
        </p:nvSpPr>
        <p:spPr>
          <a:xfrm>
            <a:off x="8110330" y="4744278"/>
            <a:ext cx="4081670" cy="2120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9686060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8000">
        <p15:prstTrans prst="crush"/>
        <p:sndAc>
          <p:stSnd>
            <p:snd r:embed="rId2" name="Lara_Fabian-Love_By_Grace[1].wav"/>
          </p:stSnd>
        </p:sndAc>
      </p:transition>
    </mc:Choice>
    <mc:Fallback xmlns="">
      <p:transition spd="slow" advClick="0" advTm="8000">
        <p:fade/>
        <p:sndAc>
          <p:stSnd>
            <p:snd r:embed="rId5" name="Lara_Fabian-Love_By_Grace[1].wav"/>
          </p:stSnd>
        </p:sndAc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Este posibil ca imaginea să conţină: 6 persoane">
            <a:extLst>
              <a:ext uri="{FF2B5EF4-FFF2-40B4-BE49-F238E27FC236}">
                <a16:creationId xmlns:a16="http://schemas.microsoft.com/office/drawing/2014/main" id="{C8042D6C-4334-4DFF-9E50-BE7E8EAE4C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121" y="250963"/>
            <a:ext cx="5649844" cy="3178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Este posibil ca imaginea să conţină: unul sau mai mulţi oameni, oameni în picioare şi interior">
            <a:extLst>
              <a:ext uri="{FF2B5EF4-FFF2-40B4-BE49-F238E27FC236}">
                <a16:creationId xmlns:a16="http://schemas.microsoft.com/office/drawing/2014/main" id="{CC68C75D-C6CF-499B-A315-1FE0CCB088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9144" y="173520"/>
            <a:ext cx="4019827" cy="3014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Este posibil ca imaginea să conţină: masă şi interior">
            <a:extLst>
              <a:ext uri="{FF2B5EF4-FFF2-40B4-BE49-F238E27FC236}">
                <a16:creationId xmlns:a16="http://schemas.microsoft.com/office/drawing/2014/main" id="{E5F40919-FF54-4FC3-A14D-4BB10D2E9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791" y="3640207"/>
            <a:ext cx="3684104" cy="2763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Nu este disponibilă nicio descriere pentru fotografie.">
            <a:extLst>
              <a:ext uri="{FF2B5EF4-FFF2-40B4-BE49-F238E27FC236}">
                <a16:creationId xmlns:a16="http://schemas.microsoft.com/office/drawing/2014/main" id="{52DD789C-FD53-492F-BDD7-356595F4E8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84" b="22512"/>
          <a:stretch/>
        </p:blipFill>
        <p:spPr bwMode="auto">
          <a:xfrm>
            <a:off x="7129672" y="3429000"/>
            <a:ext cx="3639928" cy="3423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tea: 5 colțuri 1">
            <a:extLst>
              <a:ext uri="{FF2B5EF4-FFF2-40B4-BE49-F238E27FC236}">
                <a16:creationId xmlns:a16="http://schemas.microsoft.com/office/drawing/2014/main" id="{E86310FF-C6DE-46F2-9242-35DCFA4A4E56}"/>
              </a:ext>
            </a:extLst>
          </p:cNvPr>
          <p:cNvSpPr/>
          <p:nvPr/>
        </p:nvSpPr>
        <p:spPr>
          <a:xfrm>
            <a:off x="8229600" y="1007165"/>
            <a:ext cx="516835" cy="58309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endParaRPr lang="ro-RO" b="1">
              <a:ln>
                <a:solidFill>
                  <a:srgbClr val="FFFF00"/>
                </a:solidFill>
              </a:ln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4360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774876E5-07CD-43EA-A986-EE3E5D349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/>
          </a:p>
        </p:txBody>
      </p:sp>
      <p:pic>
        <p:nvPicPr>
          <p:cNvPr id="12290" name="Picture 2" descr="Este posibil ca imaginea să conţină: 6 persoane, inclusiv Cristina Iliescu şi Ana Lupascu, persoane zâmbind">
            <a:extLst>
              <a:ext uri="{FF2B5EF4-FFF2-40B4-BE49-F238E27FC236}">
                <a16:creationId xmlns:a16="http://schemas.microsoft.com/office/drawing/2014/main" id="{2E9E144A-1B9B-43BC-8794-0860E18277C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979" y="319087"/>
            <a:ext cx="6195513" cy="3484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Nu este disponibilă nicio descriere pentru fotografie.">
            <a:extLst>
              <a:ext uri="{FF2B5EF4-FFF2-40B4-BE49-F238E27FC236}">
                <a16:creationId xmlns:a16="http://schemas.microsoft.com/office/drawing/2014/main" id="{92139717-0DB2-4C24-BB41-A6CED1BF7E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759" y="285664"/>
            <a:ext cx="3845111" cy="5126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Nu este disponibilă nicio descriere pentru fotografie.">
            <a:extLst>
              <a:ext uri="{FF2B5EF4-FFF2-40B4-BE49-F238E27FC236}">
                <a16:creationId xmlns:a16="http://schemas.microsoft.com/office/drawing/2014/main" id="{C1E74161-AA6A-4B2B-A9DA-E165789B04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65" t="36135" r="5942" b="31015"/>
          <a:stretch/>
        </p:blipFill>
        <p:spPr bwMode="auto">
          <a:xfrm>
            <a:off x="212033" y="4286043"/>
            <a:ext cx="7726019" cy="2252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tea: 5 colțuri 5">
            <a:extLst>
              <a:ext uri="{FF2B5EF4-FFF2-40B4-BE49-F238E27FC236}">
                <a16:creationId xmlns:a16="http://schemas.microsoft.com/office/drawing/2014/main" id="{0A46D6FD-DFA4-4590-8838-7799DD595A42}"/>
              </a:ext>
            </a:extLst>
          </p:cNvPr>
          <p:cNvSpPr/>
          <p:nvPr/>
        </p:nvSpPr>
        <p:spPr>
          <a:xfrm>
            <a:off x="940905" y="656844"/>
            <a:ext cx="715617" cy="742123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endParaRPr lang="ro-RO" b="1">
              <a:ln>
                <a:solidFill>
                  <a:srgbClr val="FFFF00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7" name="Stea: 5 colțuri 6">
            <a:extLst>
              <a:ext uri="{FF2B5EF4-FFF2-40B4-BE49-F238E27FC236}">
                <a16:creationId xmlns:a16="http://schemas.microsoft.com/office/drawing/2014/main" id="{004CAEAD-EEAD-4607-8C5B-2798E34E81C4}"/>
              </a:ext>
            </a:extLst>
          </p:cNvPr>
          <p:cNvSpPr/>
          <p:nvPr/>
        </p:nvSpPr>
        <p:spPr>
          <a:xfrm>
            <a:off x="1501381" y="174864"/>
            <a:ext cx="715617" cy="74212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endParaRPr lang="ro-RO" b="1">
              <a:ln>
                <a:solidFill>
                  <a:srgbClr val="FFFF00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8" name="Stea: 5 colțuri 7">
            <a:extLst>
              <a:ext uri="{FF2B5EF4-FFF2-40B4-BE49-F238E27FC236}">
                <a16:creationId xmlns:a16="http://schemas.microsoft.com/office/drawing/2014/main" id="{CF8D88F6-43D6-40E9-B113-81908000631E}"/>
              </a:ext>
            </a:extLst>
          </p:cNvPr>
          <p:cNvSpPr/>
          <p:nvPr/>
        </p:nvSpPr>
        <p:spPr>
          <a:xfrm>
            <a:off x="2332115" y="444809"/>
            <a:ext cx="516835" cy="58309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endParaRPr lang="ro-RO" b="1">
              <a:ln>
                <a:solidFill>
                  <a:srgbClr val="FFFF00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9" name="Stea: 5 colțuri 8">
            <a:extLst>
              <a:ext uri="{FF2B5EF4-FFF2-40B4-BE49-F238E27FC236}">
                <a16:creationId xmlns:a16="http://schemas.microsoft.com/office/drawing/2014/main" id="{0770E224-41FC-4195-98AA-B02F2D6A2507}"/>
              </a:ext>
            </a:extLst>
          </p:cNvPr>
          <p:cNvSpPr/>
          <p:nvPr/>
        </p:nvSpPr>
        <p:spPr>
          <a:xfrm>
            <a:off x="2703443" y="1690688"/>
            <a:ext cx="516835" cy="58309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endParaRPr lang="ro-RO" b="1">
              <a:ln>
                <a:solidFill>
                  <a:srgbClr val="FFFF00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10" name="Stea: 5 colțuri 9">
            <a:extLst>
              <a:ext uri="{FF2B5EF4-FFF2-40B4-BE49-F238E27FC236}">
                <a16:creationId xmlns:a16="http://schemas.microsoft.com/office/drawing/2014/main" id="{E4FAB43D-FE7F-498F-B24D-794A44B6F081}"/>
              </a:ext>
            </a:extLst>
          </p:cNvPr>
          <p:cNvSpPr/>
          <p:nvPr/>
        </p:nvSpPr>
        <p:spPr>
          <a:xfrm>
            <a:off x="3558207" y="1770149"/>
            <a:ext cx="516835" cy="58309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endParaRPr lang="ro-RO" b="1">
              <a:ln>
                <a:solidFill>
                  <a:srgbClr val="FFFF00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11" name="Stea: 5 colțuri 10">
            <a:extLst>
              <a:ext uri="{FF2B5EF4-FFF2-40B4-BE49-F238E27FC236}">
                <a16:creationId xmlns:a16="http://schemas.microsoft.com/office/drawing/2014/main" id="{F48AB93F-F458-431D-BBC8-4B161A3A3348}"/>
              </a:ext>
            </a:extLst>
          </p:cNvPr>
          <p:cNvSpPr/>
          <p:nvPr/>
        </p:nvSpPr>
        <p:spPr>
          <a:xfrm>
            <a:off x="4827103" y="1963220"/>
            <a:ext cx="516835" cy="58309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endParaRPr lang="ro-RO" b="1">
              <a:ln>
                <a:solidFill>
                  <a:srgbClr val="FFFF00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3" name="Dreptunghi 2">
            <a:extLst>
              <a:ext uri="{FF2B5EF4-FFF2-40B4-BE49-F238E27FC236}">
                <a16:creationId xmlns:a16="http://schemas.microsoft.com/office/drawing/2014/main" id="{71273723-F7B0-490B-8B6A-474EECE74C5A}"/>
              </a:ext>
            </a:extLst>
          </p:cNvPr>
          <p:cNvSpPr/>
          <p:nvPr/>
        </p:nvSpPr>
        <p:spPr>
          <a:xfrm>
            <a:off x="1099930" y="4982817"/>
            <a:ext cx="6096000" cy="4296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13" name="Stea: 5 colțuri 12">
            <a:extLst>
              <a:ext uri="{FF2B5EF4-FFF2-40B4-BE49-F238E27FC236}">
                <a16:creationId xmlns:a16="http://schemas.microsoft.com/office/drawing/2014/main" id="{B32925CD-C22F-423F-994E-8921682C3BAE}"/>
              </a:ext>
            </a:extLst>
          </p:cNvPr>
          <p:cNvSpPr/>
          <p:nvPr/>
        </p:nvSpPr>
        <p:spPr>
          <a:xfrm>
            <a:off x="7255219" y="4505739"/>
            <a:ext cx="516835" cy="58309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endParaRPr lang="ro-RO" b="1">
              <a:ln>
                <a:solidFill>
                  <a:srgbClr val="FFFF00"/>
                </a:solidFill>
              </a:ln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00315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0405F6D6-92D6-47F6-990A-CD914C231A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 dirty="0"/>
          </a:p>
        </p:txBody>
      </p:sp>
      <p:pic>
        <p:nvPicPr>
          <p:cNvPr id="14338" name="Picture 2" descr="Este posibil ca imaginea să conţină: 2 persoane, oameni în picioare, oameni stând jos şi interior">
            <a:extLst>
              <a:ext uri="{FF2B5EF4-FFF2-40B4-BE49-F238E27FC236}">
                <a16:creationId xmlns:a16="http://schemas.microsoft.com/office/drawing/2014/main" id="{A4970463-B732-4EED-A3E1-EB072713455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44"/>
          <a:stretch/>
        </p:blipFill>
        <p:spPr bwMode="auto">
          <a:xfrm>
            <a:off x="3189188" y="1845710"/>
            <a:ext cx="4861398" cy="3166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Nu este disponibilă nicio descriere pentru fotografie.">
            <a:extLst>
              <a:ext uri="{FF2B5EF4-FFF2-40B4-BE49-F238E27FC236}">
                <a16:creationId xmlns:a16="http://schemas.microsoft.com/office/drawing/2014/main" id="{032AD831-E7F7-4B4D-A7E2-F63EE85FC7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3935" y="988149"/>
            <a:ext cx="3115918" cy="5665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Este posibil ca imaginea să conţină: oameni în picioare şi text">
            <a:extLst>
              <a:ext uri="{FF2B5EF4-FFF2-40B4-BE49-F238E27FC236}">
                <a16:creationId xmlns:a16="http://schemas.microsoft.com/office/drawing/2014/main" id="{A5D1DDE9-0315-4728-9B2A-62A1108240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484" y="1027906"/>
            <a:ext cx="2769704" cy="5035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tea: 5 colțuri 5">
            <a:extLst>
              <a:ext uri="{FF2B5EF4-FFF2-40B4-BE49-F238E27FC236}">
                <a16:creationId xmlns:a16="http://schemas.microsoft.com/office/drawing/2014/main" id="{239D3B89-2A1C-4FDF-BAF2-CC4337AA12CA}"/>
              </a:ext>
            </a:extLst>
          </p:cNvPr>
          <p:cNvSpPr/>
          <p:nvPr/>
        </p:nvSpPr>
        <p:spPr>
          <a:xfrm>
            <a:off x="4744278" y="2358887"/>
            <a:ext cx="848139" cy="71561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endParaRPr lang="ro-RO" b="1">
              <a:ln>
                <a:solidFill>
                  <a:srgbClr val="FFFF00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8" name="Stea: 5 colțuri 7">
            <a:extLst>
              <a:ext uri="{FF2B5EF4-FFF2-40B4-BE49-F238E27FC236}">
                <a16:creationId xmlns:a16="http://schemas.microsoft.com/office/drawing/2014/main" id="{8AB29C26-E0D1-4458-AD6B-0DA60E9774E6}"/>
              </a:ext>
            </a:extLst>
          </p:cNvPr>
          <p:cNvSpPr/>
          <p:nvPr/>
        </p:nvSpPr>
        <p:spPr>
          <a:xfrm>
            <a:off x="5837582" y="2623930"/>
            <a:ext cx="516835" cy="58309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endParaRPr lang="ro-RO" b="1">
              <a:ln>
                <a:solidFill>
                  <a:srgbClr val="FFFF00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9" name="Stea: 5 colțuri 8">
            <a:extLst>
              <a:ext uri="{FF2B5EF4-FFF2-40B4-BE49-F238E27FC236}">
                <a16:creationId xmlns:a16="http://schemas.microsoft.com/office/drawing/2014/main" id="{95D76DA9-51E9-4992-98D5-E76218FC2AA1}"/>
              </a:ext>
            </a:extLst>
          </p:cNvPr>
          <p:cNvSpPr/>
          <p:nvPr/>
        </p:nvSpPr>
        <p:spPr>
          <a:xfrm>
            <a:off x="6948725" y="2219738"/>
            <a:ext cx="903079" cy="808383"/>
          </a:xfrm>
          <a:prstGeom prst="star5">
            <a:avLst>
              <a:gd name="adj" fmla="val 11684"/>
              <a:gd name="hf" fmla="val 105146"/>
              <a:gd name="vf" fmla="val 110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endParaRPr lang="ro-RO" b="1">
              <a:ln>
                <a:solidFill>
                  <a:srgbClr val="FFFF00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10" name="Stea: 5 colțuri 9">
            <a:extLst>
              <a:ext uri="{FF2B5EF4-FFF2-40B4-BE49-F238E27FC236}">
                <a16:creationId xmlns:a16="http://schemas.microsoft.com/office/drawing/2014/main" id="{18A8C33F-F48E-494C-A1D5-002D4D3D803D}"/>
              </a:ext>
            </a:extLst>
          </p:cNvPr>
          <p:cNvSpPr/>
          <p:nvPr/>
        </p:nvSpPr>
        <p:spPr>
          <a:xfrm>
            <a:off x="6341164" y="2468908"/>
            <a:ext cx="516835" cy="58309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endParaRPr lang="ro-RO" b="1">
              <a:ln>
                <a:solidFill>
                  <a:srgbClr val="FFFF00"/>
                </a:solidFill>
              </a:ln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7348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216512F9-43FF-4C80-A6C3-7A5E9AB4D5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/>
          </a:p>
        </p:txBody>
      </p:sp>
      <p:pic>
        <p:nvPicPr>
          <p:cNvPr id="15362" name="Picture 2" descr="Este posibil ca imaginea să conţină: 1 persoană, interior">
            <a:extLst>
              <a:ext uri="{FF2B5EF4-FFF2-40B4-BE49-F238E27FC236}">
                <a16:creationId xmlns:a16="http://schemas.microsoft.com/office/drawing/2014/main" id="{B724ABC1-3516-4493-8051-2E7EB03EE05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204" y="1567070"/>
            <a:ext cx="4539911" cy="3446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Nu este disponibilă nicio descriere pentru fotografie.">
            <a:extLst>
              <a:ext uri="{FF2B5EF4-FFF2-40B4-BE49-F238E27FC236}">
                <a16:creationId xmlns:a16="http://schemas.microsoft.com/office/drawing/2014/main" id="{18A6409D-9B2D-4AC2-AF54-2CAB4B76EC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8331" y="2303047"/>
            <a:ext cx="2281943" cy="4109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Este posibil ca imaginea să conţină: Camelia Dumbravescu, zâmbind, stând în picioare şi interior">
            <a:extLst>
              <a:ext uri="{FF2B5EF4-FFF2-40B4-BE49-F238E27FC236}">
                <a16:creationId xmlns:a16="http://schemas.microsoft.com/office/drawing/2014/main" id="{C5BA4CF9-CE48-4F9A-954E-06EB362607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6706" y="489811"/>
            <a:ext cx="4835294" cy="3626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reptunghi 2">
            <a:extLst>
              <a:ext uri="{FF2B5EF4-FFF2-40B4-BE49-F238E27FC236}">
                <a16:creationId xmlns:a16="http://schemas.microsoft.com/office/drawing/2014/main" id="{4FC7FF14-517D-4D81-B9F6-11DDCD5CCA86}"/>
              </a:ext>
            </a:extLst>
          </p:cNvPr>
          <p:cNvSpPr/>
          <p:nvPr/>
        </p:nvSpPr>
        <p:spPr>
          <a:xfrm>
            <a:off x="1285461" y="3670852"/>
            <a:ext cx="3140765" cy="4454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7" name="Stea: 5 colțuri 6">
            <a:extLst>
              <a:ext uri="{FF2B5EF4-FFF2-40B4-BE49-F238E27FC236}">
                <a16:creationId xmlns:a16="http://schemas.microsoft.com/office/drawing/2014/main" id="{BD6CDDB4-B883-4D3F-A717-597CB27CCD88}"/>
              </a:ext>
            </a:extLst>
          </p:cNvPr>
          <p:cNvSpPr/>
          <p:nvPr/>
        </p:nvSpPr>
        <p:spPr>
          <a:xfrm>
            <a:off x="8746435" y="2611937"/>
            <a:ext cx="516835" cy="58309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endParaRPr lang="ro-RO" b="1">
              <a:ln>
                <a:solidFill>
                  <a:srgbClr val="FFFF00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8" name="Stea: 5 colțuri 7">
            <a:extLst>
              <a:ext uri="{FF2B5EF4-FFF2-40B4-BE49-F238E27FC236}">
                <a16:creationId xmlns:a16="http://schemas.microsoft.com/office/drawing/2014/main" id="{67AE455C-8B19-422A-9969-8B3A2FF3A685}"/>
              </a:ext>
            </a:extLst>
          </p:cNvPr>
          <p:cNvSpPr/>
          <p:nvPr/>
        </p:nvSpPr>
        <p:spPr>
          <a:xfrm>
            <a:off x="9774353" y="1859764"/>
            <a:ext cx="516835" cy="58309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endParaRPr lang="ro-RO" b="1">
              <a:ln>
                <a:solidFill>
                  <a:srgbClr val="FFFF00"/>
                </a:solidFill>
              </a:ln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505603"/>
      </p:ext>
    </p:extLst>
  </p:cSld>
  <p:clrMapOvr>
    <a:masterClrMapping/>
  </p:clrMapOvr>
  <p:transition spd="med">
    <p:pull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2D1A83DA-FEB9-4162-82D9-43C5F6D20E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/>
          </a:p>
        </p:txBody>
      </p:sp>
      <p:pic>
        <p:nvPicPr>
          <p:cNvPr id="16386" name="Picture 2" descr="Este posibil ca imaginea să conţină: 8 persoane">
            <a:extLst>
              <a:ext uri="{FF2B5EF4-FFF2-40B4-BE49-F238E27FC236}">
                <a16:creationId xmlns:a16="http://schemas.microsoft.com/office/drawing/2014/main" id="{FF9B3B46-2636-49CD-812C-73B40499663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414" y="365125"/>
            <a:ext cx="3957063" cy="2967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Este posibil ca imaginea să conţină: 4 persoane">
            <a:extLst>
              <a:ext uri="{FF2B5EF4-FFF2-40B4-BE49-F238E27FC236}">
                <a16:creationId xmlns:a16="http://schemas.microsoft.com/office/drawing/2014/main" id="{833DF3A5-BF5B-4B1F-B023-E6685F90FF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7137" y="2646915"/>
            <a:ext cx="4306956" cy="3230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tea: 5 colțuri 5">
            <a:extLst>
              <a:ext uri="{FF2B5EF4-FFF2-40B4-BE49-F238E27FC236}">
                <a16:creationId xmlns:a16="http://schemas.microsoft.com/office/drawing/2014/main" id="{77EB8C4A-1784-434A-9D2A-979C8A046BF3}"/>
              </a:ext>
            </a:extLst>
          </p:cNvPr>
          <p:cNvSpPr/>
          <p:nvPr/>
        </p:nvSpPr>
        <p:spPr>
          <a:xfrm>
            <a:off x="195792" y="1399140"/>
            <a:ext cx="516835" cy="58309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endParaRPr lang="ro-RO" b="1">
              <a:ln>
                <a:solidFill>
                  <a:srgbClr val="FFFF00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7" name="Stea: 5 colțuri 6">
            <a:extLst>
              <a:ext uri="{FF2B5EF4-FFF2-40B4-BE49-F238E27FC236}">
                <a16:creationId xmlns:a16="http://schemas.microsoft.com/office/drawing/2014/main" id="{5124656F-973F-4D5C-AC9C-9D627AAB0F48}"/>
              </a:ext>
            </a:extLst>
          </p:cNvPr>
          <p:cNvSpPr/>
          <p:nvPr/>
        </p:nvSpPr>
        <p:spPr>
          <a:xfrm>
            <a:off x="838200" y="1321352"/>
            <a:ext cx="516835" cy="58309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endParaRPr lang="ro-RO" b="1">
              <a:ln>
                <a:solidFill>
                  <a:srgbClr val="FFFF00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3" name="Dreptunghi 2">
            <a:extLst>
              <a:ext uri="{FF2B5EF4-FFF2-40B4-BE49-F238E27FC236}">
                <a16:creationId xmlns:a16="http://schemas.microsoft.com/office/drawing/2014/main" id="{FBC07FB7-BC66-4BD8-991C-010CFED10025}"/>
              </a:ext>
            </a:extLst>
          </p:cNvPr>
          <p:cNvSpPr/>
          <p:nvPr/>
        </p:nvSpPr>
        <p:spPr>
          <a:xfrm>
            <a:off x="1475800" y="1399140"/>
            <a:ext cx="1931504" cy="2915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4" name="Dreptunghi 3">
            <a:extLst>
              <a:ext uri="{FF2B5EF4-FFF2-40B4-BE49-F238E27FC236}">
                <a16:creationId xmlns:a16="http://schemas.microsoft.com/office/drawing/2014/main" id="{4A74988B-4054-4C80-8EE2-154937F534F1}"/>
              </a:ext>
            </a:extLst>
          </p:cNvPr>
          <p:cNvSpPr/>
          <p:nvPr/>
        </p:nvSpPr>
        <p:spPr>
          <a:xfrm>
            <a:off x="7138499" y="3773004"/>
            <a:ext cx="3505594" cy="2556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2781479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6AAF8D4-077E-4092-893B-A40C0D1D5D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1" b="15708"/>
          <a:stretch/>
        </p:blipFill>
        <p:spPr>
          <a:xfrm>
            <a:off x="20" y="10"/>
            <a:ext cx="12188932" cy="6857990"/>
          </a:xfrm>
          <a:prstGeom prst="rect">
            <a:avLst/>
          </a:prstGeom>
        </p:spPr>
      </p:pic>
      <p:sp>
        <p:nvSpPr>
          <p:cNvPr id="2" name="Titlu 1">
            <a:extLst>
              <a:ext uri="{FF2B5EF4-FFF2-40B4-BE49-F238E27FC236}">
                <a16:creationId xmlns:a16="http://schemas.microsoft.com/office/drawing/2014/main" id="{2ABECA90-1CF8-4359-921D-6D119AFA37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65586" y="3890929"/>
            <a:ext cx="8103562" cy="1701570"/>
          </a:xfrm>
        </p:spPr>
        <p:txBody>
          <a:bodyPr anchor="b">
            <a:normAutofit fontScale="90000"/>
          </a:bodyPr>
          <a:lstStyle/>
          <a:p>
            <a:pPr algn="l"/>
            <a:br>
              <a:rPr lang="ro-RO" sz="4400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ro-RO" sz="4400" dirty="0">
                <a:solidFill>
                  <a:schemeClr val="accent5">
                    <a:lumMod val="75000"/>
                  </a:schemeClr>
                </a:solidFill>
              </a:rPr>
              <a:t> Ordinea de zi:</a:t>
            </a:r>
            <a:br>
              <a:rPr lang="ro-RO" sz="4400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ro-RO" sz="4400" dirty="0"/>
              <a:t>1.</a:t>
            </a:r>
            <a:r>
              <a:rPr lang="ro-RO" sz="44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o-RO" sz="4000" dirty="0"/>
              <a:t>Gânduri la final de colaborare oficială</a:t>
            </a:r>
            <a:br>
              <a:rPr lang="ro-RO" sz="4000" dirty="0"/>
            </a:br>
            <a:r>
              <a:rPr lang="ro-RO" sz="4000" dirty="0"/>
              <a:t>2. Feedback- CHESTIONAR 3.2.1.</a:t>
            </a:r>
            <a:br>
              <a:rPr lang="ro-RO" sz="4000" dirty="0"/>
            </a:br>
            <a:r>
              <a:rPr lang="ro-RO" sz="4000" dirty="0"/>
              <a:t>3. Trecerea la ciclul gimnazial </a:t>
            </a:r>
            <a:br>
              <a:rPr lang="ro-RO" sz="4000" dirty="0"/>
            </a:br>
            <a:r>
              <a:rPr lang="ro-RO" sz="4000" dirty="0"/>
              <a:t>4. Invitație la amintiri</a:t>
            </a:r>
            <a:br>
              <a:rPr lang="ro-RO" sz="4400" dirty="0"/>
            </a:br>
            <a:endParaRPr lang="ro-RO" sz="4400" dirty="0"/>
          </a:p>
        </p:txBody>
      </p:sp>
    </p:spTree>
    <p:extLst>
      <p:ext uri="{BB962C8B-B14F-4D97-AF65-F5344CB8AC3E}">
        <p14:creationId xmlns:p14="http://schemas.microsoft.com/office/powerpoint/2010/main" val="3483467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D911A5E8-75E8-4C50-B559-400B54B9BE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/>
          </a:p>
        </p:txBody>
      </p:sp>
      <p:pic>
        <p:nvPicPr>
          <p:cNvPr id="17410" name="Picture 2" descr="Este posibil ca imaginea să conţină: 8 persoane">
            <a:extLst>
              <a:ext uri="{FF2B5EF4-FFF2-40B4-BE49-F238E27FC236}">
                <a16:creationId xmlns:a16="http://schemas.microsoft.com/office/drawing/2014/main" id="{EDB486DC-6E49-4F6E-A231-36BCFCA9341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609" y="2633662"/>
            <a:ext cx="5145617" cy="3859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Nu este disponibilă nicio descriere pentru fotografie.">
            <a:extLst>
              <a:ext uri="{FF2B5EF4-FFF2-40B4-BE49-F238E27FC236}">
                <a16:creationId xmlns:a16="http://schemas.microsoft.com/office/drawing/2014/main" id="{5ED952F0-B020-4B65-9A5E-C9DBEA4D46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14" r="23913"/>
          <a:stretch/>
        </p:blipFill>
        <p:spPr bwMode="auto">
          <a:xfrm>
            <a:off x="6383774" y="459685"/>
            <a:ext cx="5145617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reptunghi 2">
            <a:extLst>
              <a:ext uri="{FF2B5EF4-FFF2-40B4-BE49-F238E27FC236}">
                <a16:creationId xmlns:a16="http://schemas.microsoft.com/office/drawing/2014/main" id="{B1C25BF0-3DD3-4A2C-88C8-87A70E3E89B7}"/>
              </a:ext>
            </a:extLst>
          </p:cNvPr>
          <p:cNvSpPr/>
          <p:nvPr/>
        </p:nvSpPr>
        <p:spPr>
          <a:xfrm>
            <a:off x="838200" y="4081670"/>
            <a:ext cx="4131365" cy="4108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6" name="Stea: 5 colțuri 5">
            <a:extLst>
              <a:ext uri="{FF2B5EF4-FFF2-40B4-BE49-F238E27FC236}">
                <a16:creationId xmlns:a16="http://schemas.microsoft.com/office/drawing/2014/main" id="{FEF515BD-706A-4275-9AB8-596045CCB07D}"/>
              </a:ext>
            </a:extLst>
          </p:cNvPr>
          <p:cNvSpPr/>
          <p:nvPr/>
        </p:nvSpPr>
        <p:spPr>
          <a:xfrm>
            <a:off x="4872060" y="4117285"/>
            <a:ext cx="516835" cy="58309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endParaRPr lang="ro-RO" b="1">
              <a:ln>
                <a:solidFill>
                  <a:srgbClr val="FFFF00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7" name="Stea: 5 colțuri 6">
            <a:extLst>
              <a:ext uri="{FF2B5EF4-FFF2-40B4-BE49-F238E27FC236}">
                <a16:creationId xmlns:a16="http://schemas.microsoft.com/office/drawing/2014/main" id="{F941C15E-C34F-4CF0-86AC-A90C78211BAC}"/>
              </a:ext>
            </a:extLst>
          </p:cNvPr>
          <p:cNvSpPr/>
          <p:nvPr/>
        </p:nvSpPr>
        <p:spPr>
          <a:xfrm>
            <a:off x="4452730" y="5013532"/>
            <a:ext cx="516835" cy="58309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endParaRPr lang="ro-RO" b="1">
              <a:ln>
                <a:solidFill>
                  <a:srgbClr val="FFFF00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8" name="Stea: 5 colțuri 7">
            <a:extLst>
              <a:ext uri="{FF2B5EF4-FFF2-40B4-BE49-F238E27FC236}">
                <a16:creationId xmlns:a16="http://schemas.microsoft.com/office/drawing/2014/main" id="{298E44A6-50E8-470B-B175-FDA5E3FF575D}"/>
              </a:ext>
            </a:extLst>
          </p:cNvPr>
          <p:cNvSpPr/>
          <p:nvPr/>
        </p:nvSpPr>
        <p:spPr>
          <a:xfrm>
            <a:off x="4920813" y="4638330"/>
            <a:ext cx="516835" cy="58309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endParaRPr lang="ro-RO" b="1">
              <a:ln>
                <a:solidFill>
                  <a:srgbClr val="FFFF00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9" name="Stea: 5 colțuri 8">
            <a:extLst>
              <a:ext uri="{FF2B5EF4-FFF2-40B4-BE49-F238E27FC236}">
                <a16:creationId xmlns:a16="http://schemas.microsoft.com/office/drawing/2014/main" id="{AE44B56A-185F-430A-9A0D-EE015AD8EFB3}"/>
              </a:ext>
            </a:extLst>
          </p:cNvPr>
          <p:cNvSpPr/>
          <p:nvPr/>
        </p:nvSpPr>
        <p:spPr>
          <a:xfrm>
            <a:off x="5242639" y="4273861"/>
            <a:ext cx="516835" cy="58309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endParaRPr lang="ro-RO" b="1">
              <a:ln>
                <a:solidFill>
                  <a:srgbClr val="FFFF00"/>
                </a:solidFill>
              </a:ln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2256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A678CD8B-C0B9-474F-9CF4-37D6439802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/>
          </a:p>
        </p:txBody>
      </p:sp>
      <p:pic>
        <p:nvPicPr>
          <p:cNvPr id="7172" name="Picture 4" descr="Este posibil ca imaginea să conţină: Cristina Price, zâmbind, stând în picioare şi interior">
            <a:extLst>
              <a:ext uri="{FF2B5EF4-FFF2-40B4-BE49-F238E27FC236}">
                <a16:creationId xmlns:a16="http://schemas.microsoft.com/office/drawing/2014/main" id="{E7CB66D3-6145-49EF-95F5-29895C4F70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9125" y="365125"/>
            <a:ext cx="2042492" cy="2723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Este posibil ca imaginea să conţină: Valentin Tudorache, zâmbind, stând în picioare şi interior">
            <a:extLst>
              <a:ext uri="{FF2B5EF4-FFF2-40B4-BE49-F238E27FC236}">
                <a16:creationId xmlns:a16="http://schemas.microsoft.com/office/drawing/2014/main" id="{9EF21BF6-4A5E-4D6E-95C1-16E4431183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7791" y="400572"/>
            <a:ext cx="2271321" cy="3028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Este posibil ca imaginea să conţină: 1 persoană, zâmbind, stând în picioare">
            <a:extLst>
              <a:ext uri="{FF2B5EF4-FFF2-40B4-BE49-F238E27FC236}">
                <a16:creationId xmlns:a16="http://schemas.microsoft.com/office/drawing/2014/main" id="{8D601D52-75AC-432F-B485-3ECC5899CF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3614" y="3438594"/>
            <a:ext cx="1578003" cy="2869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Este posibil ca imaginea să conţină: 1 persoană, stând în picioare">
            <a:extLst>
              <a:ext uri="{FF2B5EF4-FFF2-40B4-BE49-F238E27FC236}">
                <a16:creationId xmlns:a16="http://schemas.microsoft.com/office/drawing/2014/main" id="{C4D521E6-C182-4D7F-A07A-D3DB729CC3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7302" y="3769554"/>
            <a:ext cx="2151823" cy="2869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0" name="Picture 12" descr="Nu este disponibilă nicio descriere pentru fotografie.">
            <a:extLst>
              <a:ext uri="{FF2B5EF4-FFF2-40B4-BE49-F238E27FC236}">
                <a16:creationId xmlns:a16="http://schemas.microsoft.com/office/drawing/2014/main" id="{276F3FEC-A2C7-4AD2-9D93-03A632BC53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096" y="2335005"/>
            <a:ext cx="5100617" cy="2869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tea: 5 colțuri 8">
            <a:extLst>
              <a:ext uri="{FF2B5EF4-FFF2-40B4-BE49-F238E27FC236}">
                <a16:creationId xmlns:a16="http://schemas.microsoft.com/office/drawing/2014/main" id="{03887C32-C0BA-4992-86AD-59406C593E19}"/>
              </a:ext>
            </a:extLst>
          </p:cNvPr>
          <p:cNvSpPr/>
          <p:nvPr/>
        </p:nvSpPr>
        <p:spPr>
          <a:xfrm>
            <a:off x="6347791" y="728870"/>
            <a:ext cx="699511" cy="72656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endParaRPr lang="ro-RO" b="1">
              <a:ln>
                <a:solidFill>
                  <a:srgbClr val="FFFF00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11" name="Stea: 5 colțuri 10">
            <a:extLst>
              <a:ext uri="{FF2B5EF4-FFF2-40B4-BE49-F238E27FC236}">
                <a16:creationId xmlns:a16="http://schemas.microsoft.com/office/drawing/2014/main" id="{73C2A2EF-E652-47A2-9933-9CB4F57EEF2D}"/>
              </a:ext>
            </a:extLst>
          </p:cNvPr>
          <p:cNvSpPr/>
          <p:nvPr/>
        </p:nvSpPr>
        <p:spPr>
          <a:xfrm>
            <a:off x="9405196" y="1087690"/>
            <a:ext cx="516835" cy="58309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endParaRPr lang="ro-RO" b="1">
              <a:ln>
                <a:solidFill>
                  <a:srgbClr val="FFFF00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13" name="Stea: 5 colțuri 12">
            <a:extLst>
              <a:ext uri="{FF2B5EF4-FFF2-40B4-BE49-F238E27FC236}">
                <a16:creationId xmlns:a16="http://schemas.microsoft.com/office/drawing/2014/main" id="{4B874D72-2264-48C5-A96E-AD0A1C590CE2}"/>
              </a:ext>
            </a:extLst>
          </p:cNvPr>
          <p:cNvSpPr/>
          <p:nvPr/>
        </p:nvSpPr>
        <p:spPr>
          <a:xfrm>
            <a:off x="7389746" y="4621006"/>
            <a:ext cx="516835" cy="58309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endParaRPr lang="ro-RO" b="1">
              <a:ln>
                <a:solidFill>
                  <a:srgbClr val="FFFF00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14" name="Stea: 5 colțuri 13">
            <a:extLst>
              <a:ext uri="{FF2B5EF4-FFF2-40B4-BE49-F238E27FC236}">
                <a16:creationId xmlns:a16="http://schemas.microsoft.com/office/drawing/2014/main" id="{90A8FFC5-EA13-4BBD-BFAA-8CD87EC00D5F}"/>
              </a:ext>
            </a:extLst>
          </p:cNvPr>
          <p:cNvSpPr/>
          <p:nvPr/>
        </p:nvSpPr>
        <p:spPr>
          <a:xfrm>
            <a:off x="9897182" y="4329458"/>
            <a:ext cx="516835" cy="58309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endParaRPr lang="ro-RO" b="1">
              <a:ln>
                <a:solidFill>
                  <a:srgbClr val="FFFF00"/>
                </a:solidFill>
              </a:ln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8109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AC7432D0-BC35-4F84-A54F-DCFAB97DE9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/>
          </a:p>
        </p:txBody>
      </p:sp>
      <p:pic>
        <p:nvPicPr>
          <p:cNvPr id="13314" name="Picture 2" descr="Nu este disponibilă nicio descriere pentru fotografie.">
            <a:extLst>
              <a:ext uri="{FF2B5EF4-FFF2-40B4-BE49-F238E27FC236}">
                <a16:creationId xmlns:a16="http://schemas.microsoft.com/office/drawing/2014/main" id="{9E8B8E57-D94D-4ABD-9D8F-F694D826138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8814" y="359535"/>
            <a:ext cx="1605169" cy="2140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Nu este disponibilă nicio descriere pentru fotografie.">
            <a:extLst>
              <a:ext uri="{FF2B5EF4-FFF2-40B4-BE49-F238E27FC236}">
                <a16:creationId xmlns:a16="http://schemas.microsoft.com/office/drawing/2014/main" id="{552F8D0A-CFE4-4A02-9346-0149216D55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0922" y="667682"/>
            <a:ext cx="1605170" cy="2140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Nu este disponibilă nicio descriere pentru fotografie.">
            <a:extLst>
              <a:ext uri="{FF2B5EF4-FFF2-40B4-BE49-F238E27FC236}">
                <a16:creationId xmlns:a16="http://schemas.microsoft.com/office/drawing/2014/main" id="{298DFD20-0EC9-43BB-977A-AC2904DFD2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116055"/>
            <a:ext cx="6003236" cy="3376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0" name="Picture 8" descr="Este posibil ca imaginea să conţină: 4 persoane, oameni stând jos şi interior">
            <a:extLst>
              <a:ext uri="{FF2B5EF4-FFF2-40B4-BE49-F238E27FC236}">
                <a16:creationId xmlns:a16="http://schemas.microsoft.com/office/drawing/2014/main" id="{497A6063-779B-47CB-AFE1-1750C24630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4172" y="359535"/>
            <a:ext cx="4323828" cy="2432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2" name="Picture 10" descr="Este posibil ca imaginea să conţină: 1 persoană">
            <a:extLst>
              <a:ext uri="{FF2B5EF4-FFF2-40B4-BE49-F238E27FC236}">
                <a16:creationId xmlns:a16="http://schemas.microsoft.com/office/drawing/2014/main" id="{6C9DB28E-7DE9-4F89-A276-9B1F1BC63C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0208" y="3116055"/>
            <a:ext cx="4677602" cy="2631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tea: 5 colțuri 7">
            <a:extLst>
              <a:ext uri="{FF2B5EF4-FFF2-40B4-BE49-F238E27FC236}">
                <a16:creationId xmlns:a16="http://schemas.microsoft.com/office/drawing/2014/main" id="{1DEBC8C3-FFF2-462A-AFE4-2E1ABBC7E3F1}"/>
              </a:ext>
            </a:extLst>
          </p:cNvPr>
          <p:cNvSpPr/>
          <p:nvPr/>
        </p:nvSpPr>
        <p:spPr>
          <a:xfrm>
            <a:off x="8015228" y="444810"/>
            <a:ext cx="516835" cy="76113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endParaRPr lang="ro-RO" b="1">
              <a:ln>
                <a:solidFill>
                  <a:srgbClr val="FFFF00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9" name="Stea: 5 colțuri 8">
            <a:extLst>
              <a:ext uri="{FF2B5EF4-FFF2-40B4-BE49-F238E27FC236}">
                <a16:creationId xmlns:a16="http://schemas.microsoft.com/office/drawing/2014/main" id="{F31B6E5C-C44A-4A2C-AF05-BD5A9E792619}"/>
              </a:ext>
            </a:extLst>
          </p:cNvPr>
          <p:cNvSpPr/>
          <p:nvPr/>
        </p:nvSpPr>
        <p:spPr>
          <a:xfrm>
            <a:off x="8358127" y="1076584"/>
            <a:ext cx="516835" cy="58309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endParaRPr lang="ro-RO" b="1">
              <a:ln>
                <a:solidFill>
                  <a:srgbClr val="FFFF00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10" name="Stea: 5 colțuri 9">
            <a:extLst>
              <a:ext uri="{FF2B5EF4-FFF2-40B4-BE49-F238E27FC236}">
                <a16:creationId xmlns:a16="http://schemas.microsoft.com/office/drawing/2014/main" id="{19D39CC4-56A4-4CAC-BC73-C762D870DBCA}"/>
              </a:ext>
            </a:extLst>
          </p:cNvPr>
          <p:cNvSpPr/>
          <p:nvPr/>
        </p:nvSpPr>
        <p:spPr>
          <a:xfrm>
            <a:off x="9698179" y="202527"/>
            <a:ext cx="1226882" cy="102992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endParaRPr lang="ro-RO" b="1">
              <a:ln>
                <a:solidFill>
                  <a:srgbClr val="FFFF00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11" name="Stea: 5 colțuri 10">
            <a:extLst>
              <a:ext uri="{FF2B5EF4-FFF2-40B4-BE49-F238E27FC236}">
                <a16:creationId xmlns:a16="http://schemas.microsoft.com/office/drawing/2014/main" id="{9667768C-A770-475B-9A89-FDF83C7508A4}"/>
              </a:ext>
            </a:extLst>
          </p:cNvPr>
          <p:cNvSpPr/>
          <p:nvPr/>
        </p:nvSpPr>
        <p:spPr>
          <a:xfrm>
            <a:off x="1046922" y="3848534"/>
            <a:ext cx="516835" cy="58309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endParaRPr lang="ro-RO" b="1">
              <a:ln>
                <a:solidFill>
                  <a:srgbClr val="FFFF00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12" name="Stea: 5 colțuri 11">
            <a:extLst>
              <a:ext uri="{FF2B5EF4-FFF2-40B4-BE49-F238E27FC236}">
                <a16:creationId xmlns:a16="http://schemas.microsoft.com/office/drawing/2014/main" id="{74FC3632-348C-42DE-B166-C3796511A9D8}"/>
              </a:ext>
            </a:extLst>
          </p:cNvPr>
          <p:cNvSpPr/>
          <p:nvPr/>
        </p:nvSpPr>
        <p:spPr>
          <a:xfrm>
            <a:off x="8249772" y="3503147"/>
            <a:ext cx="516835" cy="58309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endParaRPr lang="ro-RO" b="1">
              <a:ln>
                <a:solidFill>
                  <a:srgbClr val="FFFF00"/>
                </a:solidFill>
              </a:ln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5248479"/>
      </p:ext>
    </p:extLst>
  </p:cSld>
  <p:clrMapOvr>
    <a:masterClrMapping/>
  </p:clrMapOvr>
  <p:transition spd="med">
    <p:pull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5C8509F-1F47-49E4-BA6F-A112BE8E8B7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t="14889" b="842"/>
          <a:stretch/>
        </p:blipFill>
        <p:spPr>
          <a:xfrm>
            <a:off x="-145774" y="10"/>
            <a:ext cx="12191980" cy="6857990"/>
          </a:xfrm>
          <a:prstGeom prst="rect">
            <a:avLst/>
          </a:prstGeom>
        </p:spPr>
      </p:pic>
      <p:sp>
        <p:nvSpPr>
          <p:cNvPr id="3" name="Subtitlu 2">
            <a:extLst>
              <a:ext uri="{FF2B5EF4-FFF2-40B4-BE49-F238E27FC236}">
                <a16:creationId xmlns:a16="http://schemas.microsoft.com/office/drawing/2014/main" id="{619242F6-E07C-4294-9F93-921AE6CC58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02609" y="433959"/>
            <a:ext cx="3507023" cy="428941"/>
          </a:xfrm>
        </p:spPr>
        <p:txBody>
          <a:bodyPr>
            <a:normAutofit/>
          </a:bodyPr>
          <a:lstStyle/>
          <a:p>
            <a:r>
              <a:rPr lang="ro-RO" b="1" dirty="0">
                <a:solidFill>
                  <a:schemeClr val="accent5">
                    <a:lumMod val="75000"/>
                  </a:schemeClr>
                </a:solidFill>
              </a:rPr>
              <a:t>Iunie 2020</a:t>
            </a:r>
          </a:p>
        </p:txBody>
      </p:sp>
      <p:sp>
        <p:nvSpPr>
          <p:cNvPr id="8" name="Titlu 1">
            <a:extLst>
              <a:ext uri="{FF2B5EF4-FFF2-40B4-BE49-F238E27FC236}">
                <a16:creationId xmlns:a16="http://schemas.microsoft.com/office/drawing/2014/main" id="{97F02883-CC51-4504-A069-2450677023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6489" y="5176732"/>
            <a:ext cx="5946361" cy="3011487"/>
          </a:xfrm>
        </p:spPr>
        <p:txBody>
          <a:bodyPr anchor="t">
            <a:normAutofit/>
          </a:bodyPr>
          <a:lstStyle/>
          <a:p>
            <a:r>
              <a:rPr lang="ro-RO" sz="3200" b="1" i="1" dirty="0">
                <a:solidFill>
                  <a:schemeClr val="accent5">
                    <a:lumMod val="75000"/>
                  </a:schemeClr>
                </a:solidFill>
              </a:rPr>
              <a:t>Cu drag,</a:t>
            </a:r>
            <a:br>
              <a:rPr lang="ro-RO" sz="3200" b="1" i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ro-RO" sz="3200" b="1" i="1" dirty="0">
                <a:solidFill>
                  <a:schemeClr val="accent5">
                    <a:lumMod val="75000"/>
                  </a:schemeClr>
                </a:solidFill>
              </a:rPr>
              <a:t>Prof. Elisabeta </a:t>
            </a:r>
            <a:r>
              <a:rPr lang="ro-RO" sz="3200" b="1" i="1" dirty="0" err="1">
                <a:solidFill>
                  <a:schemeClr val="accent5">
                    <a:lumMod val="75000"/>
                  </a:schemeClr>
                </a:solidFill>
              </a:rPr>
              <a:t>Mînecuță</a:t>
            </a:r>
            <a:br>
              <a:rPr lang="ro-RO" sz="4800" b="1" i="1" dirty="0">
                <a:solidFill>
                  <a:schemeClr val="accent5">
                    <a:lumMod val="75000"/>
                  </a:schemeClr>
                </a:solidFill>
              </a:rPr>
            </a:br>
            <a:endParaRPr lang="ro-RO" sz="4800" b="1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Dreptunghi 4">
            <a:extLst>
              <a:ext uri="{FF2B5EF4-FFF2-40B4-BE49-F238E27FC236}">
                <a16:creationId xmlns:a16="http://schemas.microsoft.com/office/drawing/2014/main" id="{868DF7AF-1B0E-476D-A8D6-79411135F27A}"/>
              </a:ext>
            </a:extLst>
          </p:cNvPr>
          <p:cNvSpPr/>
          <p:nvPr/>
        </p:nvSpPr>
        <p:spPr>
          <a:xfrm>
            <a:off x="1170036" y="648430"/>
            <a:ext cx="60960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o-RO" sz="2800" b="1" i="1" dirty="0">
                <a:solidFill>
                  <a:srgbClr val="7030A0"/>
                </a:solidFill>
              </a:rPr>
              <a:t>Mulțumesc!</a:t>
            </a:r>
          </a:p>
          <a:p>
            <a:r>
              <a:rPr lang="ro-RO" sz="2800" b="1" i="1" dirty="0">
                <a:solidFill>
                  <a:srgbClr val="7030A0"/>
                </a:solidFill>
              </a:rPr>
              <a:t>Vă apreciez!</a:t>
            </a:r>
          </a:p>
          <a:p>
            <a:r>
              <a:rPr lang="ro-RO" sz="2800" b="1" i="1" dirty="0">
                <a:solidFill>
                  <a:srgbClr val="7030A0"/>
                </a:solidFill>
              </a:rPr>
              <a:t>Vă admir!</a:t>
            </a:r>
          </a:p>
          <a:p>
            <a:r>
              <a:rPr lang="ro-RO" sz="2800" b="1" i="1" dirty="0">
                <a:solidFill>
                  <a:srgbClr val="7030A0"/>
                </a:solidFill>
              </a:rPr>
              <a:t>Vă respect!</a:t>
            </a:r>
          </a:p>
          <a:p>
            <a:r>
              <a:rPr lang="ro-RO" sz="2800" b="1" i="1" dirty="0">
                <a:solidFill>
                  <a:srgbClr val="7030A0"/>
                </a:solidFill>
              </a:rPr>
              <a:t>Vă iubesc!</a:t>
            </a:r>
          </a:p>
          <a:p>
            <a:endParaRPr lang="ro-RO" sz="2800" b="1" i="1" dirty="0">
              <a:solidFill>
                <a:srgbClr val="7030A0"/>
              </a:solidFill>
            </a:endParaRPr>
          </a:p>
          <a:p>
            <a:endParaRPr lang="ro-RO" sz="2800" b="1" i="1" dirty="0">
              <a:solidFill>
                <a:srgbClr val="7030A0"/>
              </a:solidFill>
            </a:endParaRPr>
          </a:p>
          <a:p>
            <a:r>
              <a:rPr lang="ro-RO" sz="2800" b="1" i="1" dirty="0">
                <a:solidFill>
                  <a:srgbClr val="7030A0"/>
                </a:solidFill>
              </a:rPr>
              <a:t>.... Îmi va fi dor!</a:t>
            </a:r>
            <a:endParaRPr lang="ro-RO" sz="2000" b="1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18109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15CC8516-AABB-4A6B-8F72-CFBEA9715B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1. Gânduri la final de colaborare oficială</a:t>
            </a:r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D5CE1936-DF0E-4153-AF5C-88CFEA3061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o-RO" sz="4000" dirty="0"/>
              <a:t>Mult a fost... puțin a rămas din ÎMPREUNĂ...</a:t>
            </a:r>
          </a:p>
          <a:p>
            <a:pPr marL="0" indent="0">
              <a:buNone/>
            </a:pPr>
            <a:br>
              <a:rPr lang="ro-RO" sz="4000" dirty="0"/>
            </a:br>
            <a:r>
              <a:rPr lang="ro-RO" sz="4000" dirty="0"/>
              <a:t>Și fiindcă și despărțirea se sărbătorește, câteva frânturi din povestea acestor ani de colaborare.</a:t>
            </a:r>
          </a:p>
          <a:p>
            <a:pPr marL="0" indent="0">
              <a:buNone/>
            </a:pPr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2948827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5CD3D967-A3E7-41FA-8348-D04B7F0B07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2. Feedback la final de drum</a:t>
            </a:r>
            <a:br>
              <a:rPr lang="ro-RO" dirty="0"/>
            </a:br>
            <a:r>
              <a:rPr lang="ro-RO" dirty="0"/>
              <a:t>                            - CHESTIONAR </a:t>
            </a:r>
            <a:r>
              <a:rPr lang="ro-RO" b="1" dirty="0">
                <a:solidFill>
                  <a:srgbClr val="7030A0"/>
                </a:solidFill>
              </a:rPr>
              <a:t>3. 2. 1.</a:t>
            </a:r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81518B4F-34D7-4A77-A0D6-36276C6177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71192" y="1845057"/>
            <a:ext cx="6304722" cy="3747359"/>
          </a:xfrm>
        </p:spPr>
        <p:txBody>
          <a:bodyPr>
            <a:normAutofit/>
          </a:bodyPr>
          <a:lstStyle/>
          <a:p>
            <a:r>
              <a:rPr lang="ro-RO" dirty="0"/>
              <a:t>Vă rog să completați documentul astfel:</a:t>
            </a:r>
          </a:p>
          <a:p>
            <a:r>
              <a:rPr lang="ro-RO" b="1" dirty="0">
                <a:solidFill>
                  <a:srgbClr val="7030A0"/>
                </a:solidFill>
              </a:rPr>
              <a:t>3</a:t>
            </a:r>
            <a:r>
              <a:rPr lang="ro-RO" dirty="0"/>
              <a:t> lucruri/idei pe care le apreciați la învățătoarea clasei</a:t>
            </a:r>
          </a:p>
          <a:p>
            <a:r>
              <a:rPr lang="ro-RO" b="1" dirty="0">
                <a:solidFill>
                  <a:srgbClr val="7030A0"/>
                </a:solidFill>
              </a:rPr>
              <a:t>2</a:t>
            </a:r>
            <a:r>
              <a:rPr lang="ro-RO" dirty="0"/>
              <a:t> activități care v-au impresionat în mod special/plăcut</a:t>
            </a:r>
          </a:p>
          <a:p>
            <a:r>
              <a:rPr lang="ro-RO" b="1" dirty="0">
                <a:solidFill>
                  <a:srgbClr val="7030A0"/>
                </a:solidFill>
              </a:rPr>
              <a:t>1</a:t>
            </a:r>
            <a:r>
              <a:rPr lang="ro-RO" dirty="0"/>
              <a:t> sfat/recomandare pentru doamna învățătoare</a:t>
            </a:r>
          </a:p>
        </p:txBody>
      </p:sp>
      <p:pic>
        <p:nvPicPr>
          <p:cNvPr id="1028" name="Picture 4" descr="Clipart Notebook Paper Clip Art Net - Pie Body Paragraph Sample ...">
            <a:extLst>
              <a:ext uri="{FF2B5EF4-FFF2-40B4-BE49-F238E27FC236}">
                <a16:creationId xmlns:a16="http://schemas.microsoft.com/office/drawing/2014/main" id="{E4D6E996-7A1D-4F2D-ABAF-69295A5291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5914" y="4958626"/>
            <a:ext cx="2529233" cy="1576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Pen And Notebook Clipart clipart - Pencil, Notebook, transparent ...">
            <a:extLst>
              <a:ext uri="{FF2B5EF4-FFF2-40B4-BE49-F238E27FC236}">
                <a16:creationId xmlns:a16="http://schemas.microsoft.com/office/drawing/2014/main" id="{F631C9D9-2902-4512-847B-03DAB64142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94" r="17367"/>
          <a:stretch/>
        </p:blipFill>
        <p:spPr bwMode="auto">
          <a:xfrm>
            <a:off x="437322" y="1558286"/>
            <a:ext cx="2093843" cy="2072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12320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3">
            <a:extLst>
              <a:ext uri="{FF2B5EF4-FFF2-40B4-BE49-F238E27FC236}">
                <a16:creationId xmlns:a16="http://schemas.microsoft.com/office/drawing/2014/main" id="{1F74CDC4-019A-42EE-B414-8033CCC01D2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8571"/>
          <a:stretch/>
        </p:blipFill>
        <p:spPr>
          <a:xfrm>
            <a:off x="21" y="1"/>
            <a:ext cx="12191979" cy="6857999"/>
          </a:xfrm>
          <a:prstGeom prst="rect">
            <a:avLst/>
          </a:prstGeom>
        </p:spPr>
      </p:pic>
      <p:sp>
        <p:nvSpPr>
          <p:cNvPr id="2" name="Titlu 1">
            <a:extLst>
              <a:ext uri="{FF2B5EF4-FFF2-40B4-BE49-F238E27FC236}">
                <a16:creationId xmlns:a16="http://schemas.microsoft.com/office/drawing/2014/main" id="{0DED301F-84DD-45CD-A892-2A5EDF5A82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201844" y="4442696"/>
            <a:ext cx="6347918" cy="2922391"/>
          </a:xfrm>
        </p:spPr>
        <p:txBody>
          <a:bodyPr anchor="ctr">
            <a:normAutofit/>
          </a:bodyPr>
          <a:lstStyle/>
          <a:p>
            <a:r>
              <a:rPr lang="ro-RO" b="1" dirty="0">
                <a:latin typeface="Edwardian Script ITC" panose="030303020407070D0804" pitchFamily="66" charset="0"/>
              </a:rPr>
              <a:t>Trecerea la </a:t>
            </a:r>
            <a:br>
              <a:rPr lang="ro-RO" b="1" dirty="0">
                <a:latin typeface="Edwardian Script ITC" panose="030303020407070D0804" pitchFamily="66" charset="0"/>
              </a:rPr>
            </a:br>
            <a:r>
              <a:rPr lang="ro-RO" b="1" dirty="0">
                <a:latin typeface="Edwardian Script ITC" panose="030303020407070D0804" pitchFamily="66" charset="0"/>
              </a:rPr>
              <a:t>ciclul gimnazial</a:t>
            </a:r>
            <a:br>
              <a:rPr lang="ro-RO" b="1" dirty="0">
                <a:latin typeface="Edwardian Script ITC" panose="030303020407070D0804" pitchFamily="66" charset="0"/>
              </a:rPr>
            </a:br>
            <a:endParaRPr lang="ro-RO" b="1" dirty="0">
              <a:solidFill>
                <a:schemeClr val="bg1"/>
              </a:solidFill>
              <a:latin typeface="Edwardian Script ITC" panose="030303020407070D0804" pitchFamily="66" charset="0"/>
            </a:endParaRPr>
          </a:p>
        </p:txBody>
      </p:sp>
      <p:sp>
        <p:nvSpPr>
          <p:cNvPr id="3" name="Subtitlu 2">
            <a:extLst>
              <a:ext uri="{FF2B5EF4-FFF2-40B4-BE49-F238E27FC236}">
                <a16:creationId xmlns:a16="http://schemas.microsoft.com/office/drawing/2014/main" id="{3C111267-AEFB-4DE0-BE6A-9DE26C8507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56578" y="1979826"/>
            <a:ext cx="3633923" cy="1848934"/>
          </a:xfrm>
        </p:spPr>
        <p:txBody>
          <a:bodyPr anchor="ctr">
            <a:normAutofit/>
          </a:bodyPr>
          <a:lstStyle/>
          <a:p>
            <a:r>
              <a:rPr lang="ro-RO" b="1" dirty="0">
                <a:solidFill>
                  <a:schemeClr val="accent2">
                    <a:lumMod val="75000"/>
                  </a:schemeClr>
                </a:solidFill>
              </a:rPr>
              <a:t>Răspunsurile </a:t>
            </a:r>
          </a:p>
          <a:p>
            <a:r>
              <a:rPr lang="ro-RO" b="1" dirty="0">
                <a:solidFill>
                  <a:schemeClr val="accent2">
                    <a:lumMod val="75000"/>
                  </a:schemeClr>
                </a:solidFill>
              </a:rPr>
              <a:t>doamnei învățătoare</a:t>
            </a:r>
          </a:p>
        </p:txBody>
      </p:sp>
      <p:sp>
        <p:nvSpPr>
          <p:cNvPr id="5" name="Dreptunghi 4">
            <a:extLst>
              <a:ext uri="{FF2B5EF4-FFF2-40B4-BE49-F238E27FC236}">
                <a16:creationId xmlns:a16="http://schemas.microsoft.com/office/drawing/2014/main" id="{FC377424-41CA-496F-9494-2A1F38F30203}"/>
              </a:ext>
            </a:extLst>
          </p:cNvPr>
          <p:cNvSpPr/>
          <p:nvPr/>
        </p:nvSpPr>
        <p:spPr>
          <a:xfrm>
            <a:off x="826032" y="1999062"/>
            <a:ext cx="30966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b="1" dirty="0">
                <a:solidFill>
                  <a:schemeClr val="accent4">
                    <a:lumMod val="50000"/>
                  </a:schemeClr>
                </a:solidFill>
              </a:rPr>
              <a:t>Ce probleme pot apărea când vine vorba de adaptarea la clasa a V- a?</a:t>
            </a:r>
            <a:endParaRPr lang="ro-RO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6" name="Dreptunghi 5">
            <a:extLst>
              <a:ext uri="{FF2B5EF4-FFF2-40B4-BE49-F238E27FC236}">
                <a16:creationId xmlns:a16="http://schemas.microsoft.com/office/drawing/2014/main" id="{5E8AB194-4431-4F24-9FC3-C3DCE59323AE}"/>
              </a:ext>
            </a:extLst>
          </p:cNvPr>
          <p:cNvSpPr/>
          <p:nvPr/>
        </p:nvSpPr>
        <p:spPr>
          <a:xfrm>
            <a:off x="3922644" y="2474893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o-RO" sz="2800" b="1" dirty="0">
                <a:solidFill>
                  <a:schemeClr val="accent1">
                    <a:lumMod val="75000"/>
                  </a:schemeClr>
                </a:solidFill>
              </a:rPr>
              <a:t>Ce soluții există?</a:t>
            </a:r>
            <a:br>
              <a:rPr lang="ro-RO" sz="2800" dirty="0">
                <a:solidFill>
                  <a:schemeClr val="accent1">
                    <a:lumMod val="75000"/>
                  </a:schemeClr>
                </a:solidFill>
              </a:rPr>
            </a:br>
            <a:endParaRPr lang="ro-RO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Dreptunghi 6">
            <a:extLst>
              <a:ext uri="{FF2B5EF4-FFF2-40B4-BE49-F238E27FC236}">
                <a16:creationId xmlns:a16="http://schemas.microsoft.com/office/drawing/2014/main" id="{20459116-D04F-4BD8-B636-E0EC91F56D25}"/>
              </a:ext>
            </a:extLst>
          </p:cNvPr>
          <p:cNvSpPr/>
          <p:nvPr/>
        </p:nvSpPr>
        <p:spPr>
          <a:xfrm>
            <a:off x="4792928" y="3152866"/>
            <a:ext cx="345535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o-RO" sz="2400" b="1" dirty="0">
                <a:solidFill>
                  <a:srgbClr val="7030A0"/>
                </a:solidFill>
              </a:rPr>
              <a:t>De prin site-uri adunate</a:t>
            </a:r>
          </a:p>
          <a:p>
            <a:pPr algn="ctr"/>
            <a:r>
              <a:rPr lang="ro-RO" sz="2400" b="1" dirty="0">
                <a:solidFill>
                  <a:srgbClr val="7030A0"/>
                </a:solidFill>
              </a:rPr>
              <a:t> (sfaturi psihologi, </a:t>
            </a:r>
          </a:p>
          <a:p>
            <a:pPr algn="ctr"/>
            <a:r>
              <a:rPr lang="ro-RO" sz="2400" b="1" dirty="0">
                <a:solidFill>
                  <a:srgbClr val="7030A0"/>
                </a:solidFill>
              </a:rPr>
              <a:t>consilieri școlari)</a:t>
            </a:r>
          </a:p>
        </p:txBody>
      </p:sp>
      <p:sp>
        <p:nvSpPr>
          <p:cNvPr id="4" name="Dreptunghi 3">
            <a:extLst>
              <a:ext uri="{FF2B5EF4-FFF2-40B4-BE49-F238E27FC236}">
                <a16:creationId xmlns:a16="http://schemas.microsoft.com/office/drawing/2014/main" id="{83EDAB71-AEB7-4843-BB7A-3890FAB921F1}"/>
              </a:ext>
            </a:extLst>
          </p:cNvPr>
          <p:cNvSpPr/>
          <p:nvPr/>
        </p:nvSpPr>
        <p:spPr>
          <a:xfrm>
            <a:off x="8248285" y="1267481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o-RO" b="1" dirty="0">
                <a:solidFill>
                  <a:schemeClr val="accent1">
                    <a:lumMod val="75000"/>
                  </a:schemeClr>
                </a:solidFill>
              </a:rPr>
              <a:t>Întrebările dv.</a:t>
            </a:r>
            <a:endParaRPr lang="ro-RO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5021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54E7F09C-054C-417D-945F-24379F2916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8494"/>
            <a:ext cx="10515600" cy="1325563"/>
          </a:xfrm>
        </p:spPr>
        <p:txBody>
          <a:bodyPr/>
          <a:lstStyle/>
          <a:p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Trecerea la ciclul gimnazial</a:t>
            </a:r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D91392CC-5152-42C6-8B4C-D7E00A5E84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497496"/>
            <a:ext cx="8623853" cy="4797287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o-RO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 probleme pot apărea când vine vorba de adaptarea la clasa a V- a? SCRIEȚI PE CHAT!</a:t>
            </a:r>
            <a:endParaRPr lang="ro-RO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Formarea de noi prieteni</a:t>
            </a:r>
          </a:p>
          <a:p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Acomodarea cu mai mulți profesori</a:t>
            </a:r>
          </a:p>
          <a:p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Materii mai multe, mai dificile</a:t>
            </a:r>
          </a:p>
          <a:p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Acomodare la noua clasă/școală in care va învăța</a:t>
            </a:r>
          </a:p>
          <a:p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Modalități diferite de predare și de evaluare</a:t>
            </a:r>
          </a:p>
          <a:p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Plierea pe cerințele diferite ale cadrelor didactice</a:t>
            </a:r>
          </a:p>
          <a:p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Reorganizarea timpului liber și a activităților extrașcolare</a:t>
            </a:r>
          </a:p>
          <a:p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Alte reguli ale clasei, altă modalitate de raportare la cei din jur odată cu intrarea în ciclul gimnazial</a:t>
            </a:r>
          </a:p>
          <a:p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Pubertatea care începe în acest timp și care poate fi dificil de gestionat</a:t>
            </a:r>
          </a:p>
          <a:p>
            <a:endParaRPr lang="ro-RO" dirty="0"/>
          </a:p>
        </p:txBody>
      </p:sp>
      <p:pic>
        <p:nvPicPr>
          <p:cNvPr id="1032" name="Picture 8" descr="Vintage Travelling Sticker for iOS &amp; Android | GIPHY">
            <a:extLst>
              <a:ext uri="{FF2B5EF4-FFF2-40B4-BE49-F238E27FC236}">
                <a16:creationId xmlns:a16="http://schemas.microsoft.com/office/drawing/2014/main" id="{8ADC8D9D-DAAE-4953-8081-04B9562014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7059" y="1325563"/>
            <a:ext cx="4034941" cy="4034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855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3A76B654-992F-40A6-BECE-D0E9286739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4DB3028A-EFAC-44A6-AB28-03983FFD6F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Copiii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trebuie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își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găsească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locul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într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-un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colectiv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printre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colegi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vechi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într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-o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clasă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cu o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compoziție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nouă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uneori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cu un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număr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mare de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elevi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decât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clasa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veche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Acest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fapt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readuce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mintea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copiilor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frământări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precum: „Sunt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simpatizat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nu? Cum sunt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comparație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cu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ceilalți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Cum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ceilalți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copii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?”.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Abilitățile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sociale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pe care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copilul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le are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deja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ciclul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primar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ajuta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își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găsească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 loc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noua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clasă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din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păcate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întâmplă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unii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dintre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copii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nu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aibă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aceste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abilități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suficient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dezvoltate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atunci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riscul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acela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ajunge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fie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marginalizați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noua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clasă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o-RO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o-RO" dirty="0"/>
          </a:p>
        </p:txBody>
      </p:sp>
      <p:pic>
        <p:nvPicPr>
          <p:cNvPr id="4" name="Picture 4" descr="Office Supplies Dancing Sticker by javadoodles for iOS &amp; Android ...">
            <a:extLst>
              <a:ext uri="{FF2B5EF4-FFF2-40B4-BE49-F238E27FC236}">
                <a16:creationId xmlns:a16="http://schemas.microsoft.com/office/drawing/2014/main" id="{440CF360-64DB-4A62-A059-04B42AB67F1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6020" y="4931186"/>
            <a:ext cx="1926814" cy="1926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2181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A423D75C-DAD6-4EC3-B209-2C90FC2148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79685"/>
            <a:ext cx="6252148" cy="5846164"/>
          </a:xfrm>
        </p:spPr>
        <p:txBody>
          <a:bodyPr>
            <a:normAutofit/>
          </a:bodyPr>
          <a:lstStyle/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Copiii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trebuie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obișnuiască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relativ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repede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cu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mulți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profesori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cu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stiluri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diverse de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interacțiune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unele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autoritare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centrate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pe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materie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nu pe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copil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cu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așteptări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ridicate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cu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stiluri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predare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diferite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Întrebările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care apar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acest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caz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mintea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copiilor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sunt: </a:t>
            </a:r>
            <a:r>
              <a:rPr lang="en-US" sz="32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„Cum </a:t>
            </a:r>
            <a:r>
              <a:rPr lang="en-US" sz="3200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să</a:t>
            </a:r>
            <a:r>
              <a:rPr lang="en-US" sz="32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mă</a:t>
            </a:r>
            <a:r>
              <a:rPr lang="en-US" sz="32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port cu </a:t>
            </a:r>
            <a:r>
              <a:rPr lang="en-US" sz="3200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atâția</a:t>
            </a:r>
            <a:r>
              <a:rPr lang="en-US" sz="32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oameni</a:t>
            </a:r>
            <a:r>
              <a:rPr lang="en-US" sz="32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noi</a:t>
            </a:r>
            <a:r>
              <a:rPr lang="en-US" sz="32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Cui </a:t>
            </a:r>
            <a:r>
              <a:rPr lang="en-US" sz="3200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îi</a:t>
            </a:r>
            <a:r>
              <a:rPr lang="en-US" sz="32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pasă</a:t>
            </a:r>
            <a:r>
              <a:rPr lang="en-US" sz="32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mine? De </a:t>
            </a:r>
            <a:r>
              <a:rPr lang="en-US" sz="3200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</a:t>
            </a:r>
            <a:r>
              <a:rPr lang="en-US" sz="32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unii</a:t>
            </a:r>
            <a:r>
              <a:rPr lang="en-US" sz="32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profesori</a:t>
            </a:r>
            <a:r>
              <a:rPr lang="en-US" sz="32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sz="3200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poartă</a:t>
            </a:r>
            <a:r>
              <a:rPr lang="en-US" sz="32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sz="32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bine cu mine </a:t>
            </a:r>
            <a:r>
              <a:rPr lang="en-US" sz="3200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32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alții</a:t>
            </a:r>
            <a:r>
              <a:rPr lang="en-US" sz="32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nu? Eu sunt de </a:t>
            </a:r>
            <a:r>
              <a:rPr lang="en-US" sz="3200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vină</a:t>
            </a:r>
            <a:r>
              <a:rPr lang="en-US" sz="32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?”</a:t>
            </a:r>
            <a:endParaRPr lang="ro-RO" sz="3200" i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o-RO" dirty="0"/>
          </a:p>
        </p:txBody>
      </p:sp>
      <p:pic>
        <p:nvPicPr>
          <p:cNvPr id="3074" name="Picture 2" descr="Semn De Întrebare - Imagine gratuită pe Pixabay">
            <a:extLst>
              <a:ext uri="{FF2B5EF4-FFF2-40B4-BE49-F238E27FC236}">
                <a16:creationId xmlns:a16="http://schemas.microsoft.com/office/drawing/2014/main" id="{C7BDE835-7E3A-465F-8C27-D94F501F8C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5261" y="1162362"/>
            <a:ext cx="4533276" cy="4533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6565232"/>
      </p:ext>
    </p:extLst>
  </p:cSld>
  <p:clrMapOvr>
    <a:masterClrMapping/>
  </p:clrMapOvr>
  <p:transition spd="med"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46C5E16C-C880-4892-9CCE-8A9645095B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29586"/>
            <a:ext cx="6611911" cy="6100997"/>
          </a:xfrm>
        </p:spPr>
        <p:txBody>
          <a:bodyPr>
            <a:normAutofit/>
          </a:bodyPr>
          <a:lstStyle/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Copiii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trebuie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dedice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mult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timp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învățării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au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materii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mult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complexe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uneori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nu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asimilează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suficient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clasă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aceea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temele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acasă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nu sunt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ușor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făcut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Mulți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nu au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formată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disciplină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învățării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simt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debusolați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fața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volumului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mare de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cerințe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de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teme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de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informații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care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trebuie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organizate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întâi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apoi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memorate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Astfel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apar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mintea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lor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îndoieli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precum: „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Oare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fac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față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O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descurc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Sunt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capabil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?”</a:t>
            </a:r>
            <a:endParaRPr lang="ro-RO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o-RO" dirty="0"/>
          </a:p>
        </p:txBody>
      </p:sp>
      <p:pic>
        <p:nvPicPr>
          <p:cNvPr id="4098" name="Picture 2" descr="Nervous clipart student, Nervous student Transparent FREE for ...">
            <a:extLst>
              <a:ext uri="{FF2B5EF4-FFF2-40B4-BE49-F238E27FC236}">
                <a16:creationId xmlns:a16="http://schemas.microsoft.com/office/drawing/2014/main" id="{D0E10FB7-2527-4F40-913E-0481E985BC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7943" y="1540239"/>
            <a:ext cx="4484057" cy="3777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2616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ShapesVTI">
  <a:themeElements>
    <a:clrScheme name="Office">
      <a:dk1>
        <a:srgbClr val="000000"/>
      </a:dk1>
      <a:lt1>
        <a:srgbClr val="FFFFFF"/>
      </a:lt1>
      <a:dk2>
        <a:srgbClr val="281B10"/>
      </a:dk2>
      <a:lt2>
        <a:srgbClr val="FFF9F5"/>
      </a:lt2>
      <a:accent1>
        <a:srgbClr val="EE7661"/>
      </a:accent1>
      <a:accent2>
        <a:srgbClr val="4E91F0"/>
      </a:accent2>
      <a:accent3>
        <a:srgbClr val="5B5260"/>
      </a:accent3>
      <a:accent4>
        <a:srgbClr val="2CC3B4"/>
      </a:accent4>
      <a:accent5>
        <a:srgbClr val="C097F8"/>
      </a:accent5>
      <a:accent6>
        <a:srgbClr val="FF9514"/>
      </a:accent6>
      <a:hlink>
        <a:srgbClr val="E50CBC"/>
      </a:hlink>
      <a:folHlink>
        <a:srgbClr val="6257FF"/>
      </a:folHlink>
    </a:clrScheme>
    <a:fontScheme name="Festival">
      <a:majorFont>
        <a:latin typeface="Tw Cen MT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sVTI" id="{C78D20FD-A872-4243-8597-B534C62538FF}" vid="{7CAFCCF9-7834-41D6-B6AB-7D225A18A4E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</TotalTime>
  <Words>1432</Words>
  <Application>Microsoft Office PowerPoint</Application>
  <PresentationFormat>Ecran lat</PresentationFormat>
  <Paragraphs>73</Paragraphs>
  <Slides>23</Slides>
  <Notes>0</Notes>
  <HiddenSlides>0</HiddenSlides>
  <MMClips>0</MMClips>
  <ScaleCrop>false</ScaleCrop>
  <HeadingPairs>
    <vt:vector size="6" baseType="variant">
      <vt:variant>
        <vt:lpstr>Fonturi utilizate</vt:lpstr>
      </vt:variant>
      <vt:variant>
        <vt:i4>8</vt:i4>
      </vt:variant>
      <vt:variant>
        <vt:lpstr>Temă</vt:lpstr>
      </vt:variant>
      <vt:variant>
        <vt:i4>1</vt:i4>
      </vt:variant>
      <vt:variant>
        <vt:lpstr>Titluri diapozitive</vt:lpstr>
      </vt:variant>
      <vt:variant>
        <vt:i4>23</vt:i4>
      </vt:variant>
    </vt:vector>
  </HeadingPairs>
  <TitlesOfParts>
    <vt:vector size="32" baseType="lpstr">
      <vt:lpstr>Arial</vt:lpstr>
      <vt:lpstr>Avenir Next LT Pro</vt:lpstr>
      <vt:lpstr>Calibri</vt:lpstr>
      <vt:lpstr>Edwardian Script ITC</vt:lpstr>
      <vt:lpstr>Harlow Solid Italic</vt:lpstr>
      <vt:lpstr>Impact</vt:lpstr>
      <vt:lpstr>Times New Roman</vt:lpstr>
      <vt:lpstr>Tw Cen MT</vt:lpstr>
      <vt:lpstr>ShapesVTI</vt:lpstr>
      <vt:lpstr>De vorba fara catalog</vt:lpstr>
      <vt:lpstr>  Ordinea de zi: 1. Gânduri la final de colaborare oficială 2. Feedback- CHESTIONAR 3.2.1. 3. Trecerea la ciclul gimnazial  4. Invitație la amintiri </vt:lpstr>
      <vt:lpstr>1. Gânduri la final de colaborare oficială</vt:lpstr>
      <vt:lpstr>2. Feedback la final de drum                             - CHESTIONAR 3. 2. 1.</vt:lpstr>
      <vt:lpstr>Trecerea la  ciclul gimnazial </vt:lpstr>
      <vt:lpstr>3. Trecerea la ciclul gimnazial</vt:lpstr>
      <vt:lpstr>Prezentare PowerPoint</vt:lpstr>
      <vt:lpstr>Prezentare PowerPoint</vt:lpstr>
      <vt:lpstr>Prezentare PowerPoint</vt:lpstr>
      <vt:lpstr>Ce soluții există? </vt:lpstr>
      <vt:lpstr>Prezentare PowerPoint</vt:lpstr>
      <vt:lpstr>Prezentare PowerPoint</vt:lpstr>
      <vt:lpstr>Invitație la amintiri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Cu drag, Prof. Elisabeta Mînecuță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 vorbă fără catalog</dc:title>
  <dc:creator>mihai manecuta</dc:creator>
  <cp:lastModifiedBy>mihai manecuta</cp:lastModifiedBy>
  <cp:revision>23</cp:revision>
  <dcterms:created xsi:type="dcterms:W3CDTF">2020-05-30T07:26:29Z</dcterms:created>
  <dcterms:modified xsi:type="dcterms:W3CDTF">2020-05-30T16:19:34Z</dcterms:modified>
</cp:coreProperties>
</file>