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68" r:id="rId5"/>
    <p:sldId id="272" r:id="rId6"/>
    <p:sldId id="270" r:id="rId7"/>
    <p:sldId id="263" r:id="rId8"/>
    <p:sldId id="277" r:id="rId9"/>
    <p:sldId id="262" r:id="rId10"/>
    <p:sldId id="273" r:id="rId11"/>
    <p:sldId id="274" r:id="rId12"/>
    <p:sldId id="275" r:id="rId13"/>
    <p:sldId id="276" r:id="rId14"/>
    <p:sldId id="264" r:id="rId15"/>
    <p:sldId id="279" r:id="rId16"/>
    <p:sldId id="280" r:id="rId17"/>
    <p:sldId id="278" r:id="rId18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25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FB5BC93-A3C1-4197-BD65-EA39B7E657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01813F6A-34D9-43D5-BFE1-5A7922B7F7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A04B296E-2B02-4325-8566-F0534D0B0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67BC-8C1A-459F-B0D5-3CBD506CAB01}" type="datetimeFigureOut">
              <a:rPr lang="ro-RO" smtClean="0"/>
              <a:t>02.06.2020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38BE3BE3-02AF-4DD9-AEEA-6E640B9BC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4330A47F-3D37-4ED8-8377-BF5ADD584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7E69-CA80-4644-B66C-C2AB2D068CE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7349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934424C-7600-404E-A7E1-369C67743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E0D312A6-86BA-43F0-8ECA-B5FA507DA5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435350FE-BDFA-49FE-9A9A-CE871DEA3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67BC-8C1A-459F-B0D5-3CBD506CAB01}" type="datetimeFigureOut">
              <a:rPr lang="ro-RO" smtClean="0"/>
              <a:t>02.06.2020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7D2C0508-A9C2-4628-82A5-ACBF4E24F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86434230-6C82-4E71-A72D-53BC5F967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7E69-CA80-4644-B66C-C2AB2D068CE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22581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90FB1472-9A80-42BB-A84B-A8444B56CD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3FE561C2-0BE5-4E13-A0C1-FF97ED274E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A142BF3F-8F5E-4D27-A701-CFA30F7B5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67BC-8C1A-459F-B0D5-3CBD506CAB01}" type="datetimeFigureOut">
              <a:rPr lang="ro-RO" smtClean="0"/>
              <a:t>02.06.2020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81F581F0-F638-4DE1-9949-7703C33E5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F7E373BE-5238-49AF-9A91-5C5FA9795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7E69-CA80-4644-B66C-C2AB2D068CE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66402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CAB591C-4885-4432-9879-5B232AC74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155393E6-0A84-4FAB-8082-34583AA1A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F03C761E-2593-45C4-ABD5-D7BFA8D2E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67BC-8C1A-459F-B0D5-3CBD506CAB01}" type="datetimeFigureOut">
              <a:rPr lang="ro-RO" smtClean="0"/>
              <a:t>02.06.2020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9F3AEF90-859D-481C-93F6-0BD177F54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CB01F759-FB79-40B4-A257-0E33D7B60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7E69-CA80-4644-B66C-C2AB2D068CE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80654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5260947-56F9-4E2C-93A0-C08BAEFD5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FA7FF373-5FAB-446E-85E8-0B5AA76DB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0E30DF62-9D5A-4C7E-856F-4B3EAF995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67BC-8C1A-459F-B0D5-3CBD506CAB01}" type="datetimeFigureOut">
              <a:rPr lang="ro-RO" smtClean="0"/>
              <a:t>02.06.2020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B9114DA6-0B43-4E95-A00B-4B0B41C9C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D0916B3E-8899-4B62-8E31-BD3C8FD32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7E69-CA80-4644-B66C-C2AB2D068CE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72804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66F7F89-1944-48C8-B7F4-AE3E79A53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45266055-26DD-42C6-A59F-1333A207D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87459043-7934-448E-8768-4B3F661A2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DEA94947-3AA2-4801-A00C-C2FE4F981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67BC-8C1A-459F-B0D5-3CBD506CAB01}" type="datetimeFigureOut">
              <a:rPr lang="ro-RO" smtClean="0"/>
              <a:t>02.06.2020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5B4C45EB-9F38-4E41-9148-4E0840AB6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0A0CCD58-A092-496B-8B9B-F151B646E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7E69-CA80-4644-B66C-C2AB2D068CE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11002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AAB529E-16FE-447E-A240-D134F4BCE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D5931D3F-1B2C-4A7B-928A-525010D82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B704EEA6-0E27-48E7-AF95-942156B0F8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C067AA12-FB5D-4A86-9885-77304065DB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232C5D9B-49FF-4A72-B0A7-8A54C83A4F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EE92885E-B813-416A-8A17-C4466E182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67BC-8C1A-459F-B0D5-3CBD506CAB01}" type="datetimeFigureOut">
              <a:rPr lang="ro-RO" smtClean="0"/>
              <a:t>02.06.2020</a:t>
            </a:fld>
            <a:endParaRPr lang="ro-RO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CFDA35F3-494C-4DAF-A00A-F53C9F1F2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C92A3E87-8633-493A-A7FB-38129B5B6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7E69-CA80-4644-B66C-C2AB2D068CE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54895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010550F-9723-4DAA-935E-58414009D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D8F8BC26-1237-4E4D-A4A0-E9959D1FB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67BC-8C1A-459F-B0D5-3CBD506CAB01}" type="datetimeFigureOut">
              <a:rPr lang="ro-RO" smtClean="0"/>
              <a:t>02.06.2020</a:t>
            </a:fld>
            <a:endParaRPr lang="ro-RO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113AC6A7-FC3E-43C4-8AF9-9889B291B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60407920-A98E-4EE7-AC4D-C92C435C3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7E69-CA80-4644-B66C-C2AB2D068CE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64760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5225D526-88DE-4F11-BF51-C2E433076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67BC-8C1A-459F-B0D5-3CBD506CAB01}" type="datetimeFigureOut">
              <a:rPr lang="ro-RO" smtClean="0"/>
              <a:t>02.06.2020</a:t>
            </a:fld>
            <a:endParaRPr lang="ro-RO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D9466887-60DB-4CDF-AB3E-15FE45C17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97775746-B5A1-4CD2-9BBC-8EB3FB55F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7E69-CA80-4644-B66C-C2AB2D068CE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58214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1DF0A93-1BBC-45F2-AB8F-A972AF7A4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CC855D7E-A46D-4520-965A-D36993D14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D80E9A33-9B82-49CD-8349-1A478B0E85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E6429EDB-626B-4681-8675-3C57C7713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67BC-8C1A-459F-B0D5-3CBD506CAB01}" type="datetimeFigureOut">
              <a:rPr lang="ro-RO" smtClean="0"/>
              <a:t>02.06.2020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36FDDC36-A771-4407-9BB0-5B6729CAF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CAECBCF9-8194-4147-B357-1D0FFC743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7E69-CA80-4644-B66C-C2AB2D068CE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96167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1D767B4-3C0E-460A-AFEB-525FB37E1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892AA906-F0C8-4670-A4AD-F30390FC3E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AA6B66D8-E49E-4225-A2C2-FD7CEB633B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FBC6982A-0839-4AD4-81C2-11B420575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67BC-8C1A-459F-B0D5-3CBD506CAB01}" type="datetimeFigureOut">
              <a:rPr lang="ro-RO" smtClean="0"/>
              <a:t>02.06.2020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B2BDE87D-30D8-43C2-B5EA-AB71AF70D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5EF39DBE-FFB6-47C6-8B5F-B541B269F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87E69-CA80-4644-B66C-C2AB2D068CE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76613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:a16="http://schemas.microsoft.com/office/drawing/2014/main" id="{195E3688-2202-49C2-B987-E35CCDE51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33AB22F4-B198-4DC5-A23D-67E7F78DA9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509750F3-7E1A-4B70-A290-B0E10C38DD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467BC-8C1A-459F-B0D5-3CBD506CAB01}" type="datetimeFigureOut">
              <a:rPr lang="ro-RO" smtClean="0"/>
              <a:t>02.06.2020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1087928F-0476-46F4-886D-D19BEDE48B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04BCBE60-6EB7-427B-A851-ACBF8E505F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87E69-CA80-4644-B66C-C2AB2D068CE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0468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C21444A-09CD-4545-8C1A-A946288A53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dirty="0">
                <a:latin typeface="Snap ITC" panose="04040A07060A02020202" pitchFamily="82" charset="0"/>
              </a:rPr>
              <a:t>ZOOM în...</a:t>
            </a:r>
            <a:br>
              <a:rPr lang="ro-RO" dirty="0">
                <a:latin typeface="Snap ITC" panose="04040A07060A02020202" pitchFamily="82" charset="0"/>
              </a:rPr>
            </a:br>
            <a:r>
              <a:rPr lang="ro-RO" dirty="0">
                <a:solidFill>
                  <a:srgbClr val="7030A0"/>
                </a:solidFill>
                <a:latin typeface="Snap ITC" panose="04040A07060A02020202" pitchFamily="82" charset="0"/>
              </a:rPr>
              <a:t> Tara minunilor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0387E8DE-F88F-4324-B7E4-B4486BF8DD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9187" y="3506215"/>
            <a:ext cx="9144000" cy="1655762"/>
          </a:xfrm>
        </p:spPr>
        <p:txBody>
          <a:bodyPr>
            <a:normAutofit/>
          </a:bodyPr>
          <a:lstStyle/>
          <a:p>
            <a:r>
              <a:rPr lang="ro-RO" sz="3200" b="1" dirty="0" err="1">
                <a:solidFill>
                  <a:srgbClr val="00B0F0"/>
                </a:solidFill>
                <a:latin typeface="Curlz MT" panose="04040404050702020202" pitchFamily="82" charset="0"/>
              </a:rPr>
              <a:t>Lectie</a:t>
            </a:r>
            <a:r>
              <a:rPr lang="ro-RO" sz="3200" b="1" dirty="0">
                <a:solidFill>
                  <a:srgbClr val="00B0F0"/>
                </a:solidFill>
                <a:latin typeface="Curlz MT" panose="04040404050702020202" pitchFamily="82" charset="0"/>
              </a:rPr>
              <a:t> de recapitulare finala</a:t>
            </a:r>
          </a:p>
          <a:p>
            <a:r>
              <a:rPr lang="ro-RO" sz="3200" b="1" dirty="0">
                <a:solidFill>
                  <a:srgbClr val="00B0F0"/>
                </a:solidFill>
                <a:latin typeface="Curlz MT" panose="04040404050702020202" pitchFamily="82" charset="0"/>
              </a:rPr>
              <a:t>Clasa a IV-a </a:t>
            </a:r>
          </a:p>
        </p:txBody>
      </p:sp>
      <p:sp>
        <p:nvSpPr>
          <p:cNvPr id="5" name="Dreptunghi 4">
            <a:extLst>
              <a:ext uri="{FF2B5EF4-FFF2-40B4-BE49-F238E27FC236}">
                <a16:creationId xmlns:a16="http://schemas.microsoft.com/office/drawing/2014/main" id="{30BDD5CD-28EF-4CE5-B19F-D576CC80F19A}"/>
              </a:ext>
            </a:extLst>
          </p:cNvPr>
          <p:cNvSpPr/>
          <p:nvPr/>
        </p:nvSpPr>
        <p:spPr>
          <a:xfrm>
            <a:off x="7347284" y="124501"/>
            <a:ext cx="4721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0"/>
              </a:spcAft>
            </a:pPr>
            <a:r>
              <a:rPr lang="ro-RO" sz="2400" dirty="0">
                <a:solidFill>
                  <a:srgbClr val="002060"/>
                </a:solidFill>
                <a:latin typeface="Harlow Solid Italic" panose="04030604020F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Prof. Elisabeta </a:t>
            </a:r>
            <a:r>
              <a:rPr lang="ro-RO" sz="2400" dirty="0" err="1">
                <a:solidFill>
                  <a:srgbClr val="002060"/>
                </a:solidFill>
                <a:latin typeface="Harlow Solid Italic" panose="04030604020F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Minecuta</a:t>
            </a:r>
            <a:r>
              <a:rPr lang="ro-RO" sz="2400" dirty="0">
                <a:solidFill>
                  <a:srgbClr val="002060"/>
                </a:solidFill>
                <a:latin typeface="Harlow Solid Italic" panose="04030604020F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 Sc. 27 </a:t>
            </a:r>
            <a:r>
              <a:rPr lang="ro-RO" sz="2400" dirty="0" err="1">
                <a:solidFill>
                  <a:srgbClr val="002060"/>
                </a:solidFill>
                <a:latin typeface="Harlow Solid Italic" panose="04030604020F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Bv</a:t>
            </a:r>
            <a:endParaRPr lang="ro-RO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959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3">
            <a:extLst>
              <a:ext uri="{FF2B5EF4-FFF2-40B4-BE49-F238E27FC236}">
                <a16:creationId xmlns:a16="http://schemas.microsoft.com/office/drawing/2014/main" id="{A28D90F5-1825-4E28-A8FF-37545053A6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49" t="21196" r="49967" b="55292"/>
          <a:stretch/>
        </p:blipFill>
        <p:spPr>
          <a:xfrm>
            <a:off x="4214026" y="362113"/>
            <a:ext cx="7484547" cy="2456038"/>
          </a:xfrm>
          <a:prstGeom prst="rect">
            <a:avLst/>
          </a:prstGeom>
        </p:spPr>
      </p:pic>
      <p:sp>
        <p:nvSpPr>
          <p:cNvPr id="8" name="Substituent conținut 7">
            <a:extLst>
              <a:ext uri="{FF2B5EF4-FFF2-40B4-BE49-F238E27FC236}">
                <a16:creationId xmlns:a16="http://schemas.microsoft.com/office/drawing/2014/main" id="{A58B5726-91F3-4F6E-A378-C4C67DAFF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 dirty="0"/>
          </a:p>
        </p:txBody>
      </p:sp>
      <p:pic>
        <p:nvPicPr>
          <p:cNvPr id="10244" name="Picture 4" descr="Buna... Care sunt versurile care redau motivul luptei lui Mircea ...">
            <a:extLst>
              <a:ext uri="{FF2B5EF4-FFF2-40B4-BE49-F238E27FC236}">
                <a16:creationId xmlns:a16="http://schemas.microsoft.com/office/drawing/2014/main" id="{FAAE773F-CF31-4D12-8EB5-2E102F43A9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2" t="50000" r="6877" b="27650"/>
          <a:stretch/>
        </p:blipFill>
        <p:spPr bwMode="auto">
          <a:xfrm>
            <a:off x="1572718" y="3429000"/>
            <a:ext cx="7435121" cy="278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GIF cheshire cat - animated GIF on GIFER - by Negrel">
            <a:extLst>
              <a:ext uri="{FF2B5EF4-FFF2-40B4-BE49-F238E27FC236}">
                <a16:creationId xmlns:a16="http://schemas.microsoft.com/office/drawing/2014/main" id="{BB8DA755-B11E-4B14-B027-E89D0B4F52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41195"/>
            <a:ext cx="1740528" cy="98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72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ubstituent conținut 3">
            <a:extLst>
              <a:ext uri="{FF2B5EF4-FFF2-40B4-BE49-F238E27FC236}">
                <a16:creationId xmlns:a16="http://schemas.microsoft.com/office/drawing/2014/main" id="{6E6C7934-75F8-42A7-B6B1-A9A2BB28AD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206" t="69000" r="52331" b="18891"/>
          <a:stretch/>
        </p:blipFill>
        <p:spPr>
          <a:xfrm>
            <a:off x="207911" y="3728804"/>
            <a:ext cx="11369492" cy="2627026"/>
          </a:xfrm>
          <a:prstGeom prst="rect">
            <a:avLst/>
          </a:prstGeom>
        </p:spPr>
      </p:pic>
      <p:pic>
        <p:nvPicPr>
          <p:cNvPr id="5" name="Substituent conținut 3">
            <a:extLst>
              <a:ext uri="{FF2B5EF4-FFF2-40B4-BE49-F238E27FC236}">
                <a16:creationId xmlns:a16="http://schemas.microsoft.com/office/drawing/2014/main" id="{D0E5DBA7-1078-48BF-AE7B-9AA65253A1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04" t="20538" r="48386" b="50927"/>
          <a:stretch/>
        </p:blipFill>
        <p:spPr>
          <a:xfrm>
            <a:off x="5096656" y="138268"/>
            <a:ext cx="6480747" cy="2440040"/>
          </a:xfrm>
          <a:prstGeom prst="rect">
            <a:avLst/>
          </a:prstGeom>
        </p:spPr>
      </p:pic>
      <p:pic>
        <p:nvPicPr>
          <p:cNvPr id="6" name="Picture 2" descr="Simona (Constanta, Romania)'s review of Alice in Wonderland ...">
            <a:extLst>
              <a:ext uri="{FF2B5EF4-FFF2-40B4-BE49-F238E27FC236}">
                <a16:creationId xmlns:a16="http://schemas.microsoft.com/office/drawing/2014/main" id="{7F2B14E0-20F5-4A61-85DE-C6811EFBBF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953" y="1024366"/>
            <a:ext cx="2252090" cy="155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43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C4682F5-7E27-47DF-8C70-5E193CB5F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Substituent conținut 3">
            <a:extLst>
              <a:ext uri="{FF2B5EF4-FFF2-40B4-BE49-F238E27FC236}">
                <a16:creationId xmlns:a16="http://schemas.microsoft.com/office/drawing/2014/main" id="{D1C3DFD4-FBEB-442E-AB8B-B004495958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470" t="42394" r="12188" b="49661"/>
          <a:stretch/>
        </p:blipFill>
        <p:spPr>
          <a:xfrm>
            <a:off x="505326" y="5212282"/>
            <a:ext cx="11181347" cy="1337480"/>
          </a:xfrm>
          <a:prstGeom prst="rect">
            <a:avLst/>
          </a:prstGeom>
        </p:spPr>
      </p:pic>
      <p:pic>
        <p:nvPicPr>
          <p:cNvPr id="5" name="Substituent conținut 3">
            <a:extLst>
              <a:ext uri="{FF2B5EF4-FFF2-40B4-BE49-F238E27FC236}">
                <a16:creationId xmlns:a16="http://schemas.microsoft.com/office/drawing/2014/main" id="{7241308B-044D-456F-B592-AAE25008A5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71" t="19980" r="51905" b="58045"/>
          <a:stretch/>
        </p:blipFill>
        <p:spPr>
          <a:xfrm>
            <a:off x="838200" y="1669080"/>
            <a:ext cx="9795876" cy="3093370"/>
          </a:xfrm>
          <a:prstGeom prst="rect">
            <a:avLst/>
          </a:prstGeom>
        </p:spPr>
      </p:pic>
      <p:pic>
        <p:nvPicPr>
          <p:cNvPr id="6" name="Picture 4" descr="GIF cheshire cat - animated GIF on GIFER - by Negrel">
            <a:extLst>
              <a:ext uri="{FF2B5EF4-FFF2-40B4-BE49-F238E27FC236}">
                <a16:creationId xmlns:a16="http://schemas.microsoft.com/office/drawing/2014/main" id="{118507AB-9E1D-4E57-8DB6-C04E2D651A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145" y="365125"/>
            <a:ext cx="1740528" cy="98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73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5CDA840-0C39-4865-A46C-6D8A86465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Substituent conținut 3">
            <a:extLst>
              <a:ext uri="{FF2B5EF4-FFF2-40B4-BE49-F238E27FC236}">
                <a16:creationId xmlns:a16="http://schemas.microsoft.com/office/drawing/2014/main" id="{7F3918AC-13E9-4830-8A63-B6EB51833B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000" t="71738" r="12089" b="16972"/>
          <a:stretch/>
        </p:blipFill>
        <p:spPr>
          <a:xfrm>
            <a:off x="709863" y="3609474"/>
            <a:ext cx="11018507" cy="2743200"/>
          </a:xfrm>
          <a:prstGeom prst="rect">
            <a:avLst/>
          </a:prstGeom>
        </p:spPr>
      </p:pic>
      <p:pic>
        <p:nvPicPr>
          <p:cNvPr id="5" name="Substituent conținut 3">
            <a:extLst>
              <a:ext uri="{FF2B5EF4-FFF2-40B4-BE49-F238E27FC236}">
                <a16:creationId xmlns:a16="http://schemas.microsoft.com/office/drawing/2014/main" id="{203FFB1D-49AC-49B8-AFB5-EEE215532C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896" t="21640" r="12794" b="54838"/>
          <a:stretch/>
        </p:blipFill>
        <p:spPr>
          <a:xfrm>
            <a:off x="1795918" y="949617"/>
            <a:ext cx="4797387" cy="1700463"/>
          </a:xfrm>
          <a:prstGeom prst="rect">
            <a:avLst/>
          </a:prstGeom>
        </p:spPr>
      </p:pic>
      <p:pic>
        <p:nvPicPr>
          <p:cNvPr id="6" name="Picture 2" descr="Simona (Constanta, Romania)'s review of Alice in Wonderland ...">
            <a:extLst>
              <a:ext uri="{FF2B5EF4-FFF2-40B4-BE49-F238E27FC236}">
                <a16:creationId xmlns:a16="http://schemas.microsoft.com/office/drawing/2014/main" id="{2263AA97-80D8-4192-86B0-4940E20222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710" y="1022877"/>
            <a:ext cx="2252090" cy="155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55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ulă de gânduri: nor 9">
            <a:extLst>
              <a:ext uri="{FF2B5EF4-FFF2-40B4-BE49-F238E27FC236}">
                <a16:creationId xmlns:a16="http://schemas.microsoft.com/office/drawing/2014/main" id="{8B4529A1-3FB6-44C3-ADF2-6B5163524588}"/>
              </a:ext>
            </a:extLst>
          </p:cNvPr>
          <p:cNvSpPr/>
          <p:nvPr/>
        </p:nvSpPr>
        <p:spPr>
          <a:xfrm>
            <a:off x="3217444" y="898359"/>
            <a:ext cx="8429124" cy="2326104"/>
          </a:xfrm>
          <a:prstGeom prst="cloudCallout">
            <a:avLst>
              <a:gd name="adj1" fmla="val -52381"/>
              <a:gd name="adj2" fmla="val 3605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dirty="0"/>
              <a:t>Veți descoperi care sunt AȘII DIN MÎNECUȚĂ dacă veți răspunde la ghicitori</a:t>
            </a:r>
          </a:p>
        </p:txBody>
      </p:sp>
      <p:pic>
        <p:nvPicPr>
          <p:cNvPr id="11" name="Picture 2" descr="Card clipart alice in wonderland, Card alice in wonderland ...">
            <a:extLst>
              <a:ext uri="{FF2B5EF4-FFF2-40B4-BE49-F238E27FC236}">
                <a16:creationId xmlns:a16="http://schemas.microsoft.com/office/drawing/2014/main" id="{F3CBB853-6714-44E3-ABF2-11185C5C2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93" y="1604962"/>
            <a:ext cx="4038601" cy="512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Vector Clipart - Falling alice. Vector Illustration gg64429702 ...">
            <a:extLst>
              <a:ext uri="{FF2B5EF4-FFF2-40B4-BE49-F238E27FC236}">
                <a16:creationId xmlns:a16="http://schemas.microsoft.com/office/drawing/2014/main" id="{CF701958-8E30-4BDD-9192-62BAEE5146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495" y="3633538"/>
            <a:ext cx="2519894" cy="247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017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10BE7D4-CC8B-4795-AF9F-A813AC3DB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15362" name="Picture 2" descr="Pin by shaheen perwaz on Frames &amp; beautiful Boards (With images ...">
            <a:extLst>
              <a:ext uri="{FF2B5EF4-FFF2-40B4-BE49-F238E27FC236}">
                <a16:creationId xmlns:a16="http://schemas.microsoft.com/office/drawing/2014/main" id="{C7097FE6-92E2-407B-9BA5-A5DE25E9988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31" y="365125"/>
            <a:ext cx="4722396" cy="629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Pin by shaheen perwaz on Frames &amp; beautiful Boards (With images ...">
            <a:extLst>
              <a:ext uri="{FF2B5EF4-FFF2-40B4-BE49-F238E27FC236}">
                <a16:creationId xmlns:a16="http://schemas.microsoft.com/office/drawing/2014/main" id="{17604E1B-F64A-44E8-B179-D2D93A3D3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836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reptunghi 4">
            <a:extLst>
              <a:ext uri="{FF2B5EF4-FFF2-40B4-BE49-F238E27FC236}">
                <a16:creationId xmlns:a16="http://schemas.microsoft.com/office/drawing/2014/main" id="{C5368E8B-7D1E-416C-932E-32F9BAA8C496}"/>
              </a:ext>
            </a:extLst>
          </p:cNvPr>
          <p:cNvSpPr/>
          <p:nvPr/>
        </p:nvSpPr>
        <p:spPr>
          <a:xfrm>
            <a:off x="1395664" y="1690688"/>
            <a:ext cx="32405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800" b="0" i="0" dirty="0">
                <a:solidFill>
                  <a:srgbClr val="000000"/>
                </a:solidFill>
                <a:effectLst/>
                <a:latin typeface="ProximaNova"/>
              </a:rPr>
              <a:t>Unde-s ape fără adâncimi și munți fără înălțimi?</a:t>
            </a:r>
            <a:endParaRPr lang="ro-RO" sz="2800" dirty="0">
              <a:solidFill>
                <a:srgbClr val="FF0000"/>
              </a:solidFill>
            </a:endParaRPr>
          </a:p>
        </p:txBody>
      </p:sp>
      <p:sp>
        <p:nvSpPr>
          <p:cNvPr id="6" name="Dreptunghi 5">
            <a:extLst>
              <a:ext uri="{FF2B5EF4-FFF2-40B4-BE49-F238E27FC236}">
                <a16:creationId xmlns:a16="http://schemas.microsoft.com/office/drawing/2014/main" id="{75F30E2B-9874-422A-9D65-08F1E7C5D955}"/>
              </a:ext>
            </a:extLst>
          </p:cNvPr>
          <p:cNvSpPr/>
          <p:nvPr/>
        </p:nvSpPr>
        <p:spPr>
          <a:xfrm>
            <a:off x="1155032" y="3344780"/>
            <a:ext cx="25968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dirty="0">
                <a:solidFill>
                  <a:srgbClr val="FF0000"/>
                </a:solidFill>
                <a:latin typeface="ProximaNova"/>
              </a:rPr>
              <a:t>Răspuns : pe hartă</a:t>
            </a:r>
            <a:endParaRPr lang="ro-RO" sz="2400" dirty="0"/>
          </a:p>
        </p:txBody>
      </p:sp>
      <p:sp>
        <p:nvSpPr>
          <p:cNvPr id="7" name="Dreptunghi 6">
            <a:extLst>
              <a:ext uri="{FF2B5EF4-FFF2-40B4-BE49-F238E27FC236}">
                <a16:creationId xmlns:a16="http://schemas.microsoft.com/office/drawing/2014/main" id="{5DFFA560-501A-4BBC-B43B-EC8D5BDA0DF5}"/>
              </a:ext>
            </a:extLst>
          </p:cNvPr>
          <p:cNvSpPr/>
          <p:nvPr/>
        </p:nvSpPr>
        <p:spPr>
          <a:xfrm>
            <a:off x="6609347" y="1598355"/>
            <a:ext cx="3834063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dirty="0" err="1">
                <a:solidFill>
                  <a:srgbClr val="000000"/>
                </a:solidFill>
                <a:latin typeface="ProximaNova"/>
              </a:rPr>
              <a:t>B</a:t>
            </a:r>
            <a:r>
              <a:rPr lang="ro-RO" sz="2400" b="0" i="0" dirty="0" err="1">
                <a:solidFill>
                  <a:srgbClr val="000000"/>
                </a:solidFill>
                <a:effectLst/>
                <a:latin typeface="ProximaNova"/>
              </a:rPr>
              <a:t>ecu</a:t>
            </a:r>
            <a:r>
              <a:rPr lang="ro-RO" sz="2400" b="0" i="0" dirty="0">
                <a:solidFill>
                  <a:srgbClr val="000000"/>
                </a:solidFill>
                <a:effectLst/>
                <a:latin typeface="ProximaNova"/>
              </a:rPr>
              <a:t>-acesta uriaș</a:t>
            </a:r>
            <a:br>
              <a:rPr lang="ro-RO" sz="2400" dirty="0"/>
            </a:br>
            <a:r>
              <a:rPr lang="ro-RO" sz="2400" b="0" i="0" dirty="0">
                <a:solidFill>
                  <a:srgbClr val="000000"/>
                </a:solidFill>
                <a:effectLst/>
                <a:latin typeface="ProximaNova"/>
              </a:rPr>
              <a:t>Pare puțin mai poznaș</a:t>
            </a:r>
            <a:br>
              <a:rPr lang="ro-RO" sz="2400" dirty="0"/>
            </a:br>
            <a:r>
              <a:rPr lang="ro-RO" sz="2400" b="0" i="0" dirty="0">
                <a:solidFill>
                  <a:srgbClr val="000000"/>
                </a:solidFill>
                <a:effectLst/>
                <a:latin typeface="ProximaNova"/>
              </a:rPr>
              <a:t>Nu se arde niciodată</a:t>
            </a:r>
            <a:br>
              <a:rPr lang="ro-RO" sz="2400" dirty="0"/>
            </a:br>
            <a:r>
              <a:rPr lang="ro-RO" sz="2400" b="0" i="0" dirty="0">
                <a:solidFill>
                  <a:srgbClr val="000000"/>
                </a:solidFill>
                <a:effectLst/>
                <a:latin typeface="ProximaNova"/>
              </a:rPr>
              <a:t>Luminând în lumea toată.</a:t>
            </a:r>
            <a:br>
              <a:rPr lang="ro-RO" sz="2400" dirty="0"/>
            </a:br>
            <a:r>
              <a:rPr lang="ro-RO" sz="2000" b="0" i="0" dirty="0">
                <a:solidFill>
                  <a:srgbClr val="000000"/>
                </a:solidFill>
                <a:effectLst/>
                <a:latin typeface="ProximaNova"/>
              </a:rPr>
              <a:t>                        </a:t>
            </a:r>
            <a:endParaRPr lang="ro-RO" sz="2000" dirty="0"/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id="{81126B2D-8DE3-4463-A2DE-6983A91A2338}"/>
              </a:ext>
            </a:extLst>
          </p:cNvPr>
          <p:cNvSpPr/>
          <p:nvPr/>
        </p:nvSpPr>
        <p:spPr>
          <a:xfrm>
            <a:off x="6609348" y="3628430"/>
            <a:ext cx="25968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dirty="0">
                <a:solidFill>
                  <a:srgbClr val="FF0000"/>
                </a:solidFill>
                <a:latin typeface="ProximaNova"/>
              </a:rPr>
              <a:t>Răspuns : Soarele</a:t>
            </a:r>
            <a:endParaRPr lang="ro-RO" sz="2400" dirty="0"/>
          </a:p>
        </p:txBody>
      </p:sp>
    </p:spTree>
    <p:extLst>
      <p:ext uri="{BB962C8B-B14F-4D97-AF65-F5344CB8AC3E}">
        <p14:creationId xmlns:p14="http://schemas.microsoft.com/office/powerpoint/2010/main" val="35904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84C2361-CB1B-4114-B697-925282BCA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19458" name="Picture 2" descr="135 Best Frames images in 2020 | Borders for paper, Borders and ...">
            <a:extLst>
              <a:ext uri="{FF2B5EF4-FFF2-40B4-BE49-F238E27FC236}">
                <a16:creationId xmlns:a16="http://schemas.microsoft.com/office/drawing/2014/main" id="{54CE015A-E3ED-4936-A0AA-ADB4455989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34" y="365125"/>
            <a:ext cx="4866777" cy="647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Free Alice in Wonderland Printable Notebook. | Hoja de cuaderno ...">
            <a:extLst>
              <a:ext uri="{FF2B5EF4-FFF2-40B4-BE49-F238E27FC236}">
                <a16:creationId xmlns:a16="http://schemas.microsoft.com/office/drawing/2014/main" id="{94C5CE52-B55F-4DB0-B141-229B9BCDE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333" y="191356"/>
            <a:ext cx="4856467" cy="647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reptunghi 3">
            <a:extLst>
              <a:ext uri="{FF2B5EF4-FFF2-40B4-BE49-F238E27FC236}">
                <a16:creationId xmlns:a16="http://schemas.microsoft.com/office/drawing/2014/main" id="{05A69B7F-902B-4028-A6E5-EC2135D57AD2}"/>
              </a:ext>
            </a:extLst>
          </p:cNvPr>
          <p:cNvSpPr/>
          <p:nvPr/>
        </p:nvSpPr>
        <p:spPr>
          <a:xfrm>
            <a:off x="1235242" y="2213356"/>
            <a:ext cx="33207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0" i="0" dirty="0">
                <a:solidFill>
                  <a:srgbClr val="000000"/>
                </a:solidFill>
                <a:effectLst/>
                <a:latin typeface="ProximaNova"/>
              </a:rPr>
              <a:t>Cine are urechi</a:t>
            </a:r>
          </a:p>
          <a:p>
            <a:r>
              <a:rPr lang="pt-BR" sz="3200" b="0" i="0" dirty="0">
                <a:solidFill>
                  <a:srgbClr val="000000"/>
                </a:solidFill>
                <a:effectLst/>
                <a:latin typeface="ProximaNova"/>
              </a:rPr>
              <a:t>Și n-aude cu ele?</a:t>
            </a:r>
          </a:p>
        </p:txBody>
      </p:sp>
      <p:sp>
        <p:nvSpPr>
          <p:cNvPr id="7" name="Dreptunghi 6">
            <a:extLst>
              <a:ext uri="{FF2B5EF4-FFF2-40B4-BE49-F238E27FC236}">
                <a16:creationId xmlns:a16="http://schemas.microsoft.com/office/drawing/2014/main" id="{1B87ADAD-2C47-484E-88B5-37A49DD5E389}"/>
              </a:ext>
            </a:extLst>
          </p:cNvPr>
          <p:cNvSpPr/>
          <p:nvPr/>
        </p:nvSpPr>
        <p:spPr>
          <a:xfrm>
            <a:off x="1407803" y="3800789"/>
            <a:ext cx="25968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3200" dirty="0">
                <a:solidFill>
                  <a:srgbClr val="FF0000"/>
                </a:solidFill>
                <a:latin typeface="ProximaNova"/>
              </a:rPr>
              <a:t>Răspuns : acul</a:t>
            </a:r>
            <a:endParaRPr lang="ro-RO" sz="3200" dirty="0"/>
          </a:p>
        </p:txBody>
      </p:sp>
      <p:sp>
        <p:nvSpPr>
          <p:cNvPr id="5" name="Dreptunghi 4">
            <a:extLst>
              <a:ext uri="{FF2B5EF4-FFF2-40B4-BE49-F238E27FC236}">
                <a16:creationId xmlns:a16="http://schemas.microsoft.com/office/drawing/2014/main" id="{42FCAB49-C92D-48DC-B68A-D8AF5D1101A8}"/>
              </a:ext>
            </a:extLst>
          </p:cNvPr>
          <p:cNvSpPr/>
          <p:nvPr/>
        </p:nvSpPr>
        <p:spPr>
          <a:xfrm>
            <a:off x="7042484" y="1351858"/>
            <a:ext cx="402656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3200" b="0" i="0" dirty="0">
                <a:solidFill>
                  <a:srgbClr val="000000"/>
                </a:solidFill>
                <a:effectLst/>
                <a:latin typeface="ProximaNova"/>
              </a:rPr>
              <a:t>Poți să fugi de ea prea bine,</a:t>
            </a:r>
          </a:p>
          <a:p>
            <a:r>
              <a:rPr lang="ro-RO" sz="3200" b="0" i="0" dirty="0">
                <a:solidFill>
                  <a:srgbClr val="000000"/>
                </a:solidFill>
                <a:effectLst/>
                <a:latin typeface="ProximaNova"/>
              </a:rPr>
              <a:t>Că tot vine după tine!</a:t>
            </a:r>
          </a:p>
          <a:p>
            <a:endParaRPr lang="ro-RO" sz="3200" b="0" i="0" dirty="0">
              <a:solidFill>
                <a:srgbClr val="000000"/>
              </a:solidFill>
              <a:effectLst/>
              <a:latin typeface="ProximaNova"/>
            </a:endParaRPr>
          </a:p>
        </p:txBody>
      </p:sp>
      <p:sp>
        <p:nvSpPr>
          <p:cNvPr id="9" name="Dreptunghi 8">
            <a:extLst>
              <a:ext uri="{FF2B5EF4-FFF2-40B4-BE49-F238E27FC236}">
                <a16:creationId xmlns:a16="http://schemas.microsoft.com/office/drawing/2014/main" id="{FEE4BA20-F81C-40AE-A0C5-43DD57B1AB5D}"/>
              </a:ext>
            </a:extLst>
          </p:cNvPr>
          <p:cNvSpPr/>
          <p:nvPr/>
        </p:nvSpPr>
        <p:spPr>
          <a:xfrm>
            <a:off x="7042484" y="3941236"/>
            <a:ext cx="25968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3200" dirty="0">
                <a:solidFill>
                  <a:srgbClr val="FF0000"/>
                </a:solidFill>
                <a:latin typeface="ProximaNova"/>
              </a:rPr>
              <a:t>Răspuns : umbra</a:t>
            </a:r>
            <a:endParaRPr lang="ro-RO" sz="3200" dirty="0"/>
          </a:p>
        </p:txBody>
      </p:sp>
    </p:spTree>
    <p:extLst>
      <p:ext uri="{BB962C8B-B14F-4D97-AF65-F5344CB8AC3E}">
        <p14:creationId xmlns:p14="http://schemas.microsoft.com/office/powerpoint/2010/main" val="418740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40048FE-3548-4AB1-B7E5-13EF166AA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53A9A735-9A5D-4D66-9198-180360727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0" y="1825625"/>
            <a:ext cx="6801853" cy="27945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o-RO" sz="8000" dirty="0"/>
              <a:t>Iată </a:t>
            </a:r>
            <a:r>
              <a:rPr lang="ro-RO" sz="8000" b="1" dirty="0">
                <a:solidFill>
                  <a:srgbClr val="7030A0"/>
                </a:solidFill>
              </a:rPr>
              <a:t>AȘII DIN MÎNECUȚĂ</a:t>
            </a:r>
            <a:r>
              <a:rPr lang="ro-RO" sz="80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05553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AE3132E-3763-4ACE-998B-127157B2A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i="1" dirty="0">
                <a:solidFill>
                  <a:srgbClr val="FF0000"/>
                </a:solidFill>
              </a:rPr>
              <a:t>  Plan de recapitulare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6FBFF7EA-9C01-4259-9CE6-FD76B7350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42875" cy="4351338"/>
          </a:xfrm>
        </p:spPr>
        <p:txBody>
          <a:bodyPr/>
          <a:lstStyle/>
          <a:p>
            <a:r>
              <a:rPr lang="ro-RO" dirty="0"/>
              <a:t>Probleme diverse la matematică</a:t>
            </a:r>
          </a:p>
          <a:p>
            <a:r>
              <a:rPr lang="ro-RO" dirty="0"/>
              <a:t>Recunoașterea textelor/ personajelor studiate.</a:t>
            </a:r>
          </a:p>
          <a:p>
            <a:r>
              <a:rPr lang="ro-RO" dirty="0"/>
              <a:t>Întrebări de cultură generală (istorie, geografie, științe, educație civică)</a:t>
            </a:r>
          </a:p>
          <a:p>
            <a:endParaRPr lang="ro-RO" dirty="0"/>
          </a:p>
          <a:p>
            <a:endParaRPr lang="ro-RO" dirty="0"/>
          </a:p>
          <a:p>
            <a:endParaRPr lang="ro-RO" dirty="0"/>
          </a:p>
        </p:txBody>
      </p:sp>
      <p:sp>
        <p:nvSpPr>
          <p:cNvPr id="4" name="Dreptunghi 3">
            <a:extLst>
              <a:ext uri="{FF2B5EF4-FFF2-40B4-BE49-F238E27FC236}">
                <a16:creationId xmlns:a16="http://schemas.microsoft.com/office/drawing/2014/main" id="{3269E7F1-09A3-4A2D-9159-6FC29B6E61E1}"/>
              </a:ext>
            </a:extLst>
          </p:cNvPr>
          <p:cNvSpPr/>
          <p:nvPr/>
        </p:nvSpPr>
        <p:spPr>
          <a:xfrm>
            <a:off x="7844590" y="1283368"/>
            <a:ext cx="2662990" cy="20106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800" b="1" i="1" dirty="0">
                <a:solidFill>
                  <a:srgbClr val="7030A0"/>
                </a:solidFill>
              </a:rPr>
              <a:t>La finalul activității veți avea parte de o surpriză</a:t>
            </a:r>
            <a:r>
              <a:rPr lang="ro-RO" b="1" i="1" dirty="0">
                <a:solidFill>
                  <a:srgbClr val="7030A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86181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322D3D1-C847-48F1-AC49-D997E1864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>
                <a:solidFill>
                  <a:schemeClr val="accent6">
                    <a:lumMod val="75000"/>
                  </a:schemeClr>
                </a:solidFill>
              </a:rPr>
              <a:t>Pălărierul nebun </a:t>
            </a:r>
            <a:r>
              <a:rPr lang="ro-RO" dirty="0"/>
              <a:t>te invită la masa de lucru.</a:t>
            </a:r>
          </a:p>
        </p:txBody>
      </p:sp>
      <p:pic>
        <p:nvPicPr>
          <p:cNvPr id="4" name="Picture 6" descr="Today will be a special themed storytime for &quot;Mad Hatter Day ...">
            <a:extLst>
              <a:ext uri="{FF2B5EF4-FFF2-40B4-BE49-F238E27FC236}">
                <a16:creationId xmlns:a16="http://schemas.microsoft.com/office/drawing/2014/main" id="{32FD5FC7-486F-4F0A-9E56-E0BEA31C9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046" y="2200354"/>
            <a:ext cx="3364754" cy="399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ulă de gânduri: nor 4">
            <a:extLst>
              <a:ext uri="{FF2B5EF4-FFF2-40B4-BE49-F238E27FC236}">
                <a16:creationId xmlns:a16="http://schemas.microsoft.com/office/drawing/2014/main" id="{3C4A858A-33CB-4B4B-9BB6-92A93FEA7A6A}"/>
              </a:ext>
            </a:extLst>
          </p:cNvPr>
          <p:cNvSpPr/>
          <p:nvPr/>
        </p:nvSpPr>
        <p:spPr>
          <a:xfrm>
            <a:off x="629587" y="2848131"/>
            <a:ext cx="5696262" cy="2711271"/>
          </a:xfrm>
          <a:prstGeom prst="cloudCallout">
            <a:avLst>
              <a:gd name="adj1" fmla="val 79816"/>
              <a:gd name="adj2" fmla="val -5578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b="1" i="1" dirty="0"/>
              <a:t>Ce ai de făcut?</a:t>
            </a:r>
          </a:p>
          <a:p>
            <a:pPr marL="342900" indent="-342900" algn="ctr">
              <a:buAutoNum type="arabicPeriod"/>
            </a:pPr>
            <a:r>
              <a:rPr lang="ro-RO" sz="2400" dirty="0"/>
              <a:t>Recunoaște metoda de rezolvare a problemelor.</a:t>
            </a:r>
          </a:p>
          <a:p>
            <a:pPr marL="342900" indent="-342900" algn="ctr">
              <a:buAutoNum type="arabicPeriod"/>
            </a:pPr>
            <a:r>
              <a:rPr lang="ro-RO" sz="2400" dirty="0"/>
              <a:t>Rezolvă problemele. </a:t>
            </a:r>
          </a:p>
        </p:txBody>
      </p:sp>
    </p:spTree>
    <p:extLst>
      <p:ext uri="{BB962C8B-B14F-4D97-AF65-F5344CB8AC3E}">
        <p14:creationId xmlns:p14="http://schemas.microsoft.com/office/powerpoint/2010/main" val="3180389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1B0CB-644E-45A7-8232-449DE7B7B3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60613" y="549276"/>
            <a:ext cx="7626350" cy="1179513"/>
          </a:xfrm>
        </p:spPr>
        <p:txBody>
          <a:bodyPr anchorCtr="1"/>
          <a:lstStyle/>
          <a:p>
            <a:pPr algn="ctr" eaLnBrk="1"/>
            <a:r>
              <a:rPr lang="ro-RO" altLang="ro-RO" b="1">
                <a:latin typeface="Avenir Next LT Pro" panose="020B0504020202020204" pitchFamily="34" charset="-18"/>
              </a:rPr>
              <a:t>Metoda mersului invers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002A7-6D16-4A05-B739-71FC06AC30A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54439" y="1654175"/>
            <a:ext cx="10887375" cy="4587875"/>
          </a:xfrm>
        </p:spPr>
        <p:txBody>
          <a:bodyPr/>
          <a:lstStyle/>
          <a:p>
            <a:pPr eaLnBrk="1"/>
            <a:r>
              <a:rPr lang="ro-RO" altLang="ro-RO" dirty="0">
                <a:latin typeface="Avenir Next LT Pro" panose="020B0504020202020204" pitchFamily="34" charset="-18"/>
              </a:rPr>
              <a:t>1. Aleg un număr, pe care îl înmulțesc cu 4, rezultatul îl înmulțesc cu 2, rezultatul obținut îl înmulțesc cu 2, apoi scad1, adun 1 și obțin 128.  Ce număr am ales?</a:t>
            </a:r>
          </a:p>
          <a:p>
            <a:pPr eaLnBrk="1"/>
            <a:endParaRPr lang="ro-RO" altLang="ro-RO" dirty="0">
              <a:latin typeface="Avenir Next LT Pro" panose="020B0504020202020204" pitchFamily="34" charset="-18"/>
            </a:endParaRPr>
          </a:p>
          <a:p>
            <a:pPr eaLnBrk="1"/>
            <a:endParaRPr lang="ro-RO" altLang="ro-RO" dirty="0">
              <a:latin typeface="Avenir Next LT Pro" panose="020B0504020202020204" pitchFamily="34" charset="-18"/>
            </a:endParaRPr>
          </a:p>
          <a:p>
            <a:pPr eaLnBrk="1"/>
            <a:endParaRPr lang="ro-RO" altLang="ro-RO" dirty="0">
              <a:latin typeface="Avenir Next LT Pro" panose="020B0504020202020204" pitchFamily="34" charset="-18"/>
            </a:endParaRPr>
          </a:p>
          <a:p>
            <a:pPr eaLnBrk="1"/>
            <a:r>
              <a:rPr lang="ro-RO" altLang="ro-RO" dirty="0">
                <a:latin typeface="Avenir Next LT Pro" panose="020B0504020202020204" pitchFamily="34" charset="-18"/>
              </a:rPr>
              <a:t>a=8</a:t>
            </a:r>
          </a:p>
          <a:p>
            <a:pPr eaLnBrk="1"/>
            <a:endParaRPr lang="ro-RO" altLang="ro-RO" dirty="0">
              <a:latin typeface="Avenir Next LT Pro" panose="020B0504020202020204" pitchFamily="34" charset="-18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7E4714-54E5-4192-8A41-9BAB31294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9531" y="3610769"/>
            <a:ext cx="6868513" cy="7493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o-RO" altLang="ro-RO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nir Next LT Pro" panose="020B0504020202020204" pitchFamily="34" charset="-18"/>
              </a:rPr>
              <a:t>(ax4x2x2)-1+1=128 </a:t>
            </a:r>
            <a:endParaRPr lang="ro-RO" altLang="ro-RO" sz="3200" b="1" dirty="0">
              <a:solidFill>
                <a:srgbClr val="FF0000"/>
              </a:solidFill>
              <a:latin typeface="Avenir Next LT Pro" panose="020B0504020202020204" pitchFamily="34" charset="-18"/>
            </a:endParaRPr>
          </a:p>
        </p:txBody>
      </p:sp>
      <p:pic>
        <p:nvPicPr>
          <p:cNvPr id="5" name="Picture 2" descr="Simona (Constanta, Romania)'s review of Alice in Wonderland ...">
            <a:extLst>
              <a:ext uri="{FF2B5EF4-FFF2-40B4-BE49-F238E27FC236}">
                <a16:creationId xmlns:a16="http://schemas.microsoft.com/office/drawing/2014/main" id="{7B84820C-5B5D-4476-86F8-017B779CF7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471" y="4985252"/>
            <a:ext cx="2252090" cy="155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074AA-F7DE-4356-86E9-2D6651EBDC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60613" y="549276"/>
            <a:ext cx="7626350" cy="1179513"/>
          </a:xfrm>
        </p:spPr>
        <p:txBody>
          <a:bodyPr/>
          <a:lstStyle/>
          <a:p>
            <a:pPr eaLnBrk="1"/>
            <a:r>
              <a:rPr lang="ro-RO" altLang="ro-RO">
                <a:latin typeface="Avenir Next LT Pro" panose="020B0504020202020204" pitchFamily="34" charset="-18"/>
              </a:rPr>
              <a:t>Probleme grafice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F6812-C128-4820-829B-4C84484B71B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360613" y="1546226"/>
            <a:ext cx="7626350" cy="4625975"/>
          </a:xfrm>
        </p:spPr>
        <p:txBody>
          <a:bodyPr/>
          <a:lstStyle/>
          <a:p>
            <a:pPr eaLnBrk="1">
              <a:lnSpc>
                <a:spcPct val="100000"/>
              </a:lnSpc>
            </a:pPr>
            <a:r>
              <a:rPr lang="ro-RO" altLang="ro-RO" sz="2600" dirty="0">
                <a:latin typeface="Avenir Next LT Pro" panose="020B0504020202020204" pitchFamily="34" charset="-18"/>
              </a:rPr>
              <a:t>Suma a două numere este a și b este 150. Află cele 2 numere știind că: </a:t>
            </a:r>
          </a:p>
          <a:p>
            <a:pPr eaLnBrk="1">
              <a:lnSpc>
                <a:spcPct val="100000"/>
              </a:lnSpc>
            </a:pPr>
            <a:r>
              <a:rPr lang="ro-RO" altLang="ro-RO" sz="2600" dirty="0">
                <a:latin typeface="Avenir Next LT Pro" panose="020B0504020202020204" pitchFamily="34" charset="-18"/>
              </a:rPr>
              <a:t>a). a este cu 20 mai mare decât b</a:t>
            </a:r>
          </a:p>
          <a:p>
            <a:pPr eaLnBrk="1">
              <a:lnSpc>
                <a:spcPct val="100000"/>
              </a:lnSpc>
            </a:pPr>
            <a:r>
              <a:rPr lang="ro-RO" altLang="ro-RO" sz="2600" dirty="0">
                <a:latin typeface="Avenir Next LT Pro" panose="020B0504020202020204" pitchFamily="34" charset="-18"/>
              </a:rPr>
              <a:t>b). a este de 4 ori mai mic decât b</a:t>
            </a:r>
          </a:p>
          <a:p>
            <a:pPr eaLnBrk="1">
              <a:lnSpc>
                <a:spcPct val="100000"/>
              </a:lnSpc>
            </a:pPr>
            <a:r>
              <a:rPr lang="ro-RO" altLang="ro-RO" sz="2600" dirty="0">
                <a:latin typeface="Avenir Next LT Pro" panose="020B0504020202020204" pitchFamily="34" charset="-18"/>
              </a:rPr>
              <a:t>c). dacă a se împarte la b se obține câtul 2 și restul 9.</a:t>
            </a:r>
          </a:p>
          <a:p>
            <a:pPr eaLnBrk="1">
              <a:lnSpc>
                <a:spcPct val="100000"/>
              </a:lnSpc>
            </a:pPr>
            <a:r>
              <a:rPr lang="ro-RO" altLang="ro-RO" sz="2600" dirty="0">
                <a:latin typeface="Avenir Next LT Pro" panose="020B0504020202020204" pitchFamily="34" charset="-18"/>
              </a:rPr>
              <a:t>R. a)  a= 85,   b= 65</a:t>
            </a:r>
          </a:p>
          <a:p>
            <a:pPr eaLnBrk="1">
              <a:lnSpc>
                <a:spcPct val="100000"/>
              </a:lnSpc>
            </a:pPr>
            <a:r>
              <a:rPr lang="ro-RO" altLang="ro-RO" sz="2600" dirty="0">
                <a:latin typeface="Avenir Next LT Pro" panose="020B0504020202020204" pitchFamily="34" charset="-18"/>
              </a:rPr>
              <a:t>     b)  a= 30,   b=120</a:t>
            </a:r>
          </a:p>
          <a:p>
            <a:pPr eaLnBrk="1">
              <a:lnSpc>
                <a:spcPct val="100000"/>
              </a:lnSpc>
            </a:pPr>
            <a:r>
              <a:rPr lang="ro-RO" altLang="ro-RO" sz="2600" dirty="0">
                <a:latin typeface="Avenir Next LT Pro" panose="020B0504020202020204" pitchFamily="34" charset="-18"/>
              </a:rPr>
              <a:t>    c).  a=103,   b=47</a:t>
            </a:r>
          </a:p>
        </p:txBody>
      </p:sp>
      <p:pic>
        <p:nvPicPr>
          <p:cNvPr id="5" name="Picture 4" descr="GIF cheshire cat - animated GIF on GIFER - by Negrel">
            <a:extLst>
              <a:ext uri="{FF2B5EF4-FFF2-40B4-BE49-F238E27FC236}">
                <a16:creationId xmlns:a16="http://schemas.microsoft.com/office/drawing/2014/main" id="{920293E2-ACDF-4291-AB68-430353CAFF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069" y="4668253"/>
            <a:ext cx="2908636" cy="164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D3E02-EE48-4D63-A955-E223354DD2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79651" y="123826"/>
            <a:ext cx="7669213" cy="784225"/>
          </a:xfrm>
        </p:spPr>
        <p:txBody>
          <a:bodyPr/>
          <a:lstStyle/>
          <a:p>
            <a:pPr eaLnBrk="1"/>
            <a:r>
              <a:rPr lang="ro-RO" altLang="ro-RO">
                <a:latin typeface="Avenir Next LT Pro" panose="020B0504020202020204" pitchFamily="34" charset="-18"/>
              </a:rPr>
              <a:t>Metoda comparației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C6D33-6D1A-4F78-853B-0A981743860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360613" y="992189"/>
            <a:ext cx="7626350" cy="5627687"/>
          </a:xfrm>
        </p:spPr>
        <p:txBody>
          <a:bodyPr/>
          <a:lstStyle/>
          <a:p>
            <a:pPr eaLnBrk="1">
              <a:lnSpc>
                <a:spcPct val="90000"/>
              </a:lnSpc>
            </a:pPr>
            <a:r>
              <a:rPr lang="ro-RO" altLang="ro-RO" sz="2400">
                <a:latin typeface="Avenir Next LT Pro" panose="020B0504020202020204" pitchFamily="34" charset="-18"/>
              </a:rPr>
              <a:t>Ciprian cumpără 3 caiete de matematică și 2 caiete de desen plătind 17 lei. Dacă ar cumpăra 2 caiete de matematică și 3 caiete de desen ar plăti cu un leu mai mult. Cât costă fiecare caiet?</a:t>
            </a:r>
          </a:p>
          <a:p>
            <a:pPr>
              <a:spcBef>
                <a:spcPts val="600"/>
              </a:spcBef>
            </a:pPr>
            <a:r>
              <a:rPr lang="ro-RO" altLang="ro-RO" sz="2400">
                <a:latin typeface="Avenir Next LT Pro" panose="020B0504020202020204" pitchFamily="34" charset="-18"/>
              </a:rPr>
              <a:t>3c.m..............2c.d.............17 lei   /x3</a:t>
            </a:r>
          </a:p>
          <a:p>
            <a:pPr>
              <a:spcBef>
                <a:spcPts val="600"/>
              </a:spcBef>
            </a:pPr>
            <a:r>
              <a:rPr lang="ro-RO" altLang="ro-RO" sz="2400" u="sng">
                <a:latin typeface="Avenir Next LT Pro" panose="020B0504020202020204" pitchFamily="34" charset="-18"/>
              </a:rPr>
              <a:t>2c.m..............3 c.d.............18 lei  /x2</a:t>
            </a:r>
          </a:p>
          <a:p>
            <a:pPr>
              <a:spcBef>
                <a:spcPts val="600"/>
              </a:spcBef>
            </a:pPr>
            <a:r>
              <a:rPr lang="ro-RO" altLang="ro-RO" sz="2400">
                <a:latin typeface="Avenir Next LT Pro" panose="020B0504020202020204" pitchFamily="34" charset="-18"/>
              </a:rPr>
              <a:t>9c.m...............6c.d.............51 lei</a:t>
            </a:r>
          </a:p>
          <a:p>
            <a:pPr>
              <a:spcBef>
                <a:spcPts val="600"/>
              </a:spcBef>
            </a:pPr>
            <a:r>
              <a:rPr lang="ro-RO" altLang="ro-RO" sz="2400" u="sng">
                <a:latin typeface="Avenir Next LT Pro" panose="020B0504020202020204" pitchFamily="34" charset="-18"/>
              </a:rPr>
              <a:t>4cm................6cd..............36 lei</a:t>
            </a:r>
          </a:p>
          <a:p>
            <a:pPr>
              <a:spcBef>
                <a:spcPts val="600"/>
              </a:spcBef>
            </a:pPr>
            <a:r>
              <a:rPr lang="ro-RO" altLang="ro-RO" sz="2400">
                <a:latin typeface="Avenir Next LT Pro" panose="020B0504020202020204" pitchFamily="34" charset="-18"/>
              </a:rPr>
              <a:t>9-4caiete mate...................51-36</a:t>
            </a:r>
          </a:p>
          <a:p>
            <a:pPr>
              <a:spcBef>
                <a:spcPts val="600"/>
              </a:spcBef>
            </a:pPr>
            <a:r>
              <a:rPr lang="ro-RO" altLang="ro-RO" sz="2400">
                <a:latin typeface="Avenir Next LT Pro" panose="020B0504020202020204" pitchFamily="34" charset="-18"/>
              </a:rPr>
              <a:t> 5 c.m.................................15  lei          </a:t>
            </a:r>
          </a:p>
          <a:p>
            <a:pPr>
              <a:spcBef>
                <a:spcPts val="600"/>
              </a:spcBef>
            </a:pPr>
            <a:r>
              <a:rPr lang="ro-RO" altLang="ro-RO" sz="2400">
                <a:latin typeface="Avenir Next LT Pro" panose="020B0504020202020204" pitchFamily="34" charset="-18"/>
              </a:rPr>
              <a:t> 1c.m.......15:5                                                         </a:t>
            </a:r>
          </a:p>
          <a:p>
            <a:pPr>
              <a:spcBef>
                <a:spcPts val="600"/>
              </a:spcBef>
            </a:pPr>
            <a:r>
              <a:rPr lang="ro-RO" altLang="ro-RO" sz="2400">
                <a:latin typeface="Avenir Next LT Pro" panose="020B0504020202020204" pitchFamily="34" charset="-18"/>
              </a:rPr>
              <a:t>  R: 1 caiet mate 3 lei</a:t>
            </a:r>
          </a:p>
          <a:p>
            <a:pPr>
              <a:spcBef>
                <a:spcPts val="600"/>
              </a:spcBef>
            </a:pPr>
            <a:r>
              <a:rPr lang="ro-RO" altLang="ro-RO" sz="2400">
                <a:latin typeface="Avenir Next LT Pro" panose="020B0504020202020204" pitchFamily="34" charset="-18"/>
              </a:rPr>
              <a:t>    1 caiet desen  4 lei   </a:t>
            </a:r>
          </a:p>
          <a:p>
            <a:pPr>
              <a:spcBef>
                <a:spcPts val="600"/>
              </a:spcBef>
            </a:pPr>
            <a:r>
              <a:rPr lang="ro-RO" altLang="ro-RO" sz="2400">
                <a:latin typeface="Avenir Next LT Pro" panose="020B0504020202020204" pitchFamily="34" charset="-18"/>
              </a:rPr>
              <a:t>      verificare: 3X3+2X4=17</a:t>
            </a:r>
          </a:p>
          <a:p>
            <a:pPr eaLnBrk="1">
              <a:lnSpc>
                <a:spcPct val="90000"/>
              </a:lnSpc>
            </a:pPr>
            <a:endParaRPr lang="ro-RO" altLang="ro-RO" sz="2400">
              <a:latin typeface="Avenir Next LT Pro" panose="020B0504020202020204" pitchFamily="34" charset="-18"/>
            </a:endParaRPr>
          </a:p>
        </p:txBody>
      </p:sp>
      <p:pic>
        <p:nvPicPr>
          <p:cNvPr id="4" name="Picture 2" descr="Simona (Constanta, Romania)'s review of Alice in Wonderland ...">
            <a:extLst>
              <a:ext uri="{FF2B5EF4-FFF2-40B4-BE49-F238E27FC236}">
                <a16:creationId xmlns:a16="http://schemas.microsoft.com/office/drawing/2014/main" id="{FBEBBBAE-007F-4937-A73E-DB493A877E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416" y="4489461"/>
            <a:ext cx="2252090" cy="155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3EC9303-8FDC-475C-B0B3-EF272DA81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298" y="259940"/>
            <a:ext cx="9293902" cy="1325563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7030A0"/>
                </a:solidFill>
              </a:rPr>
              <a:t>Iepurele Alb </a:t>
            </a:r>
            <a:r>
              <a:rPr lang="ro-RO" dirty="0"/>
              <a:t>este </a:t>
            </a:r>
            <a:r>
              <a:rPr lang="it-IT" dirty="0"/>
              <a:t>cel ce o conduce pe Alice la regina de Inima-Rosie</a:t>
            </a:r>
            <a:r>
              <a:rPr lang="ro-RO" dirty="0"/>
              <a:t>.</a:t>
            </a:r>
          </a:p>
        </p:txBody>
      </p:sp>
      <p:pic>
        <p:nvPicPr>
          <p:cNvPr id="4" name="Picture 4" descr="Alice's Adventures In Wonderland White Rabbit Clip Art, PNG ...">
            <a:extLst>
              <a:ext uri="{FF2B5EF4-FFF2-40B4-BE49-F238E27FC236}">
                <a16:creationId xmlns:a16="http://schemas.microsoft.com/office/drawing/2014/main" id="{C5518AF4-BD1F-4585-8560-6ED9D68F8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119" y="2897434"/>
            <a:ext cx="2650508" cy="343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Labirint cu iepuras | Educatie | Copilul.ro">
            <a:extLst>
              <a:ext uri="{FF2B5EF4-FFF2-40B4-BE49-F238E27FC236}">
                <a16:creationId xmlns:a16="http://schemas.microsoft.com/office/drawing/2014/main" id="{7F1E038A-7D63-4ED7-AB00-BCBD7CA94F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8"/>
          <a:stretch/>
        </p:blipFill>
        <p:spPr bwMode="auto">
          <a:xfrm>
            <a:off x="501024" y="1585503"/>
            <a:ext cx="3534973" cy="488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ulă de gânduri: nor 4">
            <a:extLst>
              <a:ext uri="{FF2B5EF4-FFF2-40B4-BE49-F238E27FC236}">
                <a16:creationId xmlns:a16="http://schemas.microsoft.com/office/drawing/2014/main" id="{83F42B34-CCC8-438D-A0BA-7985EB5552E9}"/>
              </a:ext>
            </a:extLst>
          </p:cNvPr>
          <p:cNvSpPr/>
          <p:nvPr/>
        </p:nvSpPr>
        <p:spPr>
          <a:xfrm>
            <a:off x="4118214" y="1708878"/>
            <a:ext cx="3709505" cy="3061376"/>
          </a:xfrm>
          <a:prstGeom prst="cloudCallout">
            <a:avLst>
              <a:gd name="adj1" fmla="val 86939"/>
              <a:gd name="adj2" fmla="val 1798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dirty="0"/>
              <a:t>Iepurele Alb vă  conduce prin ... </a:t>
            </a:r>
            <a:r>
              <a:rPr lang="ro-RO" sz="2000" dirty="0">
                <a:solidFill>
                  <a:srgbClr val="FF0000"/>
                </a:solidFill>
              </a:rPr>
              <a:t>LABIRINTUL CUNOȘTINȚELOR DE CULTURĂ GENERALĂ.</a:t>
            </a:r>
          </a:p>
          <a:p>
            <a:pPr algn="ctr"/>
            <a:endParaRPr lang="ro-RO" dirty="0"/>
          </a:p>
        </p:txBody>
      </p:sp>
      <p:pic>
        <p:nvPicPr>
          <p:cNvPr id="5126" name="Picture 6" descr="28 collection of white rabbit alice in wonderland clipart - alice ...">
            <a:extLst>
              <a:ext uri="{FF2B5EF4-FFF2-40B4-BE49-F238E27FC236}">
                <a16:creationId xmlns:a16="http://schemas.microsoft.com/office/drawing/2014/main" id="{D52D45B8-697D-47E8-AE20-BD0AB5D60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940"/>
            <a:ext cx="1963711" cy="200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924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9DB8241-66CA-4B89-BDAE-46D8D44A7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/>
              <a:t>Intrați pe codul indicat de doamna</a:t>
            </a:r>
            <a:br>
              <a:rPr lang="ro-RO" dirty="0"/>
            </a:br>
            <a:r>
              <a:rPr lang="ro-RO" dirty="0"/>
              <a:t>învățătoare!</a:t>
            </a:r>
          </a:p>
        </p:txBody>
      </p:sp>
      <p:pic>
        <p:nvPicPr>
          <p:cNvPr id="14338" name="Picture 2" descr="What the Kahoot?! - Liezel Ramos - Medium">
            <a:extLst>
              <a:ext uri="{FF2B5EF4-FFF2-40B4-BE49-F238E27FC236}">
                <a16:creationId xmlns:a16="http://schemas.microsoft.com/office/drawing/2014/main" id="{7252A16C-4999-40A2-AD0D-2CEA2C80F1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947" y="2983831"/>
            <a:ext cx="5899853" cy="309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Alice in wonderland queen of hearts clipart 3 » Clipart Station">
            <a:extLst>
              <a:ext uri="{FF2B5EF4-FFF2-40B4-BE49-F238E27FC236}">
                <a16:creationId xmlns:a16="http://schemas.microsoft.com/office/drawing/2014/main" id="{3F5DB475-268A-4C22-8780-4083E4E75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52" y="1653238"/>
            <a:ext cx="4989095" cy="520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imona (Constanta, Romania)'s review of Alice in Wonderland ...">
            <a:extLst>
              <a:ext uri="{FF2B5EF4-FFF2-40B4-BE49-F238E27FC236}">
                <a16:creationId xmlns:a16="http://schemas.microsoft.com/office/drawing/2014/main" id="{E4A4BD8D-EDD2-4432-936E-AA0DB170A4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412" y="365125"/>
            <a:ext cx="2252090" cy="155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362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453D851-A1B6-4E84-866E-CB99F063B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1195" y="1993691"/>
            <a:ext cx="5747478" cy="1325563"/>
          </a:xfrm>
        </p:spPr>
        <p:txBody>
          <a:bodyPr>
            <a:noAutofit/>
          </a:bodyPr>
          <a:lstStyle/>
          <a:p>
            <a:pPr algn="just"/>
            <a:r>
              <a:rPr lang="it-IT" b="1" dirty="0">
                <a:solidFill>
                  <a:srgbClr val="FF0000"/>
                </a:solidFill>
              </a:rPr>
              <a:t>Regina de Inim</a:t>
            </a:r>
            <a:r>
              <a:rPr lang="ro-RO" b="1" dirty="0">
                <a:solidFill>
                  <a:srgbClr val="FF0000"/>
                </a:solidFill>
              </a:rPr>
              <a:t>ă</a:t>
            </a:r>
            <a:r>
              <a:rPr lang="it-IT" b="1" dirty="0">
                <a:solidFill>
                  <a:srgbClr val="FF0000"/>
                </a:solidFill>
              </a:rPr>
              <a:t>-Ro</a:t>
            </a:r>
            <a:r>
              <a:rPr lang="ro-RO" b="1" dirty="0">
                <a:solidFill>
                  <a:srgbClr val="FF0000"/>
                </a:solidFill>
              </a:rPr>
              <a:t>ș</a:t>
            </a:r>
            <a:r>
              <a:rPr lang="it-IT" b="1" dirty="0">
                <a:solidFill>
                  <a:srgbClr val="FF0000"/>
                </a:solidFill>
              </a:rPr>
              <a:t>ie</a:t>
            </a:r>
            <a:r>
              <a:rPr lang="ro-RO" b="1" dirty="0">
                <a:solidFill>
                  <a:srgbClr val="FF0000"/>
                </a:solidFill>
              </a:rPr>
              <a:t> </a:t>
            </a:r>
            <a:r>
              <a:rPr lang="ro-RO" b="1" dirty="0"/>
              <a:t>este</a:t>
            </a:r>
            <a:r>
              <a:rPr lang="it-IT" dirty="0"/>
              <a:t> </a:t>
            </a:r>
            <a:r>
              <a:rPr lang="ro-RO" dirty="0"/>
              <a:t>o persoană </a:t>
            </a:r>
            <a:r>
              <a:rPr lang="it-IT" dirty="0"/>
              <a:t>impertinent</a:t>
            </a:r>
            <a:r>
              <a:rPr lang="ro-RO" dirty="0"/>
              <a:t>ă</a:t>
            </a:r>
            <a:r>
              <a:rPr lang="it-IT" dirty="0"/>
              <a:t>,</a:t>
            </a:r>
            <a:r>
              <a:rPr lang="ro-RO" dirty="0"/>
              <a:t> </a:t>
            </a:r>
            <a:r>
              <a:rPr lang="it-IT" dirty="0"/>
              <a:t>crud</a:t>
            </a:r>
            <a:r>
              <a:rPr lang="ro-RO" dirty="0"/>
              <a:t>ă</a:t>
            </a:r>
            <a:r>
              <a:rPr lang="it-IT" dirty="0"/>
              <a:t>, la cea mai mica gre</a:t>
            </a:r>
            <a:r>
              <a:rPr lang="ro-RO" dirty="0"/>
              <a:t>ș</a:t>
            </a:r>
            <a:r>
              <a:rPr lang="it-IT" dirty="0"/>
              <a:t>eal</a:t>
            </a:r>
            <a:r>
              <a:rPr lang="ro-RO" dirty="0"/>
              <a:t>ă</a:t>
            </a:r>
            <a:r>
              <a:rPr lang="it-IT" dirty="0"/>
              <a:t> comis</a:t>
            </a:r>
            <a:r>
              <a:rPr lang="ro-RO" dirty="0"/>
              <a:t>ă</a:t>
            </a:r>
            <a:r>
              <a:rPr lang="it-IT" dirty="0"/>
              <a:t> de slugile ei, acestea sunt puse s</a:t>
            </a:r>
            <a:r>
              <a:rPr lang="ro-RO" dirty="0"/>
              <a:t>ă</a:t>
            </a:r>
            <a:r>
              <a:rPr lang="it-IT" dirty="0"/>
              <a:t> le fie t</a:t>
            </a:r>
            <a:r>
              <a:rPr lang="ro-RO" dirty="0"/>
              <a:t>ă</a:t>
            </a:r>
            <a:r>
              <a:rPr lang="it-IT" dirty="0"/>
              <a:t>iate capetele</a:t>
            </a:r>
            <a:r>
              <a:rPr lang="ro-RO" dirty="0"/>
              <a:t>.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6CAF93FB-8B6D-4CD1-89B4-B3EDD5B1B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523938" cy="4351338"/>
          </a:xfrm>
        </p:spPr>
        <p:txBody>
          <a:bodyPr/>
          <a:lstStyle/>
          <a:p>
            <a:endParaRPr lang="ro-RO" dirty="0"/>
          </a:p>
        </p:txBody>
      </p:sp>
      <p:pic>
        <p:nvPicPr>
          <p:cNvPr id="4" name="Picture 2" descr="Journal Card - Queen of Hearts - Queen - Alice in Wonderland - 3x4 ...">
            <a:extLst>
              <a:ext uri="{FF2B5EF4-FFF2-40B4-BE49-F238E27FC236}">
                <a16:creationId xmlns:a16="http://schemas.microsoft.com/office/drawing/2014/main" id="{F7840D69-5439-466B-A7F4-B81F1DD9F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9746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reptunghi 4">
            <a:extLst>
              <a:ext uri="{FF2B5EF4-FFF2-40B4-BE49-F238E27FC236}">
                <a16:creationId xmlns:a16="http://schemas.microsoft.com/office/drawing/2014/main" id="{0186831D-8D28-4DCD-BB6A-F4EFC389C34C}"/>
              </a:ext>
            </a:extLst>
          </p:cNvPr>
          <p:cNvSpPr/>
          <p:nvPr/>
        </p:nvSpPr>
        <p:spPr>
          <a:xfrm>
            <a:off x="838200" y="854439"/>
            <a:ext cx="3703820" cy="313294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3200" b="1" dirty="0">
                <a:solidFill>
                  <a:schemeClr val="accent5">
                    <a:lumMod val="50000"/>
                  </a:schemeClr>
                </a:solidFill>
              </a:rPr>
              <a:t>Vă poruncesc să recunoașteți textele studiate la orele </a:t>
            </a:r>
          </a:p>
          <a:p>
            <a:pPr algn="ctr"/>
            <a:r>
              <a:rPr lang="ro-RO" sz="3200" b="1" dirty="0">
                <a:solidFill>
                  <a:schemeClr val="accent5">
                    <a:lumMod val="50000"/>
                  </a:schemeClr>
                </a:solidFill>
              </a:rPr>
              <a:t>de română! </a:t>
            </a:r>
          </a:p>
        </p:txBody>
      </p:sp>
    </p:spTree>
    <p:extLst>
      <p:ext uri="{BB962C8B-B14F-4D97-AF65-F5344CB8AC3E}">
        <p14:creationId xmlns:p14="http://schemas.microsoft.com/office/powerpoint/2010/main" val="3652669089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533</Words>
  <Application>Microsoft Office PowerPoint</Application>
  <PresentationFormat>Ecran lat</PresentationFormat>
  <Paragraphs>59</Paragraphs>
  <Slides>17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8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17</vt:i4>
      </vt:variant>
    </vt:vector>
  </HeadingPairs>
  <TitlesOfParts>
    <vt:vector size="26" baseType="lpstr">
      <vt:lpstr>Arial</vt:lpstr>
      <vt:lpstr>Avenir Next LT Pro</vt:lpstr>
      <vt:lpstr>Calibri</vt:lpstr>
      <vt:lpstr>Calibri Light</vt:lpstr>
      <vt:lpstr>Curlz MT</vt:lpstr>
      <vt:lpstr>Harlow Solid Italic</vt:lpstr>
      <vt:lpstr>ProximaNova</vt:lpstr>
      <vt:lpstr>Snap ITC</vt:lpstr>
      <vt:lpstr>Temă Office</vt:lpstr>
      <vt:lpstr>ZOOM în...  Tara minunilor</vt:lpstr>
      <vt:lpstr>  Plan de recapitulare</vt:lpstr>
      <vt:lpstr>Pălărierul nebun te invită la masa de lucru.</vt:lpstr>
      <vt:lpstr>Metoda mersului invers</vt:lpstr>
      <vt:lpstr>Probleme grafice</vt:lpstr>
      <vt:lpstr>Metoda comparației</vt:lpstr>
      <vt:lpstr>Iepurele Alb este cel ce o conduce pe Alice la regina de Inima-Rosie.</vt:lpstr>
      <vt:lpstr>Intrați pe codul indicat de doamna învățătoare!</vt:lpstr>
      <vt:lpstr>Regina de Inimă-Roșie este o persoană impertinentă, crudă, la cea mai mica greșeală comisă de slugile ei, acestea sunt puse să le fie tăiate capetele.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ZOOM în Tara minunilor</dc:title>
  <dc:creator>mihai manecuta</dc:creator>
  <cp:lastModifiedBy>mihai manecuta</cp:lastModifiedBy>
  <cp:revision>13</cp:revision>
  <dcterms:created xsi:type="dcterms:W3CDTF">2020-06-02T14:38:21Z</dcterms:created>
  <dcterms:modified xsi:type="dcterms:W3CDTF">2020-06-02T16:52:32Z</dcterms:modified>
</cp:coreProperties>
</file>