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4" r:id="rId6"/>
    <p:sldId id="268" r:id="rId7"/>
    <p:sldId id="260" r:id="rId8"/>
    <p:sldId id="261" r:id="rId9"/>
    <p:sldId id="262" r:id="rId10"/>
    <p:sldId id="266" r:id="rId11"/>
    <p:sldId id="265" r:id="rId12"/>
    <p:sldId id="267" r:id="rId13"/>
    <p:sldId id="269" r:id="rId14"/>
    <p:sldId id="270" r:id="rId15"/>
    <p:sldId id="271" r:id="rId16"/>
    <p:sldId id="273" r:id="rId17"/>
    <p:sldId id="274" r:id="rId18"/>
    <p:sldId id="275" r:id="rId19"/>
    <p:sldId id="276" r:id="rId20"/>
    <p:sldId id="259" r:id="rId21"/>
    <p:sldId id="277" r:id="rId22"/>
    <p:sldId id="278" r:id="rId23"/>
    <p:sldId id="279" r:id="rId24"/>
    <p:sldId id="280" r:id="rId25"/>
    <p:sldId id="281" r:id="rId26"/>
    <p:sldId id="263" r:id="rId27"/>
    <p:sldId id="272" r:id="rId2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0066DC-C7AC-45B5-B8B3-8F51B65CA424}"/>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6DA3951F-35EE-4546-95B6-0B80AE462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4ABCBD31-61FB-4D17-A544-8938A3442F26}"/>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5" name="Substituent subsol 4">
            <a:extLst>
              <a:ext uri="{FF2B5EF4-FFF2-40B4-BE49-F238E27FC236}">
                <a16:creationId xmlns:a16="http://schemas.microsoft.com/office/drawing/2014/main" id="{0D266BF3-74A7-4432-976D-16FA65ABF865}"/>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ED7E7E5-A03E-4CA4-9308-95912568D0A6}"/>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20456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C37F934-4D2F-4EEA-9711-FC4DD7C0147C}"/>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0A72B9F6-11B6-4EB3-9B34-5A4C5C069C17}"/>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7A9C83F-5C0B-4CDA-B779-CD92F9B34BE4}"/>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5" name="Substituent subsol 4">
            <a:extLst>
              <a:ext uri="{FF2B5EF4-FFF2-40B4-BE49-F238E27FC236}">
                <a16:creationId xmlns:a16="http://schemas.microsoft.com/office/drawing/2014/main" id="{C17B6A56-9A10-4233-B90B-9DE937C5AE6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54F83D5F-F5D5-4DAF-B723-20E849078027}"/>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339199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B4CDED94-C092-4A4D-9584-2CBCF3932110}"/>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ACDB05A5-6F39-43C7-BBB8-AC441C25AB0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64CC9D5A-FE0A-497A-A86A-92335B2C7571}"/>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5" name="Substituent subsol 4">
            <a:extLst>
              <a:ext uri="{FF2B5EF4-FFF2-40B4-BE49-F238E27FC236}">
                <a16:creationId xmlns:a16="http://schemas.microsoft.com/office/drawing/2014/main" id="{58FA5899-EBE6-461A-A969-2CBAB6A64034}"/>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938CAED1-330B-4204-AA72-D5053AF5773C}"/>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166497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a:extLst>
              <a:ext uri="{FF2B5EF4-FFF2-40B4-BE49-F238E27FC236}">
                <a16:creationId xmlns:a16="http://schemas.microsoft.com/office/drawing/2014/main" id="{7AE6C7F1-36F6-4D65-88B5-C8B4D9E7575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48A3C989-4B66-4497-874A-01849689E1D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42F2906-F530-44D6-A5EA-0CE88E6A8015}"/>
              </a:ext>
            </a:extLst>
          </p:cNvPr>
          <p:cNvSpPr>
            <a:spLocks noGrp="1" noChangeArrowheads="1"/>
          </p:cNvSpPr>
          <p:nvPr>
            <p:ph type="sldNum" sz="quarter" idx="12"/>
          </p:nvPr>
        </p:nvSpPr>
        <p:spPr>
          <a:ln/>
        </p:spPr>
        <p:txBody>
          <a:bodyPr/>
          <a:lstStyle>
            <a:lvl1pPr>
              <a:defRPr/>
            </a:lvl1pPr>
          </a:lstStyle>
          <a:p>
            <a:pPr>
              <a:defRPr/>
            </a:pPr>
            <a:fld id="{915981EB-EA20-4BCF-985F-4FC995A62887}" type="slidenum">
              <a:rPr lang="es-ES" altLang="ro-RO"/>
              <a:pPr>
                <a:defRPr/>
              </a:pPr>
              <a:t>‹#›</a:t>
            </a:fld>
            <a:endParaRPr lang="es-ES" altLang="ro-RO"/>
          </a:p>
        </p:txBody>
      </p:sp>
    </p:spTree>
    <p:extLst>
      <p:ext uri="{BB962C8B-B14F-4D97-AF65-F5344CB8AC3E}">
        <p14:creationId xmlns:p14="http://schemas.microsoft.com/office/powerpoint/2010/main" val="146665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8D4E02FF-34EA-4C77-96FA-DE23E3FDC8B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8211DA8-5D64-4CBD-AEC8-27AA354FB85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B8C1BB7-2456-42C2-96F9-DF14D5FB42B2}"/>
              </a:ext>
            </a:extLst>
          </p:cNvPr>
          <p:cNvSpPr>
            <a:spLocks noGrp="1" noChangeArrowheads="1"/>
          </p:cNvSpPr>
          <p:nvPr>
            <p:ph type="sldNum" sz="quarter" idx="12"/>
          </p:nvPr>
        </p:nvSpPr>
        <p:spPr>
          <a:ln/>
        </p:spPr>
        <p:txBody>
          <a:bodyPr/>
          <a:lstStyle>
            <a:lvl1pPr>
              <a:defRPr/>
            </a:lvl1pPr>
          </a:lstStyle>
          <a:p>
            <a:pPr>
              <a:defRPr/>
            </a:pPr>
            <a:fld id="{E79CDCE1-8C16-4EED-A692-08CD8B96DBA2}" type="slidenum">
              <a:rPr lang="es-ES" altLang="ro-RO"/>
              <a:pPr>
                <a:defRPr/>
              </a:pPr>
              <a:t>‹#›</a:t>
            </a:fld>
            <a:endParaRPr lang="es-ES" altLang="ro-RO"/>
          </a:p>
        </p:txBody>
      </p:sp>
    </p:spTree>
    <p:extLst>
      <p:ext uri="{BB962C8B-B14F-4D97-AF65-F5344CB8AC3E}">
        <p14:creationId xmlns:p14="http://schemas.microsoft.com/office/powerpoint/2010/main" val="429204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AA35FEE2-97C1-4242-828F-F674A6C2233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063814A-8124-4EB9-91D2-F2C55DE1C89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A09BFFC-AE19-400A-AFCF-A294E31A8B8D}"/>
              </a:ext>
            </a:extLst>
          </p:cNvPr>
          <p:cNvSpPr>
            <a:spLocks noGrp="1" noChangeArrowheads="1"/>
          </p:cNvSpPr>
          <p:nvPr>
            <p:ph type="sldNum" sz="quarter" idx="12"/>
          </p:nvPr>
        </p:nvSpPr>
        <p:spPr>
          <a:ln/>
        </p:spPr>
        <p:txBody>
          <a:bodyPr/>
          <a:lstStyle>
            <a:lvl1pPr>
              <a:defRPr/>
            </a:lvl1pPr>
          </a:lstStyle>
          <a:p>
            <a:pPr>
              <a:defRPr/>
            </a:pPr>
            <a:fld id="{4FF488DD-5681-408B-9C70-2B35C46A85D1}" type="slidenum">
              <a:rPr lang="es-ES" altLang="ro-RO"/>
              <a:pPr>
                <a:defRPr/>
              </a:pPr>
              <a:t>‹#›</a:t>
            </a:fld>
            <a:endParaRPr lang="es-ES" altLang="ro-RO"/>
          </a:p>
        </p:txBody>
      </p:sp>
    </p:spTree>
    <p:extLst>
      <p:ext uri="{BB962C8B-B14F-4D97-AF65-F5344CB8AC3E}">
        <p14:creationId xmlns:p14="http://schemas.microsoft.com/office/powerpoint/2010/main" val="418097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a:extLst>
              <a:ext uri="{FF2B5EF4-FFF2-40B4-BE49-F238E27FC236}">
                <a16:creationId xmlns:a16="http://schemas.microsoft.com/office/drawing/2014/main" id="{FB10E64D-90A6-40F9-BACD-2FE14959ED4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0203352B-8F22-43FF-B2EF-466E7FFEADB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2F4E3FF9-7D6F-49FC-B559-2B1ACCDEB776}"/>
              </a:ext>
            </a:extLst>
          </p:cNvPr>
          <p:cNvSpPr>
            <a:spLocks noGrp="1" noChangeArrowheads="1"/>
          </p:cNvSpPr>
          <p:nvPr>
            <p:ph type="sldNum" sz="quarter" idx="12"/>
          </p:nvPr>
        </p:nvSpPr>
        <p:spPr>
          <a:ln/>
        </p:spPr>
        <p:txBody>
          <a:bodyPr/>
          <a:lstStyle>
            <a:lvl1pPr>
              <a:defRPr/>
            </a:lvl1pPr>
          </a:lstStyle>
          <a:p>
            <a:pPr>
              <a:defRPr/>
            </a:pPr>
            <a:fld id="{01DB15B9-1A35-4B04-9D0B-804EE131E622}" type="slidenum">
              <a:rPr lang="es-ES" altLang="ro-RO"/>
              <a:pPr>
                <a:defRPr/>
              </a:pPr>
              <a:t>‹#›</a:t>
            </a:fld>
            <a:endParaRPr lang="es-ES" altLang="ro-RO"/>
          </a:p>
        </p:txBody>
      </p:sp>
    </p:spTree>
    <p:extLst>
      <p:ext uri="{BB962C8B-B14F-4D97-AF65-F5344CB8AC3E}">
        <p14:creationId xmlns:p14="http://schemas.microsoft.com/office/powerpoint/2010/main" val="107079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a:extLst>
              <a:ext uri="{FF2B5EF4-FFF2-40B4-BE49-F238E27FC236}">
                <a16:creationId xmlns:a16="http://schemas.microsoft.com/office/drawing/2014/main" id="{86E36B38-14C2-4D29-84A1-F7B46476F4A6}"/>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BCD0FD11-58B5-4023-871A-33E74121E68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CE4F95CF-074B-4742-90A0-3BED193FB022}"/>
              </a:ext>
            </a:extLst>
          </p:cNvPr>
          <p:cNvSpPr>
            <a:spLocks noGrp="1" noChangeArrowheads="1"/>
          </p:cNvSpPr>
          <p:nvPr>
            <p:ph type="sldNum" sz="quarter" idx="12"/>
          </p:nvPr>
        </p:nvSpPr>
        <p:spPr>
          <a:ln/>
        </p:spPr>
        <p:txBody>
          <a:bodyPr/>
          <a:lstStyle>
            <a:lvl1pPr>
              <a:defRPr/>
            </a:lvl1pPr>
          </a:lstStyle>
          <a:p>
            <a:pPr>
              <a:defRPr/>
            </a:pPr>
            <a:fld id="{30DF7D4A-3B1B-485C-ADC2-6866C8594190}" type="slidenum">
              <a:rPr lang="es-ES" altLang="ro-RO"/>
              <a:pPr>
                <a:defRPr/>
              </a:pPr>
              <a:t>‹#›</a:t>
            </a:fld>
            <a:endParaRPr lang="es-ES" altLang="ro-RO"/>
          </a:p>
        </p:txBody>
      </p:sp>
    </p:spTree>
    <p:extLst>
      <p:ext uri="{BB962C8B-B14F-4D97-AF65-F5344CB8AC3E}">
        <p14:creationId xmlns:p14="http://schemas.microsoft.com/office/powerpoint/2010/main" val="169269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a:extLst>
              <a:ext uri="{FF2B5EF4-FFF2-40B4-BE49-F238E27FC236}">
                <a16:creationId xmlns:a16="http://schemas.microsoft.com/office/drawing/2014/main" id="{A48D491E-B42F-4A03-B404-DBDB8468CA6F}"/>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3DFF101B-6D67-49DA-B6B2-D4C1BE568B8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2E261549-97E1-4593-B584-F61E3DBF66C4}"/>
              </a:ext>
            </a:extLst>
          </p:cNvPr>
          <p:cNvSpPr>
            <a:spLocks noGrp="1" noChangeArrowheads="1"/>
          </p:cNvSpPr>
          <p:nvPr>
            <p:ph type="sldNum" sz="quarter" idx="12"/>
          </p:nvPr>
        </p:nvSpPr>
        <p:spPr>
          <a:ln/>
        </p:spPr>
        <p:txBody>
          <a:bodyPr/>
          <a:lstStyle>
            <a:lvl1pPr>
              <a:defRPr/>
            </a:lvl1pPr>
          </a:lstStyle>
          <a:p>
            <a:pPr>
              <a:defRPr/>
            </a:pPr>
            <a:fld id="{E8CC76F7-DE72-46FC-8ABA-D7F5330EED9E}" type="slidenum">
              <a:rPr lang="es-ES" altLang="ro-RO"/>
              <a:pPr>
                <a:defRPr/>
              </a:pPr>
              <a:t>‹#›</a:t>
            </a:fld>
            <a:endParaRPr lang="es-ES" altLang="ro-RO"/>
          </a:p>
        </p:txBody>
      </p:sp>
    </p:spTree>
    <p:extLst>
      <p:ext uri="{BB962C8B-B14F-4D97-AF65-F5344CB8AC3E}">
        <p14:creationId xmlns:p14="http://schemas.microsoft.com/office/powerpoint/2010/main" val="402744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A4B86D-CB32-4499-972F-BA71D7F434DA}"/>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6F9443B0-0D75-4E22-ADC6-D39694C867E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3F60B723-0E42-4B29-AE52-E43AEE0E0326}"/>
              </a:ext>
            </a:extLst>
          </p:cNvPr>
          <p:cNvSpPr>
            <a:spLocks noGrp="1" noChangeArrowheads="1"/>
          </p:cNvSpPr>
          <p:nvPr>
            <p:ph type="sldNum" sz="quarter" idx="12"/>
          </p:nvPr>
        </p:nvSpPr>
        <p:spPr>
          <a:ln/>
        </p:spPr>
        <p:txBody>
          <a:bodyPr/>
          <a:lstStyle>
            <a:lvl1pPr>
              <a:defRPr/>
            </a:lvl1pPr>
          </a:lstStyle>
          <a:p>
            <a:pPr>
              <a:defRPr/>
            </a:pPr>
            <a:fld id="{A9D29C44-33CF-4DF7-A858-2C5D506DD11E}" type="slidenum">
              <a:rPr lang="es-ES" altLang="ro-RO"/>
              <a:pPr>
                <a:defRPr/>
              </a:pPr>
              <a:t>‹#›</a:t>
            </a:fld>
            <a:endParaRPr lang="es-ES" altLang="ro-RO"/>
          </a:p>
        </p:txBody>
      </p:sp>
    </p:spTree>
    <p:extLst>
      <p:ext uri="{BB962C8B-B14F-4D97-AF65-F5344CB8AC3E}">
        <p14:creationId xmlns:p14="http://schemas.microsoft.com/office/powerpoint/2010/main" val="83303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CD11BFFA-7438-48EF-9DE7-BCACEA196B7F}"/>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30C046A0-61B8-42B6-A703-85ED4EA761A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C625C38A-5770-4CF5-8B1B-B983DE85CC60}"/>
              </a:ext>
            </a:extLst>
          </p:cNvPr>
          <p:cNvSpPr>
            <a:spLocks noGrp="1" noChangeArrowheads="1"/>
          </p:cNvSpPr>
          <p:nvPr>
            <p:ph type="sldNum" sz="quarter" idx="12"/>
          </p:nvPr>
        </p:nvSpPr>
        <p:spPr>
          <a:ln/>
        </p:spPr>
        <p:txBody>
          <a:bodyPr/>
          <a:lstStyle>
            <a:lvl1pPr>
              <a:defRPr/>
            </a:lvl1pPr>
          </a:lstStyle>
          <a:p>
            <a:pPr>
              <a:defRPr/>
            </a:pPr>
            <a:fld id="{7787B1CF-3972-4F09-997A-7507553EA679}" type="slidenum">
              <a:rPr lang="es-ES" altLang="ro-RO"/>
              <a:pPr>
                <a:defRPr/>
              </a:pPr>
              <a:t>‹#›</a:t>
            </a:fld>
            <a:endParaRPr lang="es-ES" altLang="ro-RO"/>
          </a:p>
        </p:txBody>
      </p:sp>
    </p:spTree>
    <p:extLst>
      <p:ext uri="{BB962C8B-B14F-4D97-AF65-F5344CB8AC3E}">
        <p14:creationId xmlns:p14="http://schemas.microsoft.com/office/powerpoint/2010/main" val="105308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6684B3-52A9-4A40-A02D-BF40F5935C90}"/>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9555592C-3DBF-4FDA-A367-AE9FE8ED2F10}"/>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A6BB9A2F-233D-4D5C-9073-2F82E5B772BF}"/>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5" name="Substituent subsol 4">
            <a:extLst>
              <a:ext uri="{FF2B5EF4-FFF2-40B4-BE49-F238E27FC236}">
                <a16:creationId xmlns:a16="http://schemas.microsoft.com/office/drawing/2014/main" id="{183A38AB-1304-4C0E-95C9-678E9FF66E6F}"/>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FFEC10C0-086B-48F4-8972-E7891F7CA3F8}"/>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3941253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8DEC06AF-088C-4DBB-BD46-A5B109B0184A}"/>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A37847B3-C6EC-407F-91CF-9E307CCE335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26D95693-9696-4FEB-B625-3F8EDF7DCCEA}"/>
              </a:ext>
            </a:extLst>
          </p:cNvPr>
          <p:cNvSpPr>
            <a:spLocks noGrp="1" noChangeArrowheads="1"/>
          </p:cNvSpPr>
          <p:nvPr>
            <p:ph type="sldNum" sz="quarter" idx="12"/>
          </p:nvPr>
        </p:nvSpPr>
        <p:spPr>
          <a:ln/>
        </p:spPr>
        <p:txBody>
          <a:bodyPr/>
          <a:lstStyle>
            <a:lvl1pPr>
              <a:defRPr/>
            </a:lvl1pPr>
          </a:lstStyle>
          <a:p>
            <a:pPr>
              <a:defRPr/>
            </a:pPr>
            <a:fld id="{2143D45E-F343-4FCE-ACD7-69A7893AC705}" type="slidenum">
              <a:rPr lang="es-ES" altLang="ro-RO"/>
              <a:pPr>
                <a:defRPr/>
              </a:pPr>
              <a:t>‹#›</a:t>
            </a:fld>
            <a:endParaRPr lang="es-ES" altLang="ro-RO"/>
          </a:p>
        </p:txBody>
      </p:sp>
    </p:spTree>
    <p:extLst>
      <p:ext uri="{BB962C8B-B14F-4D97-AF65-F5344CB8AC3E}">
        <p14:creationId xmlns:p14="http://schemas.microsoft.com/office/powerpoint/2010/main" val="3963614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4A995859-578C-407B-8E33-FADE8DDFB17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C9C3D20D-7817-4313-A4D7-0D7A4F956E5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402608B-5804-4569-A2F8-C4618C3EE15D}"/>
              </a:ext>
            </a:extLst>
          </p:cNvPr>
          <p:cNvSpPr>
            <a:spLocks noGrp="1" noChangeArrowheads="1"/>
          </p:cNvSpPr>
          <p:nvPr>
            <p:ph type="sldNum" sz="quarter" idx="12"/>
          </p:nvPr>
        </p:nvSpPr>
        <p:spPr>
          <a:ln/>
        </p:spPr>
        <p:txBody>
          <a:bodyPr/>
          <a:lstStyle>
            <a:lvl1pPr>
              <a:defRPr/>
            </a:lvl1pPr>
          </a:lstStyle>
          <a:p>
            <a:pPr>
              <a:defRPr/>
            </a:pPr>
            <a:fld id="{AE1B7B5E-D1A5-43A6-B884-35BA01B2E7FD}" type="slidenum">
              <a:rPr lang="es-ES" altLang="ro-RO"/>
              <a:pPr>
                <a:defRPr/>
              </a:pPr>
              <a:t>‹#›</a:t>
            </a:fld>
            <a:endParaRPr lang="es-ES" altLang="ro-RO"/>
          </a:p>
        </p:txBody>
      </p:sp>
    </p:spTree>
    <p:extLst>
      <p:ext uri="{BB962C8B-B14F-4D97-AF65-F5344CB8AC3E}">
        <p14:creationId xmlns:p14="http://schemas.microsoft.com/office/powerpoint/2010/main" val="415538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BEDFA891-4AC8-4D0F-966C-09D24E39309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3C42E64-324C-43BC-A165-B504E3887A1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B7183C9-2BE7-443F-AC38-0BFF4F2F7E37}"/>
              </a:ext>
            </a:extLst>
          </p:cNvPr>
          <p:cNvSpPr>
            <a:spLocks noGrp="1" noChangeArrowheads="1"/>
          </p:cNvSpPr>
          <p:nvPr>
            <p:ph type="sldNum" sz="quarter" idx="12"/>
          </p:nvPr>
        </p:nvSpPr>
        <p:spPr>
          <a:ln/>
        </p:spPr>
        <p:txBody>
          <a:bodyPr/>
          <a:lstStyle>
            <a:lvl1pPr>
              <a:defRPr/>
            </a:lvl1pPr>
          </a:lstStyle>
          <a:p>
            <a:pPr>
              <a:defRPr/>
            </a:pPr>
            <a:fld id="{975CE432-0110-4F19-A4E1-043BB0526273}" type="slidenum">
              <a:rPr lang="es-ES" altLang="ro-RO"/>
              <a:pPr>
                <a:defRPr/>
              </a:pPr>
              <a:t>‹#›</a:t>
            </a:fld>
            <a:endParaRPr lang="es-ES" altLang="ro-RO"/>
          </a:p>
        </p:txBody>
      </p:sp>
    </p:spTree>
    <p:extLst>
      <p:ext uri="{BB962C8B-B14F-4D97-AF65-F5344CB8AC3E}">
        <p14:creationId xmlns:p14="http://schemas.microsoft.com/office/powerpoint/2010/main" val="287070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F649C2F-4DF1-40E2-B6D3-987DBE6BBE42}"/>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BC89E95D-3F1F-4CD5-B1BB-AEC044A4D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39C9ECDA-3712-4A08-8B82-F2E0E285523A}"/>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5" name="Substituent subsol 4">
            <a:extLst>
              <a:ext uri="{FF2B5EF4-FFF2-40B4-BE49-F238E27FC236}">
                <a16:creationId xmlns:a16="http://schemas.microsoft.com/office/drawing/2014/main" id="{2B58A38F-8FE0-4B9D-90AD-DB6EB395FAC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A40E09B-AD87-400C-B7FD-1FAC57AAA644}"/>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422038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8C66112-892D-40E5-A3FC-B6E7F9A0D539}"/>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A74B4E5B-A8F9-4E43-8C41-14A8C25B7A62}"/>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7A11FA7C-B992-42BC-9BD3-9EE49FD4C5E3}"/>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00F005F2-C163-45D3-A6EE-8BD3BB5B7D7A}"/>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6" name="Substituent subsol 5">
            <a:extLst>
              <a:ext uri="{FF2B5EF4-FFF2-40B4-BE49-F238E27FC236}">
                <a16:creationId xmlns:a16="http://schemas.microsoft.com/office/drawing/2014/main" id="{8EB7CC65-5664-4F77-8B74-639935BBF01A}"/>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05CC5621-8711-4435-A719-F94E82967B87}"/>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188295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34E20CC-D8F2-4E73-AA53-45329E561DC6}"/>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4E5CC52E-BE54-4968-B327-C6B700A0F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F9F645CB-569C-4BD5-8E2C-AB3A82A0E2FE}"/>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FFB39383-77AD-422B-8949-CFAB93D9D8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052D8E5-B9F9-4B02-BE8A-37ED5CB5B509}"/>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86A14E04-EDF5-4028-A3CF-C5367C60E2FB}"/>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8" name="Substituent subsol 7">
            <a:extLst>
              <a:ext uri="{FF2B5EF4-FFF2-40B4-BE49-F238E27FC236}">
                <a16:creationId xmlns:a16="http://schemas.microsoft.com/office/drawing/2014/main" id="{F90DAD2A-500E-46A9-9AF6-1CA8CD50857C}"/>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F856D21A-BBB5-47BE-896F-B965C3E84D24}"/>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232511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32F3A3C-91EA-4BCF-9D57-A14B100D3F72}"/>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35DED916-4C8C-4569-BD97-9D699891B89A}"/>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4" name="Substituent subsol 3">
            <a:extLst>
              <a:ext uri="{FF2B5EF4-FFF2-40B4-BE49-F238E27FC236}">
                <a16:creationId xmlns:a16="http://schemas.microsoft.com/office/drawing/2014/main" id="{09DFB04E-8437-4405-B0A8-6D353CA87FE0}"/>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905B8EB5-715B-4771-8730-2B00F18DD1A9}"/>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221586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C77D4370-8FBC-41A4-824F-702D05135E4E}"/>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3" name="Substituent subsol 2">
            <a:extLst>
              <a:ext uri="{FF2B5EF4-FFF2-40B4-BE49-F238E27FC236}">
                <a16:creationId xmlns:a16="http://schemas.microsoft.com/office/drawing/2014/main" id="{CEF4BAF3-8B04-4A51-BC6E-6FFD5C5925BD}"/>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6DB25AF8-291F-46C5-A42C-EAC5006D7743}"/>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159078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44E9DE3-DB13-40E1-B331-2CAA6339666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E453EB57-AFC1-4E10-BF23-DDB089951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27DC12EC-1625-4CEA-98C6-D32E70809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F29A0C02-CB5F-4C20-872E-B48C499E7109}"/>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6" name="Substituent subsol 5">
            <a:extLst>
              <a:ext uri="{FF2B5EF4-FFF2-40B4-BE49-F238E27FC236}">
                <a16:creationId xmlns:a16="http://schemas.microsoft.com/office/drawing/2014/main" id="{AFB5192A-6C8B-4B23-AEC8-FBEABAA14FA4}"/>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D6F5FBB0-443E-4AA9-946F-4E314A00BDF3}"/>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347138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297F91B-78AD-40DC-9717-E638873F99B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50F07BCC-3251-4841-96AF-0654177D0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68153D1A-1955-4FBD-8FCB-DA7F1AB32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1CA6C1A8-C929-4192-BA13-8DEB8F039BAF}"/>
              </a:ext>
            </a:extLst>
          </p:cNvPr>
          <p:cNvSpPr>
            <a:spLocks noGrp="1"/>
          </p:cNvSpPr>
          <p:nvPr>
            <p:ph type="dt" sz="half" idx="10"/>
          </p:nvPr>
        </p:nvSpPr>
        <p:spPr/>
        <p:txBody>
          <a:bodyPr/>
          <a:lstStyle/>
          <a:p>
            <a:fld id="{18B5F27F-7C6F-44D7-910D-4AF446606F8C}" type="datetimeFigureOut">
              <a:rPr lang="ro-RO" smtClean="0"/>
              <a:t>02.11.2020</a:t>
            </a:fld>
            <a:endParaRPr lang="ro-RO"/>
          </a:p>
        </p:txBody>
      </p:sp>
      <p:sp>
        <p:nvSpPr>
          <p:cNvPr id="6" name="Substituent subsol 5">
            <a:extLst>
              <a:ext uri="{FF2B5EF4-FFF2-40B4-BE49-F238E27FC236}">
                <a16:creationId xmlns:a16="http://schemas.microsoft.com/office/drawing/2014/main" id="{AE73EA98-831D-4AD8-8445-547D7265785E}"/>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47DB8874-E19B-4FF8-9A21-E8A721973BE1}"/>
              </a:ext>
            </a:extLst>
          </p:cNvPr>
          <p:cNvSpPr>
            <a:spLocks noGrp="1"/>
          </p:cNvSpPr>
          <p:nvPr>
            <p:ph type="sldNum" sz="quarter" idx="12"/>
          </p:nvPr>
        </p:nvSpPr>
        <p:spPr/>
        <p:txBody>
          <a:bodyPr/>
          <a:lstStyle/>
          <a:p>
            <a:fld id="{9BEE5A06-B1E9-41EC-AD17-83B065B10B98}" type="slidenum">
              <a:rPr lang="ro-RO" smtClean="0"/>
              <a:t>‹#›</a:t>
            </a:fld>
            <a:endParaRPr lang="ro-RO"/>
          </a:p>
        </p:txBody>
      </p:sp>
    </p:spTree>
    <p:extLst>
      <p:ext uri="{BB962C8B-B14F-4D97-AF65-F5344CB8AC3E}">
        <p14:creationId xmlns:p14="http://schemas.microsoft.com/office/powerpoint/2010/main" val="142641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2EBB3744-46E2-4F6D-9153-83E5FA236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A8FE4A32-F5FF-4B19-A102-08FAFF630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F4AF5ED1-26D4-4AD6-B8E4-2D42EFAB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5F27F-7C6F-44D7-910D-4AF446606F8C}" type="datetimeFigureOut">
              <a:rPr lang="ro-RO" smtClean="0"/>
              <a:t>02.11.2020</a:t>
            </a:fld>
            <a:endParaRPr lang="ro-RO"/>
          </a:p>
        </p:txBody>
      </p:sp>
      <p:sp>
        <p:nvSpPr>
          <p:cNvPr id="5" name="Substituent subsol 4">
            <a:extLst>
              <a:ext uri="{FF2B5EF4-FFF2-40B4-BE49-F238E27FC236}">
                <a16:creationId xmlns:a16="http://schemas.microsoft.com/office/drawing/2014/main" id="{10F1EE01-2153-448E-B8EA-5EA72329E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C025AC50-0CED-46DA-A09A-7512CAD11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E5A06-B1E9-41EC-AD17-83B065B10B98}" type="slidenum">
              <a:rPr lang="ro-RO" smtClean="0"/>
              <a:t>‹#›</a:t>
            </a:fld>
            <a:endParaRPr lang="ro-RO"/>
          </a:p>
        </p:txBody>
      </p:sp>
    </p:spTree>
    <p:extLst>
      <p:ext uri="{BB962C8B-B14F-4D97-AF65-F5344CB8AC3E}">
        <p14:creationId xmlns:p14="http://schemas.microsoft.com/office/powerpoint/2010/main" val="279846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60B897-7859-4BD2-8C60-F6E75FC17A0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o-RO"/>
              <a:t>Haga clic para cambiar el estilo de título	</a:t>
            </a:r>
          </a:p>
        </p:txBody>
      </p:sp>
      <p:sp>
        <p:nvSpPr>
          <p:cNvPr id="1027" name="Rectangle 3">
            <a:extLst>
              <a:ext uri="{FF2B5EF4-FFF2-40B4-BE49-F238E27FC236}">
                <a16:creationId xmlns:a16="http://schemas.microsoft.com/office/drawing/2014/main" id="{19840FC4-48CA-4A8D-AA4C-6C36ECA97A1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o-RO"/>
              <a:t>Haga clic para modificar el estilo de texto del patrón</a:t>
            </a:r>
          </a:p>
          <a:p>
            <a:pPr lvl="1"/>
            <a:r>
              <a:rPr lang="es-ES" altLang="ro-RO"/>
              <a:t>Segundo nivel</a:t>
            </a:r>
          </a:p>
          <a:p>
            <a:pPr lvl="2"/>
            <a:r>
              <a:rPr lang="es-ES" altLang="ro-RO"/>
              <a:t>Tercer nivel</a:t>
            </a:r>
          </a:p>
          <a:p>
            <a:pPr lvl="3"/>
            <a:r>
              <a:rPr lang="es-ES" altLang="ro-RO"/>
              <a:t>Cuarto nivel</a:t>
            </a:r>
          </a:p>
          <a:p>
            <a:pPr lvl="4"/>
            <a:r>
              <a:rPr lang="es-ES" altLang="ro-RO"/>
              <a:t>Quinto nivel</a:t>
            </a:r>
          </a:p>
        </p:txBody>
      </p:sp>
      <p:sp>
        <p:nvSpPr>
          <p:cNvPr id="1028" name="Rectangle 4">
            <a:extLst>
              <a:ext uri="{FF2B5EF4-FFF2-40B4-BE49-F238E27FC236}">
                <a16:creationId xmlns:a16="http://schemas.microsoft.com/office/drawing/2014/main" id="{215ADAEE-0709-4AC5-9EC0-2B6E3DE2D639}"/>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193C3CBB-4A56-47F4-B47C-A54BD2C01BB4}"/>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9600634D-516C-41B8-8DE6-4D3337F955F2}"/>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B3CCCD4-B93C-4D56-B156-255C7881C58C}" type="slidenum">
              <a:rPr lang="es-ES" altLang="ro-RO"/>
              <a:pPr>
                <a:defRPr/>
              </a:pPr>
              <a:t>‹#›</a:t>
            </a:fld>
            <a:endParaRPr lang="es-ES" altLang="ro-RO"/>
          </a:p>
        </p:txBody>
      </p:sp>
    </p:spTree>
    <p:extLst>
      <p:ext uri="{BB962C8B-B14F-4D97-AF65-F5344CB8AC3E}">
        <p14:creationId xmlns:p14="http://schemas.microsoft.com/office/powerpoint/2010/main" val="357562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BwJnjbRbro"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mwtmCJpV588?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QBIn3RjBRg4?feature=oembed" TargetMode="External"/><Relationship Id="rId4" Type="http://schemas.openxmlformats.org/officeDocument/2006/relationships/hyperlink" Target="https://www.youtube.com/watch?v=QBIn3RjBRg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Kids Book Images, Stock Photos &amp; Vectors | Shutterstock">
            <a:extLst>
              <a:ext uri="{FF2B5EF4-FFF2-40B4-BE49-F238E27FC236}">
                <a16:creationId xmlns:a16="http://schemas.microsoft.com/office/drawing/2014/main" id="{31846AA9-E7D5-40CD-9681-DA3822719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54"/>
          <a:stretch/>
        </p:blipFill>
        <p:spPr bwMode="auto">
          <a:xfrm>
            <a:off x="0" y="0"/>
            <a:ext cx="12258675" cy="6934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Dreptunghi 3">
            <a:extLst>
              <a:ext uri="{FF2B5EF4-FFF2-40B4-BE49-F238E27FC236}">
                <a16:creationId xmlns:a16="http://schemas.microsoft.com/office/drawing/2014/main" id="{9EAB2C63-F6AE-4E4C-9F32-B4A229A80E7B}"/>
              </a:ext>
            </a:extLst>
          </p:cNvPr>
          <p:cNvSpPr/>
          <p:nvPr/>
        </p:nvSpPr>
        <p:spPr>
          <a:xfrm>
            <a:off x="2279374" y="2876550"/>
            <a:ext cx="7871791" cy="14668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o-RO" sz="5400" b="1" dirty="0">
                <a:solidFill>
                  <a:srgbClr val="FF0000"/>
                </a:solidFill>
              </a:rPr>
              <a:t>ÎNTÂLNIREA ONLINE DE LUNI</a:t>
            </a:r>
          </a:p>
          <a:p>
            <a:pPr algn="ctr"/>
            <a:r>
              <a:rPr lang="ro-RO" sz="5400" dirty="0"/>
              <a:t>Aveți nevoie de: caietul C 1, penar, tăblița albă, marker</a:t>
            </a:r>
          </a:p>
        </p:txBody>
      </p:sp>
    </p:spTree>
    <p:extLst>
      <p:ext uri="{BB962C8B-B14F-4D97-AF65-F5344CB8AC3E}">
        <p14:creationId xmlns:p14="http://schemas.microsoft.com/office/powerpoint/2010/main" val="158364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ubstituent conținut 4">
            <a:extLst>
              <a:ext uri="{FF2B5EF4-FFF2-40B4-BE49-F238E27FC236}">
                <a16:creationId xmlns:a16="http://schemas.microsoft.com/office/drawing/2014/main" id="{3B2558A7-8A04-49E1-91EF-D475C31F94DF}"/>
              </a:ext>
            </a:extLst>
          </p:cNvPr>
          <p:cNvPicPr>
            <a:picLocks noChangeAspect="1"/>
          </p:cNvPicPr>
          <p:nvPr/>
        </p:nvPicPr>
        <p:blipFill rotWithShape="1">
          <a:blip r:embed="rId2">
            <a:extLst>
              <a:ext uri="{28A0092B-C50C-407E-A947-70E740481C1C}">
                <a14:useLocalDpi xmlns:a14="http://schemas.microsoft.com/office/drawing/2010/main" val="0"/>
              </a:ext>
            </a:extLst>
          </a:blip>
          <a:srcRect t="56111"/>
          <a:stretch/>
        </p:blipFill>
        <p:spPr>
          <a:xfrm>
            <a:off x="331305" y="271016"/>
            <a:ext cx="10986052" cy="6820348"/>
          </a:xfrm>
          <a:prstGeom prst="rect">
            <a:avLst/>
          </a:prstGeom>
        </p:spPr>
      </p:pic>
      <p:sp>
        <p:nvSpPr>
          <p:cNvPr id="11" name="Oval 10">
            <a:extLst>
              <a:ext uri="{FF2B5EF4-FFF2-40B4-BE49-F238E27FC236}">
                <a16:creationId xmlns:a16="http://schemas.microsoft.com/office/drawing/2014/main" id="{300A0F33-83F2-42B9-A2D8-F98CEFF165AA}"/>
              </a:ext>
            </a:extLst>
          </p:cNvPr>
          <p:cNvSpPr/>
          <p:nvPr/>
        </p:nvSpPr>
        <p:spPr>
          <a:xfrm>
            <a:off x="2458279" y="5062330"/>
            <a:ext cx="437321" cy="4770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Oval 12">
            <a:extLst>
              <a:ext uri="{FF2B5EF4-FFF2-40B4-BE49-F238E27FC236}">
                <a16:creationId xmlns:a16="http://schemas.microsoft.com/office/drawing/2014/main" id="{A4BBF536-CCD0-4000-8F61-C9F5948DD22C}"/>
              </a:ext>
            </a:extLst>
          </p:cNvPr>
          <p:cNvSpPr/>
          <p:nvPr/>
        </p:nvSpPr>
        <p:spPr>
          <a:xfrm>
            <a:off x="5387010" y="4883426"/>
            <a:ext cx="437321" cy="4770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Oval 14">
            <a:extLst>
              <a:ext uri="{FF2B5EF4-FFF2-40B4-BE49-F238E27FC236}">
                <a16:creationId xmlns:a16="http://schemas.microsoft.com/office/drawing/2014/main" id="{01202FC1-D904-476B-8E77-11443E173681}"/>
              </a:ext>
            </a:extLst>
          </p:cNvPr>
          <p:cNvSpPr/>
          <p:nvPr/>
        </p:nvSpPr>
        <p:spPr>
          <a:xfrm>
            <a:off x="3611218" y="4048540"/>
            <a:ext cx="437321" cy="4770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Oval 16">
            <a:extLst>
              <a:ext uri="{FF2B5EF4-FFF2-40B4-BE49-F238E27FC236}">
                <a16:creationId xmlns:a16="http://schemas.microsoft.com/office/drawing/2014/main" id="{2BD10922-34BF-4405-B007-FCA030420C4E}"/>
              </a:ext>
            </a:extLst>
          </p:cNvPr>
          <p:cNvSpPr/>
          <p:nvPr/>
        </p:nvSpPr>
        <p:spPr>
          <a:xfrm>
            <a:off x="8746435" y="2531166"/>
            <a:ext cx="437321" cy="4770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 name="Oval 18">
            <a:extLst>
              <a:ext uri="{FF2B5EF4-FFF2-40B4-BE49-F238E27FC236}">
                <a16:creationId xmlns:a16="http://schemas.microsoft.com/office/drawing/2014/main" id="{FAA2E00A-5A06-4365-8B8A-33CBDA2CF35D}"/>
              </a:ext>
            </a:extLst>
          </p:cNvPr>
          <p:cNvSpPr/>
          <p:nvPr/>
        </p:nvSpPr>
        <p:spPr>
          <a:xfrm>
            <a:off x="7109791" y="4048540"/>
            <a:ext cx="437321" cy="4770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Oval 20">
            <a:extLst>
              <a:ext uri="{FF2B5EF4-FFF2-40B4-BE49-F238E27FC236}">
                <a16:creationId xmlns:a16="http://schemas.microsoft.com/office/drawing/2014/main" id="{A9F850B9-3AA4-4FA1-8CF6-F83FBBC5FDCE}"/>
              </a:ext>
            </a:extLst>
          </p:cNvPr>
          <p:cNvSpPr/>
          <p:nvPr/>
        </p:nvSpPr>
        <p:spPr>
          <a:xfrm>
            <a:off x="9296400" y="4883426"/>
            <a:ext cx="437321" cy="4770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2046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B7FC9888-FF7C-4FB5-ACE8-26DBF5B4A5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012"/>
          <a:stretch/>
        </p:blipFill>
        <p:spPr>
          <a:xfrm>
            <a:off x="303951" y="-17951"/>
            <a:ext cx="7089065" cy="6617039"/>
          </a:xfrm>
        </p:spPr>
      </p:pic>
      <p:pic>
        <p:nvPicPr>
          <p:cNvPr id="6" name="Substituent conținut 4">
            <a:extLst>
              <a:ext uri="{FF2B5EF4-FFF2-40B4-BE49-F238E27FC236}">
                <a16:creationId xmlns:a16="http://schemas.microsoft.com/office/drawing/2014/main" id="{72A952EE-D0C7-414F-B324-E0058DF2B410}"/>
              </a:ext>
            </a:extLst>
          </p:cNvPr>
          <p:cNvPicPr>
            <a:picLocks noChangeAspect="1"/>
          </p:cNvPicPr>
          <p:nvPr/>
        </p:nvPicPr>
        <p:blipFill rotWithShape="1">
          <a:blip r:embed="rId2">
            <a:extLst>
              <a:ext uri="{28A0092B-C50C-407E-A947-70E740481C1C}">
                <a14:useLocalDpi xmlns:a14="http://schemas.microsoft.com/office/drawing/2010/main" val="0"/>
              </a:ext>
            </a:extLst>
          </a:blip>
          <a:srcRect t="66445"/>
          <a:stretch/>
        </p:blipFill>
        <p:spPr>
          <a:xfrm>
            <a:off x="7737573" y="622852"/>
            <a:ext cx="3076202" cy="1460086"/>
          </a:xfrm>
          <a:prstGeom prst="rect">
            <a:avLst/>
          </a:prstGeom>
        </p:spPr>
      </p:pic>
      <p:sp>
        <p:nvSpPr>
          <p:cNvPr id="8" name="CasetăText 7">
            <a:extLst>
              <a:ext uri="{FF2B5EF4-FFF2-40B4-BE49-F238E27FC236}">
                <a16:creationId xmlns:a16="http://schemas.microsoft.com/office/drawing/2014/main" id="{FF4C8825-41C8-4220-B9C3-89D0CBB31AC5}"/>
              </a:ext>
            </a:extLst>
          </p:cNvPr>
          <p:cNvSpPr txBox="1"/>
          <p:nvPr/>
        </p:nvSpPr>
        <p:spPr>
          <a:xfrm>
            <a:off x="8161642" y="3621872"/>
            <a:ext cx="3076202" cy="646331"/>
          </a:xfrm>
          <a:prstGeom prst="rect">
            <a:avLst/>
          </a:prstGeom>
          <a:noFill/>
        </p:spPr>
        <p:txBody>
          <a:bodyPr wrap="square">
            <a:spAutoFit/>
          </a:bodyPr>
          <a:lstStyle/>
          <a:p>
            <a:r>
              <a:rPr lang="ro-RO" dirty="0">
                <a:hlinkClick r:id="rId3"/>
              </a:rPr>
              <a:t>https://www.youtube.com/watch?v=RBwJnjbRbro</a:t>
            </a:r>
            <a:r>
              <a:rPr lang="ro-RO" dirty="0"/>
              <a:t> </a:t>
            </a:r>
          </a:p>
        </p:txBody>
      </p:sp>
      <p:sp>
        <p:nvSpPr>
          <p:cNvPr id="10" name="CasetăText 9">
            <a:extLst>
              <a:ext uri="{FF2B5EF4-FFF2-40B4-BE49-F238E27FC236}">
                <a16:creationId xmlns:a16="http://schemas.microsoft.com/office/drawing/2014/main" id="{F995A6CF-D512-4765-B34F-D4D52D8F86CB}"/>
              </a:ext>
            </a:extLst>
          </p:cNvPr>
          <p:cNvSpPr txBox="1"/>
          <p:nvPr/>
        </p:nvSpPr>
        <p:spPr>
          <a:xfrm>
            <a:off x="9395792" y="2667739"/>
            <a:ext cx="1033669" cy="369332"/>
          </a:xfrm>
          <a:prstGeom prst="rect">
            <a:avLst/>
          </a:prstGeom>
          <a:noFill/>
        </p:spPr>
        <p:txBody>
          <a:bodyPr wrap="square" rtlCol="0">
            <a:spAutoFit/>
          </a:bodyPr>
          <a:lstStyle/>
          <a:p>
            <a:r>
              <a:rPr lang="ro-RO" dirty="0"/>
              <a:t>Pag. 55</a:t>
            </a:r>
          </a:p>
        </p:txBody>
      </p:sp>
    </p:spTree>
    <p:extLst>
      <p:ext uri="{BB962C8B-B14F-4D97-AF65-F5344CB8AC3E}">
        <p14:creationId xmlns:p14="http://schemas.microsoft.com/office/powerpoint/2010/main" val="56243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43E68151-BB01-4023-B128-8AC130FAE5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 t="3144" r="-514" b="32699"/>
          <a:stretch/>
        </p:blipFill>
        <p:spPr>
          <a:xfrm>
            <a:off x="1987826" y="192405"/>
            <a:ext cx="6798365" cy="6169643"/>
          </a:xfrm>
        </p:spPr>
      </p:pic>
      <p:sp>
        <p:nvSpPr>
          <p:cNvPr id="7" name="CasetăText 6">
            <a:extLst>
              <a:ext uri="{FF2B5EF4-FFF2-40B4-BE49-F238E27FC236}">
                <a16:creationId xmlns:a16="http://schemas.microsoft.com/office/drawing/2014/main" id="{9C9119AB-071F-44FD-8AAB-9097809F71E0}"/>
              </a:ext>
            </a:extLst>
          </p:cNvPr>
          <p:cNvSpPr txBox="1"/>
          <p:nvPr/>
        </p:nvSpPr>
        <p:spPr>
          <a:xfrm>
            <a:off x="9568070" y="795130"/>
            <a:ext cx="1033669" cy="369332"/>
          </a:xfrm>
          <a:prstGeom prst="rect">
            <a:avLst/>
          </a:prstGeom>
          <a:noFill/>
        </p:spPr>
        <p:txBody>
          <a:bodyPr wrap="square" rtlCol="0">
            <a:spAutoFit/>
          </a:bodyPr>
          <a:lstStyle/>
          <a:p>
            <a:r>
              <a:rPr lang="ro-RO" dirty="0"/>
              <a:t>Pag. 56</a:t>
            </a:r>
          </a:p>
        </p:txBody>
      </p:sp>
    </p:spTree>
    <p:extLst>
      <p:ext uri="{BB962C8B-B14F-4D97-AF65-F5344CB8AC3E}">
        <p14:creationId xmlns:p14="http://schemas.microsoft.com/office/powerpoint/2010/main" val="298597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F08154AE-E50C-4FCE-8B54-7BE11325D2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19" r="3996"/>
          <a:stretch/>
        </p:blipFill>
        <p:spPr>
          <a:xfrm>
            <a:off x="198782" y="742122"/>
            <a:ext cx="11794435" cy="4696039"/>
          </a:xfrm>
        </p:spPr>
      </p:pic>
    </p:spTree>
    <p:extLst>
      <p:ext uri="{BB962C8B-B14F-4D97-AF65-F5344CB8AC3E}">
        <p14:creationId xmlns:p14="http://schemas.microsoft.com/office/powerpoint/2010/main" val="140209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995435-6D62-4DCA-ACA0-EA2715B8B9E8}"/>
              </a:ext>
            </a:extLst>
          </p:cNvPr>
          <p:cNvSpPr>
            <a:spLocks noGrp="1"/>
          </p:cNvSpPr>
          <p:nvPr>
            <p:ph type="title"/>
          </p:nvPr>
        </p:nvSpPr>
        <p:spPr>
          <a:xfrm>
            <a:off x="1328531" y="332649"/>
            <a:ext cx="10515600" cy="696775"/>
          </a:xfrm>
        </p:spPr>
        <p:txBody>
          <a:bodyPr>
            <a:normAutofit/>
          </a:bodyPr>
          <a:lstStyle/>
          <a:p>
            <a:r>
              <a:rPr lang="ro-RO" sz="3200" dirty="0"/>
              <a:t>https://www.youtube.com/watch?v=mwtmCJpV588</a:t>
            </a:r>
          </a:p>
        </p:txBody>
      </p:sp>
      <p:pic>
        <p:nvPicPr>
          <p:cNvPr id="4" name="Media online 3" title="Păsările călătoare">
            <a:hlinkClick r:id="" action="ppaction://media"/>
            <a:extLst>
              <a:ext uri="{FF2B5EF4-FFF2-40B4-BE49-F238E27FC236}">
                <a16:creationId xmlns:a16="http://schemas.microsoft.com/office/drawing/2014/main" id="{A1E0DFDB-7A44-440C-97AB-327405CA9C6E}"/>
              </a:ext>
            </a:extLst>
          </p:cNvPr>
          <p:cNvPicPr>
            <a:picLocks noGrp="1" noRot="1" noChangeAspect="1"/>
          </p:cNvPicPr>
          <p:nvPr>
            <p:ph idx="1"/>
            <a:videoFile r:link="rId1"/>
          </p:nvPr>
        </p:nvPicPr>
        <p:blipFill>
          <a:blip r:embed="rId3"/>
          <a:stretch>
            <a:fillRect/>
          </a:stretch>
        </p:blipFill>
        <p:spPr>
          <a:xfrm>
            <a:off x="1520306" y="1029424"/>
            <a:ext cx="9151388" cy="5147539"/>
          </a:xfrm>
          <a:prstGeom prst="rect">
            <a:avLst/>
          </a:prstGeom>
        </p:spPr>
      </p:pic>
    </p:spTree>
    <p:extLst>
      <p:ext uri="{BB962C8B-B14F-4D97-AF65-F5344CB8AC3E}">
        <p14:creationId xmlns:p14="http://schemas.microsoft.com/office/powerpoint/2010/main" val="29192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70">
            <a:extLst>
              <a:ext uri="{FF2B5EF4-FFF2-40B4-BE49-F238E27FC236}">
                <a16:creationId xmlns:a16="http://schemas.microsoft.com/office/drawing/2014/main" id="{E6DFF43F-38FD-40E9-A1C4-05E4F40CC7BF}"/>
              </a:ext>
            </a:extLst>
          </p:cNvPr>
          <p:cNvSpPr>
            <a:spLocks noGrp="1" noChangeArrowheads="1"/>
          </p:cNvSpPr>
          <p:nvPr>
            <p:ph type="title"/>
          </p:nvPr>
        </p:nvSpPr>
        <p:spPr>
          <a:xfrm>
            <a:off x="1625600" y="269876"/>
            <a:ext cx="5770563" cy="2290763"/>
          </a:xfrm>
        </p:spPr>
        <p:txBody>
          <a:bodyPr/>
          <a:lstStyle/>
          <a:p>
            <a:pPr eaLnBrk="1" hangingPunct="1">
              <a:defRPr/>
            </a:pPr>
            <a:r>
              <a:rPr lang="ro-RO" sz="3200" b="1" dirty="0">
                <a:solidFill>
                  <a:schemeClr val="accent6">
                    <a:lumMod val="75000"/>
                  </a:schemeClr>
                </a:solidFill>
              </a:rPr>
              <a:t>Activitate matematică:</a:t>
            </a:r>
            <a:br>
              <a:rPr lang="ro-RO" sz="3200" b="1" dirty="0">
                <a:solidFill>
                  <a:schemeClr val="accent6">
                    <a:lumMod val="75000"/>
                  </a:schemeClr>
                </a:solidFill>
              </a:rPr>
            </a:br>
            <a:r>
              <a:rPr lang="ro-RO" b="1" dirty="0">
                <a:solidFill>
                  <a:schemeClr val="accent6">
                    <a:lumMod val="75000"/>
                  </a:schemeClr>
                </a:solidFill>
              </a:rPr>
              <a:t>Numărul </a:t>
            </a:r>
            <a:r>
              <a:rPr lang="ro-RO" b="1" dirty="0" err="1">
                <a:solidFill>
                  <a:schemeClr val="accent6">
                    <a:lumMod val="75000"/>
                  </a:schemeClr>
                </a:solidFill>
              </a:rPr>
              <a:t>şi</a:t>
            </a:r>
            <a:r>
              <a:rPr lang="ro-RO" b="1" dirty="0">
                <a:solidFill>
                  <a:schemeClr val="accent6">
                    <a:lumMod val="75000"/>
                  </a:schemeClr>
                </a:solidFill>
              </a:rPr>
              <a:t> cifra 5</a:t>
            </a:r>
            <a:endParaRPr lang="es-ES" b="1" dirty="0">
              <a:solidFill>
                <a:schemeClr val="accent6">
                  <a:lumMod val="75000"/>
                </a:schemeClr>
              </a:solidFill>
            </a:endParaRPr>
          </a:p>
        </p:txBody>
      </p:sp>
      <p:sp>
        <p:nvSpPr>
          <p:cNvPr id="2" name="Rectangle 1">
            <a:extLst>
              <a:ext uri="{FF2B5EF4-FFF2-40B4-BE49-F238E27FC236}">
                <a16:creationId xmlns:a16="http://schemas.microsoft.com/office/drawing/2014/main" id="{20F01F84-27F9-49E5-86D0-24079517B8FE}"/>
              </a:ext>
            </a:extLst>
          </p:cNvPr>
          <p:cNvSpPr/>
          <p:nvPr/>
        </p:nvSpPr>
        <p:spPr>
          <a:xfrm>
            <a:off x="1524000" y="6126163"/>
            <a:ext cx="5867400" cy="461962"/>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p>
            <a:pPr algn="ctr" fontAlgn="base">
              <a:spcBef>
                <a:spcPct val="0"/>
              </a:spcBef>
              <a:spcAft>
                <a:spcPct val="0"/>
              </a:spcAft>
              <a:defRPr/>
            </a:pPr>
            <a:endParaRPr lang="en-US" sz="2400" dirty="0">
              <a:ln w="0"/>
              <a:solidFill>
                <a:srgbClr val="4AACB4"/>
              </a:solidFill>
              <a:effectLst>
                <a:outerShdw blurRad="38100" dist="25400" dir="5400000" algn="ctr" rotWithShape="0">
                  <a:srgbClr val="6E747A">
                    <a:alpha val="43000"/>
                  </a:srgbClr>
                </a:outerShdw>
              </a:effectLst>
              <a:latin typeface="Arial"/>
              <a:cs typeface="Arial"/>
            </a:endParaRPr>
          </a:p>
        </p:txBody>
      </p:sp>
      <p:pic>
        <p:nvPicPr>
          <p:cNvPr id="11266" name="Picture 2" descr="number 5 clipart gif - Clip Art Library">
            <a:extLst>
              <a:ext uri="{FF2B5EF4-FFF2-40B4-BE49-F238E27FC236}">
                <a16:creationId xmlns:a16="http://schemas.microsoft.com/office/drawing/2014/main" id="{C2854179-E121-4B17-8F75-0BD21F5C9E4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49557"/>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947B-0A70-4630-AC7A-99D8E3B74E09}"/>
              </a:ext>
            </a:extLst>
          </p:cNvPr>
          <p:cNvSpPr>
            <a:spLocks noGrp="1"/>
          </p:cNvSpPr>
          <p:nvPr>
            <p:ph type="title"/>
          </p:nvPr>
        </p:nvSpPr>
        <p:spPr>
          <a:xfrm>
            <a:off x="1847850" y="981075"/>
            <a:ext cx="8229600" cy="4535488"/>
          </a:xfrm>
        </p:spPr>
        <p:txBody>
          <a:bodyPr/>
          <a:lstStyle/>
          <a:p>
            <a:pPr>
              <a:defRPr/>
            </a:pPr>
            <a:r>
              <a:rPr lang="ro-RO" sz="3600" dirty="0">
                <a:solidFill>
                  <a:schemeClr val="accent6">
                    <a:lumMod val="75000"/>
                  </a:schemeClr>
                </a:solidFill>
              </a:rPr>
              <a:t>Bună</a:t>
            </a:r>
            <a:r>
              <a:rPr lang="en-US" sz="3600" dirty="0">
                <a:solidFill>
                  <a:schemeClr val="accent6">
                    <a:lumMod val="75000"/>
                  </a:schemeClr>
                </a:solidFill>
              </a:rPr>
              <a:t>, </a:t>
            </a:r>
            <a:r>
              <a:rPr lang="en-US" sz="3600" dirty="0" err="1">
                <a:solidFill>
                  <a:schemeClr val="accent6">
                    <a:lumMod val="75000"/>
                  </a:schemeClr>
                </a:solidFill>
              </a:rPr>
              <a:t>copii</a:t>
            </a:r>
            <a:r>
              <a:rPr lang="en-US" sz="3600" dirty="0">
                <a:solidFill>
                  <a:schemeClr val="accent6">
                    <a:lumMod val="75000"/>
                  </a:schemeClr>
                </a:solidFill>
              </a:rPr>
              <a:t>,</a:t>
            </a:r>
            <a:br>
              <a:rPr lang="ro-RO" sz="3600" dirty="0">
                <a:solidFill>
                  <a:schemeClr val="accent6">
                    <a:lumMod val="75000"/>
                  </a:schemeClr>
                </a:solidFill>
              </a:rPr>
            </a:br>
            <a:br>
              <a:rPr lang="ro-RO" sz="2400" dirty="0">
                <a:solidFill>
                  <a:schemeClr val="accent2">
                    <a:lumMod val="75000"/>
                  </a:schemeClr>
                </a:solidFill>
              </a:rPr>
            </a:br>
            <a:r>
              <a:rPr lang="ro-RO" sz="2400" dirty="0">
                <a:solidFill>
                  <a:schemeClr val="accent2">
                    <a:lumMod val="75000"/>
                  </a:schemeClr>
                </a:solidFill>
              </a:rPr>
              <a:t>Eu sunt Rareș </a:t>
            </a:r>
            <a:r>
              <a:rPr lang="ro-RO" sz="2400" dirty="0" err="1">
                <a:solidFill>
                  <a:schemeClr val="accent2">
                    <a:lumMod val="75000"/>
                  </a:schemeClr>
                </a:solidFill>
              </a:rPr>
              <a:t>şi</a:t>
            </a:r>
            <a:r>
              <a:rPr lang="ro-RO" sz="2400" dirty="0">
                <a:solidFill>
                  <a:schemeClr val="accent2">
                    <a:lumMod val="75000"/>
                  </a:schemeClr>
                </a:solidFill>
              </a:rPr>
              <a:t> îmi plac foarte mult roboțeii! În fiecare an </a:t>
            </a:r>
            <a:r>
              <a:rPr lang="ro-RO" sz="2400" dirty="0" err="1">
                <a:solidFill>
                  <a:schemeClr val="accent2">
                    <a:lumMod val="75000"/>
                  </a:schemeClr>
                </a:solidFill>
              </a:rPr>
              <a:t>Moş</a:t>
            </a:r>
            <a:r>
              <a:rPr lang="ro-RO" sz="2400" dirty="0">
                <a:solidFill>
                  <a:schemeClr val="accent2">
                    <a:lumMod val="75000"/>
                  </a:schemeClr>
                </a:solidFill>
              </a:rPr>
              <a:t> Crăciun îmi aduce câte unul. </a:t>
            </a:r>
            <a:r>
              <a:rPr lang="ro-RO" sz="2400" dirty="0" err="1">
                <a:solidFill>
                  <a:schemeClr val="accent2">
                    <a:lumMod val="75000"/>
                  </a:schemeClr>
                </a:solidFill>
              </a:rPr>
              <a:t>Vreţi</a:t>
            </a:r>
            <a:r>
              <a:rPr lang="ro-RO" sz="2400" dirty="0">
                <a:solidFill>
                  <a:schemeClr val="accent2">
                    <a:lumMod val="75000"/>
                  </a:schemeClr>
                </a:solidFill>
              </a:rPr>
              <a:t> să îi </a:t>
            </a:r>
            <a:r>
              <a:rPr lang="ro-RO" sz="2400" dirty="0" err="1">
                <a:solidFill>
                  <a:schemeClr val="accent2">
                    <a:lumMod val="75000"/>
                  </a:schemeClr>
                </a:solidFill>
              </a:rPr>
              <a:t>vedeţi</a:t>
            </a:r>
            <a:r>
              <a:rPr lang="ro-RO" sz="2400" dirty="0">
                <a:solidFill>
                  <a:schemeClr val="accent2">
                    <a:lumMod val="75000"/>
                  </a:schemeClr>
                </a:solidFill>
              </a:rPr>
              <a:t> </a:t>
            </a:r>
            <a:r>
              <a:rPr lang="ro-RO" sz="2400" dirty="0" err="1">
                <a:solidFill>
                  <a:schemeClr val="accent2">
                    <a:lumMod val="75000"/>
                  </a:schemeClr>
                </a:solidFill>
              </a:rPr>
              <a:t>şi</a:t>
            </a:r>
            <a:r>
              <a:rPr lang="ro-RO" sz="2400" dirty="0">
                <a:solidFill>
                  <a:schemeClr val="accent2">
                    <a:lumMod val="75000"/>
                  </a:schemeClr>
                </a:solidFill>
              </a:rPr>
              <a:t> să mă </a:t>
            </a:r>
            <a:r>
              <a:rPr lang="ro-RO" sz="2400" dirty="0" err="1">
                <a:solidFill>
                  <a:schemeClr val="accent2">
                    <a:lumMod val="75000"/>
                  </a:schemeClr>
                </a:solidFill>
              </a:rPr>
              <a:t>ajutaţi</a:t>
            </a:r>
            <a:r>
              <a:rPr lang="ro-RO" sz="2400" dirty="0">
                <a:solidFill>
                  <a:schemeClr val="accent2">
                    <a:lumMod val="75000"/>
                  </a:schemeClr>
                </a:solidFill>
              </a:rPr>
              <a:t> să îi număr?</a:t>
            </a:r>
            <a:br>
              <a:rPr lang="ro-RO" sz="2400" dirty="0">
                <a:solidFill>
                  <a:schemeClr val="accent2">
                    <a:lumMod val="75000"/>
                  </a:schemeClr>
                </a:solidFill>
              </a:rPr>
            </a:br>
            <a:br>
              <a:rPr lang="ro-RO" sz="2400" dirty="0">
                <a:solidFill>
                  <a:schemeClr val="accent2">
                    <a:lumMod val="75000"/>
                  </a:schemeClr>
                </a:solidFill>
              </a:rPr>
            </a:br>
            <a:r>
              <a:rPr lang="ro-RO" sz="2400" dirty="0">
                <a:solidFill>
                  <a:schemeClr val="accent2">
                    <a:lumMod val="75000"/>
                  </a:schemeClr>
                </a:solidFill>
              </a:rPr>
              <a:t>Super! </a:t>
            </a:r>
            <a:br>
              <a:rPr lang="ro-RO" sz="2400" dirty="0">
                <a:solidFill>
                  <a:schemeClr val="accent2">
                    <a:lumMod val="75000"/>
                  </a:schemeClr>
                </a:solidFill>
              </a:rPr>
            </a:br>
            <a:r>
              <a:rPr lang="ro-RO" sz="2400" dirty="0">
                <a:solidFill>
                  <a:schemeClr val="accent2">
                    <a:lumMod val="75000"/>
                  </a:schemeClr>
                </a:solidFill>
              </a:rPr>
              <a:t>Hai să începem!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0B0F445-A0A1-4637-88F8-B97C039829D2}"/>
              </a:ext>
            </a:extLst>
          </p:cNvPr>
          <p:cNvSpPr>
            <a:spLocks noGrp="1" noChangeArrowheads="1"/>
          </p:cNvSpPr>
          <p:nvPr>
            <p:ph type="title"/>
          </p:nvPr>
        </p:nvSpPr>
        <p:spPr/>
        <p:txBody>
          <a:bodyPr/>
          <a:lstStyle/>
          <a:p>
            <a:r>
              <a:rPr lang="ro-RO" altLang="ro-RO">
                <a:solidFill>
                  <a:schemeClr val="tx1"/>
                </a:solidFill>
              </a:rPr>
              <a:t>Iată primul meu robot de la primul meu Crăciun!</a:t>
            </a:r>
            <a:endParaRPr lang="ro-RO" altLang="ro-RO"/>
          </a:p>
        </p:txBody>
      </p:sp>
      <p:pic>
        <p:nvPicPr>
          <p:cNvPr id="4099" name="Picture 5" descr="For Letter R Clip Art Image Craft - Robot Clipart - 333x500 PNG Download -  PNGkit">
            <a:extLst>
              <a:ext uri="{FF2B5EF4-FFF2-40B4-BE49-F238E27FC236}">
                <a16:creationId xmlns:a16="http://schemas.microsoft.com/office/drawing/2014/main" id="{56D0410A-FAAA-4072-B361-36B3C865C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34" r="24731"/>
          <a:stretch>
            <a:fillRect/>
          </a:stretch>
        </p:blipFill>
        <p:spPr bwMode="auto">
          <a:xfrm>
            <a:off x="5087938" y="1989139"/>
            <a:ext cx="252095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E7DCF91-8D12-4E78-81FB-632D84532CD5}"/>
              </a:ext>
            </a:extLst>
          </p:cNvPr>
          <p:cNvSpPr>
            <a:spLocks noGrp="1" noChangeArrowheads="1"/>
          </p:cNvSpPr>
          <p:nvPr>
            <p:ph type="title"/>
          </p:nvPr>
        </p:nvSpPr>
        <p:spPr>
          <a:xfrm>
            <a:off x="1981200" y="744538"/>
            <a:ext cx="7931150" cy="673100"/>
          </a:xfrm>
        </p:spPr>
        <p:txBody>
          <a:bodyPr/>
          <a:lstStyle/>
          <a:p>
            <a:r>
              <a:rPr lang="ro-RO" altLang="ro-RO" sz="2800" dirty="0"/>
              <a:t>În următorul an, am mai primit un robot de la </a:t>
            </a:r>
            <a:r>
              <a:rPr lang="ro-RO" altLang="ro-RO" sz="2800" dirty="0" err="1"/>
              <a:t>Moş</a:t>
            </a:r>
            <a:r>
              <a:rPr lang="ro-RO" altLang="ro-RO" sz="2800" dirty="0"/>
              <a:t> Crăciun. Câți sunt acum în total?</a:t>
            </a:r>
          </a:p>
        </p:txBody>
      </p:sp>
      <p:sp>
        <p:nvSpPr>
          <p:cNvPr id="5123" name="TextBox 4">
            <a:extLst>
              <a:ext uri="{FF2B5EF4-FFF2-40B4-BE49-F238E27FC236}">
                <a16:creationId xmlns:a16="http://schemas.microsoft.com/office/drawing/2014/main" id="{A1324F80-0769-4556-9E22-43540DD66E9F}"/>
              </a:ext>
            </a:extLst>
          </p:cNvPr>
          <p:cNvSpPr txBox="1">
            <a:spLocks noChangeArrowheads="1"/>
          </p:cNvSpPr>
          <p:nvPr/>
        </p:nvSpPr>
        <p:spPr bwMode="auto">
          <a:xfrm>
            <a:off x="7968208" y="3805239"/>
            <a:ext cx="597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ro-RO" altLang="ro-RO" sz="2800" dirty="0">
                <a:solidFill>
                  <a:srgbClr val="000000"/>
                </a:solidFill>
              </a:rPr>
              <a:t>Exact! 2 roboți!</a:t>
            </a:r>
          </a:p>
        </p:txBody>
      </p:sp>
      <p:pic>
        <p:nvPicPr>
          <p:cNvPr id="5124" name="Picture 7" descr="Robot Clipart Road - Robots In Workforce Clipart , Free Transparent Clipart  - ClipartKey">
            <a:extLst>
              <a:ext uri="{FF2B5EF4-FFF2-40B4-BE49-F238E27FC236}">
                <a16:creationId xmlns:a16="http://schemas.microsoft.com/office/drawing/2014/main" id="{F45360E9-61F0-4A1B-9FE7-F896965DE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61" r="63246"/>
          <a:stretch>
            <a:fillRect/>
          </a:stretch>
        </p:blipFill>
        <p:spPr bwMode="auto">
          <a:xfrm>
            <a:off x="4943873" y="1916113"/>
            <a:ext cx="1573213"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or Letter R Clip Art Image Craft - Robot Clipart - 333x500 PNG Download -  PNGkit">
            <a:extLst>
              <a:ext uri="{FF2B5EF4-FFF2-40B4-BE49-F238E27FC236}">
                <a16:creationId xmlns:a16="http://schemas.microsoft.com/office/drawing/2014/main" id="{0E548BEA-98B0-44FC-BDAC-776F70B52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34" r="24731"/>
          <a:stretch>
            <a:fillRect/>
          </a:stretch>
        </p:blipFill>
        <p:spPr bwMode="auto">
          <a:xfrm>
            <a:off x="2208213" y="1916114"/>
            <a:ext cx="25193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8BA39681-913C-42C5-BB7D-444B5EA177E9}"/>
              </a:ext>
            </a:extLst>
          </p:cNvPr>
          <p:cNvSpPr/>
          <p:nvPr/>
        </p:nvSpPr>
        <p:spPr>
          <a:xfrm>
            <a:off x="1981200" y="1628800"/>
            <a:ext cx="5194920" cy="4608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ro-RO">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03BDE9D-B8B3-4484-B506-8021A68AAC4F}"/>
              </a:ext>
            </a:extLst>
          </p:cNvPr>
          <p:cNvSpPr>
            <a:spLocks noGrp="1" noChangeArrowheads="1"/>
          </p:cNvSpPr>
          <p:nvPr>
            <p:ph type="title"/>
          </p:nvPr>
        </p:nvSpPr>
        <p:spPr/>
        <p:txBody>
          <a:bodyPr/>
          <a:lstStyle/>
          <a:p>
            <a:r>
              <a:rPr lang="ro-RO" altLang="ro-RO" sz="3200" dirty="0"/>
              <a:t>Când aveam 3 ani, de Crăciun am mai primit un roboțel. Deci câți aveam la 3 ani?</a:t>
            </a:r>
          </a:p>
        </p:txBody>
      </p:sp>
      <p:sp>
        <p:nvSpPr>
          <p:cNvPr id="6147" name="TextBox 5">
            <a:extLst>
              <a:ext uri="{FF2B5EF4-FFF2-40B4-BE49-F238E27FC236}">
                <a16:creationId xmlns:a16="http://schemas.microsoft.com/office/drawing/2014/main" id="{EDED2C09-DE03-46D9-9C16-2E20C8CC9BF6}"/>
              </a:ext>
            </a:extLst>
          </p:cNvPr>
          <p:cNvSpPr txBox="1">
            <a:spLocks noChangeArrowheads="1"/>
          </p:cNvSpPr>
          <p:nvPr/>
        </p:nvSpPr>
        <p:spPr bwMode="auto">
          <a:xfrm>
            <a:off x="3071813" y="5407025"/>
            <a:ext cx="6337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ro-RO" altLang="ro-RO">
                <a:solidFill>
                  <a:srgbClr val="000000"/>
                </a:solidFill>
              </a:rPr>
              <a:t>Da, aveam 3 roboței!</a:t>
            </a:r>
          </a:p>
        </p:txBody>
      </p:sp>
      <p:pic>
        <p:nvPicPr>
          <p:cNvPr id="6148" name="Picture 5" descr="For Letter R Clip Art Image Craft - Robot Clipart - 333x500 PNG Download -  PNGkit">
            <a:extLst>
              <a:ext uri="{FF2B5EF4-FFF2-40B4-BE49-F238E27FC236}">
                <a16:creationId xmlns:a16="http://schemas.microsoft.com/office/drawing/2014/main" id="{ACFF45F2-D0AE-4ABD-8967-A4960AD6E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34" r="24731"/>
          <a:stretch>
            <a:fillRect/>
          </a:stretch>
        </p:blipFill>
        <p:spPr bwMode="auto">
          <a:xfrm>
            <a:off x="2065338" y="1614489"/>
            <a:ext cx="25209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Robot Clipart Road - Robots In Workforce Clipart , Free Transparent Clipart  - ClipartKey">
            <a:extLst>
              <a:ext uri="{FF2B5EF4-FFF2-40B4-BE49-F238E27FC236}">
                <a16:creationId xmlns:a16="http://schemas.microsoft.com/office/drawing/2014/main" id="{C03183A3-3DD9-482D-ACF2-71E9FB3F8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61" t="16396" r="63246"/>
          <a:stretch>
            <a:fillRect/>
          </a:stretch>
        </p:blipFill>
        <p:spPr bwMode="auto">
          <a:xfrm>
            <a:off x="4872039" y="1604964"/>
            <a:ext cx="1800225"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Download Clip Art Robot Clipart Image - Robot Clipart - Full Size PNG Image  - PNGkit">
            <a:extLst>
              <a:ext uri="{FF2B5EF4-FFF2-40B4-BE49-F238E27FC236}">
                <a16:creationId xmlns:a16="http://schemas.microsoft.com/office/drawing/2014/main" id="{5BCBD1E0-DAFF-47E2-9980-9BD596E8A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9" y="1916113"/>
            <a:ext cx="1933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246484E-8AF8-42ED-A239-8B283CC8C7AB}"/>
              </a:ext>
            </a:extLst>
          </p:cNvPr>
          <p:cNvSpPr/>
          <p:nvPr/>
        </p:nvSpPr>
        <p:spPr>
          <a:xfrm>
            <a:off x="1981200" y="1417639"/>
            <a:ext cx="8145462" cy="3989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ro-RO">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40EF6A9-0C2C-4091-BFC8-CFB239EBF848}"/>
              </a:ext>
            </a:extLst>
          </p:cNvPr>
          <p:cNvSpPr>
            <a:spLocks noGrp="1"/>
          </p:cNvSpPr>
          <p:nvPr>
            <p:ph type="title"/>
          </p:nvPr>
        </p:nvSpPr>
        <p:spPr>
          <a:xfrm>
            <a:off x="6010274" y="965200"/>
            <a:ext cx="5095875" cy="1968500"/>
          </a:xfrm>
        </p:spPr>
        <p:txBody>
          <a:bodyPr>
            <a:normAutofit/>
          </a:bodyPr>
          <a:lstStyle/>
          <a:p>
            <a:pPr algn="ctr"/>
            <a:r>
              <a:rPr lang="ro-RO" dirty="0">
                <a:solidFill>
                  <a:srgbClr val="FF0000"/>
                </a:solidFill>
              </a:rPr>
              <a:t>ȘARPELE VORBITOR</a:t>
            </a:r>
            <a:br>
              <a:rPr lang="ro-RO" dirty="0">
                <a:solidFill>
                  <a:srgbClr val="FF0000"/>
                </a:solidFill>
              </a:rPr>
            </a:br>
            <a:r>
              <a:rPr lang="ro-RO" dirty="0">
                <a:solidFill>
                  <a:srgbClr val="FF0000"/>
                </a:solidFill>
              </a:rPr>
              <a:t>salutul</a:t>
            </a:r>
            <a:endParaRPr lang="ro-RO" dirty="0"/>
          </a:p>
        </p:txBody>
      </p:sp>
      <p:pic>
        <p:nvPicPr>
          <p:cNvPr id="2052" name="Picture 4" descr="Bună dimineața! Cine s-a trezit? - Viral Pe Internet">
            <a:extLst>
              <a:ext uri="{FF2B5EF4-FFF2-40B4-BE49-F238E27FC236}">
                <a16:creationId xmlns:a16="http://schemas.microsoft.com/office/drawing/2014/main" id="{FC32D923-AAD2-4A82-9D0A-1436208D4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8814"/>
            <a:ext cx="5353050" cy="654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5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B19B9E9-C272-4996-BAA9-EC555F3A3941}"/>
              </a:ext>
            </a:extLst>
          </p:cNvPr>
          <p:cNvSpPr>
            <a:spLocks noGrp="1" noChangeArrowheads="1"/>
          </p:cNvSpPr>
          <p:nvPr>
            <p:ph type="title"/>
          </p:nvPr>
        </p:nvSpPr>
        <p:spPr>
          <a:xfrm>
            <a:off x="1981200" y="0"/>
            <a:ext cx="8229600" cy="1417638"/>
          </a:xfrm>
        </p:spPr>
        <p:txBody>
          <a:bodyPr/>
          <a:lstStyle/>
          <a:p>
            <a:r>
              <a:rPr lang="ro-RO" altLang="ro-RO" sz="3200"/>
              <a:t>Aveam 3 roboței, iar la următorul Crăciun am mai primit unul? Haideţi să îi numărăm, câți sunt în total?</a:t>
            </a:r>
          </a:p>
        </p:txBody>
      </p:sp>
      <p:sp>
        <p:nvSpPr>
          <p:cNvPr id="7171" name="TextBox 6">
            <a:extLst>
              <a:ext uri="{FF2B5EF4-FFF2-40B4-BE49-F238E27FC236}">
                <a16:creationId xmlns:a16="http://schemas.microsoft.com/office/drawing/2014/main" id="{406C0262-9F1C-4968-B73A-277189F7F8A3}"/>
              </a:ext>
            </a:extLst>
          </p:cNvPr>
          <p:cNvSpPr txBox="1">
            <a:spLocks noChangeArrowheads="1"/>
          </p:cNvSpPr>
          <p:nvPr/>
        </p:nvSpPr>
        <p:spPr bwMode="auto">
          <a:xfrm>
            <a:off x="5808664" y="5789614"/>
            <a:ext cx="309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ro-RO" altLang="ro-RO" sz="1800">
                <a:solidFill>
                  <a:srgbClr val="000000"/>
                </a:solidFill>
              </a:rPr>
              <a:t>Da, sunt 4 roboți!</a:t>
            </a:r>
          </a:p>
        </p:txBody>
      </p:sp>
      <p:pic>
        <p:nvPicPr>
          <p:cNvPr id="7172" name="Picture 5" descr="For Letter R Clip Art Image Craft - Robot Clipart - 333x500 PNG Download -  PNGkit">
            <a:extLst>
              <a:ext uri="{FF2B5EF4-FFF2-40B4-BE49-F238E27FC236}">
                <a16:creationId xmlns:a16="http://schemas.microsoft.com/office/drawing/2014/main" id="{D441BF8E-4F80-4BAE-900B-36BCCE86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34" r="24731"/>
          <a:stretch>
            <a:fillRect/>
          </a:stretch>
        </p:blipFill>
        <p:spPr bwMode="auto">
          <a:xfrm>
            <a:off x="2065339" y="1614488"/>
            <a:ext cx="17113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Robot Clipart Road - Robots In Workforce Clipart , Free Transparent Clipart  - ClipartKey">
            <a:extLst>
              <a:ext uri="{FF2B5EF4-FFF2-40B4-BE49-F238E27FC236}">
                <a16:creationId xmlns:a16="http://schemas.microsoft.com/office/drawing/2014/main" id="{365ADDA8-D258-4D87-AD26-197645D6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61" t="16396" r="63246"/>
          <a:stretch>
            <a:fillRect/>
          </a:stretch>
        </p:blipFill>
        <p:spPr bwMode="auto">
          <a:xfrm>
            <a:off x="4414839" y="1614488"/>
            <a:ext cx="139382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Download Clip Art Robot Clipart Image - Robot Clipart - Full Size PNG Image  - PNGkit">
            <a:extLst>
              <a:ext uri="{FF2B5EF4-FFF2-40B4-BE49-F238E27FC236}">
                <a16:creationId xmlns:a16="http://schemas.microsoft.com/office/drawing/2014/main" id="{198031B9-0740-486B-88DC-9B625181F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1" y="1714500"/>
            <a:ext cx="1933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Robot clipart cliparts and others art inspiration - ClipartAndScrap">
            <a:extLst>
              <a:ext uri="{FF2B5EF4-FFF2-40B4-BE49-F238E27FC236}">
                <a16:creationId xmlns:a16="http://schemas.microsoft.com/office/drawing/2014/main" id="{402097EF-ECEA-4E99-B923-18464D193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608138"/>
            <a:ext cx="1828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7D981A27-AEF0-4653-AB5D-15167464E879}"/>
              </a:ext>
            </a:extLst>
          </p:cNvPr>
          <p:cNvSpPr/>
          <p:nvPr/>
        </p:nvSpPr>
        <p:spPr>
          <a:xfrm>
            <a:off x="1981200" y="1417638"/>
            <a:ext cx="8579296" cy="3451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ro-RO">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10C4C28-2CFF-46F8-9D97-B5DDE8610589}"/>
              </a:ext>
            </a:extLst>
          </p:cNvPr>
          <p:cNvSpPr>
            <a:spLocks noGrp="1" noChangeArrowheads="1"/>
          </p:cNvSpPr>
          <p:nvPr>
            <p:ph type="title"/>
          </p:nvPr>
        </p:nvSpPr>
        <p:spPr>
          <a:xfrm>
            <a:off x="1981200" y="171450"/>
            <a:ext cx="8229600" cy="1143000"/>
          </a:xfrm>
        </p:spPr>
        <p:txBody>
          <a:bodyPr/>
          <a:lstStyle/>
          <a:p>
            <a:r>
              <a:rPr lang="ro-RO" altLang="ro-RO" sz="2400"/>
              <a:t>La ultimul Crăciun am mai primit un roboțel.  Câți roboți am acum? Haideţi să îi numărăm! Dar ani?</a:t>
            </a:r>
          </a:p>
        </p:txBody>
      </p:sp>
      <p:sp>
        <p:nvSpPr>
          <p:cNvPr id="8195" name="TextBox 9">
            <a:extLst>
              <a:ext uri="{FF2B5EF4-FFF2-40B4-BE49-F238E27FC236}">
                <a16:creationId xmlns:a16="http://schemas.microsoft.com/office/drawing/2014/main" id="{830F88F3-11F5-4ED7-911C-E144C98EBBA2}"/>
              </a:ext>
            </a:extLst>
          </p:cNvPr>
          <p:cNvSpPr txBox="1">
            <a:spLocks noChangeArrowheads="1"/>
          </p:cNvSpPr>
          <p:nvPr/>
        </p:nvSpPr>
        <p:spPr bwMode="auto">
          <a:xfrm>
            <a:off x="1703388" y="5805489"/>
            <a:ext cx="756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ro-RO" altLang="ro-RO" sz="1800">
                <a:solidFill>
                  <a:srgbClr val="000000"/>
                </a:solidFill>
              </a:rPr>
              <a:t>Exact, am 5 roboți şi 5 ani! Exact câte degete am la o mână! Vedeţi?</a:t>
            </a:r>
          </a:p>
        </p:txBody>
      </p:sp>
      <p:pic>
        <p:nvPicPr>
          <p:cNvPr id="8196" name="Picture 5" descr="For Letter R Clip Art Image Craft - Robot Clipart - 333x500 PNG Download -  PNGkit">
            <a:extLst>
              <a:ext uri="{FF2B5EF4-FFF2-40B4-BE49-F238E27FC236}">
                <a16:creationId xmlns:a16="http://schemas.microsoft.com/office/drawing/2014/main" id="{227EF2DF-40D1-4263-B264-11CDFD0E1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34" r="24731"/>
          <a:stretch>
            <a:fillRect/>
          </a:stretch>
        </p:blipFill>
        <p:spPr bwMode="auto">
          <a:xfrm>
            <a:off x="2333688" y="1676144"/>
            <a:ext cx="14097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Robot Clipart Road - Robots In Workforce Clipart , Free Transparent Clipart  - ClipartKey">
            <a:extLst>
              <a:ext uri="{FF2B5EF4-FFF2-40B4-BE49-F238E27FC236}">
                <a16:creationId xmlns:a16="http://schemas.microsoft.com/office/drawing/2014/main" id="{3AA58466-4878-4FB1-9B4C-AE779F4F0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61" t="16396" r="63246"/>
          <a:stretch>
            <a:fillRect/>
          </a:stretch>
        </p:blipFill>
        <p:spPr bwMode="auto">
          <a:xfrm>
            <a:off x="3782220" y="2325382"/>
            <a:ext cx="1143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Download Clip Art Robot Clipart Image - Robot Clipart - Full Size PNG Image  - PNGkit">
            <a:extLst>
              <a:ext uri="{FF2B5EF4-FFF2-40B4-BE49-F238E27FC236}">
                <a16:creationId xmlns:a16="http://schemas.microsoft.com/office/drawing/2014/main" id="{34439624-41FC-48C6-A526-FDC8B9A6B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9" y="1608138"/>
            <a:ext cx="14890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Robot clipart cliparts and others art inspiration - ClipartAndScrap">
            <a:extLst>
              <a:ext uri="{FF2B5EF4-FFF2-40B4-BE49-F238E27FC236}">
                <a16:creationId xmlns:a16="http://schemas.microsoft.com/office/drawing/2014/main" id="{307F8501-FC7D-4FCE-B85C-93443EFA61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096" y="2424516"/>
            <a:ext cx="145891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Robot lego clipart">
            <a:extLst>
              <a:ext uri="{FF2B5EF4-FFF2-40B4-BE49-F238E27FC236}">
                <a16:creationId xmlns:a16="http://schemas.microsoft.com/office/drawing/2014/main" id="{CFE32F0F-C5D5-4496-8017-A60FD17E07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938" y="1830599"/>
            <a:ext cx="17494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2A58BD6-64DC-4D8C-9A74-C5E2D6CF553C}"/>
              </a:ext>
            </a:extLst>
          </p:cNvPr>
          <p:cNvSpPr/>
          <p:nvPr/>
        </p:nvSpPr>
        <p:spPr>
          <a:xfrm>
            <a:off x="1981200" y="1052736"/>
            <a:ext cx="8507288" cy="3711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ro-RO">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5B44A8F-B861-49DF-9E9D-F032CD4BC365}"/>
              </a:ext>
            </a:extLst>
          </p:cNvPr>
          <p:cNvSpPr>
            <a:spLocks noGrp="1" noChangeArrowheads="1"/>
          </p:cNvSpPr>
          <p:nvPr>
            <p:ph type="title"/>
          </p:nvPr>
        </p:nvSpPr>
        <p:spPr/>
        <p:txBody>
          <a:bodyPr/>
          <a:lstStyle/>
          <a:p>
            <a:r>
              <a:rPr lang="ro-RO" altLang="ro-RO" sz="3200"/>
              <a:t>Voi câte degete aveţi la o mână? </a:t>
            </a:r>
            <a:br>
              <a:rPr lang="ro-RO" altLang="ro-RO" sz="3200"/>
            </a:br>
            <a:r>
              <a:rPr lang="ro-RO" altLang="ro-RO" sz="3200"/>
              <a:t>Exact, tot 5! Iată cifra 5!</a:t>
            </a:r>
          </a:p>
        </p:txBody>
      </p:sp>
      <p:pic>
        <p:nvPicPr>
          <p:cNvPr id="5" name="Picture 4">
            <a:extLst>
              <a:ext uri="{FF2B5EF4-FFF2-40B4-BE49-F238E27FC236}">
                <a16:creationId xmlns:a16="http://schemas.microsoft.com/office/drawing/2014/main" id="{C3FB210A-7CAD-43CD-B9F0-CCF111B9DE94}"/>
              </a:ext>
            </a:extLst>
          </p:cNvPr>
          <p:cNvPicPr>
            <a:picLocks noChangeAspect="1"/>
          </p:cNvPicPr>
          <p:nvPr/>
        </p:nvPicPr>
        <p:blipFill>
          <a:blip r:embed="rId2"/>
          <a:stretch>
            <a:fillRect/>
          </a:stretch>
        </p:blipFill>
        <p:spPr>
          <a:xfrm>
            <a:off x="3647728" y="1556792"/>
            <a:ext cx="4536504" cy="4536504"/>
          </a:xfrm>
          <a:prstGeom prst="rect">
            <a:avLst/>
          </a:prstGeom>
          <a:ln>
            <a:noFill/>
          </a:ln>
          <a:effectLst>
            <a:softEdge rad="112500"/>
          </a:effectLst>
        </p:spPr>
      </p:pic>
      <p:pic>
        <p:nvPicPr>
          <p:cNvPr id="9221" name="Picture 5" descr="20+ Best CIFRE images | grădiniță, fișe de lucru, activități preșcolari">
            <a:extLst>
              <a:ext uri="{FF2B5EF4-FFF2-40B4-BE49-F238E27FC236}">
                <a16:creationId xmlns:a16="http://schemas.microsoft.com/office/drawing/2014/main" id="{DDDE2E33-8CB9-44E6-A6ED-90CEDCD63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04" y="1925076"/>
            <a:ext cx="1568410" cy="2033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umber Writing Practice to 10 - Maths with Mum">
            <a:extLst>
              <a:ext uri="{FF2B5EF4-FFF2-40B4-BE49-F238E27FC236}">
                <a16:creationId xmlns:a16="http://schemas.microsoft.com/office/drawing/2014/main" id="{6213842C-1043-4F94-8218-B7CE9D3498F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548681"/>
            <a:ext cx="6985959" cy="5239469"/>
          </a:xfrm>
          <a:prstGeom prst="rect">
            <a:avLst/>
          </a:prstGeom>
          <a:noFill/>
          <a:extLst>
            <a:ext uri="{909E8E84-426E-40DD-AFC4-6F175D3DCCD1}">
              <a14:hiddenFill xmlns:a14="http://schemas.microsoft.com/office/drawing/2010/main">
                <a:solidFill>
                  <a:srgbClr val="FFFFFF"/>
                </a:solidFill>
              </a14:hiddenFill>
            </a:ext>
          </a:extLst>
        </p:spPr>
      </p:pic>
      <p:sp>
        <p:nvSpPr>
          <p:cNvPr id="6" name="Dreptunghi 5">
            <a:extLst>
              <a:ext uri="{FF2B5EF4-FFF2-40B4-BE49-F238E27FC236}">
                <a16:creationId xmlns:a16="http://schemas.microsoft.com/office/drawing/2014/main" id="{A3F6C4A7-9B12-4A81-B27A-2BA63C5CC404}"/>
              </a:ext>
            </a:extLst>
          </p:cNvPr>
          <p:cNvSpPr/>
          <p:nvPr/>
        </p:nvSpPr>
        <p:spPr>
          <a:xfrm>
            <a:off x="5807968" y="692696"/>
            <a:ext cx="3168352" cy="129614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ro-RO" sz="7200" dirty="0">
                <a:solidFill>
                  <a:srgbClr val="000000"/>
                </a:solidFill>
                <a:latin typeface="Arial"/>
                <a:cs typeface="Arial"/>
              </a:rPr>
              <a:t>CINCI</a:t>
            </a:r>
          </a:p>
        </p:txBody>
      </p:sp>
    </p:spTree>
    <p:extLst>
      <p:ext uri="{BB962C8B-B14F-4D97-AF65-F5344CB8AC3E}">
        <p14:creationId xmlns:p14="http://schemas.microsoft.com/office/powerpoint/2010/main" val="127177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AC09397-E389-4176-94EA-6A8CD6F07094}"/>
              </a:ext>
            </a:extLst>
          </p:cNvPr>
          <p:cNvSpPr>
            <a:spLocks noGrp="1" noChangeArrowheads="1"/>
          </p:cNvSpPr>
          <p:nvPr>
            <p:ph type="title"/>
          </p:nvPr>
        </p:nvSpPr>
        <p:spPr/>
        <p:txBody>
          <a:bodyPr/>
          <a:lstStyle/>
          <a:p>
            <a:r>
              <a:rPr lang="ro-RO" altLang="ro-RO" sz="2800"/>
              <a:t>Felicitări, astăzi l-aţi descoperit pe 5 şi aţi observat că adăugând la o mulţime de 4 elemente încă un element, obţinem o mulţime de 5 elemente!</a:t>
            </a:r>
          </a:p>
        </p:txBody>
      </p:sp>
      <p:pic>
        <p:nvPicPr>
          <p:cNvPr id="11271" name="Picture 7" descr="Dovleci pentru Halloween pictati - SuntParinte.ro">
            <a:extLst>
              <a:ext uri="{FF2B5EF4-FFF2-40B4-BE49-F238E27FC236}">
                <a16:creationId xmlns:a16="http://schemas.microsoft.com/office/drawing/2014/main" id="{A9FCB434-F6B9-489F-8536-CC205EEBF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874"/>
          <a:stretch/>
        </p:blipFill>
        <p:spPr bwMode="auto">
          <a:xfrm>
            <a:off x="1736550" y="1844824"/>
            <a:ext cx="1855095" cy="36240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Dovleci pentru Halloween pictati - SuntParinte.ro">
            <a:extLst>
              <a:ext uri="{FF2B5EF4-FFF2-40B4-BE49-F238E27FC236}">
                <a16:creationId xmlns:a16="http://schemas.microsoft.com/office/drawing/2014/main" id="{8ECD1B17-941F-426D-8989-4F0D950C9C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86" r="32712"/>
          <a:stretch/>
        </p:blipFill>
        <p:spPr bwMode="auto">
          <a:xfrm>
            <a:off x="5972572" y="1988840"/>
            <a:ext cx="1712268" cy="3480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Dovleci pentru Halloween pictati - SuntParinte.ro">
            <a:extLst>
              <a:ext uri="{FF2B5EF4-FFF2-40B4-BE49-F238E27FC236}">
                <a16:creationId xmlns:a16="http://schemas.microsoft.com/office/drawing/2014/main" id="{1FB20EEE-745A-4842-AE4F-453510373C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593"/>
          <a:stretch/>
        </p:blipFill>
        <p:spPr bwMode="auto">
          <a:xfrm>
            <a:off x="3791744" y="1897191"/>
            <a:ext cx="1712268" cy="3522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505CD7D-8C87-4CE7-A127-B1BE13674CD4}"/>
              </a:ext>
            </a:extLst>
          </p:cNvPr>
          <p:cNvSpPr>
            <a:spLocks noGrp="1" noChangeArrowheads="1"/>
          </p:cNvSpPr>
          <p:nvPr>
            <p:ph type="title"/>
          </p:nvPr>
        </p:nvSpPr>
        <p:spPr/>
        <p:txBody>
          <a:bodyPr/>
          <a:lstStyle/>
          <a:p>
            <a:r>
              <a:rPr lang="ro-RO" altLang="ro-RO"/>
              <a:t>Cifra 5 corespunde unei mulţimi de 5 elemente!</a:t>
            </a:r>
          </a:p>
        </p:txBody>
      </p:sp>
      <p:pic>
        <p:nvPicPr>
          <p:cNvPr id="10249" name="Picture 9" descr="Halloween Poems - 5 Little Pumpkins">
            <a:extLst>
              <a:ext uri="{FF2B5EF4-FFF2-40B4-BE49-F238E27FC236}">
                <a16:creationId xmlns:a16="http://schemas.microsoft.com/office/drawing/2014/main" id="{CCA57034-EDD3-49A2-950E-0D8C4A79BF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57"/>
          <a:stretch/>
        </p:blipFill>
        <p:spPr bwMode="auto">
          <a:xfrm>
            <a:off x="2135561" y="1844824"/>
            <a:ext cx="3760095"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Top Ladybird Stickers for Android &amp; iOS | Gfycat">
            <a:extLst>
              <a:ext uri="{FF2B5EF4-FFF2-40B4-BE49-F238E27FC236}">
                <a16:creationId xmlns:a16="http://schemas.microsoft.com/office/drawing/2014/main" id="{36C05B6A-8F1F-49F3-B1A0-0496983434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1988840"/>
            <a:ext cx="2160240" cy="3168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8D47FB88-497F-455B-BA41-FDEFD38DF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444" y="333461"/>
            <a:ext cx="6191078" cy="6191078"/>
          </a:xfrm>
        </p:spPr>
      </p:pic>
    </p:spTree>
    <p:extLst>
      <p:ext uri="{BB962C8B-B14F-4D97-AF65-F5344CB8AC3E}">
        <p14:creationId xmlns:p14="http://schemas.microsoft.com/office/powerpoint/2010/main" val="113925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4585B50-7CF5-4BA1-974B-BDEB20554DB9}"/>
              </a:ext>
            </a:extLst>
          </p:cNvPr>
          <p:cNvSpPr>
            <a:spLocks noGrp="1"/>
          </p:cNvSpPr>
          <p:nvPr>
            <p:ph type="title"/>
          </p:nvPr>
        </p:nvSpPr>
        <p:spPr/>
        <p:txBody>
          <a:bodyPr/>
          <a:lstStyle/>
          <a:p>
            <a:r>
              <a:rPr lang="ro-RO" dirty="0"/>
              <a:t>GHICITOARE</a:t>
            </a:r>
          </a:p>
        </p:txBody>
      </p:sp>
      <p:sp>
        <p:nvSpPr>
          <p:cNvPr id="3" name="Substituent conținut 2">
            <a:extLst>
              <a:ext uri="{FF2B5EF4-FFF2-40B4-BE49-F238E27FC236}">
                <a16:creationId xmlns:a16="http://schemas.microsoft.com/office/drawing/2014/main" id="{851B8ED0-8F54-4FA9-9AB8-0C6FFF2414C6}"/>
              </a:ext>
            </a:extLst>
          </p:cNvPr>
          <p:cNvSpPr>
            <a:spLocks noGrp="1"/>
          </p:cNvSpPr>
          <p:nvPr>
            <p:ph idx="1"/>
          </p:nvPr>
        </p:nvSpPr>
        <p:spPr>
          <a:xfrm>
            <a:off x="838199" y="1825624"/>
            <a:ext cx="5781675" cy="1755775"/>
          </a:xfrm>
        </p:spPr>
        <p:txBody>
          <a:bodyPr>
            <a:noAutofit/>
          </a:bodyPr>
          <a:lstStyle/>
          <a:p>
            <a:r>
              <a:rPr lang="ro-RO" sz="4800" b="0" i="0" dirty="0">
                <a:solidFill>
                  <a:srgbClr val="3C3B3B"/>
                </a:solidFill>
                <a:effectLst/>
                <a:latin typeface="Open Sans"/>
              </a:rPr>
              <a:t>Frunzele pe ramuri</a:t>
            </a:r>
            <a:br>
              <a:rPr lang="ro-RO" sz="4800" dirty="0"/>
            </a:br>
            <a:r>
              <a:rPr lang="ro-RO" sz="4800" b="0" i="0" dirty="0">
                <a:solidFill>
                  <a:srgbClr val="3C3B3B"/>
                </a:solidFill>
                <a:effectLst/>
                <a:latin typeface="Open Sans"/>
              </a:rPr>
              <a:t>Au îngălbenit</a:t>
            </a:r>
            <a:br>
              <a:rPr lang="ro-RO" sz="4800" dirty="0"/>
            </a:br>
            <a:r>
              <a:rPr lang="ro-RO" sz="4800" b="0" i="0" dirty="0">
                <a:solidFill>
                  <a:srgbClr val="3C3B3B"/>
                </a:solidFill>
                <a:effectLst/>
                <a:latin typeface="Open Sans"/>
              </a:rPr>
              <a:t>Plouă, plouă-</a:t>
            </a:r>
            <a:r>
              <a:rPr lang="ro-RO" sz="4800" b="0" i="0" dirty="0" err="1">
                <a:solidFill>
                  <a:srgbClr val="3C3B3B"/>
                </a:solidFill>
                <a:effectLst/>
                <a:latin typeface="Open Sans"/>
              </a:rPr>
              <a:t>ntruna</a:t>
            </a:r>
            <a:br>
              <a:rPr lang="ro-RO" sz="4800" dirty="0"/>
            </a:br>
            <a:r>
              <a:rPr lang="ro-RO" sz="4800" b="0" i="0" dirty="0">
                <a:solidFill>
                  <a:srgbClr val="3C3B3B"/>
                </a:solidFill>
                <a:effectLst/>
                <a:latin typeface="Open Sans"/>
              </a:rPr>
              <a:t>Cine a sosit?</a:t>
            </a:r>
          </a:p>
          <a:p>
            <a:r>
              <a:rPr lang="ro-RO" sz="4800" dirty="0">
                <a:solidFill>
                  <a:srgbClr val="3C3B3B"/>
                </a:solidFill>
                <a:latin typeface="Open Sans"/>
              </a:rPr>
              <a:t>Discuție</a:t>
            </a:r>
            <a:endParaRPr lang="ro-RO" sz="4800" dirty="0"/>
          </a:p>
        </p:txBody>
      </p:sp>
      <p:pic>
        <p:nvPicPr>
          <p:cNvPr id="3076" name="Picture 4" descr="Autumn Little Fairy Royalty Free Vector Image - VectorStock">
            <a:extLst>
              <a:ext uri="{FF2B5EF4-FFF2-40B4-BE49-F238E27FC236}">
                <a16:creationId xmlns:a16="http://schemas.microsoft.com/office/drawing/2014/main" id="{80DB5AFB-176B-4E2A-828E-A3909DB332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50"/>
          <a:stretch/>
        </p:blipFill>
        <p:spPr bwMode="auto">
          <a:xfrm>
            <a:off x="7004050" y="300037"/>
            <a:ext cx="4984750" cy="625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3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3000" fill="hold"/>
                                        <p:tgtEl>
                                          <p:spTgt spid="3076"/>
                                        </p:tgtEl>
                                        <p:attrNameLst>
                                          <p:attrName>ppt_x</p:attrName>
                                        </p:attrNameLst>
                                      </p:cBhvr>
                                      <p:tavLst>
                                        <p:tav tm="0">
                                          <p:val>
                                            <p:strVal val="1+#ppt_w/2"/>
                                          </p:val>
                                        </p:tav>
                                        <p:tav tm="100000">
                                          <p:val>
                                            <p:strVal val="#ppt_x"/>
                                          </p:val>
                                        </p:tav>
                                      </p:tavLst>
                                    </p:anim>
                                    <p:anim calcmode="lin" valueType="num">
                                      <p:cBhvr additive="base">
                                        <p:cTn id="8" dur="3000" fill="hold"/>
                                        <p:tgtEl>
                                          <p:spTgt spid="3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online 3" title="A venit pe dealuri, toamna !   from YouTube">
            <a:hlinkClick r:id="" action="ppaction://media"/>
            <a:extLst>
              <a:ext uri="{FF2B5EF4-FFF2-40B4-BE49-F238E27FC236}">
                <a16:creationId xmlns:a16="http://schemas.microsoft.com/office/drawing/2014/main" id="{669D0088-1517-44BF-BFDD-03CA217466A0}"/>
              </a:ext>
            </a:extLst>
          </p:cNvPr>
          <p:cNvPicPr>
            <a:picLocks noGrp="1" noRot="1" noChangeAspect="1"/>
          </p:cNvPicPr>
          <p:nvPr>
            <p:ph idx="1"/>
            <a:videoFile r:link="rId1"/>
          </p:nvPr>
        </p:nvPicPr>
        <p:blipFill>
          <a:blip r:embed="rId3"/>
          <a:stretch>
            <a:fillRect/>
          </a:stretch>
        </p:blipFill>
        <p:spPr>
          <a:xfrm>
            <a:off x="3192463" y="1825625"/>
            <a:ext cx="5805487" cy="4351338"/>
          </a:xfrm>
          <a:prstGeom prst="rect">
            <a:avLst/>
          </a:prstGeom>
        </p:spPr>
      </p:pic>
      <p:sp>
        <p:nvSpPr>
          <p:cNvPr id="5" name="Titlu 1">
            <a:extLst>
              <a:ext uri="{FF2B5EF4-FFF2-40B4-BE49-F238E27FC236}">
                <a16:creationId xmlns:a16="http://schemas.microsoft.com/office/drawing/2014/main" id="{1D8F4606-6AD0-46D8-B6B2-9ADC1AFE6694}"/>
              </a:ext>
            </a:extLst>
          </p:cNvPr>
          <p:cNvSpPr>
            <a:spLocks noGrp="1"/>
          </p:cNvSpPr>
          <p:nvPr>
            <p:ph type="title"/>
          </p:nvPr>
        </p:nvSpPr>
        <p:spPr>
          <a:xfrm>
            <a:off x="838200" y="365125"/>
            <a:ext cx="10515600" cy="1325563"/>
          </a:xfrm>
        </p:spPr>
        <p:txBody>
          <a:bodyPr/>
          <a:lstStyle/>
          <a:p>
            <a:r>
              <a:rPr lang="ro-RO" dirty="0">
                <a:hlinkClick r:id="rId4"/>
              </a:rPr>
              <a:t>https://www.youtube.com/watch?v=QBIn3RjBRg4</a:t>
            </a:r>
            <a:r>
              <a:rPr lang="ro-RO" dirty="0"/>
              <a:t> </a:t>
            </a:r>
          </a:p>
        </p:txBody>
      </p:sp>
    </p:spTree>
    <p:extLst>
      <p:ext uri="{BB962C8B-B14F-4D97-AF65-F5344CB8AC3E}">
        <p14:creationId xmlns:p14="http://schemas.microsoft.com/office/powerpoint/2010/main" val="26774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88B5DC5-BCA5-4C05-A8E8-066C9C9DA765}"/>
              </a:ext>
            </a:extLst>
          </p:cNvPr>
          <p:cNvSpPr>
            <a:spLocks noGrp="1"/>
          </p:cNvSpPr>
          <p:nvPr>
            <p:ph type="title"/>
          </p:nvPr>
        </p:nvSpPr>
        <p:spPr>
          <a:xfrm>
            <a:off x="838200" y="681037"/>
            <a:ext cx="10515600" cy="524911"/>
          </a:xfrm>
        </p:spPr>
        <p:txBody>
          <a:bodyPr>
            <a:normAutofit fontScale="90000"/>
          </a:bodyPr>
          <a:lstStyle/>
          <a:p>
            <a:br>
              <a:rPr lang="ro-RO" dirty="0"/>
            </a:br>
            <a:r>
              <a:rPr lang="ro-RO" dirty="0"/>
              <a:t>JOCUL ”CREIONUL JOS, DACĂ ȘTII RĂSPUNSUL”</a:t>
            </a:r>
          </a:p>
        </p:txBody>
      </p:sp>
      <p:sp>
        <p:nvSpPr>
          <p:cNvPr id="3" name="Substituent conținut 2">
            <a:extLst>
              <a:ext uri="{FF2B5EF4-FFF2-40B4-BE49-F238E27FC236}">
                <a16:creationId xmlns:a16="http://schemas.microsoft.com/office/drawing/2014/main" id="{5568CA78-AD77-405A-9FEB-62335D10B2C6}"/>
              </a:ext>
            </a:extLst>
          </p:cNvPr>
          <p:cNvSpPr>
            <a:spLocks noGrp="1"/>
          </p:cNvSpPr>
          <p:nvPr>
            <p:ph idx="1"/>
          </p:nvPr>
        </p:nvSpPr>
        <p:spPr>
          <a:xfrm>
            <a:off x="520148" y="2806286"/>
            <a:ext cx="10515600" cy="4351338"/>
          </a:xfrm>
        </p:spPr>
        <p:txBody>
          <a:bodyPr/>
          <a:lstStyle/>
          <a:p>
            <a:r>
              <a:rPr lang="ro-RO" dirty="0"/>
              <a:t>ÎNTREBĂRI DE VERIFICARE</a:t>
            </a:r>
          </a:p>
          <a:p>
            <a:r>
              <a:rPr lang="ro-RO" dirty="0"/>
              <a:t>1. Unde a venit toamna?</a:t>
            </a:r>
          </a:p>
          <a:p>
            <a:r>
              <a:rPr lang="ro-RO" dirty="0"/>
              <a:t>2. Ce fenomene ale naturii sunt amintite?</a:t>
            </a:r>
          </a:p>
          <a:p>
            <a:r>
              <a:rPr lang="ro-RO" dirty="0"/>
              <a:t>3. Cum erau fructele?</a:t>
            </a:r>
          </a:p>
          <a:p>
            <a:r>
              <a:rPr lang="ro-RO" dirty="0"/>
              <a:t>4. Cum erau legumele?</a:t>
            </a:r>
          </a:p>
          <a:p>
            <a:r>
              <a:rPr lang="ro-RO" dirty="0"/>
              <a:t>5. Ce formulă de politețe este amintită în cântec?</a:t>
            </a:r>
          </a:p>
        </p:txBody>
      </p:sp>
      <p:pic>
        <p:nvPicPr>
          <p:cNvPr id="2052" name="Picture 4" descr="Crayon gif 5 » GIF Images Download">
            <a:extLst>
              <a:ext uri="{FF2B5EF4-FFF2-40B4-BE49-F238E27FC236}">
                <a16:creationId xmlns:a16="http://schemas.microsoft.com/office/drawing/2014/main" id="{7DB4334D-FF96-4B63-B83D-488BEF9D31D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36565" y="2133599"/>
            <a:ext cx="3810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4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2714ABB-E7BF-4537-9791-78D900CCFBBB}"/>
              </a:ext>
            </a:extLst>
          </p:cNvPr>
          <p:cNvSpPr>
            <a:spLocks noGrp="1"/>
          </p:cNvSpPr>
          <p:nvPr>
            <p:ph type="title"/>
          </p:nvPr>
        </p:nvSpPr>
        <p:spPr/>
        <p:txBody>
          <a:bodyPr/>
          <a:lstStyle/>
          <a:p>
            <a:r>
              <a:rPr lang="ro-RO" dirty="0"/>
              <a:t>CE NE ADUCE AZI TOAMNA?</a:t>
            </a:r>
          </a:p>
        </p:txBody>
      </p:sp>
      <p:pic>
        <p:nvPicPr>
          <p:cNvPr id="4098" name="Picture 2" descr="Autumn Little Fairy Royalty Free Vector Image - VectorStock">
            <a:extLst>
              <a:ext uri="{FF2B5EF4-FFF2-40B4-BE49-F238E27FC236}">
                <a16:creationId xmlns:a16="http://schemas.microsoft.com/office/drawing/2014/main" id="{AD1BC556-52DB-4BF8-848C-BCD0EBD3B0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741"/>
          <a:stretch/>
        </p:blipFill>
        <p:spPr bwMode="auto">
          <a:xfrm>
            <a:off x="1433379" y="1939925"/>
            <a:ext cx="4467492" cy="3927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BA4575A-EAE2-44B6-A87E-CDF149DA91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91131" y="1690688"/>
            <a:ext cx="1957388" cy="1957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لسنة5: وضعيات للدّعم في الرياضيات(2)+الإصلاح">
            <a:extLst>
              <a:ext uri="{FF2B5EF4-FFF2-40B4-BE49-F238E27FC236}">
                <a16:creationId xmlns:a16="http://schemas.microsoft.com/office/drawing/2014/main" id="{F2410ECC-492B-420D-B754-F96DC0C5E3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41785" y="3903662"/>
            <a:ext cx="22288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4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E019FB-747B-4119-B0B9-58FCB9C32D58}"/>
              </a:ext>
            </a:extLst>
          </p:cNvPr>
          <p:cNvSpPr>
            <a:spLocks noGrp="1"/>
          </p:cNvSpPr>
          <p:nvPr>
            <p:ph type="title"/>
          </p:nvPr>
        </p:nvSpPr>
        <p:spPr/>
        <p:txBody>
          <a:bodyPr/>
          <a:lstStyle/>
          <a:p>
            <a:r>
              <a:rPr lang="ro-RO" dirty="0"/>
              <a:t>Norul  jucăuș te invită să pronunți sunetul R.</a:t>
            </a:r>
          </a:p>
        </p:txBody>
      </p:sp>
      <p:pic>
        <p:nvPicPr>
          <p:cNvPr id="5122" name="Picture 2" descr="Creating 2D Cartoon Cloud Poofs in Cinema 4D - EYEDESYN | Cartoon clouds,  Cinema 4d tutorial, Motion design animation">
            <a:extLst>
              <a:ext uri="{FF2B5EF4-FFF2-40B4-BE49-F238E27FC236}">
                <a16:creationId xmlns:a16="http://schemas.microsoft.com/office/drawing/2014/main" id="{BC9C37F4-9C76-4877-AC9F-7116D81240E0}"/>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5086351" cy="3814763"/>
          </a:xfrm>
          <a:prstGeom prst="rect">
            <a:avLst/>
          </a:prstGeom>
          <a:noFill/>
          <a:extLst>
            <a:ext uri="{909E8E84-426E-40DD-AFC4-6F175D3DCCD1}">
              <a14:hiddenFill xmlns:a14="http://schemas.microsoft.com/office/drawing/2010/main">
                <a:solidFill>
                  <a:srgbClr val="FFFFFF"/>
                </a:solidFill>
              </a14:hiddenFill>
            </a:ext>
          </a:extLst>
        </p:spPr>
      </p:pic>
      <p:sp>
        <p:nvSpPr>
          <p:cNvPr id="6" name="Stea: 24 colțuri 5">
            <a:extLst>
              <a:ext uri="{FF2B5EF4-FFF2-40B4-BE49-F238E27FC236}">
                <a16:creationId xmlns:a16="http://schemas.microsoft.com/office/drawing/2014/main" id="{5B75EC61-6B5F-4767-8E1A-B33A1F2A6490}"/>
              </a:ext>
            </a:extLst>
          </p:cNvPr>
          <p:cNvSpPr/>
          <p:nvPr/>
        </p:nvSpPr>
        <p:spPr>
          <a:xfrm>
            <a:off x="6781800" y="1943100"/>
            <a:ext cx="4572000" cy="3990975"/>
          </a:xfrm>
          <a:prstGeom prst="star2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z="2800" b="1" dirty="0"/>
              <a:t>CE CUVINTE CARE ÎNCEP CU SUNETUL R CUNOAȘTEȚI?</a:t>
            </a:r>
          </a:p>
        </p:txBody>
      </p:sp>
    </p:spTree>
    <p:extLst>
      <p:ext uri="{BB962C8B-B14F-4D97-AF65-F5344CB8AC3E}">
        <p14:creationId xmlns:p14="http://schemas.microsoft.com/office/powerpoint/2010/main" val="246464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bțineți Alarmă tonuri de apel gratuit - Microsoft Store ro-RO">
            <a:extLst>
              <a:ext uri="{FF2B5EF4-FFF2-40B4-BE49-F238E27FC236}">
                <a16:creationId xmlns:a16="http://schemas.microsoft.com/office/drawing/2014/main" id="{C311484E-A99E-4FD4-B220-9FC021AFEE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413" y="1019651"/>
            <a:ext cx="3809524" cy="3809524"/>
          </a:xfrm>
          <a:prstGeom prst="rect">
            <a:avLst/>
          </a:prstGeom>
          <a:noFill/>
          <a:extLst>
            <a:ext uri="{909E8E84-426E-40DD-AFC4-6F175D3DCCD1}">
              <a14:hiddenFill xmlns:a14="http://schemas.microsoft.com/office/drawing/2010/main">
                <a:solidFill>
                  <a:srgbClr val="FFFFFF"/>
                </a:solidFill>
              </a14:hiddenFill>
            </a:ext>
          </a:extLst>
        </p:spPr>
      </p:pic>
      <p:sp>
        <p:nvSpPr>
          <p:cNvPr id="7" name="Balon text: oval 6">
            <a:extLst>
              <a:ext uri="{FF2B5EF4-FFF2-40B4-BE49-F238E27FC236}">
                <a16:creationId xmlns:a16="http://schemas.microsoft.com/office/drawing/2014/main" id="{BD35461E-DB1C-46D4-8D74-6C16B20E3D1C}"/>
              </a:ext>
            </a:extLst>
          </p:cNvPr>
          <p:cNvSpPr/>
          <p:nvPr/>
        </p:nvSpPr>
        <p:spPr>
          <a:xfrm>
            <a:off x="3286125" y="457200"/>
            <a:ext cx="3362325" cy="704850"/>
          </a:xfrm>
          <a:prstGeom prst="wedgeEllipseCallout">
            <a:avLst>
              <a:gd name="adj1" fmla="val -50011"/>
              <a:gd name="adj2" fmla="val 787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dirty="0"/>
              <a:t>ȚÂRRR!</a:t>
            </a:r>
          </a:p>
        </p:txBody>
      </p:sp>
      <p:pic>
        <p:nvPicPr>
          <p:cNvPr id="6148" name="Picture 4" descr="Cel mai bun aparat de gonit ciorile si alte pasari daunatoare | Blogul lui  Blogurici">
            <a:extLst>
              <a:ext uri="{FF2B5EF4-FFF2-40B4-BE49-F238E27FC236}">
                <a16:creationId xmlns:a16="http://schemas.microsoft.com/office/drawing/2014/main" id="{3337F822-27D5-4CF9-BC45-8E1AB670A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971" y="138113"/>
            <a:ext cx="3215754" cy="2762250"/>
          </a:xfrm>
          <a:prstGeom prst="rect">
            <a:avLst/>
          </a:prstGeom>
          <a:noFill/>
          <a:extLst>
            <a:ext uri="{909E8E84-426E-40DD-AFC4-6F175D3DCCD1}">
              <a14:hiddenFill xmlns:a14="http://schemas.microsoft.com/office/drawing/2010/main">
                <a:solidFill>
                  <a:srgbClr val="FFFFFF"/>
                </a:solidFill>
              </a14:hiddenFill>
            </a:ext>
          </a:extLst>
        </p:spPr>
      </p:pic>
      <p:sp>
        <p:nvSpPr>
          <p:cNvPr id="8" name="Balon text: oval 7">
            <a:extLst>
              <a:ext uri="{FF2B5EF4-FFF2-40B4-BE49-F238E27FC236}">
                <a16:creationId xmlns:a16="http://schemas.microsoft.com/office/drawing/2014/main" id="{A97122C1-803B-4973-A695-2E13A980C852}"/>
              </a:ext>
            </a:extLst>
          </p:cNvPr>
          <p:cNvSpPr/>
          <p:nvPr/>
        </p:nvSpPr>
        <p:spPr>
          <a:xfrm>
            <a:off x="5450562" y="1247775"/>
            <a:ext cx="3362325" cy="704850"/>
          </a:xfrm>
          <a:prstGeom prst="wedgeEllipseCallout">
            <a:avLst>
              <a:gd name="adj1" fmla="val 66136"/>
              <a:gd name="adj2" fmla="val 43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dirty="0"/>
              <a:t>CRRRA!</a:t>
            </a:r>
          </a:p>
        </p:txBody>
      </p:sp>
      <p:pic>
        <p:nvPicPr>
          <p:cNvPr id="6150" name="Picture 6" descr="Sunetul R – joc logopedic | logopedie-psihologie scolara">
            <a:extLst>
              <a:ext uri="{FF2B5EF4-FFF2-40B4-BE49-F238E27FC236}">
                <a16:creationId xmlns:a16="http://schemas.microsoft.com/office/drawing/2014/main" id="{F146F53D-E61A-48C4-8217-7CCD68F92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562" y="2792942"/>
            <a:ext cx="2667000" cy="3767666"/>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11DCF69D-724B-47ED-B7C7-009EDB2E03BE}"/>
              </a:ext>
            </a:extLst>
          </p:cNvPr>
          <p:cNvSpPr/>
          <p:nvPr/>
        </p:nvSpPr>
        <p:spPr>
          <a:xfrm>
            <a:off x="257413" y="5287617"/>
            <a:ext cx="3809524" cy="9011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3200" b="1" dirty="0"/>
              <a:t>Să pronunțăm sunetul R!</a:t>
            </a:r>
          </a:p>
        </p:txBody>
      </p:sp>
    </p:spTree>
    <p:extLst>
      <p:ext uri="{BB962C8B-B14F-4D97-AF65-F5344CB8AC3E}">
        <p14:creationId xmlns:p14="http://schemas.microsoft.com/office/powerpoint/2010/main" val="147989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BA32723-3667-45A3-B806-BFCE6FF0289C}"/>
              </a:ext>
            </a:extLst>
          </p:cNvPr>
          <p:cNvSpPr>
            <a:spLocks noGrp="1"/>
          </p:cNvSpPr>
          <p:nvPr>
            <p:ph type="title"/>
          </p:nvPr>
        </p:nvSpPr>
        <p:spPr>
          <a:xfrm>
            <a:off x="304800" y="2617995"/>
            <a:ext cx="2584174" cy="1325563"/>
          </a:xfrm>
        </p:spPr>
        <p:txBody>
          <a:bodyPr>
            <a:normAutofit fontScale="90000"/>
          </a:bodyPr>
          <a:lstStyle/>
          <a:p>
            <a:r>
              <a:rPr lang="ro-RO" dirty="0"/>
              <a:t>Să lucrăm în caietul de creație 1!</a:t>
            </a:r>
          </a:p>
        </p:txBody>
      </p:sp>
      <p:pic>
        <p:nvPicPr>
          <p:cNvPr id="5" name="Substituent conținut 4">
            <a:extLst>
              <a:ext uri="{FF2B5EF4-FFF2-40B4-BE49-F238E27FC236}">
                <a16:creationId xmlns:a16="http://schemas.microsoft.com/office/drawing/2014/main" id="{93E4CDC1-285E-47C4-AFC0-89583F4559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889"/>
          <a:stretch/>
        </p:blipFill>
        <p:spPr>
          <a:xfrm>
            <a:off x="2888974" y="177891"/>
            <a:ext cx="7430432" cy="5897516"/>
          </a:xfrm>
        </p:spPr>
      </p:pic>
      <p:sp>
        <p:nvSpPr>
          <p:cNvPr id="3" name="CasetăText 2">
            <a:extLst>
              <a:ext uri="{FF2B5EF4-FFF2-40B4-BE49-F238E27FC236}">
                <a16:creationId xmlns:a16="http://schemas.microsoft.com/office/drawing/2014/main" id="{413A67A0-5C7F-4DCC-83D1-B2442EF107AF}"/>
              </a:ext>
            </a:extLst>
          </p:cNvPr>
          <p:cNvSpPr txBox="1"/>
          <p:nvPr/>
        </p:nvSpPr>
        <p:spPr>
          <a:xfrm>
            <a:off x="10654748" y="378403"/>
            <a:ext cx="1033669" cy="369332"/>
          </a:xfrm>
          <a:prstGeom prst="rect">
            <a:avLst/>
          </a:prstGeom>
          <a:noFill/>
        </p:spPr>
        <p:txBody>
          <a:bodyPr wrap="square" rtlCol="0">
            <a:spAutoFit/>
          </a:bodyPr>
          <a:lstStyle/>
          <a:p>
            <a:r>
              <a:rPr lang="ro-RO" dirty="0"/>
              <a:t>Pag. 54</a:t>
            </a:r>
          </a:p>
        </p:txBody>
      </p:sp>
    </p:spTree>
    <p:extLst>
      <p:ext uri="{BB962C8B-B14F-4D97-AF65-F5344CB8AC3E}">
        <p14:creationId xmlns:p14="http://schemas.microsoft.com/office/powerpoint/2010/main" val="1323363024"/>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179</TotalTime>
  <Words>423</Words>
  <Application>Microsoft Office PowerPoint</Application>
  <PresentationFormat>Ecran lat</PresentationFormat>
  <Paragraphs>41</Paragraphs>
  <Slides>26</Slides>
  <Notes>0</Notes>
  <HiddenSlides>0</HiddenSlides>
  <MMClips>2</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26</vt:i4>
      </vt:variant>
    </vt:vector>
  </HeadingPairs>
  <TitlesOfParts>
    <vt:vector size="32" baseType="lpstr">
      <vt:lpstr>Arial</vt:lpstr>
      <vt:lpstr>Calibri</vt:lpstr>
      <vt:lpstr>Calibri Light</vt:lpstr>
      <vt:lpstr>Open Sans</vt:lpstr>
      <vt:lpstr>Temă Office</vt:lpstr>
      <vt:lpstr>Diseño predeterminado</vt:lpstr>
      <vt:lpstr>Prezentare PowerPoint</vt:lpstr>
      <vt:lpstr>ȘARPELE VORBITOR salutul</vt:lpstr>
      <vt:lpstr>GHICITOARE</vt:lpstr>
      <vt:lpstr>https://www.youtube.com/watch?v=QBIn3RjBRg4 </vt:lpstr>
      <vt:lpstr> JOCUL ”CREIONUL JOS, DACĂ ȘTII RĂSPUNSUL”</vt:lpstr>
      <vt:lpstr>CE NE ADUCE AZI TOAMNA?</vt:lpstr>
      <vt:lpstr>Norul  jucăuș te invită să pronunți sunetul R.</vt:lpstr>
      <vt:lpstr>Prezentare PowerPoint</vt:lpstr>
      <vt:lpstr>Să lucrăm în caietul de creație 1!</vt:lpstr>
      <vt:lpstr>Prezentare PowerPoint</vt:lpstr>
      <vt:lpstr>Prezentare PowerPoint</vt:lpstr>
      <vt:lpstr>Prezentare PowerPoint</vt:lpstr>
      <vt:lpstr>Prezentare PowerPoint</vt:lpstr>
      <vt:lpstr>https://www.youtube.com/watch?v=mwtmCJpV588</vt:lpstr>
      <vt:lpstr>Activitate matematică: Numărul şi cifra 5</vt:lpstr>
      <vt:lpstr>Bună, copii,  Eu sunt Rareș şi îmi plac foarte mult roboțeii! În fiecare an Moş Crăciun îmi aduce câte unul. Vreţi să îi vedeţi şi să mă ajutaţi să îi număr?  Super!  Hai să începem!</vt:lpstr>
      <vt:lpstr>Iată primul meu robot de la primul meu Crăciun!</vt:lpstr>
      <vt:lpstr>În următorul an, am mai primit un robot de la Moş Crăciun. Câți sunt acum în total?</vt:lpstr>
      <vt:lpstr>Când aveam 3 ani, de Crăciun am mai primit un roboțel. Deci câți aveam la 3 ani?</vt:lpstr>
      <vt:lpstr>Aveam 3 roboței, iar la următorul Crăciun am mai primit unul? Haideţi să îi numărăm, câți sunt în total?</vt:lpstr>
      <vt:lpstr>La ultimul Crăciun am mai primit un roboțel.  Câți roboți am acum? Haideţi să îi numărăm! Dar ani?</vt:lpstr>
      <vt:lpstr>Voi câte degete aveţi la o mână?  Exact, tot 5! Iată cifra 5!</vt:lpstr>
      <vt:lpstr>Prezentare PowerPoint</vt:lpstr>
      <vt:lpstr>Felicitări, astăzi l-aţi descoperit pe 5 şi aţi observat că adăugând la o mulţime de 4 elemente încă un element, obţinem o mulţime de 5 elemente!</vt:lpstr>
      <vt:lpstr>Cifra 5 corespunde unei mulţimi de 5 elemente!</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 manecuta</dc:creator>
  <cp:lastModifiedBy>mihai manecuta</cp:lastModifiedBy>
  <cp:revision>16</cp:revision>
  <dcterms:created xsi:type="dcterms:W3CDTF">2020-10-27T17:21:25Z</dcterms:created>
  <dcterms:modified xsi:type="dcterms:W3CDTF">2020-11-02T05:10:42Z</dcterms:modified>
</cp:coreProperties>
</file>