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78" r:id="rId8"/>
    <p:sldId id="268" r:id="rId9"/>
    <p:sldId id="270" r:id="rId10"/>
    <p:sldId id="269" r:id="rId11"/>
    <p:sldId id="267" r:id="rId12"/>
    <p:sldId id="271" r:id="rId13"/>
    <p:sldId id="272" r:id="rId14"/>
    <p:sldId id="273" r:id="rId15"/>
    <p:sldId id="274" r:id="rId16"/>
    <p:sldId id="276" r:id="rId17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FA116CB-B67F-4B82-9631-1AC1C824C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A9DBF184-16F5-4B1A-9B10-5D1732FA5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E189B522-EA3C-42C1-B381-F5B9A23E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412C-5473-4DC4-A5F1-755EE5087CC8}" type="datetimeFigureOut">
              <a:rPr lang="ro-RO" smtClean="0"/>
              <a:t>11.11.2020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3416031A-94D3-43A9-975C-07F0E6953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4D57A898-6749-46C6-B683-42883C05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108E2-A40D-4CE3-BA39-0DD49814E9D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9022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C656AFF-7788-4A56-A643-0A8E2ECE5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0BC9EC2F-086A-498F-AC11-A1F247A4C1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19355663-B901-4849-BA75-3A22F89BA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412C-5473-4DC4-A5F1-755EE5087CC8}" type="datetimeFigureOut">
              <a:rPr lang="ro-RO" smtClean="0"/>
              <a:t>11.11.2020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83A1F49-3E87-4162-B4FE-02B7FDA97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23E61D1A-6284-41ED-B044-42A3CEC9E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108E2-A40D-4CE3-BA39-0DD49814E9D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3540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CAA4831F-53E5-4E5E-A9F5-BE6E138C14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82F2A226-B953-4951-94BB-D838EF717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76152FF8-3294-469F-AF76-33718EAA1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412C-5473-4DC4-A5F1-755EE5087CC8}" type="datetimeFigureOut">
              <a:rPr lang="ro-RO" smtClean="0"/>
              <a:t>11.11.2020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FE6FF621-BAD7-4084-8627-F25A66B8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80DDC717-8336-4E5D-B119-CF2C5E574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108E2-A40D-4CE3-BA39-0DD49814E9D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8500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0AE6753-9FAE-4492-89BB-8E36D5E67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F5FA379-3E22-4BBE-BBDB-21F99C978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073D6AC0-2BE7-461F-B084-55C3820A9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412C-5473-4DC4-A5F1-755EE5087CC8}" type="datetimeFigureOut">
              <a:rPr lang="ro-RO" smtClean="0"/>
              <a:t>11.11.2020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8807D59E-7C37-4780-A2A9-211E4762B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971339C9-9A39-451F-B350-6F04D3E56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108E2-A40D-4CE3-BA39-0DD49814E9D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06200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EA06165-8050-4E2B-B1D9-2E66A35E5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2918BDC1-05DF-4801-AB4B-5907B0B8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3A0FE420-3293-4014-B3B3-920289689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412C-5473-4DC4-A5F1-755EE5087CC8}" type="datetimeFigureOut">
              <a:rPr lang="ro-RO" smtClean="0"/>
              <a:t>11.11.2020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A2A9756E-A077-491A-9BD7-B0E500E76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B148E15-EF49-46F7-9ADD-D007D896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108E2-A40D-4CE3-BA39-0DD49814E9D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9371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AAC5A5E-52EB-44F4-889C-F6E127ECE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7815F09-90E1-455A-B607-FB88934D0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A7EC332F-CDAB-44B4-87E6-ACF6DA4FD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88503B7B-9FED-49E3-AAF7-C8162812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412C-5473-4DC4-A5F1-755EE5087CC8}" type="datetimeFigureOut">
              <a:rPr lang="ro-RO" smtClean="0"/>
              <a:t>11.11.2020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575C4EB4-9A15-45F5-B124-5A92BB7FE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A679F2C8-8841-4215-B3C0-0CFA48A80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108E2-A40D-4CE3-BA39-0DD49814E9D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88798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9580621-69DD-4389-88A8-5616953A5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2CF0E292-84B6-4920-9108-AFDD5DC87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3BA271AA-B4F2-40D0-917C-EB1B16DD2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6747EAEC-B372-41D0-AB78-FB0847E3BE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02D8A141-80AC-4B8A-858C-6A09F02F47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380386B3-79D0-4390-9A0E-0BD25022D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412C-5473-4DC4-A5F1-755EE5087CC8}" type="datetimeFigureOut">
              <a:rPr lang="ro-RO" smtClean="0"/>
              <a:t>11.11.2020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28215DE3-A61B-4B64-81BC-ED29C3A2F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4ADCF0EB-133F-412B-A77A-BD8E2A4CA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108E2-A40D-4CE3-BA39-0DD49814E9D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7316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1BA0D21-314E-4734-9AFB-1E042B5A8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9D2A2CE0-F8E0-46C0-8757-85152D5B5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412C-5473-4DC4-A5F1-755EE5087CC8}" type="datetimeFigureOut">
              <a:rPr lang="ro-RO" smtClean="0"/>
              <a:t>11.11.2020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A343DA62-5D6B-42EE-94E0-E2FC0711B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896E0B69-2CBD-46A7-B102-9A770D04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108E2-A40D-4CE3-BA39-0DD49814E9D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369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FFEBB94C-A5F0-4082-9FA1-6D6B89FB0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412C-5473-4DC4-A5F1-755EE5087CC8}" type="datetimeFigureOut">
              <a:rPr lang="ro-RO" smtClean="0"/>
              <a:t>11.11.2020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6139889F-4C95-4AEE-AF27-509FE3DE1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7946C39D-152A-4276-8A77-BB47E174C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108E2-A40D-4CE3-BA39-0DD49814E9D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81448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67E1DA6-8CB8-484B-A172-EC6A98187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C1FD349-7BFA-4CC5-BEAA-4E225E6CC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F13050EC-697D-420C-B78A-AFFD084F1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143E0484-1575-4A25-A201-FA7D5C2BF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412C-5473-4DC4-A5F1-755EE5087CC8}" type="datetimeFigureOut">
              <a:rPr lang="ro-RO" smtClean="0"/>
              <a:t>11.11.2020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7510D9CF-DE87-429C-A9CC-918959ED5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04FCAC30-1BE7-4EAF-A6D8-9F1AA37E3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108E2-A40D-4CE3-BA39-0DD49814E9D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4191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AFA2D43-966C-41AD-9B79-58F5DD7AA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82081BE4-EAF1-4FE6-9743-29A63837DC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0D54703A-9D07-4882-8AA8-9D9365BB5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231F5AE4-ACF4-4500-BE70-992D18F17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412C-5473-4DC4-A5F1-755EE5087CC8}" type="datetimeFigureOut">
              <a:rPr lang="ro-RO" smtClean="0"/>
              <a:t>11.11.2020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39C682C6-CF24-4DD0-98AA-756572CA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99716DB9-5133-4591-AD87-6A1F6F592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108E2-A40D-4CE3-BA39-0DD49814E9D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07260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9B95424F-44ED-4AB3-B080-BF095E5CE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967A8CF9-1E85-44C6-B6DB-47E78A247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C27FCD78-8F01-47C6-9512-08690E805F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E412C-5473-4DC4-A5F1-755EE5087CC8}" type="datetimeFigureOut">
              <a:rPr lang="ro-RO" smtClean="0"/>
              <a:t>11.11.2020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B8AF557F-70D9-49AC-A794-CE0573443E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DF82E7EB-BBDA-495C-9EB7-BB44BFC4F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108E2-A40D-4CE3-BA39-0DD49814E9D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2578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2QMh2acEmY?start=33&amp;feature=oembed" TargetMode="Externa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mium Vector | Welcome back to school background">
            <a:extLst>
              <a:ext uri="{FF2B5EF4-FFF2-40B4-BE49-F238E27FC236}">
                <a16:creationId xmlns:a16="http://schemas.microsoft.com/office/drawing/2014/main" id="{7FDE954E-9492-4378-9B8D-89D8382AC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" y="0"/>
            <a:ext cx="1208598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tăText 3">
            <a:extLst>
              <a:ext uri="{FF2B5EF4-FFF2-40B4-BE49-F238E27FC236}">
                <a16:creationId xmlns:a16="http://schemas.microsoft.com/office/drawing/2014/main" id="{1E375880-F1E7-4961-A674-00E7119142A2}"/>
              </a:ext>
            </a:extLst>
          </p:cNvPr>
          <p:cNvSpPr txBox="1"/>
          <p:nvPr/>
        </p:nvSpPr>
        <p:spPr>
          <a:xfrm>
            <a:off x="3687592" y="514393"/>
            <a:ext cx="64538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7200" b="1" dirty="0"/>
              <a:t>LECȚIA DE JOI</a:t>
            </a:r>
          </a:p>
          <a:p>
            <a:r>
              <a:rPr lang="ro-RO" sz="7200" b="1" dirty="0"/>
              <a:t>12 noiembrie</a:t>
            </a:r>
          </a:p>
        </p:txBody>
      </p:sp>
      <p:pic>
        <p:nvPicPr>
          <p:cNvPr id="1028" name="Picture 4" descr="Swinging Lets Dance Sticker by Canticos World for iOS &amp; Android | GIPHY">
            <a:extLst>
              <a:ext uri="{FF2B5EF4-FFF2-40B4-BE49-F238E27FC236}">
                <a16:creationId xmlns:a16="http://schemas.microsoft.com/office/drawing/2014/main" id="{B149C4B7-3080-48EA-BF8D-CEDF91155D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295" y="2089484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370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ubstituent conținut 4">
            <a:extLst>
              <a:ext uri="{FF2B5EF4-FFF2-40B4-BE49-F238E27FC236}">
                <a16:creationId xmlns:a16="http://schemas.microsoft.com/office/drawing/2014/main" id="{9DE7179C-C9C7-41BB-873D-02D7E446A6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50" b="2369"/>
          <a:stretch/>
        </p:blipFill>
        <p:spPr>
          <a:xfrm>
            <a:off x="285434" y="454860"/>
            <a:ext cx="11208179" cy="564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32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he Activity Mom - Drawing Through the Alphabet Letter E - The Activity Mom">
            <a:extLst>
              <a:ext uri="{FF2B5EF4-FFF2-40B4-BE49-F238E27FC236}">
                <a16:creationId xmlns:a16="http://schemas.microsoft.com/office/drawing/2014/main" id="{EFB930FC-459C-43F9-AEDD-ECF2AA4A95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 t="19187" r="5252" b="22835"/>
          <a:stretch/>
        </p:blipFill>
        <p:spPr bwMode="auto">
          <a:xfrm>
            <a:off x="5751445" y="262747"/>
            <a:ext cx="5888704" cy="659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Elephant Alphabet GIF by GIPHY Studios Originals - Find &amp; Share on GIPHY">
            <a:extLst>
              <a:ext uri="{FF2B5EF4-FFF2-40B4-BE49-F238E27FC236}">
                <a16:creationId xmlns:a16="http://schemas.microsoft.com/office/drawing/2014/main" id="{89EF1FCD-822B-4453-A065-2B6DD0CAE8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77" y="4460016"/>
            <a:ext cx="2274454" cy="151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alon text: oval 5">
            <a:extLst>
              <a:ext uri="{FF2B5EF4-FFF2-40B4-BE49-F238E27FC236}">
                <a16:creationId xmlns:a16="http://schemas.microsoft.com/office/drawing/2014/main" id="{3F531AC3-72B9-4EB4-B387-A40A956CC21D}"/>
              </a:ext>
            </a:extLst>
          </p:cNvPr>
          <p:cNvSpPr/>
          <p:nvPr/>
        </p:nvSpPr>
        <p:spPr>
          <a:xfrm>
            <a:off x="1020417" y="1775791"/>
            <a:ext cx="4187689" cy="1784582"/>
          </a:xfrm>
          <a:prstGeom prst="wedgeEllipseCallout">
            <a:avLst>
              <a:gd name="adj1" fmla="val -19884"/>
              <a:gd name="adj2" fmla="val 8700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4800" dirty="0"/>
              <a:t>SĂ DESENĂM!</a:t>
            </a:r>
          </a:p>
        </p:txBody>
      </p:sp>
    </p:spTree>
    <p:extLst>
      <p:ext uri="{BB962C8B-B14F-4D97-AF65-F5344CB8AC3E}">
        <p14:creationId xmlns:p14="http://schemas.microsoft.com/office/powerpoint/2010/main" val="2028523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erete">
            <a:extLst>
              <a:ext uri="{FF2B5EF4-FFF2-40B4-BE49-F238E27FC236}">
                <a16:creationId xmlns:a16="http://schemas.microsoft.com/office/drawing/2014/main" id="{EB3BB061-45EE-4058-80C9-D90A6EBFE2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620" y="232611"/>
            <a:ext cx="6625389" cy="662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855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DUCATIA CONTEAZA : SEMNELE: &lt;, = SI &gt; UTILIZATE IN OPERATII MATEMATICE CE  CONTIN CIFRELE: 1, 2, 3 SI 4.">
            <a:extLst>
              <a:ext uri="{FF2B5EF4-FFF2-40B4-BE49-F238E27FC236}">
                <a16:creationId xmlns:a16="http://schemas.microsoft.com/office/drawing/2014/main" id="{4EB682C3-ABB7-4B70-A475-80A4BF31BC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5" b="51811"/>
          <a:stretch/>
        </p:blipFill>
        <p:spPr bwMode="auto">
          <a:xfrm>
            <a:off x="1008243" y="705853"/>
            <a:ext cx="10349568" cy="58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368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DUCATIA CONTEAZA : SEMNELE: &lt;, = SI &gt; UTILIZATE IN OPERATII MATEMATICE CE  CONTIN CIFRELE: 1, 2, 3 SI 4.">
            <a:extLst>
              <a:ext uri="{FF2B5EF4-FFF2-40B4-BE49-F238E27FC236}">
                <a16:creationId xmlns:a16="http://schemas.microsoft.com/office/drawing/2014/main" id="{4EB682C3-ABB7-4B70-A475-80A4BF31BC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2" t="49946" r="16458" b="10785"/>
          <a:stretch/>
        </p:blipFill>
        <p:spPr bwMode="auto">
          <a:xfrm>
            <a:off x="1700462" y="208547"/>
            <a:ext cx="9081851" cy="620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560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ute Mouse Reading Book Sitting On Pencil Royalty Free Cliparts, Vectors,  And Stock Illustration. Image 59939261.">
            <a:extLst>
              <a:ext uri="{FF2B5EF4-FFF2-40B4-BE49-F238E27FC236}">
                <a16:creationId xmlns:a16="http://schemas.microsoft.com/office/drawing/2014/main" id="{D562FC0C-B82D-40FA-BC15-21DF74881A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45" y="3102682"/>
            <a:ext cx="2365306" cy="160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tăText 11">
            <a:extLst>
              <a:ext uri="{FF2B5EF4-FFF2-40B4-BE49-F238E27FC236}">
                <a16:creationId xmlns:a16="http://schemas.microsoft.com/office/drawing/2014/main" id="{09CFC57C-CF88-4A9B-B28D-A9DB0BD8F729}"/>
              </a:ext>
            </a:extLst>
          </p:cNvPr>
          <p:cNvSpPr txBox="1"/>
          <p:nvPr/>
        </p:nvSpPr>
        <p:spPr>
          <a:xfrm>
            <a:off x="756378" y="739049"/>
            <a:ext cx="104273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>
                <a:solidFill>
                  <a:schemeClr val="accent5">
                    <a:lumMod val="75000"/>
                  </a:schemeClr>
                </a:solidFill>
              </a:rPr>
              <a:t>MA</a:t>
            </a:r>
          </a:p>
          <a:p>
            <a:r>
              <a:rPr lang="ro-RO" sz="3200" b="1" dirty="0">
                <a:solidFill>
                  <a:schemeClr val="accent5">
                    <a:lumMod val="75000"/>
                  </a:schemeClr>
                </a:solidFill>
              </a:rPr>
              <a:t>ME</a:t>
            </a:r>
          </a:p>
          <a:p>
            <a:r>
              <a:rPr lang="ro-RO" sz="3200" b="1" dirty="0">
                <a:solidFill>
                  <a:schemeClr val="accent5">
                    <a:lumMod val="75000"/>
                  </a:schemeClr>
                </a:solidFill>
              </a:rPr>
              <a:t>MI</a:t>
            </a:r>
          </a:p>
          <a:p>
            <a:r>
              <a:rPr lang="ro-RO" sz="3200" b="1" dirty="0">
                <a:solidFill>
                  <a:schemeClr val="accent5">
                    <a:lumMod val="75000"/>
                  </a:schemeClr>
                </a:solidFill>
              </a:rPr>
              <a:t>MU</a:t>
            </a:r>
          </a:p>
          <a:p>
            <a:endParaRPr lang="ro-RO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CasetăText 13">
            <a:extLst>
              <a:ext uri="{FF2B5EF4-FFF2-40B4-BE49-F238E27FC236}">
                <a16:creationId xmlns:a16="http://schemas.microsoft.com/office/drawing/2014/main" id="{ABC2AE3C-5E1F-4DC7-9C2A-0FF1D9703686}"/>
              </a:ext>
            </a:extLst>
          </p:cNvPr>
          <p:cNvSpPr txBox="1"/>
          <p:nvPr/>
        </p:nvSpPr>
        <p:spPr>
          <a:xfrm>
            <a:off x="2139488" y="669475"/>
            <a:ext cx="104273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>
                <a:solidFill>
                  <a:schemeClr val="accent5">
                    <a:lumMod val="75000"/>
                  </a:schemeClr>
                </a:solidFill>
              </a:rPr>
              <a:t>RA</a:t>
            </a:r>
          </a:p>
          <a:p>
            <a:r>
              <a:rPr lang="ro-RO" sz="3200" b="1" dirty="0">
                <a:solidFill>
                  <a:schemeClr val="accent5">
                    <a:lumMod val="75000"/>
                  </a:schemeClr>
                </a:solidFill>
              </a:rPr>
              <a:t>RE</a:t>
            </a:r>
          </a:p>
          <a:p>
            <a:r>
              <a:rPr lang="ro-RO" sz="3200" b="1" dirty="0">
                <a:solidFill>
                  <a:schemeClr val="accent5">
                    <a:lumMod val="75000"/>
                  </a:schemeClr>
                </a:solidFill>
              </a:rPr>
              <a:t>RI</a:t>
            </a:r>
          </a:p>
          <a:p>
            <a:r>
              <a:rPr lang="ro-RO" sz="3200" b="1" dirty="0">
                <a:solidFill>
                  <a:schemeClr val="accent5">
                    <a:lumMod val="75000"/>
                  </a:schemeClr>
                </a:solidFill>
              </a:rPr>
              <a:t>RU</a:t>
            </a:r>
          </a:p>
          <a:p>
            <a:endParaRPr lang="ro-RO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CasetăText 15">
            <a:extLst>
              <a:ext uri="{FF2B5EF4-FFF2-40B4-BE49-F238E27FC236}">
                <a16:creationId xmlns:a16="http://schemas.microsoft.com/office/drawing/2014/main" id="{215B7E1D-095E-44F6-930E-403BA9AC87AE}"/>
              </a:ext>
            </a:extLst>
          </p:cNvPr>
          <p:cNvSpPr txBox="1"/>
          <p:nvPr/>
        </p:nvSpPr>
        <p:spPr>
          <a:xfrm>
            <a:off x="3464433" y="669475"/>
            <a:ext cx="104273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>
                <a:solidFill>
                  <a:schemeClr val="accent5">
                    <a:lumMod val="75000"/>
                  </a:schemeClr>
                </a:solidFill>
              </a:rPr>
              <a:t>AM</a:t>
            </a:r>
          </a:p>
          <a:p>
            <a:r>
              <a:rPr lang="ro-RO" sz="3200" b="1" dirty="0">
                <a:solidFill>
                  <a:schemeClr val="accent5">
                    <a:lumMod val="75000"/>
                  </a:schemeClr>
                </a:solidFill>
              </a:rPr>
              <a:t>AI</a:t>
            </a:r>
          </a:p>
          <a:p>
            <a:r>
              <a:rPr lang="ro-RO" sz="3200" b="1" dirty="0">
                <a:solidFill>
                  <a:schemeClr val="accent5">
                    <a:lumMod val="75000"/>
                  </a:schemeClr>
                </a:solidFill>
              </a:rPr>
              <a:t>AR</a:t>
            </a:r>
          </a:p>
          <a:p>
            <a:r>
              <a:rPr lang="ro-RO" sz="3200" b="1" dirty="0">
                <a:solidFill>
                  <a:schemeClr val="accent5">
                    <a:lumMod val="75000"/>
                  </a:schemeClr>
                </a:solidFill>
              </a:rPr>
              <a:t>EU</a:t>
            </a:r>
          </a:p>
          <a:p>
            <a:endParaRPr lang="ro-RO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CasetăText 17">
            <a:extLst>
              <a:ext uri="{FF2B5EF4-FFF2-40B4-BE49-F238E27FC236}">
                <a16:creationId xmlns:a16="http://schemas.microsoft.com/office/drawing/2014/main" id="{9E68159B-7D2E-4730-A4AB-F14C5031E535}"/>
              </a:ext>
            </a:extLst>
          </p:cNvPr>
          <p:cNvSpPr txBox="1"/>
          <p:nvPr/>
        </p:nvSpPr>
        <p:spPr>
          <a:xfrm>
            <a:off x="5077999" y="727300"/>
            <a:ext cx="104273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>
                <a:solidFill>
                  <a:schemeClr val="accent6">
                    <a:lumMod val="50000"/>
                  </a:schemeClr>
                </a:solidFill>
              </a:rPr>
              <a:t>MAI</a:t>
            </a:r>
          </a:p>
          <a:p>
            <a:r>
              <a:rPr lang="ro-RO" sz="3200" b="1" dirty="0">
                <a:solidFill>
                  <a:schemeClr val="accent6">
                    <a:lumMod val="50000"/>
                  </a:schemeClr>
                </a:solidFill>
              </a:rPr>
              <a:t>EMA</a:t>
            </a:r>
          </a:p>
          <a:p>
            <a:r>
              <a:rPr lang="ro-RO" sz="3200" b="1" dirty="0">
                <a:solidFill>
                  <a:schemeClr val="accent6">
                    <a:lumMod val="50000"/>
                  </a:schemeClr>
                </a:solidFill>
              </a:rPr>
              <a:t>ERA</a:t>
            </a:r>
          </a:p>
          <a:p>
            <a:r>
              <a:rPr lang="ro-RO" sz="3200" b="1" dirty="0">
                <a:solidFill>
                  <a:schemeClr val="accent6">
                    <a:lumMod val="50000"/>
                  </a:schemeClr>
                </a:solidFill>
              </a:rPr>
              <a:t>RAI</a:t>
            </a:r>
          </a:p>
          <a:p>
            <a:r>
              <a:rPr lang="ro-RO" sz="3200" b="1" dirty="0">
                <a:solidFill>
                  <a:schemeClr val="accent6">
                    <a:lumMod val="50000"/>
                  </a:schemeClr>
                </a:solidFill>
              </a:rPr>
              <a:t>RAM</a:t>
            </a:r>
          </a:p>
          <a:p>
            <a:r>
              <a:rPr lang="ro-RO" sz="3200" b="1" dirty="0">
                <a:solidFill>
                  <a:schemeClr val="accent6">
                    <a:lumMod val="50000"/>
                  </a:schemeClr>
                </a:solidFill>
              </a:rPr>
              <a:t>IAR</a:t>
            </a:r>
          </a:p>
          <a:p>
            <a:endParaRPr lang="ro-RO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CasetăText 20">
            <a:extLst>
              <a:ext uri="{FF2B5EF4-FFF2-40B4-BE49-F238E27FC236}">
                <a16:creationId xmlns:a16="http://schemas.microsoft.com/office/drawing/2014/main" id="{D45A8038-C5D7-4939-9361-F324583AE71C}"/>
              </a:ext>
            </a:extLst>
          </p:cNvPr>
          <p:cNvSpPr txBox="1"/>
          <p:nvPr/>
        </p:nvSpPr>
        <p:spPr>
          <a:xfrm>
            <a:off x="7121301" y="716663"/>
            <a:ext cx="147987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>
                <a:solidFill>
                  <a:srgbClr val="FF0000"/>
                </a:solidFill>
              </a:rPr>
              <a:t>MI-RE</a:t>
            </a:r>
          </a:p>
          <a:p>
            <a:r>
              <a:rPr lang="ro-RO" sz="3200" b="1" dirty="0">
                <a:solidFill>
                  <a:srgbClr val="FF0000"/>
                </a:solidFill>
              </a:rPr>
              <a:t>MIRE</a:t>
            </a:r>
          </a:p>
          <a:p>
            <a:endParaRPr lang="ro-RO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CasetăText 22">
            <a:extLst>
              <a:ext uri="{FF2B5EF4-FFF2-40B4-BE49-F238E27FC236}">
                <a16:creationId xmlns:a16="http://schemas.microsoft.com/office/drawing/2014/main" id="{8DDC62D0-EA1F-4B2C-8CA7-B16116ADD452}"/>
              </a:ext>
            </a:extLst>
          </p:cNvPr>
          <p:cNvSpPr txBox="1"/>
          <p:nvPr/>
        </p:nvSpPr>
        <p:spPr>
          <a:xfrm>
            <a:off x="9281916" y="727300"/>
            <a:ext cx="147987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>
                <a:solidFill>
                  <a:srgbClr val="FF0000"/>
                </a:solidFill>
              </a:rPr>
              <a:t>MI-MA</a:t>
            </a:r>
          </a:p>
          <a:p>
            <a:r>
              <a:rPr lang="ro-RO" sz="3200" b="1" dirty="0">
                <a:solidFill>
                  <a:srgbClr val="FF0000"/>
                </a:solidFill>
              </a:rPr>
              <a:t>MIMA</a:t>
            </a:r>
          </a:p>
          <a:p>
            <a:endParaRPr lang="ro-RO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" name="CasetăText 24">
            <a:extLst>
              <a:ext uri="{FF2B5EF4-FFF2-40B4-BE49-F238E27FC236}">
                <a16:creationId xmlns:a16="http://schemas.microsoft.com/office/drawing/2014/main" id="{7DA3CFFB-0745-4FA0-ACE5-0C2D2455088F}"/>
              </a:ext>
            </a:extLst>
          </p:cNvPr>
          <p:cNvSpPr txBox="1"/>
          <p:nvPr/>
        </p:nvSpPr>
        <p:spPr>
          <a:xfrm>
            <a:off x="7158344" y="2331468"/>
            <a:ext cx="147987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>
                <a:solidFill>
                  <a:srgbClr val="FF0000"/>
                </a:solidFill>
              </a:rPr>
              <a:t>A-MAR</a:t>
            </a:r>
          </a:p>
          <a:p>
            <a:r>
              <a:rPr lang="ro-RO" sz="3200" b="1" dirty="0">
                <a:solidFill>
                  <a:srgbClr val="FF0000"/>
                </a:solidFill>
              </a:rPr>
              <a:t>AMAR</a:t>
            </a:r>
          </a:p>
          <a:p>
            <a:endParaRPr lang="ro-RO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CasetăText 26">
            <a:extLst>
              <a:ext uri="{FF2B5EF4-FFF2-40B4-BE49-F238E27FC236}">
                <a16:creationId xmlns:a16="http://schemas.microsoft.com/office/drawing/2014/main" id="{500DF031-0711-47C6-8F13-D0FD1783646B}"/>
              </a:ext>
            </a:extLst>
          </p:cNvPr>
          <p:cNvSpPr txBox="1"/>
          <p:nvPr/>
        </p:nvSpPr>
        <p:spPr>
          <a:xfrm>
            <a:off x="9281916" y="2375474"/>
            <a:ext cx="147987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>
                <a:solidFill>
                  <a:srgbClr val="FF0000"/>
                </a:solidFill>
              </a:rPr>
              <a:t>UI-MI</a:t>
            </a:r>
          </a:p>
          <a:p>
            <a:r>
              <a:rPr lang="ro-RO" sz="3200" b="1" dirty="0">
                <a:solidFill>
                  <a:srgbClr val="FF0000"/>
                </a:solidFill>
              </a:rPr>
              <a:t>UIMI</a:t>
            </a:r>
          </a:p>
          <a:p>
            <a:endParaRPr lang="ro-RO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CasetăText 28">
            <a:extLst>
              <a:ext uri="{FF2B5EF4-FFF2-40B4-BE49-F238E27FC236}">
                <a16:creationId xmlns:a16="http://schemas.microsoft.com/office/drawing/2014/main" id="{A99EF3DF-B241-48A3-92A6-A7C2E52C9FF6}"/>
              </a:ext>
            </a:extLst>
          </p:cNvPr>
          <p:cNvSpPr txBox="1"/>
          <p:nvPr/>
        </p:nvSpPr>
        <p:spPr>
          <a:xfrm>
            <a:off x="5259015" y="5193957"/>
            <a:ext cx="2262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 dirty="0"/>
              <a:t>UR-MA-RE</a:t>
            </a:r>
          </a:p>
          <a:p>
            <a:r>
              <a:rPr lang="ro-RO" sz="3600" b="1" dirty="0"/>
              <a:t>URMARE</a:t>
            </a:r>
          </a:p>
        </p:txBody>
      </p:sp>
      <p:sp>
        <p:nvSpPr>
          <p:cNvPr id="31" name="CasetăText 30">
            <a:extLst>
              <a:ext uri="{FF2B5EF4-FFF2-40B4-BE49-F238E27FC236}">
                <a16:creationId xmlns:a16="http://schemas.microsoft.com/office/drawing/2014/main" id="{138EDD1A-8342-43A6-85F1-0A1177F179C3}"/>
              </a:ext>
            </a:extLst>
          </p:cNvPr>
          <p:cNvSpPr txBox="1"/>
          <p:nvPr/>
        </p:nvSpPr>
        <p:spPr>
          <a:xfrm>
            <a:off x="9096971" y="5145957"/>
            <a:ext cx="2262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 dirty="0"/>
              <a:t>MI-RA-RE</a:t>
            </a:r>
          </a:p>
          <a:p>
            <a:r>
              <a:rPr lang="ro-RO" sz="3600" b="1" dirty="0"/>
              <a:t>MIRARE</a:t>
            </a:r>
          </a:p>
        </p:txBody>
      </p:sp>
      <p:sp>
        <p:nvSpPr>
          <p:cNvPr id="33" name="CasetăText 32">
            <a:extLst>
              <a:ext uri="{FF2B5EF4-FFF2-40B4-BE49-F238E27FC236}">
                <a16:creationId xmlns:a16="http://schemas.microsoft.com/office/drawing/2014/main" id="{6DCAAE46-A16D-41BF-A19B-6A8E9A4E2CC2}"/>
              </a:ext>
            </a:extLst>
          </p:cNvPr>
          <p:cNvSpPr txBox="1"/>
          <p:nvPr/>
        </p:nvSpPr>
        <p:spPr>
          <a:xfrm>
            <a:off x="1087304" y="5240870"/>
            <a:ext cx="3990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 dirty="0"/>
              <a:t>MA-MA-IA</a:t>
            </a:r>
          </a:p>
          <a:p>
            <a:r>
              <a:rPr lang="ro-RO" sz="3600" b="1" dirty="0"/>
              <a:t>MAMAIA</a:t>
            </a:r>
          </a:p>
        </p:txBody>
      </p:sp>
      <p:cxnSp>
        <p:nvCxnSpPr>
          <p:cNvPr id="34" name="Conector drept 33">
            <a:extLst>
              <a:ext uri="{FF2B5EF4-FFF2-40B4-BE49-F238E27FC236}">
                <a16:creationId xmlns:a16="http://schemas.microsoft.com/office/drawing/2014/main" id="{2EDA682C-0DC2-480B-94E2-513F9E62E3B5}"/>
              </a:ext>
            </a:extLst>
          </p:cNvPr>
          <p:cNvCxnSpPr>
            <a:cxnSpLocks/>
          </p:cNvCxnSpPr>
          <p:nvPr/>
        </p:nvCxnSpPr>
        <p:spPr>
          <a:xfrm>
            <a:off x="4864754" y="816638"/>
            <a:ext cx="0" cy="3065551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Conector drept 35">
            <a:extLst>
              <a:ext uri="{FF2B5EF4-FFF2-40B4-BE49-F238E27FC236}">
                <a16:creationId xmlns:a16="http://schemas.microsoft.com/office/drawing/2014/main" id="{5092E002-A1B4-4A0B-8889-BDCC42649B7A}"/>
              </a:ext>
            </a:extLst>
          </p:cNvPr>
          <p:cNvCxnSpPr>
            <a:cxnSpLocks/>
          </p:cNvCxnSpPr>
          <p:nvPr/>
        </p:nvCxnSpPr>
        <p:spPr>
          <a:xfrm>
            <a:off x="6573238" y="798692"/>
            <a:ext cx="0" cy="3065551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Conector drept 36">
            <a:extLst>
              <a:ext uri="{FF2B5EF4-FFF2-40B4-BE49-F238E27FC236}">
                <a16:creationId xmlns:a16="http://schemas.microsoft.com/office/drawing/2014/main" id="{1A4F6DCE-CAB3-451E-8C85-4F6A2C5B5174}"/>
              </a:ext>
            </a:extLst>
          </p:cNvPr>
          <p:cNvCxnSpPr>
            <a:cxnSpLocks/>
          </p:cNvCxnSpPr>
          <p:nvPr/>
        </p:nvCxnSpPr>
        <p:spPr>
          <a:xfrm>
            <a:off x="8883301" y="798692"/>
            <a:ext cx="0" cy="3065551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Conector drept 37">
            <a:extLst>
              <a:ext uri="{FF2B5EF4-FFF2-40B4-BE49-F238E27FC236}">
                <a16:creationId xmlns:a16="http://schemas.microsoft.com/office/drawing/2014/main" id="{26104686-5A1F-41BD-8C16-A2B1B66EC6D7}"/>
              </a:ext>
            </a:extLst>
          </p:cNvPr>
          <p:cNvCxnSpPr>
            <a:cxnSpLocks/>
          </p:cNvCxnSpPr>
          <p:nvPr/>
        </p:nvCxnSpPr>
        <p:spPr>
          <a:xfrm flipV="1">
            <a:off x="1081062" y="4938456"/>
            <a:ext cx="10029875" cy="12946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056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40876DB-F8CE-4771-9D32-A7F9BBA82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2882" y="3577389"/>
            <a:ext cx="6513265" cy="31602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o-RO" sz="6600" dirty="0"/>
              <a:t>URMA E MARE.</a:t>
            </a:r>
          </a:p>
          <a:p>
            <a:pPr marL="0" indent="0">
              <a:buNone/>
            </a:pPr>
            <a:r>
              <a:rPr lang="ro-RO" sz="6600" dirty="0"/>
              <a:t>MIA ARE MURE.</a:t>
            </a:r>
          </a:p>
          <a:p>
            <a:pPr marL="0" indent="0">
              <a:buNone/>
            </a:pPr>
            <a:r>
              <a:rPr lang="ro-RO" sz="6600" dirty="0"/>
              <a:t>EMA IA MERE?</a:t>
            </a:r>
          </a:p>
          <a:p>
            <a:pPr marL="0" indent="0">
              <a:buNone/>
            </a:pPr>
            <a:r>
              <a:rPr lang="ro-RO" sz="6600" dirty="0"/>
              <a:t>MAMA MURMURA.</a:t>
            </a:r>
          </a:p>
        </p:txBody>
      </p:sp>
      <p:pic>
        <p:nvPicPr>
          <p:cNvPr id="4" name="Picture 8" descr="Cute Mouse Reading Book Sitting On Pencil Royalty Free Cliparts, Vectors,  And Stock Illustration. Image 59939261.">
            <a:extLst>
              <a:ext uri="{FF2B5EF4-FFF2-40B4-BE49-F238E27FC236}">
                <a16:creationId xmlns:a16="http://schemas.microsoft.com/office/drawing/2014/main" id="{A044FD69-BA76-4A7F-B218-44C4A94ED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82" y="3700175"/>
            <a:ext cx="3994655" cy="270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9BB90BB4-2338-49CB-8E07-37BCDC0B6FE1}"/>
              </a:ext>
            </a:extLst>
          </p:cNvPr>
          <p:cNvSpPr txBox="1"/>
          <p:nvPr/>
        </p:nvSpPr>
        <p:spPr>
          <a:xfrm>
            <a:off x="4395537" y="778482"/>
            <a:ext cx="147987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>
                <a:solidFill>
                  <a:srgbClr val="FF0000"/>
                </a:solidFill>
              </a:rPr>
              <a:t>URMA</a:t>
            </a:r>
          </a:p>
          <a:p>
            <a:r>
              <a:rPr lang="ro-RO" sz="3200" b="1" dirty="0">
                <a:solidFill>
                  <a:srgbClr val="FF0000"/>
                </a:solidFill>
              </a:rPr>
              <a:t>URME</a:t>
            </a:r>
          </a:p>
          <a:p>
            <a:endParaRPr lang="ro-RO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CasetăText 8">
            <a:extLst>
              <a:ext uri="{FF2B5EF4-FFF2-40B4-BE49-F238E27FC236}">
                <a16:creationId xmlns:a16="http://schemas.microsoft.com/office/drawing/2014/main" id="{B1D788FC-281D-4FA0-8A61-7761330549CE}"/>
              </a:ext>
            </a:extLst>
          </p:cNvPr>
          <p:cNvSpPr txBox="1"/>
          <p:nvPr/>
        </p:nvSpPr>
        <p:spPr>
          <a:xfrm>
            <a:off x="6020740" y="778482"/>
            <a:ext cx="147987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>
                <a:solidFill>
                  <a:srgbClr val="FF0000"/>
                </a:solidFill>
              </a:rPr>
              <a:t>RAMA</a:t>
            </a:r>
          </a:p>
          <a:p>
            <a:r>
              <a:rPr lang="ro-RO" sz="3200" b="1" dirty="0">
                <a:solidFill>
                  <a:srgbClr val="FF0000"/>
                </a:solidFill>
              </a:rPr>
              <a:t>RAME</a:t>
            </a:r>
          </a:p>
          <a:p>
            <a:endParaRPr lang="ro-RO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CasetăText 10">
            <a:extLst>
              <a:ext uri="{FF2B5EF4-FFF2-40B4-BE49-F238E27FC236}">
                <a16:creationId xmlns:a16="http://schemas.microsoft.com/office/drawing/2014/main" id="{829062D1-13B9-46FD-8D1D-F2D8E2822F88}"/>
              </a:ext>
            </a:extLst>
          </p:cNvPr>
          <p:cNvSpPr txBox="1"/>
          <p:nvPr/>
        </p:nvSpPr>
        <p:spPr>
          <a:xfrm>
            <a:off x="7824466" y="778482"/>
            <a:ext cx="147987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>
                <a:solidFill>
                  <a:srgbClr val="FF0000"/>
                </a:solidFill>
              </a:rPr>
              <a:t>MURA</a:t>
            </a:r>
          </a:p>
          <a:p>
            <a:r>
              <a:rPr lang="ro-RO" sz="3200" b="1" dirty="0">
                <a:solidFill>
                  <a:srgbClr val="FF0000"/>
                </a:solidFill>
              </a:rPr>
              <a:t>MURE</a:t>
            </a:r>
          </a:p>
          <a:p>
            <a:endParaRPr lang="ro-RO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CasetăText 12">
            <a:extLst>
              <a:ext uri="{FF2B5EF4-FFF2-40B4-BE49-F238E27FC236}">
                <a16:creationId xmlns:a16="http://schemas.microsoft.com/office/drawing/2014/main" id="{315931D2-B7F9-4922-ABDA-EA63683231B9}"/>
              </a:ext>
            </a:extLst>
          </p:cNvPr>
          <p:cNvSpPr txBox="1"/>
          <p:nvPr/>
        </p:nvSpPr>
        <p:spPr>
          <a:xfrm>
            <a:off x="9628191" y="736377"/>
            <a:ext cx="147987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>
                <a:solidFill>
                  <a:srgbClr val="FF0000"/>
                </a:solidFill>
              </a:rPr>
              <a:t>RIMA</a:t>
            </a:r>
          </a:p>
          <a:p>
            <a:r>
              <a:rPr lang="ro-RO" sz="3200" b="1" dirty="0">
                <a:solidFill>
                  <a:srgbClr val="FF0000"/>
                </a:solidFill>
              </a:rPr>
              <a:t>RIME</a:t>
            </a:r>
          </a:p>
          <a:p>
            <a:endParaRPr lang="ro-RO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42" name="Picture 2" descr="EU SPUN UNA, TU SPUI MULTE - YouTube">
            <a:extLst>
              <a:ext uri="{FF2B5EF4-FFF2-40B4-BE49-F238E27FC236}">
                <a16:creationId xmlns:a16="http://schemas.microsoft.com/office/drawing/2014/main" id="{9451180F-628F-489E-9E08-8B5AD6235C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7" t="29335"/>
          <a:stretch/>
        </p:blipFill>
        <p:spPr bwMode="auto">
          <a:xfrm>
            <a:off x="983371" y="956099"/>
            <a:ext cx="2311062" cy="11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reptunghi 13">
            <a:extLst>
              <a:ext uri="{FF2B5EF4-FFF2-40B4-BE49-F238E27FC236}">
                <a16:creationId xmlns:a16="http://schemas.microsoft.com/office/drawing/2014/main" id="{CF2E10F9-F2ED-4E3F-8F9C-942ABBCCEDF6}"/>
              </a:ext>
            </a:extLst>
          </p:cNvPr>
          <p:cNvSpPr/>
          <p:nvPr/>
        </p:nvSpPr>
        <p:spPr>
          <a:xfrm>
            <a:off x="400882" y="579963"/>
            <a:ext cx="3476041" cy="18158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497746"/>
              </a:avLst>
            </a:prstTxWarp>
            <a:spAutoFit/>
          </a:bodyPr>
          <a:lstStyle/>
          <a:p>
            <a:pPr algn="ctr"/>
            <a:r>
              <a:rPr lang="ro-RO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Una-multe</a:t>
            </a:r>
          </a:p>
        </p:txBody>
      </p:sp>
      <p:cxnSp>
        <p:nvCxnSpPr>
          <p:cNvPr id="16" name="Conector drept 15">
            <a:extLst>
              <a:ext uri="{FF2B5EF4-FFF2-40B4-BE49-F238E27FC236}">
                <a16:creationId xmlns:a16="http://schemas.microsoft.com/office/drawing/2014/main" id="{66651418-A8E3-4723-8388-FE3EE540DD9F}"/>
              </a:ext>
            </a:extLst>
          </p:cNvPr>
          <p:cNvCxnSpPr/>
          <p:nvPr/>
        </p:nvCxnSpPr>
        <p:spPr>
          <a:xfrm>
            <a:off x="5875407" y="579963"/>
            <a:ext cx="0" cy="1264879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ector drept 17">
            <a:extLst>
              <a:ext uri="{FF2B5EF4-FFF2-40B4-BE49-F238E27FC236}">
                <a16:creationId xmlns:a16="http://schemas.microsoft.com/office/drawing/2014/main" id="{449A83BF-879F-47D5-AB95-BA847A4D0AF4}"/>
              </a:ext>
            </a:extLst>
          </p:cNvPr>
          <p:cNvCxnSpPr/>
          <p:nvPr/>
        </p:nvCxnSpPr>
        <p:spPr>
          <a:xfrm>
            <a:off x="7500610" y="579963"/>
            <a:ext cx="0" cy="1264879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ector drept 18">
            <a:extLst>
              <a:ext uri="{FF2B5EF4-FFF2-40B4-BE49-F238E27FC236}">
                <a16:creationId xmlns:a16="http://schemas.microsoft.com/office/drawing/2014/main" id="{A172B91C-9277-487C-965B-7AACD6193580}"/>
              </a:ext>
            </a:extLst>
          </p:cNvPr>
          <p:cNvCxnSpPr/>
          <p:nvPr/>
        </p:nvCxnSpPr>
        <p:spPr>
          <a:xfrm>
            <a:off x="9284269" y="579963"/>
            <a:ext cx="0" cy="1264879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526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3AE92152-087C-4B7F-9E5D-9A2C2EA32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2" b="37646"/>
          <a:stretch/>
        </p:blipFill>
        <p:spPr>
          <a:xfrm>
            <a:off x="0" y="128337"/>
            <a:ext cx="7571176" cy="6324287"/>
          </a:xfrm>
        </p:spPr>
      </p:pic>
      <p:sp>
        <p:nvSpPr>
          <p:cNvPr id="6" name="Dreptunghi: colțuri rotunjite 5">
            <a:extLst>
              <a:ext uri="{FF2B5EF4-FFF2-40B4-BE49-F238E27FC236}">
                <a16:creationId xmlns:a16="http://schemas.microsoft.com/office/drawing/2014/main" id="{434B3C9E-8993-4C78-B8E3-FC770DADD1CD}"/>
              </a:ext>
            </a:extLst>
          </p:cNvPr>
          <p:cNvSpPr/>
          <p:nvPr/>
        </p:nvSpPr>
        <p:spPr>
          <a:xfrm>
            <a:off x="9004504" y="424897"/>
            <a:ext cx="2411895" cy="14179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/>
              <a:t>PAG. 18</a:t>
            </a:r>
          </a:p>
          <a:p>
            <a:pPr algn="ctr"/>
            <a:r>
              <a:rPr lang="ro-RO" sz="2400" b="1" dirty="0"/>
              <a:t>CAIETUL DE EX.GRAFICE</a:t>
            </a:r>
          </a:p>
        </p:txBody>
      </p:sp>
      <p:pic>
        <p:nvPicPr>
          <p:cNvPr id="4100" name="Picture 4" descr="Cartoon Elephant Gifs Best 2017 You Rock Animated Cartoon Gifs - LowGif">
            <a:extLst>
              <a:ext uri="{FF2B5EF4-FFF2-40B4-BE49-F238E27FC236}">
                <a16:creationId xmlns:a16="http://schemas.microsoft.com/office/drawing/2014/main" id="{4D0B00B7-1CBC-4D4A-8216-90DEBE079D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176" y="2432603"/>
            <a:ext cx="40005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452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3AE92152-087C-4B7F-9E5D-9A2C2EA32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23" b="5041"/>
          <a:stretch/>
        </p:blipFill>
        <p:spPr>
          <a:xfrm>
            <a:off x="635186" y="2181029"/>
            <a:ext cx="10279943" cy="4542133"/>
          </a:xfrm>
        </p:spPr>
      </p:pic>
      <p:sp>
        <p:nvSpPr>
          <p:cNvPr id="2" name="Dreptunghi: colțuri rotunjite 1">
            <a:extLst>
              <a:ext uri="{FF2B5EF4-FFF2-40B4-BE49-F238E27FC236}">
                <a16:creationId xmlns:a16="http://schemas.microsoft.com/office/drawing/2014/main" id="{31FA6859-7C49-4FD4-ACA2-88F99641D4E6}"/>
              </a:ext>
            </a:extLst>
          </p:cNvPr>
          <p:cNvSpPr/>
          <p:nvPr/>
        </p:nvSpPr>
        <p:spPr>
          <a:xfrm>
            <a:off x="9183757" y="407554"/>
            <a:ext cx="2411895" cy="14179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4400" b="1" dirty="0"/>
              <a:t>PAG. 18</a:t>
            </a:r>
          </a:p>
        </p:txBody>
      </p:sp>
    </p:spTree>
    <p:extLst>
      <p:ext uri="{BB962C8B-B14F-4D97-AF65-F5344CB8AC3E}">
        <p14:creationId xmlns:p14="http://schemas.microsoft.com/office/powerpoint/2010/main" val="420300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6143022A-C768-4D48-9A0E-4778CEBF85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1" b="48154"/>
          <a:stretch/>
        </p:blipFill>
        <p:spPr>
          <a:xfrm>
            <a:off x="272542" y="407554"/>
            <a:ext cx="8434987" cy="5705011"/>
          </a:xfrm>
        </p:spPr>
      </p:pic>
      <p:sp>
        <p:nvSpPr>
          <p:cNvPr id="7" name="Dreptunghi: colțuri rotunjite 6">
            <a:extLst>
              <a:ext uri="{FF2B5EF4-FFF2-40B4-BE49-F238E27FC236}">
                <a16:creationId xmlns:a16="http://schemas.microsoft.com/office/drawing/2014/main" id="{5E7E89D4-F34B-4BEE-996E-4273F7143A51}"/>
              </a:ext>
            </a:extLst>
          </p:cNvPr>
          <p:cNvSpPr/>
          <p:nvPr/>
        </p:nvSpPr>
        <p:spPr>
          <a:xfrm>
            <a:off x="9183757" y="407554"/>
            <a:ext cx="2411895" cy="14179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4400" b="1" dirty="0"/>
              <a:t>PAG. 19</a:t>
            </a:r>
          </a:p>
        </p:txBody>
      </p:sp>
      <p:pic>
        <p:nvPicPr>
          <p:cNvPr id="5122" name="Picture 2" descr="Dancing elephant 2 | Add text to GIF | GIFGIFs">
            <a:extLst>
              <a:ext uri="{FF2B5EF4-FFF2-40B4-BE49-F238E27FC236}">
                <a16:creationId xmlns:a16="http://schemas.microsoft.com/office/drawing/2014/main" id="{F3C0B613-AA74-4976-90D6-6521F06044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599" y="3064042"/>
            <a:ext cx="2372054" cy="273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939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6143022A-C768-4D48-9A0E-4778CEBF85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29" b="8794"/>
          <a:stretch/>
        </p:blipFill>
        <p:spPr>
          <a:xfrm>
            <a:off x="186799" y="1414212"/>
            <a:ext cx="8652953" cy="4966551"/>
          </a:xfrm>
        </p:spPr>
      </p:pic>
      <p:sp>
        <p:nvSpPr>
          <p:cNvPr id="7" name="Dreptunghi: colțuri rotunjite 6">
            <a:extLst>
              <a:ext uri="{FF2B5EF4-FFF2-40B4-BE49-F238E27FC236}">
                <a16:creationId xmlns:a16="http://schemas.microsoft.com/office/drawing/2014/main" id="{5E7E89D4-F34B-4BEE-996E-4273F7143A51}"/>
              </a:ext>
            </a:extLst>
          </p:cNvPr>
          <p:cNvSpPr/>
          <p:nvPr/>
        </p:nvSpPr>
        <p:spPr>
          <a:xfrm>
            <a:off x="9462052" y="407554"/>
            <a:ext cx="2411895" cy="14179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4400" b="1" dirty="0"/>
              <a:t>PAG. 19</a:t>
            </a:r>
          </a:p>
        </p:txBody>
      </p:sp>
      <p:pic>
        <p:nvPicPr>
          <p:cNvPr id="3074" name="Picture 2" descr="Number Writing Practice to 10 - Maths with Mum">
            <a:extLst>
              <a:ext uri="{FF2B5EF4-FFF2-40B4-BE49-F238E27FC236}">
                <a16:creationId xmlns:a16="http://schemas.microsoft.com/office/drawing/2014/main" id="{289B4306-A43F-4186-95C1-732AD14C00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752" y="2598076"/>
            <a:ext cx="3044659" cy="228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223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02CE320-3B3A-4B50-B6FD-7D2437DC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6370"/>
          </a:xfrm>
        </p:spPr>
        <p:txBody>
          <a:bodyPr/>
          <a:lstStyle/>
          <a:p>
            <a:r>
              <a:rPr lang="ro-RO" dirty="0"/>
              <a:t>GHICITOARE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A304181-A4B8-44FE-B616-1658538F5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505" y="552199"/>
            <a:ext cx="5963653" cy="1026361"/>
          </a:xfrm>
        </p:spPr>
        <p:txBody>
          <a:bodyPr>
            <a:normAutofit fontScale="70000" lnSpcReduction="20000"/>
          </a:bodyPr>
          <a:lstStyle/>
          <a:p>
            <a:r>
              <a:rPr lang="ro-RO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Animal sălbatic este,</a:t>
            </a:r>
            <a:br>
              <a:rPr lang="ro-RO" dirty="0"/>
            </a:br>
            <a:r>
              <a:rPr lang="ro-RO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Are nasul foarte mare,</a:t>
            </a:r>
            <a:br>
              <a:rPr lang="ro-RO" dirty="0"/>
            </a:br>
            <a:r>
              <a:rPr lang="ro-RO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Când mănâncă-l folosește,</a:t>
            </a:r>
            <a:br>
              <a:rPr lang="ro-RO" dirty="0"/>
            </a:br>
            <a:r>
              <a:rPr lang="ro-RO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Sau atunci când se stropește.</a:t>
            </a:r>
            <a:endParaRPr lang="ro-RO" dirty="0"/>
          </a:p>
        </p:txBody>
      </p:sp>
      <p:sp>
        <p:nvSpPr>
          <p:cNvPr id="4" name="Dreptunghi 3">
            <a:extLst>
              <a:ext uri="{FF2B5EF4-FFF2-40B4-BE49-F238E27FC236}">
                <a16:creationId xmlns:a16="http://schemas.microsoft.com/office/drawing/2014/main" id="{BFF88E09-586A-496C-AA8C-3D8566844775}"/>
              </a:ext>
            </a:extLst>
          </p:cNvPr>
          <p:cNvSpPr/>
          <p:nvPr/>
        </p:nvSpPr>
        <p:spPr>
          <a:xfrm>
            <a:off x="790261" y="1950752"/>
            <a:ext cx="96810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Cum poate fi un elefant? (discuții)</a:t>
            </a:r>
          </a:p>
        </p:txBody>
      </p:sp>
      <p:pic>
        <p:nvPicPr>
          <p:cNvPr id="11268" name="Picture 4" descr="Фотки - Cartoon Elephant - Free Transparent PNG Clipart Images Download">
            <a:extLst>
              <a:ext uri="{FF2B5EF4-FFF2-40B4-BE49-F238E27FC236}">
                <a16:creationId xmlns:a16="http://schemas.microsoft.com/office/drawing/2014/main" id="{1D0A5B17-95EE-4B62-8743-AA251A4EC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069" y="3101895"/>
            <a:ext cx="3447861" cy="361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93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ute Elephant Emoji Set - Vector Download">
            <a:extLst>
              <a:ext uri="{FF2B5EF4-FFF2-40B4-BE49-F238E27FC236}">
                <a16:creationId xmlns:a16="http://schemas.microsoft.com/office/drawing/2014/main" id="{0ED55BF9-2347-49B2-8A99-F41E3C334B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69" y="561474"/>
            <a:ext cx="11534328" cy="585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u 1">
            <a:extLst>
              <a:ext uri="{FF2B5EF4-FFF2-40B4-BE49-F238E27FC236}">
                <a16:creationId xmlns:a16="http://schemas.microsoft.com/office/drawing/2014/main" id="{D86525F1-CDEB-44F3-A02B-E46107C3B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436165" cy="966370"/>
          </a:xfrm>
        </p:spPr>
        <p:txBody>
          <a:bodyPr/>
          <a:lstStyle/>
          <a:p>
            <a:r>
              <a:rPr lang="ro-RO" dirty="0"/>
              <a:t>E de la.... EMOȚII</a:t>
            </a:r>
          </a:p>
        </p:txBody>
      </p:sp>
    </p:spTree>
    <p:extLst>
      <p:ext uri="{BB962C8B-B14F-4D97-AF65-F5344CB8AC3E}">
        <p14:creationId xmlns:p14="http://schemas.microsoft.com/office/powerpoint/2010/main" val="2676685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d Background Frame clipart - Film, Cinema, transparent clip art">
            <a:extLst>
              <a:ext uri="{FF2B5EF4-FFF2-40B4-BE49-F238E27FC236}">
                <a16:creationId xmlns:a16="http://schemas.microsoft.com/office/drawing/2014/main" id="{0C2DA8C7-FEC9-4918-910E-75408FAAA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Media online 8" title="Elefantelul curios">
            <a:hlinkClick r:id="" action="ppaction://media"/>
            <a:extLst>
              <a:ext uri="{FF2B5EF4-FFF2-40B4-BE49-F238E27FC236}">
                <a16:creationId xmlns:a16="http://schemas.microsoft.com/office/drawing/2014/main" id="{FB68B97D-51F7-4470-895D-A3AE4BC3873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05476" y="602916"/>
            <a:ext cx="8946482" cy="505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2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9821D5A1-389D-4D81-A215-DA09249A7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4" b="37494"/>
          <a:stretch/>
        </p:blipFill>
        <p:spPr>
          <a:xfrm>
            <a:off x="596348" y="182535"/>
            <a:ext cx="8005162" cy="6675465"/>
          </a:xfrm>
        </p:spPr>
      </p:pic>
      <p:sp>
        <p:nvSpPr>
          <p:cNvPr id="2" name="Dreptunghi: colțuri rotunjite 1">
            <a:extLst>
              <a:ext uri="{FF2B5EF4-FFF2-40B4-BE49-F238E27FC236}">
                <a16:creationId xmlns:a16="http://schemas.microsoft.com/office/drawing/2014/main" id="{40E47048-1878-4703-ACF1-6183FB81AABE}"/>
              </a:ext>
            </a:extLst>
          </p:cNvPr>
          <p:cNvSpPr/>
          <p:nvPr/>
        </p:nvSpPr>
        <p:spPr>
          <a:xfrm>
            <a:off x="9183757" y="407554"/>
            <a:ext cx="2411895" cy="14179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4400" b="1" dirty="0"/>
              <a:t>PAG. 71</a:t>
            </a:r>
          </a:p>
        </p:txBody>
      </p:sp>
      <p:pic>
        <p:nvPicPr>
          <p:cNvPr id="3" name="Picture 10" descr="Elephant Alphabet GIF by GIPHY Studios Originals - Find &amp; Share on GIPHY">
            <a:extLst>
              <a:ext uri="{FF2B5EF4-FFF2-40B4-BE49-F238E27FC236}">
                <a16:creationId xmlns:a16="http://schemas.microsoft.com/office/drawing/2014/main" id="{E9A7AB57-30D4-40C7-BBF3-BCA01392D9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964" y="3267320"/>
            <a:ext cx="2274454" cy="151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56374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121</Words>
  <Application>Microsoft Office PowerPoint</Application>
  <PresentationFormat>Ecran lat</PresentationFormat>
  <Paragraphs>58</Paragraphs>
  <Slides>16</Slides>
  <Notes>0</Notes>
  <HiddenSlides>0</HiddenSlides>
  <MMClips>1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Open Sans</vt:lpstr>
      <vt:lpstr>Temă Office</vt:lpstr>
      <vt:lpstr>Prezentare PowerPoint</vt:lpstr>
      <vt:lpstr>Prezentare PowerPoint</vt:lpstr>
      <vt:lpstr>Prezentare PowerPoint</vt:lpstr>
      <vt:lpstr>Prezentare PowerPoint</vt:lpstr>
      <vt:lpstr>Prezentare PowerPoint</vt:lpstr>
      <vt:lpstr>GHICITOARE</vt:lpstr>
      <vt:lpstr>E de la.... EMOȚII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mihai manecuta</dc:creator>
  <cp:lastModifiedBy>mihai manecuta</cp:lastModifiedBy>
  <cp:revision>12</cp:revision>
  <dcterms:created xsi:type="dcterms:W3CDTF">2020-11-11T18:01:19Z</dcterms:created>
  <dcterms:modified xsi:type="dcterms:W3CDTF">2020-11-11T19:41:59Z</dcterms:modified>
</cp:coreProperties>
</file>