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64" r:id="rId4"/>
    <p:sldId id="270" r:id="rId5"/>
    <p:sldId id="258" r:id="rId6"/>
    <p:sldId id="275" r:id="rId7"/>
    <p:sldId id="263" r:id="rId8"/>
    <p:sldId id="271" r:id="rId9"/>
    <p:sldId id="273" r:id="rId10"/>
    <p:sldId id="262" r:id="rId11"/>
    <p:sldId id="276" r:id="rId12"/>
    <p:sldId id="265" r:id="rId13"/>
    <p:sldId id="277" r:id="rId14"/>
    <p:sldId id="266" r:id="rId15"/>
    <p:sldId id="269" r:id="rId16"/>
    <p:sldId id="268" r:id="rId17"/>
    <p:sldId id="267" r:id="rId1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țiune implicită" id="{01F75A07-A00D-49AB-8431-4C17551E8BC2}">
          <p14:sldIdLst>
            <p14:sldId id="256"/>
          </p14:sldIdLst>
        </p14:section>
        <p14:section name="Secțiune rezumat" id="{82EC732E-1F84-45C2-A94D-1BA235D8E5A7}">
          <p14:sldIdLst>
            <p14:sldId id="278"/>
          </p14:sldIdLst>
        </p14:section>
        <p14:section name="Ghetuța melomană" id="{A70D573E-14AF-45E1-91A4-3FCCE3174BFD}">
          <p14:sldIdLst>
            <p14:sldId id="264"/>
            <p14:sldId id="270"/>
          </p14:sldIdLst>
        </p14:section>
        <p14:section name="Ghetuța matematiciană" id="{69A73756-7F8A-42C2-8F89-58AF1C4206C8}">
          <p14:sldIdLst>
            <p14:sldId id="258"/>
            <p14:sldId id="275"/>
          </p14:sldIdLst>
        </p14:section>
        <p14:section name="Ghetuța norocoasă" id="{161F46A1-4BFD-431E-B64E-CAD0D02FD283}">
          <p14:sldIdLst>
            <p14:sldId id="263"/>
            <p14:sldId id="271"/>
            <p14:sldId id="273"/>
          </p14:sldIdLst>
        </p14:section>
        <p14:section name="Ghetuța cititoare" id="{EA9C5DDA-1CAC-4C8D-921F-3E49FE703640}">
          <p14:sldIdLst>
            <p14:sldId id="262"/>
            <p14:sldId id="276"/>
          </p14:sldIdLst>
        </p14:section>
        <p14:section name="Ghetuța supărată" id="{BA4409D6-9C55-4C6D-B9CD-3263AC1B5C86}">
          <p14:sldIdLst>
            <p14:sldId id="265"/>
            <p14:sldId id="277"/>
          </p14:sldIdLst>
        </p14:section>
        <p14:section name="Ghetuța jucăușă" id="{E39FBF77-247D-44B6-97D6-5EE5A60A161E}">
          <p14:sldIdLst>
            <p14:sldId id="266"/>
            <p14:sldId id="269"/>
          </p14:sldIdLst>
        </p14:section>
        <p14:section name="Ghetuța obosită  (de atâta învățat la geografie, istorie, științe)" id="{7AF28EC8-E744-403A-AEB1-4FE3177274F6}">
          <p14:sldIdLst>
            <p14:sldId id="268"/>
          </p14:sldIdLst>
        </p14:section>
        <p14:section name="Alte activități în zi de sărbătoare." id="{F74AD43F-D502-4F8F-9357-90FE8A28742E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09CC4-534C-458D-BD3E-0FAA60BAD461}" type="datetimeFigureOut">
              <a:rPr lang="ro-RO" smtClean="0"/>
              <a:t>06.12.2020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1929F-CA41-4429-9365-EE344BD23FD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89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E95560-854C-4332-9599-6D025A908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85A8061-7FA4-4FB5-B163-C6FB0AB9A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6F00E1D-1585-4DB0-8CE2-F01ED5C0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513-381A-4D78-BE73-75DC4F22C24F}" type="datetime1">
              <a:rPr lang="ro-RO" smtClean="0"/>
              <a:t>06.12.2020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A365152-DBB2-4715-9A68-E9AA3297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01A0F1B-DD84-43FD-9128-1A43D340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54A6-03C3-4062-A952-E8F8B0F7B56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6182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3A17180-56CE-4AA1-AE7B-8C03B92D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16D1D61-D1EA-462D-A8B3-57B083CFE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B1386C0-DC33-425B-A12B-8AB714D8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8F90-669C-4B76-B980-15430F013FC0}" type="datetime1">
              <a:rPr lang="ro-RO" smtClean="0"/>
              <a:t>06.12.2020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C3FBE14-AB06-46C0-9CB8-18CBED3A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BAE2FBF-A925-4882-9ED4-211A092A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54A6-03C3-4062-A952-E8F8B0F7B56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115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A4D8B87-C372-41B1-86B7-AA6E13456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97AC890-495D-4A16-8653-3CA310F67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83B29F7-31E7-41F2-93FE-693171A7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67F-9E3B-49E9-B357-B590FF0D5855}" type="datetime1">
              <a:rPr lang="ro-RO" smtClean="0"/>
              <a:t>06.12.2020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E71187B-BD87-43F9-9BD7-A400FCBC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EA5B39C-47BC-4ED2-A290-216BA602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54A6-03C3-4062-A952-E8F8B0F7B56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8969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68A62F-9F5E-4F2E-B093-925A481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1B05687-6A13-4E41-A39F-E11D22804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708EDA6-27A9-431E-AF5F-1FC2F543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4C04-8DBC-4E0A-8DFF-DF7F43A62D5C}" type="datetime1">
              <a:rPr lang="ro-RO" smtClean="0"/>
              <a:t>06.12.2020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BF17B59-479D-4F85-853B-F9C24E7B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30ED62E-2D72-43DC-9866-9F53EA19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54A6-03C3-4062-A952-E8F8B0F7B56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441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9862E44-B070-46B2-A60A-233678B1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3AD1970-5365-44DA-A36A-C8FE55983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D5367CC-F20C-45DE-B900-053B01EC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5020-1E5E-41BE-93BB-7ADB0880BD2A}" type="datetime1">
              <a:rPr lang="ro-RO" smtClean="0"/>
              <a:t>06.12.2020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49A4997-40B1-4268-8D87-29E21838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7FE5A0C-E898-4FA3-B2FB-FF1EEE5D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54A6-03C3-4062-A952-E8F8B0F7B56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100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D0F7911-32C2-480C-802D-A13F152E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FE7D066-A1F7-49B5-9858-15835027C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826127B-1D42-411B-BC37-BC85E4274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A2B0E2F-625D-419B-876D-FC23D5B0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F6F6-A0B4-4802-89B6-3859B8519519}" type="datetime1">
              <a:rPr lang="ro-RO" smtClean="0"/>
              <a:t>06.12.2020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E9DE9AD-38AB-44AE-92A1-E0F50B3D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C38AF2A-4136-4F6B-B144-95E9F32E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54A6-03C3-4062-A952-E8F8B0F7B56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300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EC5D30D-592B-419A-9FFA-EB8EAB36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4DBE0B2-E825-454F-A7B6-A8E343C66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3284B18-4B2F-4B87-A2DA-9B67CCAD7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83C1D2E-0799-4D79-9765-7090005BB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8C16FD33-F5EE-41ED-820D-D653E9BC4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AE20C4C7-5D3D-4412-8397-29BCA506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4607-6335-425F-A825-FA2C219D4361}" type="datetime1">
              <a:rPr lang="ro-RO" smtClean="0"/>
              <a:t>06.12.2020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8C00DDA0-B437-46A0-BE15-6E3899E5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3C971F3A-BA37-4183-A156-28FBB781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54A6-03C3-4062-A952-E8F8B0F7B56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211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ADBFE8-FD68-4443-ADD1-AD237C2A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35D0426B-032C-4F70-93D3-C7B713CB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658-22E1-4825-B29D-697A98C3020A}" type="datetime1">
              <a:rPr lang="ro-RO" smtClean="0"/>
              <a:t>06.12.2020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CDD2E208-13F9-4715-B205-B2E9D8ED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E095CBE-241F-4C61-8207-063CB021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54A6-03C3-4062-A952-E8F8B0F7B56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555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FA045B3F-2C64-4A47-9441-69D4B4C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EF35-5ACC-47DF-BCC9-AE1F318E6291}" type="datetime1">
              <a:rPr lang="ro-RO" smtClean="0"/>
              <a:t>06.12.2020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56FEEA48-A389-48B8-B4E0-BB5801FE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82BF0D34-0CAA-4D16-90D4-73C06809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54A6-03C3-4062-A952-E8F8B0F7B56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5081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9B1EA1D-D516-4A35-9EFD-5DAEE787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B9282E4-F0E3-4C2A-8117-50C53CD51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E48C22A8-B5E1-4EEB-9C8E-18ECC132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4486D0C-C483-4EF4-A2D7-DD40E136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9DC4-CF06-4A71-AFB8-495D7BFD200D}" type="datetime1">
              <a:rPr lang="ro-RO" smtClean="0"/>
              <a:t>06.12.2020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6940C795-EC46-4B19-81DB-A62491B8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B98E4AD-1875-4C2B-8833-24DCE082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54A6-03C3-4062-A952-E8F8B0F7B56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635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8FA92AC-6176-4975-858A-88FC85B9B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D0D1E332-1834-448A-96E7-8EFDB7C5B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CB7C09F-D0D9-4F6F-8753-68866FCC3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F3F13EA-AF46-4070-9F3D-1C17D710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F95-F254-4B50-8AFE-668D887E6ADB}" type="datetime1">
              <a:rPr lang="ro-RO" smtClean="0"/>
              <a:t>06.12.2020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A3562DA-73B7-46C9-9127-ABE315DD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A4D1430-1D08-4309-9B6C-1E8AF6BE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54A6-03C3-4062-A952-E8F8B0F7B56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825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9A93AED0-265A-4552-A03D-AD71CC7D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4E253B3-A2F2-4F25-A659-D64B4A71C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7C7C3DA-FAB9-4154-A0DF-7963B5686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4E17-CB23-46BD-9813-9823B94C9DAE}" type="datetime1">
              <a:rPr lang="ro-RO" smtClean="0"/>
              <a:t>06.12.2020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A50108E-69AA-42F6-AAC6-D07C23DFA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prof. 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B28ACFF-9690-4084-82F6-B0BC6A888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A54A6-03C3-4062-A952-E8F8B0F7B56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380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" Type="http://schemas.openxmlformats.org/officeDocument/2006/relationships/image" Target="../media/image2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-7-QGegwag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r 5">
            <a:extLst>
              <a:ext uri="{FF2B5EF4-FFF2-40B4-BE49-F238E27FC236}">
                <a16:creationId xmlns:a16="http://schemas.microsoft.com/office/drawing/2014/main" id="{065464CE-40FC-413B-AE27-1710E32A2CFD}"/>
              </a:ext>
            </a:extLst>
          </p:cNvPr>
          <p:cNvSpPr/>
          <p:nvPr/>
        </p:nvSpPr>
        <p:spPr>
          <a:xfrm>
            <a:off x="0" y="-138545"/>
            <a:ext cx="6705600" cy="369916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6000" dirty="0" err="1">
                <a:solidFill>
                  <a:srgbClr val="FF0000"/>
                </a:solidFill>
                <a:latin typeface="Jokerman" panose="04090605060D06020702" pitchFamily="82" charset="0"/>
              </a:rPr>
              <a:t>G</a:t>
            </a:r>
            <a:r>
              <a:rPr lang="ro-RO" sz="6000" dirty="0" err="1">
                <a:solidFill>
                  <a:srgbClr val="00B0F0"/>
                </a:solidFill>
                <a:latin typeface="Jokerman" panose="04090605060D06020702" pitchFamily="82" charset="0"/>
              </a:rPr>
              <a:t>h</a:t>
            </a:r>
            <a:r>
              <a:rPr lang="ro-RO" sz="6000" dirty="0" err="1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</a:rPr>
              <a:t>e</a:t>
            </a:r>
            <a:r>
              <a:rPr lang="ro-RO" sz="6000" dirty="0" err="1">
                <a:solidFill>
                  <a:srgbClr val="7030A0"/>
                </a:solidFill>
                <a:latin typeface="Jokerman" panose="04090605060D06020702" pitchFamily="82" charset="0"/>
              </a:rPr>
              <a:t>t</a:t>
            </a:r>
            <a:r>
              <a:rPr lang="ro-RO" sz="6000" dirty="0" err="1">
                <a:solidFill>
                  <a:srgbClr val="FF00FF"/>
                </a:solidFill>
                <a:latin typeface="Jokerman" panose="04090605060D06020702" pitchFamily="82" charset="0"/>
              </a:rPr>
              <a:t>u</a:t>
            </a:r>
            <a:r>
              <a:rPr lang="ro-RO" sz="6000" dirty="0" err="1">
                <a:solidFill>
                  <a:srgbClr val="FF0000"/>
                </a:solidFill>
                <a:latin typeface="Jokerman" panose="04090605060D06020702" pitchFamily="82" charset="0"/>
              </a:rPr>
              <a:t>t</a:t>
            </a:r>
            <a:r>
              <a:rPr lang="ro-RO" sz="6000" dirty="0" err="1">
                <a:solidFill>
                  <a:srgbClr val="C00000"/>
                </a:solidFill>
                <a:latin typeface="Jokerman" panose="04090605060D06020702" pitchFamily="82" charset="0"/>
              </a:rPr>
              <a:t>e</a:t>
            </a:r>
            <a:r>
              <a:rPr lang="ro-RO" sz="6000" dirty="0" err="1">
                <a:solidFill>
                  <a:srgbClr val="CC6600"/>
                </a:solidFill>
                <a:latin typeface="Jokerman" panose="04090605060D06020702" pitchFamily="82" charset="0"/>
              </a:rPr>
              <a:t>l</a:t>
            </a:r>
            <a:r>
              <a:rPr lang="ro-RO" sz="6000" dirty="0" err="1">
                <a:solidFill>
                  <a:srgbClr val="7030A0"/>
                </a:solidFill>
                <a:latin typeface="Jokerman" panose="04090605060D06020702" pitchFamily="82" charset="0"/>
              </a:rPr>
              <a:t>e</a:t>
            </a:r>
            <a:r>
              <a:rPr lang="ro-RO" sz="6000" dirty="0">
                <a:latin typeface="Jokerman" panose="04090605060D06020702" pitchFamily="82" charset="0"/>
              </a:rPr>
              <a:t> </a:t>
            </a:r>
            <a:r>
              <a:rPr lang="ro-RO" sz="6000" dirty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</a:rPr>
              <a:t>c</a:t>
            </a:r>
            <a:r>
              <a:rPr lang="ro-RO" sz="6000" dirty="0">
                <a:solidFill>
                  <a:srgbClr val="00B0F0"/>
                </a:solidFill>
                <a:latin typeface="Jokerman" panose="04090605060D06020702" pitchFamily="82" charset="0"/>
              </a:rPr>
              <a:t>u</a:t>
            </a:r>
            <a:r>
              <a:rPr lang="ro-RO" sz="6000" dirty="0">
                <a:latin typeface="Jokerman" panose="04090605060D06020702" pitchFamily="82" charset="0"/>
              </a:rPr>
              <a:t> </a:t>
            </a:r>
            <a:r>
              <a:rPr lang="ro-RO" sz="6000" dirty="0">
                <a:solidFill>
                  <a:srgbClr val="FF00FF"/>
                </a:solidFill>
                <a:latin typeface="Jokerman" panose="04090605060D06020702" pitchFamily="82" charset="0"/>
              </a:rPr>
              <a:t>s</a:t>
            </a:r>
            <a:r>
              <a:rPr lang="ro-RO" sz="6000" dirty="0">
                <a:solidFill>
                  <a:srgbClr val="FF0000"/>
                </a:solidFill>
                <a:latin typeface="Jokerman" panose="04090605060D06020702" pitchFamily="82" charset="0"/>
              </a:rPr>
              <a:t>u</a:t>
            </a:r>
            <a:r>
              <a:rPr lang="ro-RO" sz="6000" dirty="0">
                <a:solidFill>
                  <a:srgbClr val="CC6600"/>
                </a:solidFill>
                <a:latin typeface="Jokerman" panose="04090605060D06020702" pitchFamily="82" charset="0"/>
              </a:rPr>
              <a:t>r</a:t>
            </a:r>
            <a:r>
              <a:rPr lang="ro-RO" sz="6000" dirty="0">
                <a:solidFill>
                  <a:srgbClr val="00B0F0"/>
                </a:solidFill>
                <a:latin typeface="Jokerman" panose="04090605060D06020702" pitchFamily="82" charset="0"/>
              </a:rPr>
              <a:t>p</a:t>
            </a:r>
            <a:r>
              <a:rPr lang="ro-RO" sz="6000" dirty="0">
                <a:solidFill>
                  <a:srgbClr val="C00000"/>
                </a:solidFill>
                <a:latin typeface="Jokerman" panose="04090605060D06020702" pitchFamily="82" charset="0"/>
              </a:rPr>
              <a:t>r</a:t>
            </a:r>
            <a:r>
              <a:rPr lang="ro-RO" sz="6000" dirty="0">
                <a:solidFill>
                  <a:srgbClr val="7030A0"/>
                </a:solidFill>
                <a:latin typeface="Jokerman" panose="04090605060D06020702" pitchFamily="82" charset="0"/>
              </a:rPr>
              <a:t>i</a:t>
            </a:r>
            <a:r>
              <a:rPr lang="ro-RO" sz="6000" dirty="0">
                <a:solidFill>
                  <a:srgbClr val="CC6600"/>
                </a:solidFill>
                <a:latin typeface="Jokerman" panose="04090605060D06020702" pitchFamily="82" charset="0"/>
              </a:rPr>
              <a:t>z</a:t>
            </a:r>
            <a:r>
              <a:rPr lang="ro-RO" sz="6000" dirty="0">
                <a:solidFill>
                  <a:srgbClr val="FF0000"/>
                </a:solidFill>
                <a:latin typeface="Jokerman" panose="04090605060D06020702" pitchFamily="82" charset="0"/>
              </a:rPr>
              <a:t>e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A6BA1406-D3F8-4B22-B702-95DCC8F8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D388-E390-4B19-8B89-220F1ADE4667}" type="datetime1">
              <a:rPr lang="ro-RO" smtClean="0"/>
              <a:t>06.12.2020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9CF2BE96-D16F-4CFD-948A-717A8B58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2154136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013660-4C63-4F29-9E61-F3B64337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580" y="738294"/>
            <a:ext cx="7494721" cy="1166878"/>
          </a:xfrm>
        </p:spPr>
        <p:txBody>
          <a:bodyPr>
            <a:normAutofit/>
          </a:bodyPr>
          <a:lstStyle/>
          <a:p>
            <a:pPr algn="ctr"/>
            <a:r>
              <a:rPr lang="ro-RO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>Ghetuța cititoare</a:t>
            </a:r>
          </a:p>
        </p:txBody>
      </p:sp>
      <p:pic>
        <p:nvPicPr>
          <p:cNvPr id="1026" name="Picture 2" descr="Student with book winter boot in shape cartoon funny Clipart | k64495523 |  Fotosearch">
            <a:extLst>
              <a:ext uri="{FF2B5EF4-FFF2-40B4-BE49-F238E27FC236}">
                <a16:creationId xmlns:a16="http://schemas.microsoft.com/office/drawing/2014/main" id="{90ACB443-D821-4740-8619-1268E425B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90" y="2692347"/>
            <a:ext cx="42862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tăText 13">
            <a:extLst>
              <a:ext uri="{FF2B5EF4-FFF2-40B4-BE49-F238E27FC236}">
                <a16:creationId xmlns:a16="http://schemas.microsoft.com/office/drawing/2014/main" id="{C340E417-BD04-4426-B405-5A61AE6B7154}"/>
              </a:ext>
            </a:extLst>
          </p:cNvPr>
          <p:cNvSpPr txBox="1"/>
          <p:nvPr/>
        </p:nvSpPr>
        <p:spPr>
          <a:xfrm>
            <a:off x="2333384" y="1905172"/>
            <a:ext cx="40829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/>
              <a:t>E curioasă cum citești, scrii și te exprimi acum în luna magică, decembrie.</a:t>
            </a:r>
          </a:p>
        </p:txBody>
      </p:sp>
      <p:sp>
        <p:nvSpPr>
          <p:cNvPr id="12" name="Substituent dată 11">
            <a:extLst>
              <a:ext uri="{FF2B5EF4-FFF2-40B4-BE49-F238E27FC236}">
                <a16:creationId xmlns:a16="http://schemas.microsoft.com/office/drawing/2014/main" id="{D61581CB-469C-4158-807D-D6240C6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CA64-E87E-44A4-BA01-1641686291B2}" type="datetime1">
              <a:rPr lang="ro-RO" smtClean="0"/>
              <a:t>06.12.2020</a:t>
            </a:fld>
            <a:endParaRPr lang="ro-RO"/>
          </a:p>
        </p:txBody>
      </p:sp>
      <p:sp>
        <p:nvSpPr>
          <p:cNvPr id="13" name="Substituent subsol 12">
            <a:extLst>
              <a:ext uri="{FF2B5EF4-FFF2-40B4-BE49-F238E27FC236}">
                <a16:creationId xmlns:a16="http://schemas.microsoft.com/office/drawing/2014/main" id="{B6B4593B-7952-46DF-B109-4E66ADAB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182953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013660-4C63-4F29-9E61-F3B64337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580" y="738294"/>
            <a:ext cx="7494721" cy="1166878"/>
          </a:xfrm>
        </p:spPr>
        <p:txBody>
          <a:bodyPr>
            <a:normAutofit/>
          </a:bodyPr>
          <a:lstStyle/>
          <a:p>
            <a:pPr algn="ctr"/>
            <a:r>
              <a:rPr lang="ro-RO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>PROVOCARE</a:t>
            </a:r>
          </a:p>
        </p:txBody>
      </p:sp>
      <p:pic>
        <p:nvPicPr>
          <p:cNvPr id="1026" name="Picture 2" descr="Student with book winter boot in shape cartoon funny Clipart | k64495523 |  Fotosearch">
            <a:extLst>
              <a:ext uri="{FF2B5EF4-FFF2-40B4-BE49-F238E27FC236}">
                <a16:creationId xmlns:a16="http://schemas.microsoft.com/office/drawing/2014/main" id="{90ACB443-D821-4740-8619-1268E425B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90" y="2692347"/>
            <a:ext cx="42862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tăText 13">
            <a:extLst>
              <a:ext uri="{FF2B5EF4-FFF2-40B4-BE49-F238E27FC236}">
                <a16:creationId xmlns:a16="http://schemas.microsoft.com/office/drawing/2014/main" id="{C340E417-BD04-4426-B405-5A61AE6B7154}"/>
              </a:ext>
            </a:extLst>
          </p:cNvPr>
          <p:cNvSpPr txBox="1"/>
          <p:nvPr/>
        </p:nvSpPr>
        <p:spPr>
          <a:xfrm>
            <a:off x="2333384" y="1905172"/>
            <a:ext cx="4082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Găsiți 10 rime pentru cuvântul GHETUȚE.</a:t>
            </a:r>
          </a:p>
        </p:txBody>
      </p:sp>
      <p:sp>
        <p:nvSpPr>
          <p:cNvPr id="12" name="Substituent dată 11">
            <a:extLst>
              <a:ext uri="{FF2B5EF4-FFF2-40B4-BE49-F238E27FC236}">
                <a16:creationId xmlns:a16="http://schemas.microsoft.com/office/drawing/2014/main" id="{D61581CB-469C-4158-807D-D6240C6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6CA64-E87E-44A4-BA01-1641686291B2}" type="datetime1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06.12.2020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stituent subsol 12">
            <a:extLst>
              <a:ext uri="{FF2B5EF4-FFF2-40B4-BE49-F238E27FC236}">
                <a16:creationId xmlns:a16="http://schemas.microsoft.com/office/drawing/2014/main" id="{B6B4593B-7952-46DF-B109-4E66ADAB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381278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013660-4C63-4F29-9E61-F3B64337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611" y="738294"/>
            <a:ext cx="7494721" cy="1166878"/>
          </a:xfrm>
        </p:spPr>
        <p:txBody>
          <a:bodyPr>
            <a:normAutofit/>
          </a:bodyPr>
          <a:lstStyle/>
          <a:p>
            <a:pPr algn="ctr"/>
            <a:r>
              <a:rPr lang="ro-RO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>Ghetuța supărată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F619ADE2-4C66-4CEF-8298-45DF260C8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29" y="2319429"/>
            <a:ext cx="3788259" cy="4378637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5B3D18F9-FDA6-4FEF-A751-291BC3EAE0D8}"/>
              </a:ext>
            </a:extLst>
          </p:cNvPr>
          <p:cNvSpPr txBox="1"/>
          <p:nvPr/>
        </p:nvSpPr>
        <p:spPr>
          <a:xfrm>
            <a:off x="2333384" y="1905172"/>
            <a:ext cx="4082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/>
              <a:t>Ar dori să știe cum trebuie să vă comportați la lecțiile online, dar și cu cei din familie.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327F344A-6EA2-40AB-8713-D6CFB299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BCAA-EE83-4D9B-BA18-BA6EF51EAAE6}" type="datetime1">
              <a:rPr lang="ro-RO" smtClean="0"/>
              <a:t>06.12.2020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2198557B-A3EB-4FB5-BAA9-B0883411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417189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013660-4C63-4F29-9E61-F3B64337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611" y="738294"/>
            <a:ext cx="7494721" cy="1166878"/>
          </a:xfrm>
        </p:spPr>
        <p:txBody>
          <a:bodyPr>
            <a:normAutofit/>
          </a:bodyPr>
          <a:lstStyle/>
          <a:p>
            <a:pPr algn="ctr"/>
            <a:r>
              <a:rPr lang="ro-RO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>Ghetuța supărată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F619ADE2-4C66-4CEF-8298-45DF260C8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29" y="2319429"/>
            <a:ext cx="3788259" cy="4378637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5B3D18F9-FDA6-4FEF-A751-291BC3EAE0D8}"/>
              </a:ext>
            </a:extLst>
          </p:cNvPr>
          <p:cNvSpPr txBox="1"/>
          <p:nvPr/>
        </p:nvSpPr>
        <p:spPr>
          <a:xfrm>
            <a:off x="2333384" y="1905172"/>
            <a:ext cx="4082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Fă-mă să zâmbesc spunând o glumă.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327F344A-6EA2-40AB-8713-D6CFB299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4BCAA-EE83-4D9B-BA18-BA6EF51EAAE6}" type="datetime1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06.12.2020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2198557B-A3EB-4FB5-BAA9-B0883411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235198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013660-4C63-4F29-9E61-F3B64337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249" y="1528707"/>
            <a:ext cx="3037666" cy="1166878"/>
          </a:xfrm>
        </p:spPr>
        <p:txBody>
          <a:bodyPr>
            <a:normAutofit fontScale="90000"/>
          </a:bodyPr>
          <a:lstStyle/>
          <a:p>
            <a:pPr algn="ctr"/>
            <a:r>
              <a:rPr lang="ro-RO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>Ghetuța jucăușă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7AC39C0B-984C-4107-955F-2702BB5DF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00" y="3429000"/>
            <a:ext cx="20638" cy="20257"/>
          </a:xfrm>
          <a:prstGeom prst="rect">
            <a:avLst/>
          </a:prstGeom>
        </p:spPr>
      </p:pic>
      <p:pic>
        <p:nvPicPr>
          <p:cNvPr id="10" name="Substituent conținut 4">
            <a:extLst>
              <a:ext uri="{FF2B5EF4-FFF2-40B4-BE49-F238E27FC236}">
                <a16:creationId xmlns:a16="http://schemas.microsoft.com/office/drawing/2014/main" id="{D2A4284D-309F-4D65-9C2F-CC827CF62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85301" y="1237269"/>
            <a:ext cx="4352464" cy="5326261"/>
          </a:xfr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A9FF9554-BCBC-4475-937B-BB940F36D62E}"/>
              </a:ext>
            </a:extLst>
          </p:cNvPr>
          <p:cNvSpPr txBox="1"/>
          <p:nvPr/>
        </p:nvSpPr>
        <p:spPr>
          <a:xfrm>
            <a:off x="2309249" y="3041245"/>
            <a:ext cx="4082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/>
              <a:t>Îți oferă numele tău de elf.</a:t>
            </a:r>
          </a:p>
        </p:txBody>
      </p:sp>
      <p:sp>
        <p:nvSpPr>
          <p:cNvPr id="12" name="Substituent dată 11">
            <a:extLst>
              <a:ext uri="{FF2B5EF4-FFF2-40B4-BE49-F238E27FC236}">
                <a16:creationId xmlns:a16="http://schemas.microsoft.com/office/drawing/2014/main" id="{3B1A5E7F-04CF-430E-8297-268C8527D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DBA5-A774-46F1-AE34-27E02F9E83B4}" type="datetime1">
              <a:rPr lang="ro-RO" smtClean="0"/>
              <a:t>06.12.2020</a:t>
            </a:fld>
            <a:endParaRPr lang="ro-RO"/>
          </a:p>
        </p:txBody>
      </p:sp>
      <p:sp>
        <p:nvSpPr>
          <p:cNvPr id="13" name="Substituent subsol 12">
            <a:extLst>
              <a:ext uri="{FF2B5EF4-FFF2-40B4-BE49-F238E27FC236}">
                <a16:creationId xmlns:a16="http://schemas.microsoft.com/office/drawing/2014/main" id="{5E0FD2B5-4B84-4508-8037-7E2057DA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132103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bstituent conținut 6">
            <a:extLst>
              <a:ext uri="{FF2B5EF4-FFF2-40B4-BE49-F238E27FC236}">
                <a16:creationId xmlns:a16="http://schemas.microsoft.com/office/drawing/2014/main" id="{6847802E-A24E-449E-84A9-13A038B4E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 b="11596"/>
          <a:stretch/>
        </p:blipFill>
        <p:spPr>
          <a:xfrm>
            <a:off x="1564476" y="0"/>
            <a:ext cx="9063048" cy="6689785"/>
          </a:xfrm>
        </p:spPr>
      </p:pic>
      <p:sp>
        <p:nvSpPr>
          <p:cNvPr id="8" name="Substituent dată 7">
            <a:extLst>
              <a:ext uri="{FF2B5EF4-FFF2-40B4-BE49-F238E27FC236}">
                <a16:creationId xmlns:a16="http://schemas.microsoft.com/office/drawing/2014/main" id="{DABA4A9B-894B-44EE-8392-3A11821B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9C1D-CD82-4F3A-B88A-8EAC1323B3A0}" type="datetime1">
              <a:rPr lang="ro-RO" smtClean="0"/>
              <a:t>06.12.2020</a:t>
            </a:fld>
            <a:endParaRPr lang="ro-RO"/>
          </a:p>
        </p:txBody>
      </p:sp>
      <p:sp>
        <p:nvSpPr>
          <p:cNvPr id="9" name="Substituent subsol 8">
            <a:extLst>
              <a:ext uri="{FF2B5EF4-FFF2-40B4-BE49-F238E27FC236}">
                <a16:creationId xmlns:a16="http://schemas.microsoft.com/office/drawing/2014/main" id="{80F28AC0-48FE-4BD3-A364-BD80AA2C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227563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013660-4C63-4F29-9E61-F3B64337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724" y="1079256"/>
            <a:ext cx="6814112" cy="1166878"/>
          </a:xfrm>
        </p:spPr>
        <p:txBody>
          <a:bodyPr>
            <a:normAutofit fontScale="90000"/>
          </a:bodyPr>
          <a:lstStyle/>
          <a:p>
            <a:pPr algn="ctr"/>
            <a:r>
              <a:rPr lang="ro-RO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>Ghetuța obosită </a:t>
            </a:r>
            <a:br>
              <a:rPr lang="ro-RO" sz="54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o-RO" sz="36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(de atâta învățat la geografie, istorie, științe)</a:t>
            </a:r>
            <a:endParaRPr lang="ro-RO" sz="54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7AC39C0B-984C-4107-955F-2702BB5DF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00" y="3429000"/>
            <a:ext cx="20638" cy="20257"/>
          </a:xfrm>
          <a:prstGeom prst="rect">
            <a:avLst/>
          </a:prstGeom>
        </p:spPr>
      </p:pic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DCC79AE-0447-4E8D-A1D1-117892B21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4" t="9976" r="15960" b="6585"/>
          <a:stretch/>
        </p:blipFill>
        <p:spPr>
          <a:xfrm>
            <a:off x="7309901" y="2695585"/>
            <a:ext cx="3404647" cy="3727148"/>
          </a:xfrm>
        </p:spPr>
      </p:pic>
      <p:sp>
        <p:nvSpPr>
          <p:cNvPr id="6" name="Substituent dată 5">
            <a:extLst>
              <a:ext uri="{FF2B5EF4-FFF2-40B4-BE49-F238E27FC236}">
                <a16:creationId xmlns:a16="http://schemas.microsoft.com/office/drawing/2014/main" id="{08F097CC-8DF8-4008-8915-8E8914CB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C77-5F7E-4979-926C-4179D50401C4}" type="datetime1">
              <a:rPr lang="ro-RO" smtClean="0"/>
              <a:t>06.12.2020</a:t>
            </a:fld>
            <a:endParaRPr lang="ro-RO"/>
          </a:p>
        </p:txBody>
      </p:sp>
      <p:sp>
        <p:nvSpPr>
          <p:cNvPr id="7" name="Substituent subsol 6">
            <a:extLst>
              <a:ext uri="{FF2B5EF4-FFF2-40B4-BE49-F238E27FC236}">
                <a16:creationId xmlns:a16="http://schemas.microsoft.com/office/drawing/2014/main" id="{36AF6C98-FC21-4C68-8D3D-56B59098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256891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57C21DB-927D-49BC-9950-B0DCC038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7708" y="365125"/>
            <a:ext cx="3706091" cy="1325563"/>
          </a:xfrm>
        </p:spPr>
        <p:txBody>
          <a:bodyPr>
            <a:normAutofit fontScale="90000"/>
          </a:bodyPr>
          <a:lstStyle/>
          <a:p>
            <a:r>
              <a:rPr lang="ro-RO" dirty="0"/>
              <a:t>Alte activități în zi de sărbătoare.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ECA9CC82-6674-4B92-83AB-30B818111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7"/>
          <a:stretch/>
        </p:blipFill>
        <p:spPr>
          <a:xfrm rot="10800000" flipV="1">
            <a:off x="838201" y="745620"/>
            <a:ext cx="6002998" cy="5366760"/>
          </a:xfrm>
        </p:spPr>
      </p:pic>
      <p:sp>
        <p:nvSpPr>
          <p:cNvPr id="6" name="Substituent dată 5">
            <a:extLst>
              <a:ext uri="{FF2B5EF4-FFF2-40B4-BE49-F238E27FC236}">
                <a16:creationId xmlns:a16="http://schemas.microsoft.com/office/drawing/2014/main" id="{82CBA60D-2B02-4F8C-AD24-5A0BAB0C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7E41-E4F9-4E03-B277-1A0D8BF0608F}" type="datetime1">
              <a:rPr lang="ro-RO" smtClean="0"/>
              <a:t>06.12.2020</a:t>
            </a:fld>
            <a:endParaRPr lang="ro-RO"/>
          </a:p>
        </p:txBody>
      </p:sp>
      <p:sp>
        <p:nvSpPr>
          <p:cNvPr id="7" name="Substituent subsol 6">
            <a:extLst>
              <a:ext uri="{FF2B5EF4-FFF2-40B4-BE49-F238E27FC236}">
                <a16:creationId xmlns:a16="http://schemas.microsoft.com/office/drawing/2014/main" id="{AF72261B-6A3D-4D4D-AEEF-2579C6C4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23526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737455-DA86-413F-8525-43C023EE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vă așteaptă?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6595C28-8B61-4682-9046-3187B233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4C04-8DBC-4E0A-8DFF-DF7F43A62D5C}" type="datetime1">
              <a:rPr lang="ro-RO" smtClean="0"/>
              <a:t>06.12.2020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48DD6B1-1B64-404F-AF69-35C9073F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7" name="Zoom de rezumat 6">
                <a:extLst>
                  <a:ext uri="{FF2B5EF4-FFF2-40B4-BE49-F238E27FC236}">
                    <a16:creationId xmlns:a16="http://schemas.microsoft.com/office/drawing/2014/main" id="{29C38361-EAAF-448C-9E51-B87A868C70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2031170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A70D573E-14AF-45E1-91A4-3FCCE3174BFD}">
                    <psuz:zmPr id="{430E4A6E-5113-4ACA-B2E2-15658F23223B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2692" y="800426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69A73756-7F8A-42C2-8F89-58AF1C4206C8}">
                    <psuz:zmPr id="{5FA2689C-8ECB-47ED-B6FE-7B72335A58B7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47427" y="800426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61F46A1-4BFD-431E-B64E-CAD0D02FD283}">
                    <psuz:zmPr id="{0F8F7766-7410-4AC5-A995-423D7F59B04B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02162" y="800426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A9C5DDA-1CAC-4C8D-921F-3E49FE703640}">
                    <psuz:zmPr id="{246C431C-4D39-4DF9-A6D6-011E399CF9F3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756897" y="800426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A4409D6-9C55-4C6D-B9CD-3263AC1B5C86}">
                    <psuz:zmPr id="{334C7BF0-D39E-4EF7-BD0E-474AE777F015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2692" y="2220031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39FBF77-247D-44B6-97D6-5EE5A60A161E}">
                    <psuz:zmPr id="{AEE44D10-1109-4A17-8110-6B2D3CC5B4B6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47427" y="2220031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AF28EC8-E744-403A-AEB1-4FE3177274F6}">
                    <psuz:zmPr id="{EFB8285C-8236-409F-A0B5-71F35AEB7B0E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02162" y="2220031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74AD43F-D502-4F8F-9357-90FE8A28742E}">
                    <psuz:zmPr id="{10A30E4E-BB8E-44D5-8D81-B6514E8473D2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756897" y="2220031"/>
                          <a:ext cx="2366010" cy="13308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7" name="Zoom de rezumat 6">
                <a:extLst>
                  <a:ext uri="{FF2B5EF4-FFF2-40B4-BE49-F238E27FC236}">
                    <a16:creationId xmlns:a16="http://schemas.microsoft.com/office/drawing/2014/main" id="{29C38361-EAAF-448C-9E51-B87A868C70B3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8" name="Imagine 8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892" y="2626051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Imagine 9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85627" y="2626051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Imagine 10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40362" y="2626051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Imagine 11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95097" y="2626051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Imagine 12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30892" y="4045656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Imagine 13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85627" y="4045656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4" name="Imagine 14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0362" y="4045656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5" name="Imagine 15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95097" y="4045656"/>
                  <a:ext cx="2366010" cy="13308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90769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013660-4C63-4F29-9E61-F3B64337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611" y="738294"/>
            <a:ext cx="7494721" cy="1166878"/>
          </a:xfrm>
        </p:spPr>
        <p:txBody>
          <a:bodyPr>
            <a:normAutofit/>
          </a:bodyPr>
          <a:lstStyle/>
          <a:p>
            <a:pPr algn="ctr"/>
            <a:r>
              <a:rPr lang="ro-RO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>Ghetuța melomană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E3F9B266-8B37-4979-AD62-99CCC4786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71" y="1708478"/>
            <a:ext cx="3805803" cy="4990262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CC4E2DA7-4C98-404E-953B-A78AD4CEA0B9}"/>
              </a:ext>
            </a:extLst>
          </p:cNvPr>
          <p:cNvSpPr txBox="1"/>
          <p:nvPr/>
        </p:nvSpPr>
        <p:spPr>
          <a:xfrm>
            <a:off x="2705344" y="2264617"/>
            <a:ext cx="4082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/>
              <a:t>Îți dezvăluie cântecul preferat al lui Moș Nicolae.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A388D92D-25F2-4EFD-A3FC-FEA1A5D0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FEDD-D759-4EA7-B1D1-F1D51AD48694}" type="datetime1">
              <a:rPr lang="ro-RO" smtClean="0"/>
              <a:t>06.12.2020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075F43C-95E6-4706-ABF6-FE0C6956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115294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CC2FD9-E6F2-4470-B587-5F865C6A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Media online 3" title="Ghetutele (cantec de Mos Nicolae)">
            <a:hlinkClick r:id="" action="ppaction://media"/>
            <a:extLst>
              <a:ext uri="{FF2B5EF4-FFF2-40B4-BE49-F238E27FC236}">
                <a16:creationId xmlns:a16="http://schemas.microsoft.com/office/drawing/2014/main" id="{845A6E80-576E-44BE-A329-B9AE9E2701E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3389" y="365125"/>
            <a:ext cx="8995906" cy="5060197"/>
          </a:xfrm>
          <a:prstGeom prst="rect">
            <a:avLst/>
          </a:prstGeom>
        </p:spPr>
      </p:pic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7AD44E1-08C5-466F-8D5A-0569AE4A4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86C0-369C-4BF0-86CE-DCF370CE3B29}" type="datetime1">
              <a:rPr lang="ro-RO" smtClean="0"/>
              <a:t>06.12.2020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685FF7D9-31CF-431B-B380-5D8B9FE6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141930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013660-4C63-4F29-9E61-F3B64337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570" y="864687"/>
            <a:ext cx="7494721" cy="1166878"/>
          </a:xfrm>
        </p:spPr>
        <p:txBody>
          <a:bodyPr>
            <a:normAutofit fontScale="90000"/>
          </a:bodyPr>
          <a:lstStyle/>
          <a:p>
            <a:pPr algn="ctr"/>
            <a:r>
              <a:rPr lang="ro-RO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>Ghetuța matematiciană</a:t>
            </a:r>
          </a:p>
        </p:txBody>
      </p:sp>
      <p:pic>
        <p:nvPicPr>
          <p:cNvPr id="7" name="Substituent conținut 6">
            <a:extLst>
              <a:ext uri="{FF2B5EF4-FFF2-40B4-BE49-F238E27FC236}">
                <a16:creationId xmlns:a16="http://schemas.microsoft.com/office/drawing/2014/main" id="{CF1CDFA7-69DA-48FA-BB75-3B0DE3F39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29" y="2063856"/>
            <a:ext cx="4794144" cy="4794144"/>
          </a:xfrm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BFB595CB-517A-4206-87E4-1A84809321D7}"/>
              </a:ext>
            </a:extLst>
          </p:cNvPr>
          <p:cNvSpPr/>
          <p:nvPr/>
        </p:nvSpPr>
        <p:spPr>
          <a:xfrm rot="20098683">
            <a:off x="3125224" y="5632268"/>
            <a:ext cx="13724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suma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A134C750-45F5-453C-916B-364D1AE7EE4C}"/>
              </a:ext>
            </a:extLst>
          </p:cNvPr>
          <p:cNvSpPr/>
          <p:nvPr/>
        </p:nvSpPr>
        <p:spPr>
          <a:xfrm rot="1677453">
            <a:off x="4637734" y="3472644"/>
            <a:ext cx="13724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o-RO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CD1DE51C-8FBA-4940-8915-6EE49E422055}"/>
              </a:ext>
            </a:extLst>
          </p:cNvPr>
          <p:cNvSpPr/>
          <p:nvPr/>
        </p:nvSpPr>
        <p:spPr>
          <a:xfrm rot="3051346">
            <a:off x="4638283" y="5021301"/>
            <a:ext cx="13724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8-3</a:t>
            </a: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E730A0CC-78B8-4A77-89FD-E760E3C2650A}"/>
              </a:ext>
            </a:extLst>
          </p:cNvPr>
          <p:cNvSpPr txBox="1"/>
          <p:nvPr/>
        </p:nvSpPr>
        <p:spPr>
          <a:xfrm>
            <a:off x="6610916" y="2078947"/>
            <a:ext cx="4082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/>
              <a:t>te invită să rezolvi exerciții și probleme.</a:t>
            </a:r>
          </a:p>
        </p:txBody>
      </p:sp>
      <p:sp>
        <p:nvSpPr>
          <p:cNvPr id="12" name="Substituent dată 11">
            <a:extLst>
              <a:ext uri="{FF2B5EF4-FFF2-40B4-BE49-F238E27FC236}">
                <a16:creationId xmlns:a16="http://schemas.microsoft.com/office/drawing/2014/main" id="{BBAE4F28-0997-48D7-958A-35633785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34D5-3548-4DDE-8D9E-5ED7A8635B80}" type="datetime1">
              <a:rPr lang="ro-RO" smtClean="0"/>
              <a:t>06.12.2020</a:t>
            </a:fld>
            <a:endParaRPr lang="ro-RO"/>
          </a:p>
        </p:txBody>
      </p:sp>
      <p:sp>
        <p:nvSpPr>
          <p:cNvPr id="13" name="Substituent subsol 12">
            <a:extLst>
              <a:ext uri="{FF2B5EF4-FFF2-40B4-BE49-F238E27FC236}">
                <a16:creationId xmlns:a16="http://schemas.microsoft.com/office/drawing/2014/main" id="{351B51CC-8751-4AEC-9643-89D88FA4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418057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stituent dată 11">
            <a:extLst>
              <a:ext uri="{FF2B5EF4-FFF2-40B4-BE49-F238E27FC236}">
                <a16:creationId xmlns:a16="http://schemas.microsoft.com/office/drawing/2014/main" id="{BBAE4F28-0997-48D7-958A-35633785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F34D5-3548-4DDE-8D9E-5ED7A8635B80}" type="datetime1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06.12.2020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stituent subsol 12">
            <a:extLst>
              <a:ext uri="{FF2B5EF4-FFF2-40B4-BE49-F238E27FC236}">
                <a16:creationId xmlns:a16="http://schemas.microsoft.com/office/drawing/2014/main" id="{351B51CC-8751-4AEC-9643-89D88FA4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Eli_Minecuta</a:t>
            </a:r>
          </a:p>
        </p:txBody>
      </p:sp>
      <p:pic>
        <p:nvPicPr>
          <p:cNvPr id="14" name="Picture 2" descr="The Science of Deduction — The Tree puzzle">
            <a:extLst>
              <a:ext uri="{FF2B5EF4-FFF2-40B4-BE49-F238E27FC236}">
                <a16:creationId xmlns:a16="http://schemas.microsoft.com/office/drawing/2014/main" id="{A31D67E8-2991-47DA-AE85-F959FEFE21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512" y="1083420"/>
            <a:ext cx="4280743" cy="509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89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013660-4C63-4F29-9E61-F3B64337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611" y="738294"/>
            <a:ext cx="7494721" cy="1166878"/>
          </a:xfrm>
        </p:spPr>
        <p:txBody>
          <a:bodyPr>
            <a:normAutofit/>
          </a:bodyPr>
          <a:lstStyle/>
          <a:p>
            <a:pPr algn="ctr"/>
            <a:r>
              <a:rPr lang="ro-RO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>Ghetuța norocoasă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1C77EC08-5DCD-4509-91FE-63745EF88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50" y="1905172"/>
            <a:ext cx="4330466" cy="4702436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71BCBAF2-A1D7-478F-ACB0-93AFBD19C454}"/>
              </a:ext>
            </a:extLst>
          </p:cNvPr>
          <p:cNvSpPr txBox="1"/>
          <p:nvPr/>
        </p:nvSpPr>
        <p:spPr>
          <a:xfrm>
            <a:off x="6610916" y="1551229"/>
            <a:ext cx="40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/>
              <a:t>te invită să joci </a:t>
            </a:r>
          </a:p>
        </p:txBody>
      </p:sp>
      <p:pic>
        <p:nvPicPr>
          <p:cNvPr id="7170" name="Picture 2" descr="Digital Ball Bingo, Bingo, Lotto, Lottery Ticket PNG and Vector with  Transparent Background for Free Download | Game night ideas family, Family  game night, Family games">
            <a:extLst>
              <a:ext uri="{FF2B5EF4-FFF2-40B4-BE49-F238E27FC236}">
                <a16:creationId xmlns:a16="http://schemas.microsoft.com/office/drawing/2014/main" id="{39404589-6AF1-41B4-BE60-C95724FB8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16" y="2613058"/>
            <a:ext cx="4168883" cy="37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BA6047C-DD6D-4E49-84C2-2838AADD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4CA6-8948-45A4-937D-09EF8C08CA3F}" type="datetime1">
              <a:rPr lang="ro-RO" smtClean="0"/>
              <a:t>06.12.2020</a:t>
            </a:fld>
            <a:endParaRPr lang="ro-RO"/>
          </a:p>
        </p:txBody>
      </p:sp>
      <p:sp>
        <p:nvSpPr>
          <p:cNvPr id="7" name="Substituent subsol 6">
            <a:extLst>
              <a:ext uri="{FF2B5EF4-FFF2-40B4-BE49-F238E27FC236}">
                <a16:creationId xmlns:a16="http://schemas.microsoft.com/office/drawing/2014/main" id="{841B487D-7B9C-404D-909F-0387EBD7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238820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scontent.fsbz3-1.fna.fbcdn.net/v/t1.0-9/129775126_3963944690316578_3537898991973495414_o.jpg?_nc_cat=102&amp;ccb=2&amp;_nc_sid=b9115d&amp;_nc_ohc=XK9Z_ie-8PkAX_ZBS7-&amp;_nc_ht=scontent.fsbz3-1.fna&amp;oh=c9120194ba9c1e39ab6d7d9439153582&amp;oe=5FF2B073">
            <a:extLst>
              <a:ext uri="{FF2B5EF4-FFF2-40B4-BE49-F238E27FC236}">
                <a16:creationId xmlns:a16="http://schemas.microsoft.com/office/drawing/2014/main" id="{B9D2462A-42AE-4A49-B7CE-FE2B1C28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3" y="0"/>
            <a:ext cx="970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chemă logică: proces alternativ 5">
            <a:extLst>
              <a:ext uri="{FF2B5EF4-FFF2-40B4-BE49-F238E27FC236}">
                <a16:creationId xmlns:a16="http://schemas.microsoft.com/office/drawing/2014/main" id="{563E5599-3F60-4B0C-BBB7-6E6D7A755251}"/>
              </a:ext>
            </a:extLst>
          </p:cNvPr>
          <p:cNvSpPr/>
          <p:nvPr/>
        </p:nvSpPr>
        <p:spPr>
          <a:xfrm>
            <a:off x="1689315" y="4711485"/>
            <a:ext cx="8741044" cy="159632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b="1" dirty="0"/>
              <a:t>Elevii vor scrie numere de la 1 la 20, iar apoi cu ajutorul ruletei se vor extrage numerele norocoase. In momentul în care apare un număr de pe tabelul lor, copiii vor tăia numărul. Când reușesc să taie 3 numere de pe o linie, vor striga LINIE! Iar când vor tăia toate numerele se strigă BINGO!</a:t>
            </a:r>
          </a:p>
          <a:p>
            <a:pPr algn="just"/>
            <a:r>
              <a:rPr lang="ro-RO" b="1" dirty="0"/>
              <a:t>Câștigă primul elev care a tăiat primul numerele.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71DD50CF-8095-4355-8156-7C172BE2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7BC-E5CB-40EF-BE3A-FA02BF3E4D8D}" type="datetime1">
              <a:rPr lang="ro-RO" smtClean="0"/>
              <a:t>06.12.2020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75A0CE50-B3FA-4E4F-BCB3-AEBECD0D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324550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2F65AA1-1F53-4F30-88B6-F5EC0BBA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https://wordwall.net/resource/8061170</a:t>
            </a:r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7204631D-637E-4988-8C31-93DDE94BA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257" y="1825625"/>
            <a:ext cx="6671485" cy="4351338"/>
          </a:xfrm>
          <a:prstGeom prst="rect">
            <a:avLst/>
          </a:prstGeom>
        </p:spPr>
      </p:pic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DA856163-F0FE-43FC-9ABD-A1B52E41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AB10-4304-4C66-8A28-1EEC06AEF9BD}" type="datetime1">
              <a:rPr lang="ro-RO" smtClean="0"/>
              <a:t>06.12.2020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2AEA8A6-85BE-45F6-AADC-2D48717E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prof. Eli_Minecuta</a:t>
            </a:r>
          </a:p>
        </p:txBody>
      </p:sp>
    </p:spTree>
    <p:extLst>
      <p:ext uri="{BB962C8B-B14F-4D97-AF65-F5344CB8AC3E}">
        <p14:creationId xmlns:p14="http://schemas.microsoft.com/office/powerpoint/2010/main" val="964737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307</Words>
  <Application>Microsoft Office PowerPoint</Application>
  <PresentationFormat>Ecran lat</PresentationFormat>
  <Paragraphs>60</Paragraphs>
  <Slides>17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Jokerman</vt:lpstr>
      <vt:lpstr>Temă Office</vt:lpstr>
      <vt:lpstr>Prezentare PowerPoint</vt:lpstr>
      <vt:lpstr>Ce vă așteaptă?</vt:lpstr>
      <vt:lpstr>Ghetuța melomană</vt:lpstr>
      <vt:lpstr>Prezentare PowerPoint</vt:lpstr>
      <vt:lpstr>Ghetuța matematiciană</vt:lpstr>
      <vt:lpstr>Prezentare PowerPoint</vt:lpstr>
      <vt:lpstr>Ghetuța norocoasă</vt:lpstr>
      <vt:lpstr>Prezentare PowerPoint</vt:lpstr>
      <vt:lpstr>https://wordwall.net/resource/8061170</vt:lpstr>
      <vt:lpstr>Ghetuța cititoare</vt:lpstr>
      <vt:lpstr>PROVOCARE</vt:lpstr>
      <vt:lpstr>Ghetuța supărată</vt:lpstr>
      <vt:lpstr>Ghetuța supărată</vt:lpstr>
      <vt:lpstr>Ghetuța jucăușă</vt:lpstr>
      <vt:lpstr>Prezentare PowerPoint</vt:lpstr>
      <vt:lpstr>Ghetuța obosită  (de atâta învățat la geografie, istorie, științe)</vt:lpstr>
      <vt:lpstr>Alte activități în zi de sărbătoare.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10</cp:revision>
  <dcterms:created xsi:type="dcterms:W3CDTF">2020-12-06T06:54:04Z</dcterms:created>
  <dcterms:modified xsi:type="dcterms:W3CDTF">2020-12-06T08:05:51Z</dcterms:modified>
</cp:coreProperties>
</file>