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5" r:id="rId4"/>
    <p:sldId id="276" r:id="rId5"/>
    <p:sldId id="286" r:id="rId6"/>
    <p:sldId id="277" r:id="rId7"/>
    <p:sldId id="285" r:id="rId8"/>
    <p:sldId id="287" r:id="rId9"/>
    <p:sldId id="288" r:id="rId10"/>
    <p:sldId id="289" r:id="rId11"/>
    <p:sldId id="259" r:id="rId12"/>
    <p:sldId id="260" r:id="rId13"/>
    <p:sldId id="261" r:id="rId14"/>
    <p:sldId id="262" r:id="rId15"/>
    <p:sldId id="265" r:id="rId16"/>
    <p:sldId id="258" r:id="rId17"/>
    <p:sldId id="263" r:id="rId18"/>
    <p:sldId id="264" r:id="rId19"/>
    <p:sldId id="266" r:id="rId20"/>
    <p:sldId id="274" r:id="rId21"/>
    <p:sldId id="273" r:id="rId2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2CADC0C-C08B-4D6F-A626-7C25A92CB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EF56580-B54E-4B9F-B6A4-63AB39D55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BB0252-2D74-4C20-AD59-D7DC4E5B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6D6F-EA56-4205-B8EA-795297E88F14}" type="datetimeFigureOut">
              <a:rPr lang="ro-RO" smtClean="0"/>
              <a:t>11.01.2021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B32E2F6-25F7-4001-9564-2BA5FB2A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8BB466E-FDC3-43A7-B893-C65E6E4E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C30F-9610-41D2-A616-E44D1FB7BC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91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08ACC0-4072-43BF-B758-C94A710B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D936C30-986D-4CCD-95DC-19A524BC3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D28BDB1-482C-40C6-9A21-700A5434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6D6F-EA56-4205-B8EA-795297E88F14}" type="datetimeFigureOut">
              <a:rPr lang="ro-RO" smtClean="0"/>
              <a:t>11.01.2021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55B144C-DE41-41AF-8ACB-79B16856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17CA776-637D-49DE-B9E9-926DC538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C30F-9610-41D2-A616-E44D1FB7BC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393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F2B4B486-973B-4C54-A019-4E1A9943B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CB08679-3545-4318-95CD-5B600932D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DB90616-CBF5-40C0-9F8F-28DF15DC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6D6F-EA56-4205-B8EA-795297E88F14}" type="datetimeFigureOut">
              <a:rPr lang="ro-RO" smtClean="0"/>
              <a:t>11.01.2021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D263E86-8523-41CE-BAB1-48031BE4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F5D1132-E72F-4BD0-8922-5742AA5D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C30F-9610-41D2-A616-E44D1FB7BC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6547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5B9195F-37E6-4000-BC94-60B4C16DA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C9A12912-3BA4-436D-AFA1-DF97C0190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099CEB2-4802-4B6E-908C-FA87D44A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CD06A02-141E-47EB-B659-15136831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A8C32B7-11F9-4F4A-896F-6E7B4615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A8E02-1901-4E34-9A55-E1187CB7D37E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1305391555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EA9322-34F4-4632-B6CD-613DD3FE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8EB703-0AF5-4E3A-8E3F-CD369A295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3B6D14F-6B25-41E6-94B7-A8FACCC4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479007F-5BF9-414C-ABEA-F0AE002C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039D16-FDE4-4CA6-AE4A-0821D8FD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617FC-02A2-4695-9162-4BCF9DB87928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1982073160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27F1435-10B1-412E-9CEA-20A6C7AA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EBCAF52-D018-43C8-89BD-CA90FD29B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24202FF-2057-4A28-9D81-A5819999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5961BC9-CF0A-4CFD-8909-BB7A15F4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AC66E74-A8F6-4033-A380-4D2F9A66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34913-3A55-44CD-852C-E69A1AF793D5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2477923017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0E59238-C195-4F9B-9EAF-518D98D9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BFC4E04-6CBE-4661-A4B0-24E74F73E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ADE99D5-0624-4D7C-AC26-87BDC8399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BA0518F-39EA-4A00-BB38-471C14CC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5BF645E-4D54-48E7-9EC3-88DF5A4C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4D029E1-5204-4BC6-830E-FD994041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06030-E8D7-47A0-A32C-EC56C87BE489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110868088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7004B9-EDEC-4AF9-B6F1-7324E493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2AF6CC3-BD95-4C76-89A0-D79E1D293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334EC8D-DF4C-4018-840A-4BDD7FD24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4BCB5AB2-E9CD-4F14-9E4D-0B3AB14CB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3508F7D3-9AF9-4F16-AA0D-9B9F3EFDC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9EE4201-6283-46F0-B0C7-D4EAB211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C7658A85-7CB6-4FD7-916E-735CA041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0DD36B4E-4F90-48CA-B55C-840E493B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BF788-77D6-4530-8F4A-F4664B159024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629042002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562C5CE-B569-4159-9F04-7DB2BAB7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9DAF8D32-EB8C-49CB-970F-B880B020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27F801F7-2304-430D-AB5E-F168943A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4CB713A-3280-44B6-A29C-BD5FA20B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EB0EA-F208-4A5F-8BC4-AB7D38F5D66B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642046583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21D64DB-1701-4441-85EE-5DEB4D5F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CB0466D3-40B8-4AE6-A501-B391A014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BAD3D567-1E53-42E1-8DF5-C094FE6F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FF8B6-45B4-46FA-82A9-209C06F6B373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3421428776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679CCD9-0BEF-46FE-8D5B-D1B9809C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D0098E0-34B7-4B08-A4E3-D262281B1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B7B44D7-65D3-4618-92E3-291BFB466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94D37C4-2CEB-47DB-92F5-F9756CD0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514F2ED-C4E1-4B16-8917-BFF82F53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22F7E26-8ACB-445A-A4F3-CF7DF3AE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BDD25-0A62-4D8E-9711-32B33E100F0C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85438674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4229C56-0841-4518-BA24-5E2B9CE0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633EC67-5F6E-4AD9-AEA1-E34CE9EEF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B6B58A3-6F92-4D2E-8E3D-6EEB1957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6D6F-EA56-4205-B8EA-795297E88F14}" type="datetimeFigureOut">
              <a:rPr lang="ro-RO" smtClean="0"/>
              <a:t>11.01.2021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F2F2364-6F20-4C2F-AA9D-D2C718DF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DE0A090-2395-4090-A420-1DC4E118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C30F-9610-41D2-A616-E44D1FB7BC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45365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C89EC3-8B4E-4830-9C23-74F7BFED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9CDE8281-FE17-45CF-8C8F-99D72F9ED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31FE0F3-46FF-46EB-A080-24DD63783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CFBC716-4C2C-4FAF-99C6-FC0EAAF4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A7D3F1F-9D3D-44D6-A1C6-7785FDA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98EE556-4B39-4024-9748-0EC8C820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76E94-0ED9-4876-B610-9B39EB9B71F1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166615079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9169A0E-0503-43D3-905C-B996ECFD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91B2498-D8F0-4237-8D91-E7C6C5FED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A31DC21-E2BB-4C56-B42E-36E04A6F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05E4A79-3164-465A-B937-553A4EBA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C094DFB-A8C4-4405-8848-41B83855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5D0CC-7927-4008-8C9C-B57CF5001258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381730781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D8C068B2-4DB5-4F4D-BE96-A835653BA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0A3B5EF-40D4-4D85-A8B8-062A94382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B60B669-186E-40A1-B552-56304E30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D6055F4-5887-409A-A8B1-542CA01F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A09D14A-3E47-4E71-9FBD-435BBB56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AF8BD-81FB-4FB9-8DEB-B8ECA7979792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258582412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39936AB-E431-4A5E-81DA-26B0373F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02F6FD9-4DAB-42AC-967F-3083CBC96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95EC6B7-DF31-4FEA-AE63-DEBE727E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6D6F-EA56-4205-B8EA-795297E88F14}" type="datetimeFigureOut">
              <a:rPr lang="ro-RO" smtClean="0"/>
              <a:t>11.01.2021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3671BBF-3235-42B8-8C40-63FD6E42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D7E6897-E22D-4E01-97B9-080365EC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C30F-9610-41D2-A616-E44D1FB7BC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944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A5191EF-5498-4D7D-B58A-02255373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8487FFB-E8DF-4BA2-96CE-CE260AA54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A418889-47CA-4544-8AE3-A7924F4C3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A634C37-43BE-499F-8902-EC2A1302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6D6F-EA56-4205-B8EA-795297E88F14}" type="datetimeFigureOut">
              <a:rPr lang="ro-RO" smtClean="0"/>
              <a:t>11.01.2021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6F81CF6-3776-416A-B4E8-CDB7FA52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570A955-31B8-4D67-BD6D-A54B5635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C30F-9610-41D2-A616-E44D1FB7BC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676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BE42E9-78E5-44E9-B743-70179519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EBED53C-281E-4021-948D-7BD99C8A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11CD0DE-2ADA-44BB-B578-FFD17881D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A3C84FBA-C55C-47F9-ABAF-C6A0BAC50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204AD60-77D0-47C1-AFB3-E80D6392F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36461E97-23D4-43E4-81B6-BF9154F4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6D6F-EA56-4205-B8EA-795297E88F14}" type="datetimeFigureOut">
              <a:rPr lang="ro-RO" smtClean="0"/>
              <a:t>11.01.2021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5A2AF4A0-6963-4A0C-9398-179EB3C3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5B11F1D4-F212-45CB-8061-74DDEE00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C30F-9610-41D2-A616-E44D1FB7BC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980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C94A390-C973-4C25-9DE9-8F8B94F1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895E6340-3BC9-4AE4-B593-A85F18B0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6D6F-EA56-4205-B8EA-795297E88F14}" type="datetimeFigureOut">
              <a:rPr lang="ro-RO" smtClean="0"/>
              <a:t>11.01.2021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553BC895-FD48-471A-A54C-9E0B9787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D45B137-A8BB-497E-B0EF-3F0B65B1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C30F-9610-41D2-A616-E44D1FB7BC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626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4EEE2EFF-4C05-4ABC-9B69-A13E4CB8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6D6F-EA56-4205-B8EA-795297E88F14}" type="datetimeFigureOut">
              <a:rPr lang="ro-RO" smtClean="0"/>
              <a:t>11.01.2021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B8219EA4-79C5-48FA-9E88-AFF46143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8616B244-6CDB-4031-B9FF-20DFD86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C30F-9610-41D2-A616-E44D1FB7BC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358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33D54C9-D34F-4186-BCD8-C92B80AF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84F2C0E-297E-4D05-8C83-908820B5D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8D325FB-7E7A-4ECD-9C2E-44AB2F5F6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1B99CD4-3E3C-4B3B-AD34-4EAB891B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6D6F-EA56-4205-B8EA-795297E88F14}" type="datetimeFigureOut">
              <a:rPr lang="ro-RO" smtClean="0"/>
              <a:t>11.01.2021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6F33693-527A-4035-986A-DE477F59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B1851EB-54AA-4494-894B-32697CF2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C30F-9610-41D2-A616-E44D1FB7BC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962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504B9D5-256F-411A-828C-568BD4FC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EA42EC89-84C8-46E1-AC8B-10D745216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9FD7DC0-4D6E-4825-9D12-0E39D7329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5B8BE58-ED25-4D29-8AAD-EAE6FA50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6D6F-EA56-4205-B8EA-795297E88F14}" type="datetimeFigureOut">
              <a:rPr lang="ro-RO" smtClean="0"/>
              <a:t>11.01.2021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0384190-0980-42E0-B0A8-571C1E5E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891FD96-0266-4105-92C4-A39799EF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C30F-9610-41D2-A616-E44D1FB7BC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606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13B6816D-097E-4A77-8E31-B634EEA3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8BEA16D-45BF-48EA-9063-8FF58D13A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DE6832A-ADBA-4A91-8C74-E634B2940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6D6F-EA56-4205-B8EA-795297E88F14}" type="datetimeFigureOut">
              <a:rPr lang="ro-RO" smtClean="0"/>
              <a:t>11.01.2021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8857E6A-D51A-48BC-8DB7-7A0B054AF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4FD1AD7-6658-4305-AC63-C657C9692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C30F-9610-41D2-A616-E44D1FB7BC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973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ECB0A9-9CA3-4810-AEFF-07F9C4029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Se face clic pentru editare stil titlu Coordonator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EF62A85-3ADA-470A-837C-D26A63F49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Se face clic pentru editarea stilurilor textului Coordonatorului</a:t>
            </a:r>
          </a:p>
          <a:p>
            <a:pPr lvl="1"/>
            <a:r>
              <a:rPr lang="ro-RO" altLang="ro-RO"/>
              <a:t>Nivelul secund</a:t>
            </a:r>
          </a:p>
          <a:p>
            <a:pPr lvl="2"/>
            <a:r>
              <a:rPr lang="ro-RO" altLang="ro-RO"/>
              <a:t>Al treilea nivel</a:t>
            </a:r>
          </a:p>
          <a:p>
            <a:pPr lvl="3"/>
            <a:r>
              <a:rPr lang="ro-RO" altLang="ro-RO"/>
              <a:t>Al patrulea nivel</a:t>
            </a:r>
          </a:p>
          <a:p>
            <a:pPr lvl="4"/>
            <a:r>
              <a:rPr lang="ro-RO" altLang="ro-RO"/>
              <a:t>Al cincilea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467D31-236A-4749-8F2E-F59CBD1742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o-RO" altLang="ro-R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C870A3A-75E5-4178-B524-EB61F68C3C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o-RO" altLang="ro-R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9B5E21-EBDC-4AB6-9C8F-1F4725468D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828E8D-E866-4231-BF0F-CAE329604556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117175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bookcreator.com/SLB5cdGwdxgASmVE46mKfG6fLC12/gItrTO58Q6ul4c5Hm0fcqQ?fbclid=IwAR3IzIDJIqQDJWTM5CSlhjc9LuT66YLFc7iNgMkUj6vc3MHfHwgOXAqmSU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5hAjisjbO8" TargetMode="Externa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932749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resource/8622564/adunarea-cu-1" TargetMode="External"/><Relationship Id="rId5" Type="http://schemas.openxmlformats.org/officeDocument/2006/relationships/hyperlink" Target="https://wordwall.net/resource/9326226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932929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06A095EB-D67A-4C04-AD44-5C21416F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24227"/>
          </a:xfrm>
        </p:spPr>
        <p:txBody>
          <a:bodyPr>
            <a:normAutofit/>
          </a:bodyPr>
          <a:lstStyle/>
          <a:p>
            <a:r>
              <a:rPr lang="ro-RO" sz="3200" b="1" dirty="0"/>
              <a:t>MOMENTUL EMINESCU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BAF6581B-BDA3-4906-A5B9-BEC6E32C98DF}"/>
              </a:ext>
            </a:extLst>
          </p:cNvPr>
          <p:cNvSpPr/>
          <p:nvPr/>
        </p:nvSpPr>
        <p:spPr>
          <a:xfrm>
            <a:off x="3186545" y="51641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>
                <a:hlinkClick r:id="rId3"/>
              </a:rPr>
              <a:t>https://read.bookcreator.com/SLB5cdGwdxgASmVE46mKfG6fLC12/gItrTO58Q6ul4c5Hm0fcqQ?fbclid=IwAR3IzIDJIqQDJWTM5CSlhjc9LuT66YLFc7iNgMkUj6vc3MHfHwgOXAqmSU8</a:t>
            </a:r>
            <a:r>
              <a:rPr lang="ro-RO" dirty="0"/>
              <a:t> </a:t>
            </a:r>
          </a:p>
        </p:txBody>
      </p:sp>
      <p:pic>
        <p:nvPicPr>
          <p:cNvPr id="1026" name="Picture 2" descr="Google's Teacher's Day Doodle Shows Happy Pencils">
            <a:extLst>
              <a:ext uri="{FF2B5EF4-FFF2-40B4-BE49-F238E27FC236}">
                <a16:creationId xmlns:a16="http://schemas.microsoft.com/office/drawing/2014/main" id="{3CD5137D-480C-4CF8-B721-35A2008516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55963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1BBF24A2-CAC5-49AC-80DC-5E0122BF1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62" y="992793"/>
            <a:ext cx="8685774" cy="5338734"/>
          </a:xfrm>
          <a:prstGeom prst="rect">
            <a:avLst/>
          </a:prstGeom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id="{F4E3686F-62D1-4D8F-8EE7-D8C61D92B2B2}"/>
              </a:ext>
            </a:extLst>
          </p:cNvPr>
          <p:cNvSpPr txBox="1"/>
          <p:nvPr/>
        </p:nvSpPr>
        <p:spPr>
          <a:xfrm>
            <a:off x="2064327" y="1330037"/>
            <a:ext cx="109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P. 52</a:t>
            </a:r>
          </a:p>
        </p:txBody>
      </p:sp>
    </p:spTree>
    <p:extLst>
      <p:ext uri="{BB962C8B-B14F-4D97-AF65-F5344CB8AC3E}">
        <p14:creationId xmlns:p14="http://schemas.microsoft.com/office/powerpoint/2010/main" val="227233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27801DDB-CBDF-41B8-835F-C28CDA383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75" y="471053"/>
            <a:ext cx="8855002" cy="6234545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297D76AA-C459-4C84-8349-8CC8EC068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525" y="1802863"/>
            <a:ext cx="485714" cy="647619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DD09F22B-E625-4D9D-A60E-FAEFCE41D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002" y="2070285"/>
            <a:ext cx="395258" cy="527010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1C86DA2C-6073-41F3-9675-C1ADED71F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889" y="1810594"/>
            <a:ext cx="395257" cy="52701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35C46870-A7CB-4070-B4AC-D42EA5B62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607" y="1863167"/>
            <a:ext cx="395257" cy="527010"/>
          </a:xfrm>
          <a:prstGeom prst="rect">
            <a:avLst/>
          </a:prstGeom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9314B0AF-A8AF-44B8-BAD1-1CBDCA164D86}"/>
              </a:ext>
            </a:extLst>
          </p:cNvPr>
          <p:cNvSpPr/>
          <p:nvPr/>
        </p:nvSpPr>
        <p:spPr>
          <a:xfrm>
            <a:off x="4703527" y="245048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2D5CF016-2C8E-4159-AA56-BE086D691DBA}"/>
              </a:ext>
            </a:extLst>
          </p:cNvPr>
          <p:cNvSpPr/>
          <p:nvPr/>
        </p:nvSpPr>
        <p:spPr>
          <a:xfrm>
            <a:off x="6520766" y="245048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CCBCF59E-0978-44DF-B177-895FF40C8DA2}"/>
              </a:ext>
            </a:extLst>
          </p:cNvPr>
          <p:cNvSpPr/>
          <p:nvPr/>
        </p:nvSpPr>
        <p:spPr>
          <a:xfrm>
            <a:off x="8338005" y="2450482"/>
            <a:ext cx="5066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3A472C18-72B6-497C-957F-F864B010478F}"/>
              </a:ext>
            </a:extLst>
          </p:cNvPr>
          <p:cNvSpPr/>
          <p:nvPr/>
        </p:nvSpPr>
        <p:spPr>
          <a:xfrm>
            <a:off x="10169236" y="2419227"/>
            <a:ext cx="5523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788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E4308E9C-11BE-40C5-96D4-D3013B1D5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181048"/>
            <a:ext cx="7495822" cy="6676952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DEB6E456-19DA-48F9-BA9C-3CCA24B808F5}"/>
              </a:ext>
            </a:extLst>
          </p:cNvPr>
          <p:cNvSpPr txBox="1"/>
          <p:nvPr/>
        </p:nvSpPr>
        <p:spPr>
          <a:xfrm>
            <a:off x="2064327" y="1330037"/>
            <a:ext cx="109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P. 53</a:t>
            </a:r>
          </a:p>
        </p:txBody>
      </p:sp>
    </p:spTree>
    <p:extLst>
      <p:ext uri="{BB962C8B-B14F-4D97-AF65-F5344CB8AC3E}">
        <p14:creationId xmlns:p14="http://schemas.microsoft.com/office/powerpoint/2010/main" val="99753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2FB0B85E-828B-4A66-BBBC-C63DF07F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84" y="528012"/>
            <a:ext cx="9061056" cy="3656061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B7D9D1FD-2332-49C1-979A-3F464F9079FD}"/>
              </a:ext>
            </a:extLst>
          </p:cNvPr>
          <p:cNvSpPr/>
          <p:nvPr/>
        </p:nvSpPr>
        <p:spPr>
          <a:xfrm>
            <a:off x="4180492" y="3236727"/>
            <a:ext cx="10134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PIA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A9D9F171-6A6D-4017-9168-101132D4105E}"/>
              </a:ext>
            </a:extLst>
          </p:cNvPr>
          <p:cNvSpPr/>
          <p:nvPr/>
        </p:nvSpPr>
        <p:spPr>
          <a:xfrm>
            <a:off x="5777788" y="3239189"/>
            <a:ext cx="18833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PATRIC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AECC50D1-C857-4BED-925E-80737A35770C}"/>
              </a:ext>
            </a:extLst>
          </p:cNvPr>
          <p:cNvSpPr/>
          <p:nvPr/>
        </p:nvSpPr>
        <p:spPr>
          <a:xfrm>
            <a:off x="7891298" y="3236727"/>
            <a:ext cx="17940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PETRA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99011FD3-6411-48CF-816C-E6F69E206514}"/>
              </a:ext>
            </a:extLst>
          </p:cNvPr>
          <p:cNvSpPr/>
          <p:nvPr/>
        </p:nvSpPr>
        <p:spPr>
          <a:xfrm>
            <a:off x="10120390" y="3249350"/>
            <a:ext cx="14271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TONI</a:t>
            </a:r>
          </a:p>
        </p:txBody>
      </p:sp>
    </p:spTree>
    <p:extLst>
      <p:ext uri="{BB962C8B-B14F-4D97-AF65-F5344CB8AC3E}">
        <p14:creationId xmlns:p14="http://schemas.microsoft.com/office/powerpoint/2010/main" val="34190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1026" name="Picture 2" descr="Joyous Snowman Holding A Blank Sign On A Hill Royalty Free Cliparts,  Vectors, And Stock Illustration. Image 6905633.">
            <a:extLst>
              <a:ext uri="{FF2B5EF4-FFF2-40B4-BE49-F238E27FC236}">
                <a16:creationId xmlns:a16="http://schemas.microsoft.com/office/drawing/2014/main" id="{1D3EA847-4888-4A2B-ADD0-148AAC44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11" y="235527"/>
            <a:ext cx="6429318" cy="66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95515B56-F3C6-445A-9512-9E7033FE56D2}"/>
              </a:ext>
            </a:extLst>
          </p:cNvPr>
          <p:cNvSpPr/>
          <p:nvPr/>
        </p:nvSpPr>
        <p:spPr>
          <a:xfrm>
            <a:off x="4671860" y="778317"/>
            <a:ext cx="28482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CITEȘTE ȘI </a:t>
            </a:r>
          </a:p>
          <a:p>
            <a:pPr algn="ctr"/>
            <a:r>
              <a:rPr lang="ro-RO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DESENAZĂ PE </a:t>
            </a:r>
          </a:p>
          <a:p>
            <a:pPr algn="ctr"/>
            <a:r>
              <a:rPr lang="ro-RO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TĂBLIȚĂ</a:t>
            </a:r>
          </a:p>
        </p:txBody>
      </p:sp>
    </p:spTree>
    <p:extLst>
      <p:ext uri="{BB962C8B-B14F-4D97-AF65-F5344CB8AC3E}">
        <p14:creationId xmlns:p14="http://schemas.microsoft.com/office/powerpoint/2010/main" val="285592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2050" name="Picture 2" descr="Cute Snowman Holding An Empty Sign Cartoon Vector Clipart - FriendlyStock">
            <a:extLst>
              <a:ext uri="{FF2B5EF4-FFF2-40B4-BE49-F238E27FC236}">
                <a16:creationId xmlns:a16="http://schemas.microsoft.com/office/drawing/2014/main" id="{95C5C054-E403-40B5-B8BA-5DA1E307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84" y="595745"/>
            <a:ext cx="4641273" cy="46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03152E0A-6AE0-4DF8-B097-2C27495D762E}"/>
              </a:ext>
            </a:extLst>
          </p:cNvPr>
          <p:cNvSpPr/>
          <p:nvPr/>
        </p:nvSpPr>
        <p:spPr>
          <a:xfrm>
            <a:off x="5023825" y="958427"/>
            <a:ext cx="24372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PATRU PERE</a:t>
            </a:r>
          </a:p>
        </p:txBody>
      </p:sp>
      <p:pic>
        <p:nvPicPr>
          <p:cNvPr id="2054" name="Picture 6" descr="snowman sign - /blanks/assorted/assorted_blanks_3/snowman_sign.png.html">
            <a:extLst>
              <a:ext uri="{FF2B5EF4-FFF2-40B4-BE49-F238E27FC236}">
                <a16:creationId xmlns:a16="http://schemas.microsoft.com/office/drawing/2014/main" id="{5DEF500C-0108-442A-B5EB-DD321F58D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62" y="748147"/>
            <a:ext cx="4447971" cy="55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reptunghi 8">
            <a:extLst>
              <a:ext uri="{FF2B5EF4-FFF2-40B4-BE49-F238E27FC236}">
                <a16:creationId xmlns:a16="http://schemas.microsoft.com/office/drawing/2014/main" id="{13FD9012-08B1-40CF-9897-04394A942A45}"/>
              </a:ext>
            </a:extLst>
          </p:cNvPr>
          <p:cNvSpPr/>
          <p:nvPr/>
        </p:nvSpPr>
        <p:spPr>
          <a:xfrm>
            <a:off x="8902919" y="3174915"/>
            <a:ext cx="257493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PANĂ MICĂ</a:t>
            </a:r>
          </a:p>
          <a:p>
            <a:pPr algn="ctr"/>
            <a:endParaRPr lang="ro-RO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o-RO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o-R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PANĂ MARE</a:t>
            </a:r>
            <a:endParaRPr lang="ro-RO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58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DB19BFB8-B76F-473D-BCD1-795141329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13" y="94961"/>
            <a:ext cx="7450666" cy="66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9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2E00F2A7-E9A1-4F98-9DDE-23C102F87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05" y="240872"/>
            <a:ext cx="8612396" cy="37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0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2" name="Media online 1" title="Omul de zăpadă - Cântece pentru copii | TraLaLa">
            <a:hlinkClick r:id="" action="ppaction://media"/>
            <a:extLst>
              <a:ext uri="{FF2B5EF4-FFF2-40B4-BE49-F238E27FC236}">
                <a16:creationId xmlns:a16="http://schemas.microsoft.com/office/drawing/2014/main" id="{6CB3C624-956B-4086-B716-0594B42955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5018" y="249382"/>
            <a:ext cx="11453093" cy="6442364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62D37EB4-CFD3-455A-8C00-D39263CED2D0}"/>
              </a:ext>
            </a:extLst>
          </p:cNvPr>
          <p:cNvSpPr/>
          <p:nvPr/>
        </p:nvSpPr>
        <p:spPr>
          <a:xfrm>
            <a:off x="4006446" y="374261"/>
            <a:ext cx="3851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CÂNTECUL </a:t>
            </a:r>
            <a:r>
              <a:rPr lang="ro-RO" sz="2400" b="0" i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OMUL DE ZĂPADĂ</a:t>
            </a:r>
          </a:p>
        </p:txBody>
      </p:sp>
    </p:spTree>
    <p:extLst>
      <p:ext uri="{BB962C8B-B14F-4D97-AF65-F5344CB8AC3E}">
        <p14:creationId xmlns:p14="http://schemas.microsoft.com/office/powerpoint/2010/main" val="259170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D867B6DC-CFBA-4E42-A6CF-61253E39DAF3}"/>
              </a:ext>
            </a:extLst>
          </p:cNvPr>
          <p:cNvSpPr/>
          <p:nvPr/>
        </p:nvSpPr>
        <p:spPr>
          <a:xfrm>
            <a:off x="6222754" y="290376"/>
            <a:ext cx="49549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Ce ține în mână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omul de zăpadă?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B3A278A9-A33F-42DE-B814-6160F8AD7FEE}"/>
              </a:ext>
            </a:extLst>
          </p:cNvPr>
          <p:cNvSpPr/>
          <p:nvPr/>
        </p:nvSpPr>
        <p:spPr>
          <a:xfrm>
            <a:off x="8579176" y="2505670"/>
            <a:ext cx="279367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60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ZARURI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60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6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JOCURI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60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9AE6B367-881A-434A-9D4D-A71941ED2F17}"/>
              </a:ext>
            </a:extLst>
          </p:cNvPr>
          <p:cNvSpPr/>
          <p:nvPr/>
        </p:nvSpPr>
        <p:spPr>
          <a:xfrm>
            <a:off x="7417472" y="5563408"/>
            <a:ext cx="400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hlinkClick r:id="rId3"/>
              </a:rPr>
              <a:t>https://wordwall.net/resource/9327494</a:t>
            </a:r>
            <a:r>
              <a:rPr lang="ro-RO" dirty="0"/>
              <a:t> </a:t>
            </a:r>
          </a:p>
        </p:txBody>
      </p:sp>
      <p:pic>
        <p:nvPicPr>
          <p:cNvPr id="13314" name="Picture 2" descr="Snowman In Santa Claus Hat Character Mascot With Red Game Dice Cubes In  Flight. 3d Rendering Stock Illustration - Illustration of snowman, cube:  197698180">
            <a:extLst>
              <a:ext uri="{FF2B5EF4-FFF2-40B4-BE49-F238E27FC236}">
                <a16:creationId xmlns:a16="http://schemas.microsoft.com/office/drawing/2014/main" id="{E6D3421B-02D3-4BB3-9E4A-ED068AA9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13" y="2141287"/>
            <a:ext cx="3414759" cy="36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ăgeată: jos 2">
            <a:extLst>
              <a:ext uri="{FF2B5EF4-FFF2-40B4-BE49-F238E27FC236}">
                <a16:creationId xmlns:a16="http://schemas.microsoft.com/office/drawing/2014/main" id="{F2FB1BCE-1B79-4586-BEBA-B5AA030F0523}"/>
              </a:ext>
            </a:extLst>
          </p:cNvPr>
          <p:cNvSpPr/>
          <p:nvPr/>
        </p:nvSpPr>
        <p:spPr>
          <a:xfrm>
            <a:off x="9771797" y="3429000"/>
            <a:ext cx="354842" cy="965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28813A39-9F4C-47D1-83D1-2D84D758D4F2}"/>
              </a:ext>
            </a:extLst>
          </p:cNvPr>
          <p:cNvSpPr/>
          <p:nvPr/>
        </p:nvSpPr>
        <p:spPr>
          <a:xfrm>
            <a:off x="7222322" y="6198292"/>
            <a:ext cx="400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hlinkClick r:id="rId5"/>
              </a:rPr>
              <a:t>https://wordwall.net/resource/9326226</a:t>
            </a:r>
            <a:r>
              <a:rPr lang="ro-RO" dirty="0"/>
              <a:t> 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9AD05C12-7F78-4D0E-9BC4-98CEFDF77AA4}"/>
              </a:ext>
            </a:extLst>
          </p:cNvPr>
          <p:cNvSpPr/>
          <p:nvPr/>
        </p:nvSpPr>
        <p:spPr>
          <a:xfrm>
            <a:off x="6495745" y="5880850"/>
            <a:ext cx="546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hlinkClick r:id="rId6"/>
              </a:rPr>
              <a:t>https://wordwall.net/resource/8622564/adunarea-cu-1</a:t>
            </a:r>
            <a:r>
              <a:rPr lang="ro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9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1026" name="Picture 2" descr="Joyous Snowman Holding A Blank Sign On A Hill Royalty Free Cliparts,  Vectors, And Stock Illustration. Image 6905633.">
            <a:extLst>
              <a:ext uri="{FF2B5EF4-FFF2-40B4-BE49-F238E27FC236}">
                <a16:creationId xmlns:a16="http://schemas.microsoft.com/office/drawing/2014/main" id="{1D3EA847-4888-4A2B-ADD0-148AAC44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95" y="331061"/>
            <a:ext cx="6429318" cy="66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95515B56-F3C6-445A-9512-9E7033FE56D2}"/>
              </a:ext>
            </a:extLst>
          </p:cNvPr>
          <p:cNvSpPr/>
          <p:nvPr/>
        </p:nvSpPr>
        <p:spPr>
          <a:xfrm>
            <a:off x="4531986" y="778317"/>
            <a:ext cx="31280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Să ne pregătim!</a:t>
            </a:r>
            <a:endParaRPr lang="ro-RO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49339637-2BC3-472E-A3ED-A4A5FB187B4A}"/>
              </a:ext>
            </a:extLst>
          </p:cNvPr>
          <p:cNvSpPr/>
          <p:nvPr/>
        </p:nvSpPr>
        <p:spPr>
          <a:xfrm rot="2088314">
            <a:off x="7971172" y="1317544"/>
            <a:ext cx="41882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SCRIE PE TĂBLIȚĂ CUVINTELE</a:t>
            </a:r>
          </a:p>
          <a:p>
            <a:pPr algn="ctr"/>
            <a:r>
              <a:rPr lang="ro-RO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ASCUNSE DIN JOCUL URMĂTOR.</a:t>
            </a:r>
            <a:endParaRPr lang="ro-RO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203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D867B6DC-CFBA-4E42-A6CF-61253E39DAF3}"/>
              </a:ext>
            </a:extLst>
          </p:cNvPr>
          <p:cNvSpPr/>
          <p:nvPr/>
        </p:nvSpPr>
        <p:spPr>
          <a:xfrm>
            <a:off x="6222754" y="290376"/>
            <a:ext cx="49549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Ce ține în mână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omul de zăpadă?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B3A278A9-A33F-42DE-B814-6160F8AD7FEE}"/>
              </a:ext>
            </a:extLst>
          </p:cNvPr>
          <p:cNvSpPr/>
          <p:nvPr/>
        </p:nvSpPr>
        <p:spPr>
          <a:xfrm>
            <a:off x="8579176" y="2505670"/>
            <a:ext cx="279367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60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ZARURI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60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6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JOCURI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60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301476A1-B7FD-4389-988F-372FE3E6F2A1}"/>
              </a:ext>
            </a:extLst>
          </p:cNvPr>
          <p:cNvSpPr/>
          <p:nvPr/>
        </p:nvSpPr>
        <p:spPr>
          <a:xfrm>
            <a:off x="6494222" y="5844659"/>
            <a:ext cx="569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https://wordwall.net/resource/8672174/sunetul-si-litera-p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9AE6B367-881A-434A-9D4D-A71941ED2F17}"/>
              </a:ext>
            </a:extLst>
          </p:cNvPr>
          <p:cNvSpPr/>
          <p:nvPr/>
        </p:nvSpPr>
        <p:spPr>
          <a:xfrm>
            <a:off x="6465628" y="6249141"/>
            <a:ext cx="35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https://learningapps.org/15836576</a:t>
            </a:r>
          </a:p>
        </p:txBody>
      </p:sp>
      <p:pic>
        <p:nvPicPr>
          <p:cNvPr id="13314" name="Picture 2" descr="Snowman In Santa Claus Hat Character Mascot With Red Game Dice Cubes In  Flight. 3d Rendering Stock Illustration - Illustration of snowman, cube:  197698180">
            <a:extLst>
              <a:ext uri="{FF2B5EF4-FFF2-40B4-BE49-F238E27FC236}">
                <a16:creationId xmlns:a16="http://schemas.microsoft.com/office/drawing/2014/main" id="{E6D3421B-02D3-4BB3-9E4A-ED068AA9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13" y="2141287"/>
            <a:ext cx="3414759" cy="36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ăgeată: jos 2">
            <a:extLst>
              <a:ext uri="{FF2B5EF4-FFF2-40B4-BE49-F238E27FC236}">
                <a16:creationId xmlns:a16="http://schemas.microsoft.com/office/drawing/2014/main" id="{F2FB1BCE-1B79-4586-BEBA-B5AA030F0523}"/>
              </a:ext>
            </a:extLst>
          </p:cNvPr>
          <p:cNvSpPr/>
          <p:nvPr/>
        </p:nvSpPr>
        <p:spPr>
          <a:xfrm>
            <a:off x="9771797" y="3429000"/>
            <a:ext cx="354842" cy="965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67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1CF0FC7F-28DF-402D-B4CC-FE106594741B}"/>
              </a:ext>
            </a:extLst>
          </p:cNvPr>
          <p:cNvSpPr/>
          <p:nvPr/>
        </p:nvSpPr>
        <p:spPr>
          <a:xfrm>
            <a:off x="3599696" y="505515"/>
            <a:ext cx="6980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dirty="0">
                <a:hlinkClick r:id="rId3"/>
              </a:rPr>
              <a:t>https://wordwall.net/resource/9329295</a:t>
            </a:r>
            <a:r>
              <a:rPr lang="ro-RO" sz="3200" dirty="0"/>
              <a:t> 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F4B72017-7DE9-4CFB-9D2B-79C8DAA10F99}"/>
              </a:ext>
            </a:extLst>
          </p:cNvPr>
          <p:cNvSpPr/>
          <p:nvPr/>
        </p:nvSpPr>
        <p:spPr>
          <a:xfrm>
            <a:off x="3695493" y="2923711"/>
            <a:ext cx="54834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 au fost cele două cuvinte? (ADUNARE, OPERAȚIE)</a:t>
            </a:r>
          </a:p>
          <a:p>
            <a:pPr algn="just"/>
            <a:r>
              <a:rPr lang="ro-RO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 înțelegeți când spunem să adunăm obiectele?</a:t>
            </a:r>
          </a:p>
          <a:p>
            <a:pPr algn="just"/>
            <a:r>
              <a:rPr lang="ro-RO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În matematică ADUNAREA este o ...</a:t>
            </a:r>
          </a:p>
        </p:txBody>
      </p:sp>
      <p:pic>
        <p:nvPicPr>
          <p:cNvPr id="7170" name="Picture 2" descr="3d Rendered Illustration Of Snowman With Question Mark Stock Photo, Picture  And Royalty Free Image. Image 45099236.">
            <a:extLst>
              <a:ext uri="{FF2B5EF4-FFF2-40B4-BE49-F238E27FC236}">
                <a16:creationId xmlns:a16="http://schemas.microsoft.com/office/drawing/2014/main" id="{D918AE72-702C-45F7-B8C4-DC00B7D1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713" y="1506056"/>
            <a:ext cx="2618537" cy="36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8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>
            <a:extLst>
              <a:ext uri="{FF2B5EF4-FFF2-40B4-BE49-F238E27FC236}">
                <a16:creationId xmlns:a16="http://schemas.microsoft.com/office/drawing/2014/main" id="{3357102F-ABBD-4C1E-8A77-9C6B06F20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521" y="292762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dirty="0">
                <a:solidFill>
                  <a:srgbClr val="0070C0"/>
                </a:solidFill>
              </a:rPr>
              <a:t>Ce este adunarea?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83B05681-6F97-4BE3-A0ED-8D4C93B31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925866"/>
            <a:ext cx="510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Adunarea este o </a:t>
            </a:r>
            <a:r>
              <a:rPr lang="ro-RO" altLang="ro-RO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operaţie</a:t>
            </a:r>
            <a:r>
              <a:rPr lang="ro-RO" altLang="ro-RO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matematică.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AAA78B11-DB98-4BF5-852A-3D2365BDF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1459785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 ce constă ea?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451EBAE3-0CAE-4F39-BDC5-66D603F9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843" y="2030203"/>
            <a:ext cx="90410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 constă în totalizarea, aducerea la un loc a mai multor elemente (numere) </a:t>
            </a:r>
            <a:r>
              <a:rPr lang="ro-RO" altLang="ro-RO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într</a:t>
            </a:r>
            <a:r>
              <a:rPr lang="ro-RO" altLang="ro-RO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-unul singur.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3F8515A7-AC51-4014-9DA6-21C7ED907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940" y="273323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dirty="0">
                <a:solidFill>
                  <a:srgbClr val="0070C0"/>
                </a:solidFill>
              </a:rPr>
              <a:t>Deci: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86CD84DE-4831-47CF-8B34-4A397753C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944" y="3252035"/>
            <a:ext cx="84149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aduna înseamnă a lua împreună, a aduce la un loc, a strânge laolaltă, a totaliza două sau mai multe numere.</a:t>
            </a: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882693F8-984E-4AEC-A350-579A9E8BF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519" y="4129881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Exemplu:</a:t>
            </a:r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E73DEF46-0BE8-4F69-9511-5CAAD5C1A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7725" y="4724400"/>
            <a:ext cx="2745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32781" name="Line 13">
            <a:extLst>
              <a:ext uri="{FF2B5EF4-FFF2-40B4-BE49-F238E27FC236}">
                <a16:creationId xmlns:a16="http://schemas.microsoft.com/office/drawing/2014/main" id="{05C2F26F-9669-46D8-877C-1EAF07F84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5227638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32782" name="Oval 14">
            <a:extLst>
              <a:ext uri="{FF2B5EF4-FFF2-40B4-BE49-F238E27FC236}">
                <a16:creationId xmlns:a16="http://schemas.microsoft.com/office/drawing/2014/main" id="{B1EEEE46-2AAB-402D-81B4-68DFE1EFA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2783" name="Oval 15">
            <a:extLst>
              <a:ext uri="{FF2B5EF4-FFF2-40B4-BE49-F238E27FC236}">
                <a16:creationId xmlns:a16="http://schemas.microsoft.com/office/drawing/2014/main" id="{C4E9FC29-C9ED-4AF4-94F6-1AB967341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2784" name="Oval 16">
            <a:extLst>
              <a:ext uri="{FF2B5EF4-FFF2-40B4-BE49-F238E27FC236}">
                <a16:creationId xmlns:a16="http://schemas.microsoft.com/office/drawing/2014/main" id="{63481504-6079-422A-9852-272D58F5B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2785" name="Oval 17">
            <a:extLst>
              <a:ext uri="{FF2B5EF4-FFF2-40B4-BE49-F238E27FC236}">
                <a16:creationId xmlns:a16="http://schemas.microsoft.com/office/drawing/2014/main" id="{78551752-9B6E-406E-9ED2-63F7AD1E5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851" y="45685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2786" name="Text Box 18">
            <a:extLst>
              <a:ext uri="{FF2B5EF4-FFF2-40B4-BE49-F238E27FC236}">
                <a16:creationId xmlns:a16="http://schemas.microsoft.com/office/drawing/2014/main" id="{E3FCCE22-940A-4892-9702-E587B809A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95801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0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BILE ROŞII</a:t>
            </a:r>
          </a:p>
        </p:txBody>
      </p:sp>
      <p:sp>
        <p:nvSpPr>
          <p:cNvPr id="32787" name="Oval 19">
            <a:extLst>
              <a:ext uri="{FF2B5EF4-FFF2-40B4-BE49-F238E27FC236}">
                <a16:creationId xmlns:a16="http://schemas.microsoft.com/office/drawing/2014/main" id="{AC5AC83C-3BBE-44F8-AE68-3D03F5E3F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5068006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2788" name="Oval 20">
            <a:extLst>
              <a:ext uri="{FF2B5EF4-FFF2-40B4-BE49-F238E27FC236}">
                <a16:creationId xmlns:a16="http://schemas.microsoft.com/office/drawing/2014/main" id="{31BD9E2E-74D7-4CE7-8137-A27915E73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934" y="5078060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2790" name="Text Box 22">
            <a:extLst>
              <a:ext uri="{FF2B5EF4-FFF2-40B4-BE49-F238E27FC236}">
                <a16:creationId xmlns:a16="http://schemas.microsoft.com/office/drawing/2014/main" id="{B396AA47-1713-4731-A07B-F1025BE16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029201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bile VERZI</a:t>
            </a:r>
          </a:p>
        </p:txBody>
      </p:sp>
      <p:sp>
        <p:nvSpPr>
          <p:cNvPr id="32791" name="Text Box 23">
            <a:extLst>
              <a:ext uri="{FF2B5EF4-FFF2-40B4-BE49-F238E27FC236}">
                <a16:creationId xmlns:a16="http://schemas.microsoft.com/office/drawing/2014/main" id="{FCCCA33E-7C38-4302-BC7B-F1A4343B6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944" y="5497866"/>
            <a:ext cx="841498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Dacă le adunăm pe toate pe o singură sârmă, vor fi:</a:t>
            </a:r>
          </a:p>
        </p:txBody>
      </p:sp>
      <p:sp>
        <p:nvSpPr>
          <p:cNvPr id="32792" name="Line 24">
            <a:extLst>
              <a:ext uri="{FF2B5EF4-FFF2-40B4-BE49-F238E27FC236}">
                <a16:creationId xmlns:a16="http://schemas.microsoft.com/office/drawing/2014/main" id="{3B5A2A94-5513-43D4-9A5A-710C146CA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2944" y="6248400"/>
            <a:ext cx="376365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/>
          </a:p>
        </p:txBody>
      </p:sp>
      <p:sp>
        <p:nvSpPr>
          <p:cNvPr id="32793" name="Oval 25">
            <a:extLst>
              <a:ext uri="{FF2B5EF4-FFF2-40B4-BE49-F238E27FC236}">
                <a16:creationId xmlns:a16="http://schemas.microsoft.com/office/drawing/2014/main" id="{9BE90F71-F406-41FE-83FB-ED299BAE2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96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2794" name="Oval 26">
            <a:extLst>
              <a:ext uri="{FF2B5EF4-FFF2-40B4-BE49-F238E27FC236}">
                <a16:creationId xmlns:a16="http://schemas.microsoft.com/office/drawing/2014/main" id="{338A55C1-DDCB-49D4-B51A-430A2452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096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2795" name="Oval 27">
            <a:extLst>
              <a:ext uri="{FF2B5EF4-FFF2-40B4-BE49-F238E27FC236}">
                <a16:creationId xmlns:a16="http://schemas.microsoft.com/office/drawing/2014/main" id="{8D1CBA14-C04F-4866-BA92-7AB7FAF11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96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2796" name="Oval 28">
            <a:extLst>
              <a:ext uri="{FF2B5EF4-FFF2-40B4-BE49-F238E27FC236}">
                <a16:creationId xmlns:a16="http://schemas.microsoft.com/office/drawing/2014/main" id="{22EDF2C3-8055-47C3-9FCD-BEF00F02E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096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2797" name="Oval 29">
            <a:extLst>
              <a:ext uri="{FF2B5EF4-FFF2-40B4-BE49-F238E27FC236}">
                <a16:creationId xmlns:a16="http://schemas.microsoft.com/office/drawing/2014/main" id="{7D52FA79-A080-42F8-9434-474930CED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096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2798" name="Oval 30">
            <a:extLst>
              <a:ext uri="{FF2B5EF4-FFF2-40B4-BE49-F238E27FC236}">
                <a16:creationId xmlns:a16="http://schemas.microsoft.com/office/drawing/2014/main" id="{2589B5AC-99A0-4B8E-A796-26C76AA10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096000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2799" name="Oval 31">
            <a:extLst>
              <a:ext uri="{FF2B5EF4-FFF2-40B4-BE49-F238E27FC236}">
                <a16:creationId xmlns:a16="http://schemas.microsoft.com/office/drawing/2014/main" id="{DC23B2FF-A2ED-4ED4-9FBF-48DA37EB2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6096000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2800" name="Text Box 32">
            <a:extLst>
              <a:ext uri="{FF2B5EF4-FFF2-40B4-BE49-F238E27FC236}">
                <a16:creationId xmlns:a16="http://schemas.microsoft.com/office/drawing/2014/main" id="{9C44AF0E-4DAD-4236-A7C0-DBEADAC9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0198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bile </a:t>
            </a:r>
          </a:p>
        </p:txBody>
      </p:sp>
      <p:pic>
        <p:nvPicPr>
          <p:cNvPr id="31" name="Substituent conținut 3">
            <a:extLst>
              <a:ext uri="{FF2B5EF4-FFF2-40B4-BE49-F238E27FC236}">
                <a16:creationId xmlns:a16="http://schemas.microsoft.com/office/drawing/2014/main" id="{C099668B-A5B0-4F81-9A2F-AC9EEDAD4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sp>
        <p:nvSpPr>
          <p:cNvPr id="32" name="Oval 17">
            <a:extLst>
              <a:ext uri="{FF2B5EF4-FFF2-40B4-BE49-F238E27FC236}">
                <a16:creationId xmlns:a16="http://schemas.microsoft.com/office/drawing/2014/main" id="{2DB844D6-D4C5-4419-8967-8291EB94B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642" y="456626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3" name="Oval 16">
            <a:extLst>
              <a:ext uri="{FF2B5EF4-FFF2-40B4-BE49-F238E27FC236}">
                <a16:creationId xmlns:a16="http://schemas.microsoft.com/office/drawing/2014/main" id="{EF46234D-2592-4B5A-BB02-C90FEAB7F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02" y="4597752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34" name="Oval 25">
            <a:extLst>
              <a:ext uri="{FF2B5EF4-FFF2-40B4-BE49-F238E27FC236}">
                <a16:creationId xmlns:a16="http://schemas.microsoft.com/office/drawing/2014/main" id="{08579D5F-2CE2-47EE-9517-8B6E005B9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895" y="609822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6C542A8B-E275-4C74-B8A3-8E57C7E5A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386" y="664191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Semnul </a:t>
            </a:r>
            <a:r>
              <a:rPr lang="ro-RO" altLang="ro-RO" sz="2400" b="1" dirty="0" err="1">
                <a:solidFill>
                  <a:srgbClr val="000066"/>
                </a:solidFill>
                <a:latin typeface="Tahoma" panose="020B0604030504040204" pitchFamily="34" charset="0"/>
              </a:rPr>
              <a:t>operaţiei</a:t>
            </a: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 de adunare se </a:t>
            </a:r>
            <a:r>
              <a:rPr lang="ro-RO" altLang="ro-RO" sz="2400" b="1" dirty="0" err="1">
                <a:solidFill>
                  <a:srgbClr val="000066"/>
                </a:solidFill>
                <a:latin typeface="Tahoma" panose="020B0604030504040204" pitchFamily="34" charset="0"/>
              </a:rPr>
              <a:t>numeşte</a:t>
            </a: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 “</a:t>
            </a:r>
            <a:r>
              <a:rPr lang="ro-RO" altLang="ro-RO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plus</a:t>
            </a: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”. 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C720B2DE-663C-40FE-9FCC-CB3295ABC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386" y="1601337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Se scrie</a:t>
            </a:r>
          </a:p>
        </p:txBody>
      </p:sp>
      <p:pic>
        <p:nvPicPr>
          <p:cNvPr id="6146" name="Picture 2" descr="173 plus clipart-uri gratuite | Vectori din domeniul public">
            <a:extLst>
              <a:ext uri="{FF2B5EF4-FFF2-40B4-BE49-F238E27FC236}">
                <a16:creationId xmlns:a16="http://schemas.microsoft.com/office/drawing/2014/main" id="{6552E9FA-BF28-427D-BDCB-8619D2A7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41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eturi creioane colorate personalizate">
            <a:extLst>
              <a:ext uri="{FF2B5EF4-FFF2-40B4-BE49-F238E27FC236}">
                <a16:creationId xmlns:a16="http://schemas.microsoft.com/office/drawing/2014/main" id="{FBC1FEEF-CC8B-454A-9FAE-6045509BF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86" y="1930163"/>
            <a:ext cx="43624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DD4B5BB2-8CFE-47B5-AD6D-554784594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761" y="5547815"/>
            <a:ext cx="5444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Să citim! (următorul </a:t>
            </a:r>
            <a:r>
              <a:rPr lang="ro-RO" altLang="ro-RO" sz="2400" b="1" dirty="0" err="1">
                <a:solidFill>
                  <a:srgbClr val="000066"/>
                </a:solidFill>
                <a:latin typeface="Tahoma" panose="020B0604030504040204" pitchFamily="34" charset="0"/>
              </a:rPr>
              <a:t>slide</a:t>
            </a: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07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eacon_hill_dollhouse">
            <a:extLst>
              <a:ext uri="{FF2B5EF4-FFF2-40B4-BE49-F238E27FC236}">
                <a16:creationId xmlns:a16="http://schemas.microsoft.com/office/drawing/2014/main" id="{6433AEE8-12A3-47B7-85D6-654E383D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96" y="1211299"/>
            <a:ext cx="1828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house_clipart_12">
            <a:extLst>
              <a:ext uri="{FF2B5EF4-FFF2-40B4-BE49-F238E27FC236}">
                <a16:creationId xmlns:a16="http://schemas.microsoft.com/office/drawing/2014/main" id="{BE8DC4D3-5606-4D21-AD35-98BE05FB0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1371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1" descr="house_clipart">
            <a:extLst>
              <a:ext uri="{FF2B5EF4-FFF2-40B4-BE49-F238E27FC236}">
                <a16:creationId xmlns:a16="http://schemas.microsoft.com/office/drawing/2014/main" id="{625668E8-9352-4BEE-8962-C26829F8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house_clipart_91">
            <a:extLst>
              <a:ext uri="{FF2B5EF4-FFF2-40B4-BE49-F238E27FC236}">
                <a16:creationId xmlns:a16="http://schemas.microsoft.com/office/drawing/2014/main" id="{8A9B37B6-5C9F-41C6-A394-B10E8C2AB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447800"/>
            <a:ext cx="13716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758" name="Object 14">
            <a:extLst>
              <a:ext uri="{FF2B5EF4-FFF2-40B4-BE49-F238E27FC236}">
                <a16:creationId xmlns:a16="http://schemas.microsoft.com/office/drawing/2014/main" id="{0CF240E0-12E7-4D20-83A3-4D18555844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1295400"/>
          <a:ext cx="1295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Fotografie Photo Editor" r:id="rId7" imgW="1676634" imgH="1905266" progId="MSPhotoEd.3">
                  <p:embed/>
                </p:oleObj>
              </mc:Choice>
              <mc:Fallback>
                <p:oleObj name="Fotografie Photo Editor" r:id="rId7" imgW="1676634" imgH="1905266" progId="MSPhotoEd.3">
                  <p:embed/>
                  <p:pic>
                    <p:nvPicPr>
                      <p:cNvPr id="31758" name="Object 14">
                        <a:extLst>
                          <a:ext uri="{FF2B5EF4-FFF2-40B4-BE49-F238E27FC236}">
                            <a16:creationId xmlns:a16="http://schemas.microsoft.com/office/drawing/2014/main" id="{0CF240E0-12E7-4D20-83A3-4D18555844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295400"/>
                        <a:ext cx="12954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61" name="Picture 17" descr="516620bivht8iihu">
            <a:extLst>
              <a:ext uri="{FF2B5EF4-FFF2-40B4-BE49-F238E27FC236}">
                <a16:creationId xmlns:a16="http://schemas.microsoft.com/office/drawing/2014/main" id="{EA3B4A9B-6B6E-4E48-AA42-E08329A1C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77732"/>
            <a:ext cx="1368425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2" name="Picture 18" descr="Snow White coloring pictures">
            <a:extLst>
              <a:ext uri="{FF2B5EF4-FFF2-40B4-BE49-F238E27FC236}">
                <a16:creationId xmlns:a16="http://schemas.microsoft.com/office/drawing/2014/main" id="{0CA81EFC-0DBB-4BE6-AF8F-38397360F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191000"/>
            <a:ext cx="1219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4" name="Picture 20" descr="Little Red Riding Hood coloring pages">
            <a:extLst>
              <a:ext uri="{FF2B5EF4-FFF2-40B4-BE49-F238E27FC236}">
                <a16:creationId xmlns:a16="http://schemas.microsoft.com/office/drawing/2014/main" id="{2F8FF18E-8EAD-4032-925A-1C96B33D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6" name="Picture 22" descr="MCj00843400000[1]">
            <a:extLst>
              <a:ext uri="{FF2B5EF4-FFF2-40B4-BE49-F238E27FC236}">
                <a16:creationId xmlns:a16="http://schemas.microsoft.com/office/drawing/2014/main" id="{F1C6B068-D136-49AF-B6BD-FAE43D83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1"/>
            <a:ext cx="1600200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7" name="Picture 23" descr="bunsit">
            <a:extLst>
              <a:ext uri="{FF2B5EF4-FFF2-40B4-BE49-F238E27FC236}">
                <a16:creationId xmlns:a16="http://schemas.microsoft.com/office/drawing/2014/main" id="{FC98D53E-35CC-4CC9-BE0C-F6B845EE9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48200"/>
            <a:ext cx="914400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70" name="Text Box 26">
            <a:extLst>
              <a:ext uri="{FF2B5EF4-FFF2-40B4-BE49-F238E27FC236}">
                <a16:creationId xmlns:a16="http://schemas.microsoft.com/office/drawing/2014/main" id="{30F797D6-7461-4B44-876F-0A99B639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990600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o-RO" altLang="ro-RO" sz="5400" b="1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1771" name="Text Box 27">
            <a:extLst>
              <a:ext uri="{FF2B5EF4-FFF2-40B4-BE49-F238E27FC236}">
                <a16:creationId xmlns:a16="http://schemas.microsoft.com/office/drawing/2014/main" id="{5793EA6B-FFB7-471E-85EF-7B5D821E0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990600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o-RO" altLang="ro-RO" sz="5400" b="1">
                <a:solidFill>
                  <a:srgbClr val="000099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1772" name="Text Box 28">
            <a:extLst>
              <a:ext uri="{FF2B5EF4-FFF2-40B4-BE49-F238E27FC236}">
                <a16:creationId xmlns:a16="http://schemas.microsoft.com/office/drawing/2014/main" id="{621135DA-D909-4533-8AF9-6A37E2210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09600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o-RO" altLang="ro-RO" sz="5400" b="1">
                <a:solidFill>
                  <a:srgbClr val="000099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1773" name="Text Box 29">
            <a:extLst>
              <a:ext uri="{FF2B5EF4-FFF2-40B4-BE49-F238E27FC236}">
                <a16:creationId xmlns:a16="http://schemas.microsoft.com/office/drawing/2014/main" id="{3F12FEF2-C2F7-4B0A-9BF8-69531BD9A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85800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o-RO" altLang="ro-RO" sz="5400" b="1">
                <a:solidFill>
                  <a:srgbClr val="000099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1774" name="Text Box 30">
            <a:extLst>
              <a:ext uri="{FF2B5EF4-FFF2-40B4-BE49-F238E27FC236}">
                <a16:creationId xmlns:a16="http://schemas.microsoft.com/office/drawing/2014/main" id="{3D0B729A-C8FF-49C1-B824-2F6AA0D5C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838200"/>
            <a:ext cx="106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o-RO" altLang="ro-RO" sz="5400" b="1">
                <a:solidFill>
                  <a:srgbClr val="000099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31775" name="Text Box 31">
            <a:extLst>
              <a:ext uri="{FF2B5EF4-FFF2-40B4-BE49-F238E27FC236}">
                <a16:creationId xmlns:a16="http://schemas.microsoft.com/office/drawing/2014/main" id="{27CB0EE5-6671-404E-B744-AF7EED72E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8801"/>
            <a:ext cx="152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o-RO" altLang="ro-RO" sz="4800" b="1">
                <a:solidFill>
                  <a:srgbClr val="000099"/>
                </a:solidFill>
                <a:latin typeface="Times New Roman" panose="02020603050405020304" pitchFamily="18" charset="0"/>
              </a:rPr>
              <a:t>5 + 3</a:t>
            </a:r>
          </a:p>
        </p:txBody>
      </p:sp>
      <p:sp>
        <p:nvSpPr>
          <p:cNvPr id="31776" name="Text Box 32">
            <a:extLst>
              <a:ext uri="{FF2B5EF4-FFF2-40B4-BE49-F238E27FC236}">
                <a16:creationId xmlns:a16="http://schemas.microsoft.com/office/drawing/2014/main" id="{9877368C-7758-465E-AA55-DE8876658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638801"/>
            <a:ext cx="152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o-RO" altLang="ro-RO" sz="4800" b="1">
                <a:solidFill>
                  <a:srgbClr val="000099"/>
                </a:solidFill>
                <a:latin typeface="Times New Roman" panose="02020603050405020304" pitchFamily="18" charset="0"/>
              </a:rPr>
              <a:t>2 + 2</a:t>
            </a:r>
          </a:p>
        </p:txBody>
      </p:sp>
      <p:sp>
        <p:nvSpPr>
          <p:cNvPr id="31777" name="Text Box 33">
            <a:extLst>
              <a:ext uri="{FF2B5EF4-FFF2-40B4-BE49-F238E27FC236}">
                <a16:creationId xmlns:a16="http://schemas.microsoft.com/office/drawing/2014/main" id="{8EF62C30-F948-4907-A0B2-51C47B92E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38801"/>
            <a:ext cx="152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o-RO" altLang="ro-RO" sz="4800" b="1">
                <a:solidFill>
                  <a:srgbClr val="000099"/>
                </a:solidFill>
                <a:latin typeface="Times New Roman" panose="02020603050405020304" pitchFamily="18" charset="0"/>
              </a:rPr>
              <a:t>0 + 2</a:t>
            </a:r>
          </a:p>
        </p:txBody>
      </p:sp>
      <p:sp>
        <p:nvSpPr>
          <p:cNvPr id="31778" name="Text Box 34">
            <a:extLst>
              <a:ext uri="{FF2B5EF4-FFF2-40B4-BE49-F238E27FC236}">
                <a16:creationId xmlns:a16="http://schemas.microsoft.com/office/drawing/2014/main" id="{34E069BC-A94A-46ED-9EB8-47227CFA1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5638800"/>
            <a:ext cx="137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o-RO" altLang="ro-RO" sz="4400" b="1">
                <a:solidFill>
                  <a:srgbClr val="000099"/>
                </a:solidFill>
                <a:latin typeface="Times New Roman" panose="02020603050405020304" pitchFamily="18" charset="0"/>
              </a:rPr>
              <a:t>4 + 2</a:t>
            </a:r>
          </a:p>
        </p:txBody>
      </p:sp>
      <p:sp>
        <p:nvSpPr>
          <p:cNvPr id="31779" name="Text Box 35">
            <a:extLst>
              <a:ext uri="{FF2B5EF4-FFF2-40B4-BE49-F238E27FC236}">
                <a16:creationId xmlns:a16="http://schemas.microsoft.com/office/drawing/2014/main" id="{5D27FFD3-F5EF-4644-B23C-909BF0C3D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638801"/>
            <a:ext cx="144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o-RO" altLang="ro-RO" sz="4800" b="1">
                <a:solidFill>
                  <a:srgbClr val="000099"/>
                </a:solidFill>
                <a:latin typeface="Times New Roman" panose="02020603050405020304" pitchFamily="18" charset="0"/>
              </a:rPr>
              <a:t>3 + 7</a:t>
            </a:r>
          </a:p>
        </p:txBody>
      </p:sp>
      <p:sp>
        <p:nvSpPr>
          <p:cNvPr id="31781" name="Text Box 37">
            <a:extLst>
              <a:ext uri="{FF2B5EF4-FFF2-40B4-BE49-F238E27FC236}">
                <a16:creationId xmlns:a16="http://schemas.microsoft.com/office/drawing/2014/main" id="{098F1707-8E51-4B45-B66D-EB9B71E83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o-RO" altLang="ro-RO" b="1">
                <a:solidFill>
                  <a:srgbClr val="000099"/>
                </a:solidFill>
                <a:latin typeface="Comic Sans MS" panose="030F0702030302020204" pitchFamily="66" charset="0"/>
              </a:rPr>
              <a:t>Fiecare personaj are o adunare. Găsind rezultatul corect, vei afla casa în care locuieşte. Rezolvă adunarea şi dă click pe personaj.</a:t>
            </a:r>
          </a:p>
        </p:txBody>
      </p:sp>
      <p:sp>
        <p:nvSpPr>
          <p:cNvPr id="26" name="Text Box 37">
            <a:extLst>
              <a:ext uri="{FF2B5EF4-FFF2-40B4-BE49-F238E27FC236}">
                <a16:creationId xmlns:a16="http://schemas.microsoft.com/office/drawing/2014/main" id="{13CE205F-1238-4BE3-AE63-28C1B8DE4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745" y="6521451"/>
            <a:ext cx="85344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o-RO" altLang="ro-RO" sz="1100" b="1" dirty="0">
                <a:solidFill>
                  <a:srgbClr val="000099"/>
                </a:solidFill>
                <a:latin typeface="Comic Sans MS" panose="030F0702030302020204" pitchFamily="66" charset="0"/>
              </a:rPr>
              <a:t>FLORICA PLOSCA https://www.didactic.ro/materiale-didactice/67072_adunarea</a:t>
            </a:r>
          </a:p>
        </p:txBody>
      </p:sp>
      <p:pic>
        <p:nvPicPr>
          <p:cNvPr id="27" name="Substituent conținut 3">
            <a:extLst>
              <a:ext uri="{FF2B5EF4-FFF2-40B4-BE49-F238E27FC236}">
                <a16:creationId xmlns:a16="http://schemas.microsoft.com/office/drawing/2014/main" id="{D5A80EE3-DD1B-4B64-8B8F-E9A0D7E82E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825626" cy="68580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28607 -0.3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96296E-6 L 0.13125 -0.418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28216 -0.393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4 -0.16667 L 0.14049 -0.388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879 -0.4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B2D7C82-D185-4560-A150-330586386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6C542A8B-E275-4C74-B8A3-8E57C7E5A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386" y="664191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Semnul </a:t>
            </a:r>
            <a:r>
              <a:rPr lang="ro-RO" altLang="ro-RO" sz="2400" b="1" dirty="0" err="1">
                <a:solidFill>
                  <a:srgbClr val="000066"/>
                </a:solidFill>
                <a:latin typeface="Tahoma" panose="020B0604030504040204" pitchFamily="34" charset="0"/>
              </a:rPr>
              <a:t>operaţiei</a:t>
            </a: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 de adunare se </a:t>
            </a:r>
            <a:r>
              <a:rPr lang="ro-RO" altLang="ro-RO" sz="2400" b="1" dirty="0" err="1">
                <a:solidFill>
                  <a:srgbClr val="000066"/>
                </a:solidFill>
                <a:latin typeface="Tahoma" panose="020B0604030504040204" pitchFamily="34" charset="0"/>
              </a:rPr>
              <a:t>numeşte</a:t>
            </a: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 “</a:t>
            </a:r>
            <a:r>
              <a:rPr lang="ro-RO" altLang="ro-RO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plus</a:t>
            </a: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”. 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C720B2DE-663C-40FE-9FCC-CB3295ABC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386" y="1601337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Se scrie</a:t>
            </a:r>
          </a:p>
        </p:txBody>
      </p:sp>
      <p:pic>
        <p:nvPicPr>
          <p:cNvPr id="6146" name="Picture 2" descr="173 plus clipart-uri gratuite | Vectori din domeniul public">
            <a:extLst>
              <a:ext uri="{FF2B5EF4-FFF2-40B4-BE49-F238E27FC236}">
                <a16:creationId xmlns:a16="http://schemas.microsoft.com/office/drawing/2014/main" id="{6552E9FA-BF28-427D-BDCB-8619D2A7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41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ictograma albastră '' egal '' | Vectori din domeniul public">
            <a:extLst>
              <a:ext uri="{FF2B5EF4-FFF2-40B4-BE49-F238E27FC236}">
                <a16:creationId xmlns:a16="http://schemas.microsoft.com/office/drawing/2014/main" id="{8C214941-B179-4158-AEFB-01B659FD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82" y="39770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5243540F-58E6-47B6-8356-577FC5AE7A9D}"/>
              </a:ext>
            </a:extLst>
          </p:cNvPr>
          <p:cNvSpPr/>
          <p:nvPr/>
        </p:nvSpPr>
        <p:spPr>
          <a:xfrm>
            <a:off x="3672386" y="3678113"/>
            <a:ext cx="827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După ce scriem operația se pune un alt </a:t>
            </a:r>
            <a:r>
              <a:rPr lang="ro-RO" altLang="ro-RO" sz="2400" b="1" dirty="0" err="1">
                <a:solidFill>
                  <a:srgbClr val="000066"/>
                </a:solidFill>
                <a:latin typeface="Tahoma" panose="020B0604030504040204" pitchFamily="34" charset="0"/>
              </a:rPr>
              <a:t>semn:”</a:t>
            </a:r>
            <a:r>
              <a:rPr lang="ro-RO" altLang="ro-RO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egal</a:t>
            </a: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”.</a:t>
            </a:r>
          </a:p>
        </p:txBody>
      </p:sp>
      <p:pic>
        <p:nvPicPr>
          <p:cNvPr id="11" name="Picture 4" descr="Seturi creioane colorate personalizate">
            <a:extLst>
              <a:ext uri="{FF2B5EF4-FFF2-40B4-BE49-F238E27FC236}">
                <a16:creationId xmlns:a16="http://schemas.microsoft.com/office/drawing/2014/main" id="{F8F866CC-0BA6-4128-8100-F3FBB532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46" y="4894682"/>
            <a:ext cx="1198159" cy="119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98513AFB-FC66-4D53-8B6C-41427C93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667" y="6092841"/>
            <a:ext cx="5444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Să citim! (următorul </a:t>
            </a:r>
            <a:r>
              <a:rPr lang="ro-RO" altLang="ro-RO" sz="2400" b="1" dirty="0" err="1">
                <a:solidFill>
                  <a:srgbClr val="000066"/>
                </a:solidFill>
                <a:latin typeface="Tahoma" panose="020B0604030504040204" pitchFamily="34" charset="0"/>
              </a:rPr>
              <a:t>slide</a:t>
            </a:r>
            <a:r>
              <a:rPr lang="ro-RO" altLang="ro-RO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51825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E18A424-CEB7-4D66-AE86-74AC6D553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032"/>
          <a:stretch/>
        </p:blipFill>
        <p:spPr>
          <a:xfrm>
            <a:off x="3644489" y="561264"/>
            <a:ext cx="8038121" cy="5735472"/>
          </a:xfrm>
          <a:prstGeom prst="rect">
            <a:avLst/>
          </a:prstGeom>
        </p:spPr>
      </p:pic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77B5FE6D-8C24-4709-B8CD-CCFA770FB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0664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81507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77B5FE6D-8C24-4709-B8CD-CCFA770FB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30664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Mère oiseau avec deux oursons | Art drawings for kids, Fairy wallpaper,  Fabric painting">
            <a:extLst>
              <a:ext uri="{FF2B5EF4-FFF2-40B4-BE49-F238E27FC236}">
                <a16:creationId xmlns:a16="http://schemas.microsoft.com/office/drawing/2014/main" id="{48B1003D-71E1-4CEA-9A27-3CA2FE665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10" y="2461740"/>
            <a:ext cx="4687486" cy="39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BF0A7523-44AA-4FA0-A83B-972DCA330888}"/>
              </a:ext>
            </a:extLst>
          </p:cNvPr>
          <p:cNvSpPr/>
          <p:nvPr/>
        </p:nvSpPr>
        <p:spPr>
          <a:xfrm>
            <a:off x="5296457" y="349698"/>
            <a:ext cx="4192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Somnoroase păsărele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DB900E90-60D0-47DD-9C73-803630932540}"/>
              </a:ext>
            </a:extLst>
          </p:cNvPr>
          <p:cNvSpPr/>
          <p:nvPr/>
        </p:nvSpPr>
        <p:spPr>
          <a:xfrm>
            <a:off x="5927678" y="15499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În cuib erau două păsări. Vine și mama lor.</a:t>
            </a:r>
          </a:p>
          <a:p>
            <a:pPr algn="ctr"/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Câte păsări sunt în total?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3AD4B8EB-7DFA-4A74-B84E-7083F8E550CB}"/>
              </a:ext>
            </a:extLst>
          </p:cNvPr>
          <p:cNvSpPr/>
          <p:nvPr/>
        </p:nvSpPr>
        <p:spPr>
          <a:xfrm>
            <a:off x="9770874" y="3429000"/>
            <a:ext cx="16850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Vine</a:t>
            </a:r>
          </a:p>
          <a:p>
            <a:pPr algn="ctr"/>
            <a:r>
              <a:rPr lang="ro-R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total</a:t>
            </a:r>
          </a:p>
        </p:txBody>
      </p:sp>
    </p:spTree>
    <p:extLst>
      <p:ext uri="{BB962C8B-B14F-4D97-AF65-F5344CB8AC3E}">
        <p14:creationId xmlns:p14="http://schemas.microsoft.com/office/powerpoint/2010/main" val="3601153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 adunam">
  <a:themeElements>
    <a:clrScheme name="Sa aduna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 adun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 aduna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 aduna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 aduna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 aduna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 aduna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 aduna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 aduna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 aduna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 aduna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 aduna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 aduna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 aduna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377</Words>
  <Application>Microsoft Office PowerPoint</Application>
  <PresentationFormat>Ecran lat</PresentationFormat>
  <Paragraphs>78</Paragraphs>
  <Slides>20</Slides>
  <Notes>0</Notes>
  <HiddenSlides>0</HiddenSlides>
  <MMClips>1</MMClips>
  <ScaleCrop>false</ScaleCrop>
  <HeadingPairs>
    <vt:vector size="8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Tahoma</vt:lpstr>
      <vt:lpstr>Times New Roman</vt:lpstr>
      <vt:lpstr>Temă Office</vt:lpstr>
      <vt:lpstr>Sa adunam</vt:lpstr>
      <vt:lpstr>Reprezentare grafică MS Photo Editor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16</cp:revision>
  <dcterms:created xsi:type="dcterms:W3CDTF">2021-01-11T14:41:49Z</dcterms:created>
  <dcterms:modified xsi:type="dcterms:W3CDTF">2021-01-11T18:31:36Z</dcterms:modified>
</cp:coreProperties>
</file>