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6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9514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720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6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21963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96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425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742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513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3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4858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9942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3848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1063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145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33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4729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458FB-04DA-43FC-BBBA-A7CB22E4E63F}" type="datetimeFigureOut">
              <a:rPr lang="ro-RO" smtClean="0"/>
              <a:t>13.12.2021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9AE7B8-F02E-4ABE-B9F7-428322EA00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0149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https://www.youtube.com/watch?v=jfMu9GkTiy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zd8n6rSpET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8n6rSpET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d8n6rSpET0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KJsy8pnuy7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9.xml"/><Relationship Id="rId7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C652E812-1AB6-460F-B773-A5BBDE2E4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8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C6D0914-1344-4438-8912-510584F4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Pliculețe</a:t>
            </a:r>
            <a:r>
              <a:rPr lang="en-US" dirty="0"/>
              <a:t> de </a:t>
            </a:r>
            <a:r>
              <a:rPr lang="en-US" dirty="0" err="1"/>
              <a:t>ceai</a:t>
            </a:r>
            <a:r>
              <a:rPr lang="en-US" dirty="0"/>
              <a:t> cu … </a:t>
            </a:r>
            <a:r>
              <a:rPr lang="en-US" dirty="0" err="1"/>
              <a:t>întrebări</a:t>
            </a:r>
            <a:endParaRPr lang="ro-RO" dirty="0"/>
          </a:p>
        </p:txBody>
      </p:sp>
      <p:sp>
        <p:nvSpPr>
          <p:cNvPr id="4" name="Buton acțiune: mergeți înapoi sau la anteriorul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01AECA2-FFA2-4B33-BB67-06E31E7B81F2}"/>
              </a:ext>
            </a:extLst>
          </p:cNvPr>
          <p:cNvSpPr/>
          <p:nvPr/>
        </p:nvSpPr>
        <p:spPr>
          <a:xfrm>
            <a:off x="10156371" y="5299075"/>
            <a:ext cx="1348241" cy="93481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7170" name="Picture 2" descr="Magazinul lui Fabio">
            <a:extLst>
              <a:ext uri="{FF2B5EF4-FFF2-40B4-BE49-F238E27FC236}">
                <a16:creationId xmlns:a16="http://schemas.microsoft.com/office/drawing/2014/main" id="{99779589-F8C2-4E92-A08C-628A06EA8B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60" y="1774936"/>
            <a:ext cx="7521126" cy="445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9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A53644-BA39-4DE3-97F6-A97CB32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Ceșcuța</a:t>
            </a:r>
            <a:r>
              <a:rPr lang="en-US" dirty="0"/>
              <a:t> cu </a:t>
            </a:r>
            <a:r>
              <a:rPr lang="en-US" dirty="0" err="1"/>
              <a:t>cuvinte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însușiri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DB1DF63-D90A-4DE7-A875-4C82C7360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702340"/>
            <a:ext cx="4896983" cy="3359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Cum </a:t>
            </a:r>
            <a:r>
              <a:rPr lang="en-US" sz="3200" b="1" dirty="0" err="1"/>
              <a:t>poate</a:t>
            </a:r>
            <a:r>
              <a:rPr lang="en-US" sz="3200" b="1" dirty="0"/>
              <a:t> fi?</a:t>
            </a:r>
          </a:p>
          <a:p>
            <a:r>
              <a:rPr lang="en-US" sz="3200" dirty="0" err="1"/>
              <a:t>ceai</a:t>
            </a:r>
            <a:r>
              <a:rPr lang="en-US" sz="3200" dirty="0"/>
              <a:t> …</a:t>
            </a:r>
          </a:p>
          <a:p>
            <a:r>
              <a:rPr lang="en-US" sz="3200" dirty="0" err="1"/>
              <a:t>ceainic</a:t>
            </a:r>
            <a:r>
              <a:rPr lang="en-US" sz="3200" dirty="0"/>
              <a:t> …</a:t>
            </a:r>
          </a:p>
          <a:p>
            <a:r>
              <a:rPr lang="en-US" sz="3200" dirty="0" err="1"/>
              <a:t>ceas</a:t>
            </a:r>
            <a:r>
              <a:rPr lang="en-US" sz="3200" dirty="0"/>
              <a:t> …</a:t>
            </a:r>
          </a:p>
          <a:p>
            <a:r>
              <a:rPr lang="en-US" sz="3200" dirty="0" err="1"/>
              <a:t>cercel</a:t>
            </a:r>
            <a:r>
              <a:rPr lang="en-US" sz="3200" dirty="0"/>
              <a:t> …</a:t>
            </a:r>
          </a:p>
          <a:p>
            <a:endParaRPr lang="en-US" sz="3200" dirty="0"/>
          </a:p>
          <a:p>
            <a:endParaRPr lang="ro-RO" dirty="0"/>
          </a:p>
        </p:txBody>
      </p:sp>
      <p:sp>
        <p:nvSpPr>
          <p:cNvPr id="4" name="Buton acțiune: mergeți înapoi sau la anteriorul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3D46E0D-29EE-4611-ABD5-703553950B6F}"/>
              </a:ext>
            </a:extLst>
          </p:cNvPr>
          <p:cNvSpPr/>
          <p:nvPr/>
        </p:nvSpPr>
        <p:spPr>
          <a:xfrm>
            <a:off x="10156371" y="5299075"/>
            <a:ext cx="1348241" cy="93481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148" name="Picture 4" descr="Coffee Mug with Kawaii Face Design Stock Vector - Illustration of japan,  clipart: 77297169">
            <a:extLst>
              <a:ext uri="{FF2B5EF4-FFF2-40B4-BE49-F238E27FC236}">
                <a16:creationId xmlns:a16="http://schemas.microsoft.com/office/drawing/2014/main" id="{C70CDCB9-6446-49E7-972D-761828A06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52"/>
          <a:stretch/>
        </p:blipFill>
        <p:spPr bwMode="auto">
          <a:xfrm>
            <a:off x="1270815" y="2013996"/>
            <a:ext cx="3365704" cy="47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5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3F0D363-73C8-4A33-A511-C0ADE217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desenăm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F490DD0-103C-4B7D-A4EF-A4A3D6B8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091" y="1480457"/>
            <a:ext cx="8915400" cy="849086"/>
          </a:xfrm>
        </p:spPr>
        <p:txBody>
          <a:bodyPr/>
          <a:lstStyle/>
          <a:p>
            <a:r>
              <a:rPr lang="ro-RO" dirty="0">
                <a:hlinkClick r:id="rId2"/>
              </a:rPr>
              <a:t>https://www.youtube.com/watch?v=jfMu9GkTiyg</a:t>
            </a:r>
            <a:r>
              <a:rPr lang="en-US" dirty="0"/>
              <a:t> </a:t>
            </a:r>
            <a:endParaRPr lang="ro-RO" dirty="0"/>
          </a:p>
        </p:txBody>
      </p:sp>
      <p:sp>
        <p:nvSpPr>
          <p:cNvPr id="4" name="Buton acțiune: mergeți înapoi sau la anterioru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3FC9BF9-B5D5-4E3E-A4FF-EED6548B78BE}"/>
              </a:ext>
            </a:extLst>
          </p:cNvPr>
          <p:cNvSpPr/>
          <p:nvPr/>
        </p:nvSpPr>
        <p:spPr>
          <a:xfrm>
            <a:off x="10156371" y="5299075"/>
            <a:ext cx="1348241" cy="93481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8957E242-9F76-4A5A-9105-6A9268557776}"/>
              </a:ext>
            </a:extLst>
          </p:cNvPr>
          <p:cNvSpPr/>
          <p:nvPr/>
        </p:nvSpPr>
        <p:spPr>
          <a:xfrm rot="19163163">
            <a:off x="4604176" y="240106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o-RO" sz="96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7F17370C-4F96-43A1-AD39-3331E0A1D4D2}"/>
              </a:ext>
            </a:extLst>
          </p:cNvPr>
          <p:cNvSpPr/>
          <p:nvPr/>
        </p:nvSpPr>
        <p:spPr>
          <a:xfrm rot="1811592">
            <a:off x="8291149" y="2604935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o-RO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3CC8AE0D-C48A-4C1B-A374-A75463C4A2D5}"/>
              </a:ext>
            </a:extLst>
          </p:cNvPr>
          <p:cNvSpPr/>
          <p:nvPr/>
        </p:nvSpPr>
        <p:spPr>
          <a:xfrm rot="16417180">
            <a:off x="2974422" y="4774364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o-RO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5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130F294-5247-4F0F-9F8D-E81B40BE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235" y="624110"/>
            <a:ext cx="4960378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Cum </a:t>
            </a:r>
            <a:r>
              <a:rPr lang="en-US" dirty="0" err="1"/>
              <a:t>ți</a:t>
            </a:r>
            <a:r>
              <a:rPr lang="en-US" dirty="0"/>
              <a:t> s-a </a:t>
            </a:r>
            <a:r>
              <a:rPr lang="en-US" dirty="0" err="1"/>
              <a:t>părut</a:t>
            </a:r>
            <a:r>
              <a:rPr lang="en-US" dirty="0"/>
              <a:t> la </a:t>
            </a:r>
            <a:r>
              <a:rPr lang="en-US" dirty="0" err="1"/>
              <a:t>Ceainăria</a:t>
            </a:r>
            <a:r>
              <a:rPr lang="en-US" dirty="0"/>
              <a:t> </a:t>
            </a:r>
            <a:r>
              <a:rPr lang="en-US" dirty="0" err="1"/>
              <a:t>Doamnei</a:t>
            </a:r>
            <a:r>
              <a:rPr lang="en-US" dirty="0"/>
              <a:t> Eli?</a:t>
            </a:r>
            <a:endParaRPr lang="ro-RO" dirty="0"/>
          </a:p>
        </p:txBody>
      </p:sp>
      <p:pic>
        <p:nvPicPr>
          <p:cNvPr id="2050" name="Picture 2" descr="22,432 Tea Cup Illustrations &amp;amp; Clip Art - iStock">
            <a:extLst>
              <a:ext uri="{FF2B5EF4-FFF2-40B4-BE49-F238E27FC236}">
                <a16:creationId xmlns:a16="http://schemas.microsoft.com/office/drawing/2014/main" id="{3C154C6E-8511-4677-9291-934448222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822512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ăgeată: stânga 3">
            <a:extLst>
              <a:ext uri="{FF2B5EF4-FFF2-40B4-BE49-F238E27FC236}">
                <a16:creationId xmlns:a16="http://schemas.microsoft.com/office/drawing/2014/main" id="{0E502C5C-6A61-4552-82A5-02CDF219FA6C}"/>
              </a:ext>
            </a:extLst>
          </p:cNvPr>
          <p:cNvSpPr/>
          <p:nvPr/>
        </p:nvSpPr>
        <p:spPr>
          <a:xfrm>
            <a:off x="4150658" y="5105400"/>
            <a:ext cx="4222377" cy="77992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Nu </a:t>
            </a:r>
            <a:r>
              <a:rPr lang="en-US" dirty="0" err="1"/>
              <a:t>prea</a:t>
            </a:r>
            <a:r>
              <a:rPr lang="en-US" dirty="0"/>
              <a:t> mi-a </a:t>
            </a:r>
            <a:r>
              <a:rPr lang="en-US" dirty="0" err="1"/>
              <a:t>plăcut</a:t>
            </a:r>
            <a:r>
              <a:rPr lang="en-US" dirty="0"/>
              <a:t>….</a:t>
            </a:r>
            <a:endParaRPr lang="ro-RO" dirty="0"/>
          </a:p>
        </p:txBody>
      </p:sp>
      <p:sp>
        <p:nvSpPr>
          <p:cNvPr id="6" name="Săgeată: stânga 5">
            <a:extLst>
              <a:ext uri="{FF2B5EF4-FFF2-40B4-BE49-F238E27FC236}">
                <a16:creationId xmlns:a16="http://schemas.microsoft.com/office/drawing/2014/main" id="{13E6441B-6EE3-4E30-9EB3-E79E815B5A19}"/>
              </a:ext>
            </a:extLst>
          </p:cNvPr>
          <p:cNvSpPr/>
          <p:nvPr/>
        </p:nvSpPr>
        <p:spPr>
          <a:xfrm>
            <a:off x="4150658" y="3505200"/>
            <a:ext cx="5746377" cy="77992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Aș</a:t>
            </a:r>
            <a:r>
              <a:rPr lang="en-US" dirty="0"/>
              <a:t> </a:t>
            </a:r>
            <a:r>
              <a:rPr lang="en-US" dirty="0" err="1"/>
              <a:t>vrea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mergem</a:t>
            </a:r>
            <a:r>
              <a:rPr lang="en-US" dirty="0"/>
              <a:t> la o </a:t>
            </a:r>
            <a:r>
              <a:rPr lang="en-US" dirty="0" err="1"/>
              <a:t>Ceainărie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oraș</a:t>
            </a:r>
            <a:r>
              <a:rPr lang="en-US" dirty="0"/>
              <a:t>.</a:t>
            </a:r>
            <a:endParaRPr lang="ro-RO" dirty="0"/>
          </a:p>
        </p:txBody>
      </p:sp>
      <p:sp>
        <p:nvSpPr>
          <p:cNvPr id="7" name="Săgeată: stânga 6">
            <a:extLst>
              <a:ext uri="{FF2B5EF4-FFF2-40B4-BE49-F238E27FC236}">
                <a16:creationId xmlns:a16="http://schemas.microsoft.com/office/drawing/2014/main" id="{D2D9A6D0-BDCD-4B1C-B102-1445043FD8C4}"/>
              </a:ext>
            </a:extLst>
          </p:cNvPr>
          <p:cNvSpPr/>
          <p:nvPr/>
        </p:nvSpPr>
        <p:spPr>
          <a:xfrm>
            <a:off x="4436875" y="2124635"/>
            <a:ext cx="4222377" cy="77992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Mai </a:t>
            </a:r>
            <a:r>
              <a:rPr lang="en-US" dirty="0" err="1"/>
              <a:t>vreau</a:t>
            </a:r>
            <a:r>
              <a:rPr lang="en-US" dirty="0"/>
              <a:t> o </a:t>
            </a:r>
            <a:r>
              <a:rPr lang="en-US" dirty="0" err="1"/>
              <a:t>zi</a:t>
            </a:r>
            <a:r>
              <a:rPr lang="en-US" dirty="0"/>
              <a:t> de </a:t>
            </a:r>
            <a:r>
              <a:rPr lang="en-US" dirty="0" err="1"/>
              <a:t>ceai</a:t>
            </a:r>
            <a:r>
              <a:rPr lang="en-US" dirty="0"/>
              <a:t> la </a:t>
            </a:r>
            <a:r>
              <a:rPr lang="en-US" dirty="0" err="1"/>
              <a:t>școală</a:t>
            </a:r>
            <a:r>
              <a:rPr lang="en-US" dirty="0"/>
              <a:t>!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60761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7DB778-C6C4-4B5C-9B08-EB748B56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68" y="1473196"/>
            <a:ext cx="3829645" cy="1280890"/>
          </a:xfrm>
        </p:spPr>
        <p:txBody>
          <a:bodyPr/>
          <a:lstStyle/>
          <a:p>
            <a:r>
              <a:rPr lang="en-US" dirty="0"/>
              <a:t>Brainstorming 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80BC200-D475-4E93-AA97-9FBFC7DA4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88" y="2982686"/>
            <a:ext cx="3612726" cy="1796143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ce</a:t>
            </a:r>
            <a:r>
              <a:rPr lang="en-US" sz="3200" dirty="0"/>
              <a:t> </a:t>
            </a:r>
            <a:r>
              <a:rPr lang="en-US" sz="3200" dirty="0" err="1"/>
              <a:t>vă</a:t>
            </a:r>
            <a:r>
              <a:rPr lang="en-US" sz="3200" dirty="0"/>
              <a:t> </a:t>
            </a:r>
            <a:r>
              <a:rPr lang="en-US" sz="3200" dirty="0" err="1"/>
              <a:t>gândiți</a:t>
            </a:r>
            <a:r>
              <a:rPr lang="en-US" sz="3200" dirty="0"/>
              <a:t> </a:t>
            </a:r>
            <a:r>
              <a:rPr lang="en-US" sz="3200" dirty="0" err="1"/>
              <a:t>când</a:t>
            </a:r>
            <a:r>
              <a:rPr lang="en-US" sz="3200" dirty="0"/>
              <a:t> </a:t>
            </a:r>
            <a:r>
              <a:rPr lang="en-US" sz="3200" dirty="0" err="1"/>
              <a:t>auziți</a:t>
            </a:r>
            <a:r>
              <a:rPr lang="en-US" sz="3200" dirty="0"/>
              <a:t> </a:t>
            </a:r>
            <a:r>
              <a:rPr lang="en-US" sz="3200" dirty="0" err="1"/>
              <a:t>cuvântul</a:t>
            </a:r>
            <a:r>
              <a:rPr lang="en-US" sz="3200" dirty="0"/>
              <a:t> CEAI?</a:t>
            </a:r>
            <a:endParaRPr lang="ro-RO" sz="3200" dirty="0"/>
          </a:p>
        </p:txBody>
      </p:sp>
      <p:pic>
        <p:nvPicPr>
          <p:cNvPr id="9218" name="Picture 2" descr="Set ceai - LEGLER – Matuzo.ro">
            <a:extLst>
              <a:ext uri="{FF2B5EF4-FFF2-40B4-BE49-F238E27FC236}">
                <a16:creationId xmlns:a16="http://schemas.microsoft.com/office/drawing/2014/main" id="{1BB3E4F8-63BF-4F78-95D2-761172AB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4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35331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224C6846-B6A9-4EA2-BA7B-13A62C483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" t="13174" r="2352"/>
          <a:stretch/>
        </p:blipFill>
        <p:spPr>
          <a:xfrm>
            <a:off x="510989" y="720059"/>
            <a:ext cx="7539318" cy="5681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E1C62C0F-27A4-4506-8C79-031D1C640D72}"/>
              </a:ext>
            </a:extLst>
          </p:cNvPr>
          <p:cNvSpPr txBox="1"/>
          <p:nvPr/>
        </p:nvSpPr>
        <p:spPr>
          <a:xfrm>
            <a:off x="8471646" y="208431"/>
            <a:ext cx="32093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Legenda chineza  spune ca prin anul 2727 </a:t>
            </a:r>
            <a:r>
              <a:rPr lang="ro-RO" dirty="0" err="1"/>
              <a:t>i.Hr</a:t>
            </a:r>
            <a:r>
              <a:rPr lang="ro-RO" dirty="0"/>
              <a:t>., </a:t>
            </a:r>
            <a:r>
              <a:rPr lang="ro-RO" dirty="0" err="1"/>
              <a:t>cand</a:t>
            </a:r>
            <a:r>
              <a:rPr lang="ro-RO" dirty="0"/>
              <a:t> </a:t>
            </a:r>
            <a:r>
              <a:rPr lang="ro-RO" dirty="0" err="1"/>
              <a:t>imparatul</a:t>
            </a:r>
            <a:r>
              <a:rPr lang="ro-RO" dirty="0"/>
              <a:t> </a:t>
            </a:r>
            <a:r>
              <a:rPr lang="ro-RO" dirty="0" err="1"/>
              <a:t>Shen</a:t>
            </a:r>
            <a:r>
              <a:rPr lang="ro-RO" dirty="0"/>
              <a:t> </a:t>
            </a:r>
            <a:r>
              <a:rPr lang="ro-RO" dirty="0" err="1"/>
              <a:t>Nung</a:t>
            </a:r>
            <a:r>
              <a:rPr lang="ro-RO" dirty="0"/>
              <a:t> se bucura de </a:t>
            </a:r>
            <a:r>
              <a:rPr lang="ro-RO" dirty="0" err="1"/>
              <a:t>privelistea</a:t>
            </a:r>
            <a:r>
              <a:rPr lang="ro-RO" dirty="0"/>
              <a:t> uneia dintre vastele </a:t>
            </a:r>
            <a:r>
              <a:rPr lang="ro-RO" dirty="0" err="1"/>
              <a:t>gradini</a:t>
            </a:r>
            <a:r>
              <a:rPr lang="ro-RO" dirty="0"/>
              <a:t> care </a:t>
            </a:r>
            <a:r>
              <a:rPr lang="ro-RO" dirty="0" err="1"/>
              <a:t>inconjurau</a:t>
            </a:r>
            <a:r>
              <a:rPr lang="ro-RO" dirty="0"/>
              <a:t> palatul sau, o frunza de la un arbore de ceai fu luata de </a:t>
            </a:r>
            <a:r>
              <a:rPr lang="ro-RO" dirty="0" err="1"/>
              <a:t>vant</a:t>
            </a:r>
            <a:r>
              <a:rPr lang="ro-RO" dirty="0"/>
              <a:t> si </a:t>
            </a:r>
            <a:r>
              <a:rPr lang="ro-RO" dirty="0" err="1"/>
              <a:t>cazu</a:t>
            </a:r>
            <a:r>
              <a:rPr lang="ro-RO" dirty="0"/>
              <a:t> in </a:t>
            </a:r>
            <a:r>
              <a:rPr lang="ro-RO" dirty="0" err="1"/>
              <a:t>ceasca</a:t>
            </a:r>
            <a:r>
              <a:rPr lang="ro-RO" dirty="0"/>
              <a:t> plina cu apa fierbinte pe care </a:t>
            </a:r>
            <a:r>
              <a:rPr lang="ro-RO" dirty="0" err="1"/>
              <a:t>imparatul</a:t>
            </a:r>
            <a:r>
              <a:rPr lang="ro-RO" dirty="0"/>
              <a:t> o </a:t>
            </a:r>
            <a:r>
              <a:rPr lang="ro-RO" dirty="0" err="1"/>
              <a:t>tinea</a:t>
            </a:r>
            <a:r>
              <a:rPr lang="ro-RO" dirty="0"/>
              <a:t> in mana. Frunza colora apa </a:t>
            </a:r>
            <a:r>
              <a:rPr lang="ro-RO" dirty="0" err="1"/>
              <a:t>intr</a:t>
            </a:r>
            <a:r>
              <a:rPr lang="ro-RO" dirty="0"/>
              <a:t>-un galben auriu si </a:t>
            </a:r>
            <a:r>
              <a:rPr lang="ro-RO" dirty="0" err="1"/>
              <a:t>incepu</a:t>
            </a:r>
            <a:r>
              <a:rPr lang="ro-RO" dirty="0"/>
              <a:t> sa </a:t>
            </a:r>
            <a:r>
              <a:rPr lang="ro-RO" dirty="0" err="1"/>
              <a:t>raspandeasca</a:t>
            </a:r>
            <a:r>
              <a:rPr lang="ro-RO" dirty="0"/>
              <a:t> un parfum delicat, foarte </a:t>
            </a:r>
            <a:r>
              <a:rPr lang="ro-RO" dirty="0" err="1"/>
              <a:t>placut</a:t>
            </a:r>
            <a:r>
              <a:rPr lang="ro-RO" dirty="0"/>
              <a:t>, care-l impresiona pe </a:t>
            </a:r>
            <a:r>
              <a:rPr lang="ro-RO" dirty="0" err="1"/>
              <a:t>imparat</a:t>
            </a:r>
            <a:r>
              <a:rPr lang="ro-RO" dirty="0"/>
              <a:t>. Acesta, foarte surprins, sorbi din </a:t>
            </a:r>
            <a:r>
              <a:rPr lang="ro-RO" dirty="0" err="1"/>
              <a:t>bautura</a:t>
            </a:r>
            <a:r>
              <a:rPr lang="ro-RO" dirty="0"/>
              <a:t>. Gustul </a:t>
            </a:r>
            <a:r>
              <a:rPr lang="ro-RO" dirty="0" err="1"/>
              <a:t>placut</a:t>
            </a:r>
            <a:r>
              <a:rPr lang="ro-RO" dirty="0"/>
              <a:t> l-a fermecat pe loc, si </a:t>
            </a:r>
            <a:r>
              <a:rPr lang="ro-RO" dirty="0" err="1"/>
              <a:t>asa</a:t>
            </a:r>
            <a:r>
              <a:rPr lang="ro-RO" dirty="0"/>
              <a:t> a </a:t>
            </a:r>
            <a:r>
              <a:rPr lang="ro-RO" dirty="0" err="1"/>
              <a:t>inceput</a:t>
            </a:r>
            <a:r>
              <a:rPr lang="ro-RO" dirty="0"/>
              <a:t> povestea ceaiului, </a:t>
            </a:r>
            <a:r>
              <a:rPr lang="ro-RO" dirty="0" err="1"/>
              <a:t>bautura</a:t>
            </a:r>
            <a:r>
              <a:rPr lang="ro-RO" dirty="0"/>
              <a:t> minunata de care ne bucuram si </a:t>
            </a:r>
            <a:r>
              <a:rPr lang="ro-RO" dirty="0" err="1"/>
              <a:t>astazi</a:t>
            </a:r>
            <a:r>
              <a:rPr lang="ro-RO" dirty="0"/>
              <a:t>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07684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9E49FA6-7314-4E60-B09D-B7F79F86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933" y="387032"/>
            <a:ext cx="10515600" cy="991402"/>
          </a:xfrm>
        </p:spPr>
        <p:txBody>
          <a:bodyPr>
            <a:normAutofit/>
          </a:bodyPr>
          <a:lstStyle/>
          <a:p>
            <a:r>
              <a:rPr lang="en-US" dirty="0" err="1"/>
              <a:t>Cântecul</a:t>
            </a:r>
            <a:r>
              <a:rPr lang="en-US" dirty="0"/>
              <a:t> </a:t>
            </a:r>
            <a:r>
              <a:rPr lang="en-US" dirty="0" err="1"/>
              <a:t>zilei</a:t>
            </a:r>
            <a:br>
              <a:rPr lang="en-US" dirty="0"/>
            </a:br>
            <a:r>
              <a:rPr lang="en-US" sz="2000" dirty="0">
                <a:hlinkClick r:id="rId2"/>
              </a:rPr>
              <a:t>https://www.youtube.com/watch?v=zd8n6rSpET0</a:t>
            </a:r>
            <a:r>
              <a:rPr lang="en-US" sz="2000" dirty="0"/>
              <a:t> </a:t>
            </a:r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4A6CF46-4011-4963-B690-312BB5B88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37" y="2510277"/>
            <a:ext cx="6997425" cy="3960691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46BA3358-B6E6-4E13-8E05-5EAA8B178603}"/>
              </a:ext>
            </a:extLst>
          </p:cNvPr>
          <p:cNvSpPr txBox="1"/>
          <p:nvPr/>
        </p:nvSpPr>
        <p:spPr>
          <a:xfrm>
            <a:off x="8908078" y="27803"/>
            <a:ext cx="3627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Victor </a:t>
            </a:r>
            <a:r>
              <a:rPr lang="en-US" sz="4000" dirty="0" err="1"/>
              <a:t>Socaciu</a:t>
            </a:r>
            <a:endParaRPr lang="en-US" sz="4000" dirty="0"/>
          </a:p>
          <a:p>
            <a:r>
              <a:rPr lang="en-US" sz="4000" dirty="0" err="1"/>
              <a:t>Cântăreț</a:t>
            </a:r>
            <a:r>
              <a:rPr lang="en-US" sz="4000" dirty="0"/>
              <a:t> </a:t>
            </a:r>
            <a:r>
              <a:rPr lang="en-US" sz="4000" dirty="0" err="1"/>
              <a:t>născut</a:t>
            </a:r>
            <a:r>
              <a:rPr lang="en-US" sz="4000" dirty="0"/>
              <a:t> la…</a:t>
            </a:r>
            <a:endParaRPr lang="ro-RO" sz="4000" dirty="0"/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E6E38C19-6E10-4960-8AC9-715BB1AB0016}"/>
              </a:ext>
            </a:extLst>
          </p:cNvPr>
          <p:cNvSpPr/>
          <p:nvPr/>
        </p:nvSpPr>
        <p:spPr>
          <a:xfrm>
            <a:off x="8654144" y="2767108"/>
            <a:ext cx="2732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BRAȘOV</a:t>
            </a:r>
            <a:endParaRPr lang="ro-RO" sz="4000" dirty="0"/>
          </a:p>
        </p:txBody>
      </p:sp>
      <p:pic>
        <p:nvPicPr>
          <p:cNvPr id="1026" name="Picture 2" descr="DumitruPrunariu.jpg">
            <a:extLst>
              <a:ext uri="{FF2B5EF4-FFF2-40B4-BE49-F238E27FC236}">
                <a16:creationId xmlns:a16="http://schemas.microsoft.com/office/drawing/2014/main" id="{F89CE715-6DEB-4CD6-A7B7-01ACE1DC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256" y="3535130"/>
            <a:ext cx="209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9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9E49FA6-7314-4E60-B09D-B7F79F86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029" y="254364"/>
            <a:ext cx="10515600" cy="991402"/>
          </a:xfrm>
        </p:spPr>
        <p:txBody>
          <a:bodyPr>
            <a:normAutofit/>
          </a:bodyPr>
          <a:lstStyle/>
          <a:p>
            <a:r>
              <a:rPr lang="en-US" dirty="0" err="1"/>
              <a:t>Cântecul</a:t>
            </a:r>
            <a:r>
              <a:rPr lang="en-US" dirty="0"/>
              <a:t> </a:t>
            </a:r>
            <a:r>
              <a:rPr lang="en-US" dirty="0" err="1"/>
              <a:t>zilei</a:t>
            </a:r>
            <a:br>
              <a:rPr lang="en-US" dirty="0"/>
            </a:br>
            <a:r>
              <a:rPr lang="en-US" sz="2000" dirty="0">
                <a:hlinkClick r:id="rId3"/>
              </a:rPr>
              <a:t>https://www.youtube.com/watch?v=zd8n6rSpET0</a:t>
            </a:r>
            <a:r>
              <a:rPr lang="en-US" sz="2000" dirty="0"/>
              <a:t> </a:t>
            </a:r>
            <a:endParaRPr lang="ro-RO" dirty="0"/>
          </a:p>
        </p:txBody>
      </p:sp>
      <p:pic>
        <p:nvPicPr>
          <p:cNvPr id="4" name="Media online 3">
            <a:hlinkClick r:id="" action="ppaction://media"/>
            <a:extLst>
              <a:ext uri="{FF2B5EF4-FFF2-40B4-BE49-F238E27FC236}">
                <a16:creationId xmlns:a16="http://schemas.microsoft.com/office/drawing/2014/main" id="{E8A7705E-F36C-4B1B-AFFB-F60EFA73E83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56152" y="1641111"/>
            <a:ext cx="8823325" cy="4962525"/>
          </a:xfrm>
          <a:prstGeom prst="rect">
            <a:avLst/>
          </a:prstGeom>
        </p:spPr>
      </p:pic>
      <p:sp>
        <p:nvSpPr>
          <p:cNvPr id="6" name="Substituent conținut 2">
            <a:extLst>
              <a:ext uri="{FF2B5EF4-FFF2-40B4-BE49-F238E27FC236}">
                <a16:creationId xmlns:a16="http://schemas.microsoft.com/office/drawing/2014/main" id="{99B92C70-265F-4C5D-BA8B-7A6C2B2150BD}"/>
              </a:ext>
            </a:extLst>
          </p:cNvPr>
          <p:cNvSpPr txBox="1">
            <a:spLocks/>
          </p:cNvSpPr>
          <p:nvPr/>
        </p:nvSpPr>
        <p:spPr>
          <a:xfrm>
            <a:off x="215300" y="1803867"/>
            <a:ext cx="2543629" cy="32502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600" dirty="0"/>
              <a:t>În fiecare an, la 15 decembrie, în toate țările care dețin statutul de producători mondiali de ceai, este marcată Ziua Internațională a Ceaiului (International Tea </a:t>
            </a:r>
            <a:r>
              <a:rPr lang="ro-RO" sz="1600" dirty="0" err="1"/>
              <a:t>Day</a:t>
            </a:r>
            <a:r>
              <a:rPr lang="ro-RO" sz="1600" dirty="0"/>
              <a:t>) – sărbătoarea uneia dintre cele mai vechi și mai sănătoase băuturi de pe Pământ.</a:t>
            </a:r>
          </a:p>
        </p:txBody>
      </p:sp>
    </p:spTree>
    <p:extLst>
      <p:ext uri="{BB962C8B-B14F-4D97-AF65-F5344CB8AC3E}">
        <p14:creationId xmlns:p14="http://schemas.microsoft.com/office/powerpoint/2010/main" val="12007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07BA7B-F3B7-4416-AE5A-0DD0F7E3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>
                <a:hlinkClick r:id="rId2"/>
              </a:rPr>
              <a:t>https://www.youtube.com/watch?v=KJsy8pnuy70</a:t>
            </a:r>
            <a:r>
              <a:rPr lang="en-US" sz="2800" dirty="0"/>
              <a:t> </a:t>
            </a:r>
            <a:endParaRPr lang="ro-RO" sz="2800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9BE56DB5-8E21-407A-843A-B825C8156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3882" y="1452063"/>
            <a:ext cx="8376518" cy="5230751"/>
          </a:xfrm>
          <a:prstGeom prst="rect">
            <a:avLst/>
          </a:prstGeom>
        </p:spPr>
      </p:pic>
      <p:pic>
        <p:nvPicPr>
          <p:cNvPr id="5" name="Picture 2" descr="Illustration Tea time Clipart | +1,566,198 clip arts">
            <a:extLst>
              <a:ext uri="{FF2B5EF4-FFF2-40B4-BE49-F238E27FC236}">
                <a16:creationId xmlns:a16="http://schemas.microsoft.com/office/drawing/2014/main" id="{55024F64-9501-4FDC-B804-F1E39835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0" y="3146612"/>
            <a:ext cx="2156012" cy="21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0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t De Ceai Ceaşcă Ceainic - Imagine gratuită pe Pixabay">
            <a:hlinkClick r:id="rId2" action="ppaction://hlinksldjump"/>
            <a:extLst>
              <a:ext uri="{FF2B5EF4-FFF2-40B4-BE49-F238E27FC236}">
                <a16:creationId xmlns:a16="http://schemas.microsoft.com/office/drawing/2014/main" id="{21FB745A-541C-4180-B987-1B081DF22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2" r="68840" b="34278"/>
          <a:stretch/>
        </p:blipFill>
        <p:spPr bwMode="auto">
          <a:xfrm>
            <a:off x="1211958" y="3242911"/>
            <a:ext cx="387531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t De Ceai Ceaşcă Ceainic - Imagine gratuită pe Pixabay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9E2A2F-3E76-43A7-836D-CB7CFB1A2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8" b="65188"/>
          <a:stretch/>
        </p:blipFill>
        <p:spPr bwMode="auto">
          <a:xfrm>
            <a:off x="4387974" y="1505935"/>
            <a:ext cx="3720072" cy="28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t De Ceai Ceaşcă Ceainic - Imagine gratuită pe Pixabay">
            <a:hlinkClick r:id="rId4" action="ppaction://hlinksldjump"/>
            <a:extLst>
              <a:ext uri="{FF2B5EF4-FFF2-40B4-BE49-F238E27FC236}">
                <a16:creationId xmlns:a16="http://schemas.microsoft.com/office/drawing/2014/main" id="{1B1E457C-6542-43D6-9502-E9402B47B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r="57736" b="65789"/>
          <a:stretch/>
        </p:blipFill>
        <p:spPr bwMode="auto">
          <a:xfrm>
            <a:off x="1721999" y="474934"/>
            <a:ext cx="2539522" cy="21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t De Ceai Ceaşcă Ceainic - Imagine gratuită pe Pixabay">
            <a:hlinkClick r:id="rId5" action="ppaction://hlinksldjump"/>
            <a:extLst>
              <a:ext uri="{FF2B5EF4-FFF2-40B4-BE49-F238E27FC236}">
                <a16:creationId xmlns:a16="http://schemas.microsoft.com/office/drawing/2014/main" id="{BC7D5715-D922-4E63-8356-3D845811C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t="31731" r="35228" b="31810"/>
          <a:stretch/>
        </p:blipFill>
        <p:spPr bwMode="auto">
          <a:xfrm>
            <a:off x="8909413" y="474934"/>
            <a:ext cx="2024498" cy="232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t De Ceai Ceaşcă Ceainic - Imagine gratuită pe Pixabay">
            <a:hlinkClick r:id="rId6" action="ppaction://hlinksldjump"/>
            <a:extLst>
              <a:ext uri="{FF2B5EF4-FFF2-40B4-BE49-F238E27FC236}">
                <a16:creationId xmlns:a16="http://schemas.microsoft.com/office/drawing/2014/main" id="{93E9D817-D995-4113-8617-946217ECB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90" r="54568"/>
          <a:stretch/>
        </p:blipFill>
        <p:spPr bwMode="auto">
          <a:xfrm>
            <a:off x="7790830" y="4476021"/>
            <a:ext cx="3143081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uton acțiune: mergeți înainte sau la următorul 1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83EED0A-0E5F-4188-A35F-BC359B6AAA2B}"/>
              </a:ext>
            </a:extLst>
          </p:cNvPr>
          <p:cNvSpPr/>
          <p:nvPr/>
        </p:nvSpPr>
        <p:spPr>
          <a:xfrm>
            <a:off x="10755086" y="5954486"/>
            <a:ext cx="925285" cy="6342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348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BB5C47E-8675-4AD4-98CE-DD6F0B75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Dialogul</a:t>
            </a:r>
            <a:r>
              <a:rPr lang="en-US" dirty="0"/>
              <a:t> din… </a:t>
            </a:r>
            <a:r>
              <a:rPr lang="en-US" dirty="0" err="1"/>
              <a:t>ceainic</a:t>
            </a:r>
            <a:endParaRPr lang="ro-RO" dirty="0"/>
          </a:p>
        </p:txBody>
      </p:sp>
      <p:sp>
        <p:nvSpPr>
          <p:cNvPr id="4" name="Buton acțiune: mergeți înapoi sau la anteriorul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2171E63-D59F-4008-8F32-A6961B5F216B}"/>
              </a:ext>
            </a:extLst>
          </p:cNvPr>
          <p:cNvSpPr/>
          <p:nvPr/>
        </p:nvSpPr>
        <p:spPr>
          <a:xfrm>
            <a:off x="10156371" y="5299075"/>
            <a:ext cx="1348241" cy="93481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8C239758-9B5B-4E6E-BF7E-3024060A3EBE}"/>
              </a:ext>
            </a:extLst>
          </p:cNvPr>
          <p:cNvSpPr/>
          <p:nvPr/>
        </p:nvSpPr>
        <p:spPr>
          <a:xfrm>
            <a:off x="5431717" y="1393762"/>
            <a:ext cx="5835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https://www.youtube.com/watch?v=0ru5XqPD6Kk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E61FB6A3-56AE-482D-878F-B5A1EB5A55C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4435" r="2624"/>
          <a:stretch/>
        </p:blipFill>
        <p:spPr bwMode="auto">
          <a:xfrm>
            <a:off x="2592925" y="1905000"/>
            <a:ext cx="6542313" cy="4655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179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3C3D06-5903-47C2-BF16-57DE48B2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611" y="323024"/>
            <a:ext cx="8911687" cy="1280890"/>
          </a:xfrm>
        </p:spPr>
        <p:txBody>
          <a:bodyPr>
            <a:normAutofit/>
          </a:bodyPr>
          <a:lstStyle/>
          <a:p>
            <a:r>
              <a:rPr lang="en-US" sz="5400" dirty="0" err="1"/>
              <a:t>Exerciții</a:t>
            </a:r>
            <a:r>
              <a:rPr lang="en-US" sz="5400" dirty="0"/>
              <a:t> </a:t>
            </a:r>
            <a:r>
              <a:rPr lang="en-US" sz="5400" dirty="0" err="1"/>
              <a:t>dulci</a:t>
            </a:r>
            <a:endParaRPr lang="ro-RO" sz="5400" dirty="0"/>
          </a:p>
        </p:txBody>
      </p:sp>
      <p:sp>
        <p:nvSpPr>
          <p:cNvPr id="4" name="Buton acțiune: mergeți înapoi sau la anteriorul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A55AE43-7D76-433D-BE9D-A1E972AC5610}"/>
              </a:ext>
            </a:extLst>
          </p:cNvPr>
          <p:cNvSpPr/>
          <p:nvPr/>
        </p:nvSpPr>
        <p:spPr>
          <a:xfrm>
            <a:off x="455561" y="5761047"/>
            <a:ext cx="1348241" cy="93481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Picture 2" descr="Set De Ceai Ceaşcă Ceainic - Imagine gratuită pe Pixabay">
            <a:hlinkClick r:id="rId3" action="ppaction://hlinksldjump"/>
            <a:extLst>
              <a:ext uri="{FF2B5EF4-FFF2-40B4-BE49-F238E27FC236}">
                <a16:creationId xmlns:a16="http://schemas.microsoft.com/office/drawing/2014/main" id="{438806BF-84B3-4700-A4F7-93F9C1264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r="57736" b="65789"/>
          <a:stretch/>
        </p:blipFill>
        <p:spPr bwMode="auto">
          <a:xfrm>
            <a:off x="589415" y="1534886"/>
            <a:ext cx="5927166" cy="50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ine vectorială de bomboane într-o imagine de presă de balotat | Vectori  din domeniul public">
            <a:extLst>
              <a:ext uri="{FF2B5EF4-FFF2-40B4-BE49-F238E27FC236}">
                <a16:creationId xmlns:a16="http://schemas.microsoft.com/office/drawing/2014/main" id="{B236CDF1-987D-4724-B18F-8E8B592C52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5842">
            <a:off x="6176881" y="781882"/>
            <a:ext cx="1848655" cy="11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0D0536ED-C20E-4701-BACA-FF290A1DC190}"/>
              </a:ext>
            </a:extLst>
          </p:cNvPr>
          <p:cNvSpPr/>
          <p:nvPr/>
        </p:nvSpPr>
        <p:spPr>
          <a:xfrm>
            <a:off x="7847517" y="784399"/>
            <a:ext cx="9316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58AD1FBC-5610-4BED-943D-4738712B00B7}"/>
              </a:ext>
            </a:extLst>
          </p:cNvPr>
          <p:cNvSpPr/>
          <p:nvPr/>
        </p:nvSpPr>
        <p:spPr>
          <a:xfrm>
            <a:off x="8568643" y="791930"/>
            <a:ext cx="1124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CE0D3844-A50B-41B0-B5D1-9C5FC114DF7D}"/>
              </a:ext>
            </a:extLst>
          </p:cNvPr>
          <p:cNvSpPr/>
          <p:nvPr/>
        </p:nvSpPr>
        <p:spPr>
          <a:xfrm>
            <a:off x="9544190" y="784399"/>
            <a:ext cx="6976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D406AE3D-A860-4A0E-AABB-4940C849640B}"/>
              </a:ext>
            </a:extLst>
          </p:cNvPr>
          <p:cNvSpPr/>
          <p:nvPr/>
        </p:nvSpPr>
        <p:spPr>
          <a:xfrm>
            <a:off x="10223653" y="784399"/>
            <a:ext cx="1124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8" name="Picture 6" descr="Bomboane stick grafică vectorială | Vectori din domeniul public">
            <a:extLst>
              <a:ext uri="{FF2B5EF4-FFF2-40B4-BE49-F238E27FC236}">
                <a16:creationId xmlns:a16="http://schemas.microsoft.com/office/drawing/2014/main" id="{AC7EE722-1228-40B9-A4D7-42451D6C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31" y="3694016"/>
            <a:ext cx="743239" cy="14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reptunghi 12">
            <a:extLst>
              <a:ext uri="{FF2B5EF4-FFF2-40B4-BE49-F238E27FC236}">
                <a16:creationId xmlns:a16="http://schemas.microsoft.com/office/drawing/2014/main" id="{AB07D969-F7D2-4B3C-8755-5E51F1E040CC}"/>
              </a:ext>
            </a:extLst>
          </p:cNvPr>
          <p:cNvSpPr/>
          <p:nvPr/>
        </p:nvSpPr>
        <p:spPr>
          <a:xfrm>
            <a:off x="7710424" y="3932960"/>
            <a:ext cx="6992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F6304EF7-A668-49F3-965A-81E1183794A2}"/>
              </a:ext>
            </a:extLst>
          </p:cNvPr>
          <p:cNvSpPr/>
          <p:nvPr/>
        </p:nvSpPr>
        <p:spPr>
          <a:xfrm>
            <a:off x="8406930" y="3893403"/>
            <a:ext cx="1124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CA91C467-DFDC-48DA-B6F0-228C61186976}"/>
              </a:ext>
            </a:extLst>
          </p:cNvPr>
          <p:cNvSpPr/>
          <p:nvPr/>
        </p:nvSpPr>
        <p:spPr>
          <a:xfrm>
            <a:off x="9544190" y="3850079"/>
            <a:ext cx="6976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681829A8-1DE5-4550-B4CD-5BEB1F5321DD}"/>
              </a:ext>
            </a:extLst>
          </p:cNvPr>
          <p:cNvSpPr/>
          <p:nvPr/>
        </p:nvSpPr>
        <p:spPr>
          <a:xfrm>
            <a:off x="10255051" y="3871644"/>
            <a:ext cx="1124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Gingerbread Man Cliparts gratuit, descărcați Clip Art gratuit, Clip Art  gratuit - Alte">
            <a:extLst>
              <a:ext uri="{FF2B5EF4-FFF2-40B4-BE49-F238E27FC236}">
                <a16:creationId xmlns:a16="http://schemas.microsoft.com/office/drawing/2014/main" id="{BFFC4932-5084-4741-9941-0D9F2EF2B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078" y="5301126"/>
            <a:ext cx="992015" cy="12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reptunghi 16">
            <a:extLst>
              <a:ext uri="{FF2B5EF4-FFF2-40B4-BE49-F238E27FC236}">
                <a16:creationId xmlns:a16="http://schemas.microsoft.com/office/drawing/2014/main" id="{041DB2BA-5216-4895-BF1F-B0628FA07EB7}"/>
              </a:ext>
            </a:extLst>
          </p:cNvPr>
          <p:cNvSpPr/>
          <p:nvPr/>
        </p:nvSpPr>
        <p:spPr>
          <a:xfrm>
            <a:off x="6752123" y="5426980"/>
            <a:ext cx="1124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97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Dreptunghi 17">
            <a:extLst>
              <a:ext uri="{FF2B5EF4-FFF2-40B4-BE49-F238E27FC236}">
                <a16:creationId xmlns:a16="http://schemas.microsoft.com/office/drawing/2014/main" id="{8EF27EEC-B1F7-419F-8F99-07F7DDCB6713}"/>
              </a:ext>
            </a:extLst>
          </p:cNvPr>
          <p:cNvSpPr/>
          <p:nvPr/>
        </p:nvSpPr>
        <p:spPr>
          <a:xfrm>
            <a:off x="7876642" y="5426980"/>
            <a:ext cx="6992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Dreptunghi 18">
            <a:extLst>
              <a:ext uri="{FF2B5EF4-FFF2-40B4-BE49-F238E27FC236}">
                <a16:creationId xmlns:a16="http://schemas.microsoft.com/office/drawing/2014/main" id="{80EE3444-4C6C-4EF3-AD4A-D820199C8D9E}"/>
              </a:ext>
            </a:extLst>
          </p:cNvPr>
          <p:cNvSpPr/>
          <p:nvPr/>
        </p:nvSpPr>
        <p:spPr>
          <a:xfrm>
            <a:off x="9530957" y="5364053"/>
            <a:ext cx="6976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id="{0B019817-F141-42EA-8773-DE8170583D11}"/>
              </a:ext>
            </a:extLst>
          </p:cNvPr>
          <p:cNvSpPr/>
          <p:nvPr/>
        </p:nvSpPr>
        <p:spPr>
          <a:xfrm>
            <a:off x="10223652" y="5364053"/>
            <a:ext cx="1124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53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Dreptunghi 20">
            <a:extLst>
              <a:ext uri="{FF2B5EF4-FFF2-40B4-BE49-F238E27FC236}">
                <a16:creationId xmlns:a16="http://schemas.microsoft.com/office/drawing/2014/main" id="{A43FEBFA-2396-429D-A903-014FCBE44AEF}"/>
              </a:ext>
            </a:extLst>
          </p:cNvPr>
          <p:cNvSpPr/>
          <p:nvPr/>
        </p:nvSpPr>
        <p:spPr>
          <a:xfrm>
            <a:off x="6675356" y="2240418"/>
            <a:ext cx="1124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Dreptunghi 21">
            <a:extLst>
              <a:ext uri="{FF2B5EF4-FFF2-40B4-BE49-F238E27FC236}">
                <a16:creationId xmlns:a16="http://schemas.microsoft.com/office/drawing/2014/main" id="{33EC7DDF-F5A8-44D7-BDC4-5D413E8266C4}"/>
              </a:ext>
            </a:extLst>
          </p:cNvPr>
          <p:cNvSpPr/>
          <p:nvPr/>
        </p:nvSpPr>
        <p:spPr>
          <a:xfrm>
            <a:off x="8018298" y="2199653"/>
            <a:ext cx="9316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Dreptunghi 22">
            <a:extLst>
              <a:ext uri="{FF2B5EF4-FFF2-40B4-BE49-F238E27FC236}">
                <a16:creationId xmlns:a16="http://schemas.microsoft.com/office/drawing/2014/main" id="{892B9488-C164-43AA-AF07-2EC2DF5C51E9}"/>
              </a:ext>
            </a:extLst>
          </p:cNvPr>
          <p:cNvSpPr/>
          <p:nvPr/>
        </p:nvSpPr>
        <p:spPr>
          <a:xfrm>
            <a:off x="9600414" y="2298373"/>
            <a:ext cx="6976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Dreptunghi 23">
            <a:extLst>
              <a:ext uri="{FF2B5EF4-FFF2-40B4-BE49-F238E27FC236}">
                <a16:creationId xmlns:a16="http://schemas.microsoft.com/office/drawing/2014/main" id="{02428440-3882-48B8-8BD8-6BCAAFC80D4D}"/>
              </a:ext>
            </a:extLst>
          </p:cNvPr>
          <p:cNvSpPr/>
          <p:nvPr/>
        </p:nvSpPr>
        <p:spPr>
          <a:xfrm>
            <a:off x="10298042" y="2253628"/>
            <a:ext cx="1124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</a:t>
            </a:r>
            <a:endParaRPr lang="ro-RO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6" name="Picture 4" descr="100 CLIP ART ideas in 2021 | clip art, clip art freebies, cupcake clipart">
            <a:extLst>
              <a:ext uri="{FF2B5EF4-FFF2-40B4-BE49-F238E27FC236}">
                <a16:creationId xmlns:a16="http://schemas.microsoft.com/office/drawing/2014/main" id="{91B5CD3A-E5A1-4222-9744-80390DD5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542" y="2009892"/>
            <a:ext cx="1118674" cy="170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7052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Adiere">
  <a:themeElements>
    <a:clrScheme name="Adier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dier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ier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</TotalTime>
  <Words>327</Words>
  <Application>Microsoft Office PowerPoint</Application>
  <PresentationFormat>Ecran lat</PresentationFormat>
  <Paragraphs>45</Paragraphs>
  <Slides>13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Adiere</vt:lpstr>
      <vt:lpstr>Prezentare PowerPoint</vt:lpstr>
      <vt:lpstr>Brainstorming </vt:lpstr>
      <vt:lpstr>Prezentare PowerPoint</vt:lpstr>
      <vt:lpstr>Cântecul zilei https://www.youtube.com/watch?v=zd8n6rSpET0 </vt:lpstr>
      <vt:lpstr>Cântecul zilei https://www.youtube.com/watch?v=zd8n6rSpET0 </vt:lpstr>
      <vt:lpstr>https://www.youtube.com/watch?v=KJsy8pnuy70 </vt:lpstr>
      <vt:lpstr>Prezentare PowerPoint</vt:lpstr>
      <vt:lpstr>Dialogul din… ceainic</vt:lpstr>
      <vt:lpstr>Exerciții dulci</vt:lpstr>
      <vt:lpstr>Pliculețe de ceai cu … întrebări</vt:lpstr>
      <vt:lpstr>Ceșcuța cu cuvinte și însușiri</vt:lpstr>
      <vt:lpstr>Să desenăm</vt:lpstr>
      <vt:lpstr>Cum ți s-a părut la Ceainăria Doamnei Eli?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15</cp:revision>
  <dcterms:created xsi:type="dcterms:W3CDTF">2021-12-13T16:49:49Z</dcterms:created>
  <dcterms:modified xsi:type="dcterms:W3CDTF">2021-12-13T19:44:59Z</dcterms:modified>
</cp:coreProperties>
</file>