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0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21D5E-56C5-48DA-9230-1AF3EADDF56D}" v="53" dt="2022-01-15T06:37:46.057"/>
    <p1510:client id="{35332808-BA5F-227A-4ADF-BC23CF465D1F}" v="45" dt="2022-01-16T17:38:35.837"/>
    <p1510:client id="{8D21DD40-470F-DC33-88BD-4042702D8492}" v="89" dt="2022-01-16T17:25:05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17.01.2022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flickr.com/photos/8764442@N07/638722255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ekmatic.blogspot.com/2013/11/press-release-adorable-olaf-in-frozen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ttysburgdaily.com/seminary-snow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eacher.gynzy.com/#/en-us/docent/board?mode=poin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U1HMs8c6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U1HMs8c6Y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4" descr="O imagine care conține cer, exterior, arbore, iarbă&#10;&#10;Descriere generată automat">
            <a:extLst>
              <a:ext uri="{FF2B5EF4-FFF2-40B4-BE49-F238E27FC236}">
                <a16:creationId xmlns:a16="http://schemas.microsoft.com/office/drawing/2014/main" id="{90AACDB6-181B-48A0-9EE5-DE4935D12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90" r="11189" b="-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ro-RO">
              <a:cs typeface="Calibri"/>
            </a:endParaRPr>
          </a:p>
          <a:p>
            <a:pPr algn="l"/>
            <a:endParaRPr lang="ro-RO">
              <a:cs typeface="Calibri"/>
            </a:endParaRPr>
          </a:p>
        </p:txBody>
      </p:sp>
      <p:pic>
        <p:nvPicPr>
          <p:cNvPr id="6" name="Imagine 6" descr="O imagine care conține masă&#10;&#10;Descriere generată automat">
            <a:extLst>
              <a:ext uri="{FF2B5EF4-FFF2-40B4-BE49-F238E27FC236}">
                <a16:creationId xmlns:a16="http://schemas.microsoft.com/office/drawing/2014/main" id="{7359C0D2-A5D9-45B3-961A-74112A908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82" r="-1" b="5708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9FFBE460-BE82-46F8-AD4A-984697AA8797}"/>
              </a:ext>
            </a:extLst>
          </p:cNvPr>
          <p:cNvSpPr txBox="1"/>
          <p:nvPr/>
        </p:nvSpPr>
        <p:spPr>
          <a:xfrm>
            <a:off x="7226489" y="4894996"/>
            <a:ext cx="4335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>
                <a:cs typeface="Calibri"/>
              </a:rPr>
              <a:t>La ce te gândești când spui </a:t>
            </a:r>
            <a:r>
              <a:rPr lang="ro-RO" sz="2800" dirty="0">
                <a:solidFill>
                  <a:srgbClr val="0070C0"/>
                </a:solidFill>
                <a:cs typeface="Calibri"/>
              </a:rPr>
              <a:t>OM DE ZĂPADĂ</a:t>
            </a:r>
            <a:r>
              <a:rPr lang="en-US" sz="2800" dirty="0">
                <a:cs typeface="Calibri"/>
              </a:rPr>
              <a:t>?</a:t>
            </a:r>
            <a:endParaRPr lang="ro-RO" sz="2800" dirty="0">
              <a:cs typeface="Calibri"/>
            </a:endParaRP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D25ED76B-6B37-4268-81AD-39AF4581F31A}"/>
              </a:ext>
            </a:extLst>
          </p:cNvPr>
          <p:cNvSpPr/>
          <p:nvPr/>
        </p:nvSpPr>
        <p:spPr>
          <a:xfrm>
            <a:off x="8330184" y="2560320"/>
            <a:ext cx="630936" cy="4754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1B556157-A94D-4595-AC8A-5E5D1E0D8CC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505" y="5896592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nowman in Winter with Laptop, Headset and Tea Cup. Stock Photo - Image of  vacation, snow: 132681092">
            <a:extLst>
              <a:ext uri="{FF2B5EF4-FFF2-40B4-BE49-F238E27FC236}">
                <a16:creationId xmlns:a16="http://schemas.microsoft.com/office/drawing/2014/main" id="{D2703A87-6F9D-49C7-BC7F-18D32D6D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89" y="110531"/>
            <a:ext cx="9339008" cy="67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4784830" y="683148"/>
            <a:ext cx="56353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Cum se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spune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”om de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zăpadă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”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în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alte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limbi?</a:t>
            </a:r>
            <a:endParaRPr kumimoji="0" lang="ro-RO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chemă logică: conector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FE7D2-9737-4E6F-8B6F-2999106C97EC}"/>
              </a:ext>
            </a:extLst>
          </p:cNvPr>
          <p:cNvSpPr/>
          <p:nvPr/>
        </p:nvSpPr>
        <p:spPr>
          <a:xfrm>
            <a:off x="7330573" y="5387806"/>
            <a:ext cx="310896" cy="3200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ulă de gânduri: nor 3">
            <a:extLst>
              <a:ext uri="{FF2B5EF4-FFF2-40B4-BE49-F238E27FC236}">
                <a16:creationId xmlns:a16="http://schemas.microsoft.com/office/drawing/2014/main" id="{07D337B4-B759-4D16-99CB-6A03DEB35BB6}"/>
              </a:ext>
            </a:extLst>
          </p:cNvPr>
          <p:cNvSpPr/>
          <p:nvPr/>
        </p:nvSpPr>
        <p:spPr>
          <a:xfrm>
            <a:off x="4477447" y="371023"/>
            <a:ext cx="6250075" cy="1306285"/>
          </a:xfrm>
          <a:prstGeom prst="cloud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66704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F22DDA78-79F1-4229-94D9-9458177A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1" y="730278"/>
            <a:ext cx="10394638" cy="2865812"/>
          </a:xfrm>
          <a:prstGeom prst="rect">
            <a:avLst/>
          </a:prstGeom>
        </p:spPr>
      </p:pic>
      <p:sp>
        <p:nvSpPr>
          <p:cNvPr id="5" name="Săgeată: jos 4">
            <a:extLst>
              <a:ext uri="{FF2B5EF4-FFF2-40B4-BE49-F238E27FC236}">
                <a16:creationId xmlns:a16="http://schemas.microsoft.com/office/drawing/2014/main" id="{E281341A-6CAD-42D6-A258-91E267CC0C21}"/>
              </a:ext>
            </a:extLst>
          </p:cNvPr>
          <p:cNvSpPr/>
          <p:nvPr/>
        </p:nvSpPr>
        <p:spPr>
          <a:xfrm rot="14748540">
            <a:off x="4732627" y="2187846"/>
            <a:ext cx="700255" cy="3270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3076" name="Picture 4" descr="Click Here Button - Free image on Pixabay">
            <a:extLst>
              <a:ext uri="{FF2B5EF4-FFF2-40B4-BE49-F238E27FC236}">
                <a16:creationId xmlns:a16="http://schemas.microsoft.com/office/drawing/2014/main" id="{20E79A7A-754E-4A48-819E-9408A594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29" y="2964264"/>
            <a:ext cx="1440350" cy="13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chemă logică: proces alternativ 5">
            <a:extLst>
              <a:ext uri="{FF2B5EF4-FFF2-40B4-BE49-F238E27FC236}">
                <a16:creationId xmlns:a16="http://schemas.microsoft.com/office/drawing/2014/main" id="{2AFA1A97-912A-4220-B5F7-1B262C6EC49A}"/>
              </a:ext>
            </a:extLst>
          </p:cNvPr>
          <p:cNvSpPr/>
          <p:nvPr/>
        </p:nvSpPr>
        <p:spPr>
          <a:xfrm>
            <a:off x="7981496" y="1344349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9" name="Picture 2" descr="Snowman in Winter with Laptop, Headset and Tea Cup. Stock Photo - Image of  vacation, snow: 132681092">
            <a:extLst>
              <a:ext uri="{FF2B5EF4-FFF2-40B4-BE49-F238E27FC236}">
                <a16:creationId xmlns:a16="http://schemas.microsoft.com/office/drawing/2014/main" id="{1370E929-1018-400E-A093-961D7FCE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2" y="4159780"/>
            <a:ext cx="3034652" cy="21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53E2FD9A-9CD0-4609-B7FE-E015B5830D74}"/>
              </a:ext>
            </a:extLst>
          </p:cNvPr>
          <p:cNvSpPr/>
          <p:nvPr/>
        </p:nvSpPr>
        <p:spPr>
          <a:xfrm>
            <a:off x="4719591" y="4685520"/>
            <a:ext cx="4905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 de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română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poate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continua…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49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 descr="O imagine care conține păpușă&#10;&#10;Descriere generată automat">
            <a:extLst>
              <a:ext uri="{FF2B5EF4-FFF2-40B4-BE49-F238E27FC236}">
                <a16:creationId xmlns:a16="http://schemas.microsoft.com/office/drawing/2014/main" id="{C0325631-019C-42C7-A741-FF9FA5654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267D48D-56E6-494A-9549-2EEA0400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471" y="5317240"/>
            <a:ext cx="11869271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HAI AFARĂ LA ZĂPADĂ!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</a:b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Descoperă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cele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șase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litere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ascunse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în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zăpadă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și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alcătuiește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un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cuvânt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.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tăText 4">
            <a:extLst>
              <a:ext uri="{FF2B5EF4-FFF2-40B4-BE49-F238E27FC236}">
                <a16:creationId xmlns:a16="http://schemas.microsoft.com/office/drawing/2014/main" id="{8EFFC962-C861-4950-94EB-D2667B39F542}"/>
              </a:ext>
            </a:extLst>
          </p:cNvPr>
          <p:cNvSpPr txBox="1"/>
          <p:nvPr/>
        </p:nvSpPr>
        <p:spPr>
          <a:xfrm>
            <a:off x="9404057" y="6657945"/>
            <a:ext cx="27879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Această fotografie</a:t>
            </a:r>
            <a:r>
              <a:rPr lang="en-US" sz="700">
                <a:solidFill>
                  <a:srgbClr val="FFFFFF"/>
                </a:solidFill>
              </a:rPr>
              <a:t> de Autor necunoscut este licențiat sub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10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>
            <a:extLst>
              <a:ext uri="{FF2B5EF4-FFF2-40B4-BE49-F238E27FC236}">
                <a16:creationId xmlns:a16="http://schemas.microsoft.com/office/drawing/2014/main" id="{0ECB53BE-B911-41C7-B7C3-84DD31FEAAC9}"/>
              </a:ext>
            </a:extLst>
          </p:cNvPr>
          <p:cNvSpPr/>
          <p:nvPr/>
        </p:nvSpPr>
        <p:spPr>
          <a:xfrm>
            <a:off x="216589" y="5862953"/>
            <a:ext cx="48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FD8DEF0-DA23-4308-80EB-165CF1101EAC}"/>
              </a:ext>
            </a:extLst>
          </p:cNvPr>
          <p:cNvSpPr/>
          <p:nvPr/>
        </p:nvSpPr>
        <p:spPr>
          <a:xfrm rot="796808">
            <a:off x="5007453" y="3429000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762D6F21-4C4A-42EB-9A71-BB4C50957B4E}"/>
              </a:ext>
            </a:extLst>
          </p:cNvPr>
          <p:cNvSpPr/>
          <p:nvPr/>
        </p:nvSpPr>
        <p:spPr>
          <a:xfrm rot="17840137">
            <a:off x="1460723" y="39448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9E880C91-BC67-410A-8780-9176F13305E7}"/>
              </a:ext>
            </a:extLst>
          </p:cNvPr>
          <p:cNvSpPr/>
          <p:nvPr/>
        </p:nvSpPr>
        <p:spPr>
          <a:xfrm>
            <a:off x="11195714" y="3039070"/>
            <a:ext cx="36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F96761C1-4D7C-451F-9B6F-7211D6543F40}"/>
              </a:ext>
            </a:extLst>
          </p:cNvPr>
          <p:cNvSpPr/>
          <p:nvPr/>
        </p:nvSpPr>
        <p:spPr>
          <a:xfrm rot="1940085">
            <a:off x="7848553" y="2467715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86D28D7C-8E32-4B7F-9FBE-0F184A5CE8B6}"/>
              </a:ext>
            </a:extLst>
          </p:cNvPr>
          <p:cNvSpPr/>
          <p:nvPr/>
        </p:nvSpPr>
        <p:spPr>
          <a:xfrm>
            <a:off x="839101" y="3110789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Schemă logică: proces alternativ 11">
            <a:extLst>
              <a:ext uri="{FF2B5EF4-FFF2-40B4-BE49-F238E27FC236}">
                <a16:creationId xmlns:a16="http://schemas.microsoft.com/office/drawing/2014/main" id="{127F41AE-6822-4DB7-8624-CAD05D6E8B87}"/>
              </a:ext>
            </a:extLst>
          </p:cNvPr>
          <p:cNvSpPr/>
          <p:nvPr/>
        </p:nvSpPr>
        <p:spPr>
          <a:xfrm>
            <a:off x="668796" y="3281084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Schemă logică: proces alternativ 12">
            <a:extLst>
              <a:ext uri="{FF2B5EF4-FFF2-40B4-BE49-F238E27FC236}">
                <a16:creationId xmlns:a16="http://schemas.microsoft.com/office/drawing/2014/main" id="{82F28445-1370-499D-B728-DBE2F0417AE0}"/>
              </a:ext>
            </a:extLst>
          </p:cNvPr>
          <p:cNvSpPr/>
          <p:nvPr/>
        </p:nvSpPr>
        <p:spPr>
          <a:xfrm>
            <a:off x="7645272" y="263801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Schemă logică: proces alternativ 13">
            <a:extLst>
              <a:ext uri="{FF2B5EF4-FFF2-40B4-BE49-F238E27FC236}">
                <a16:creationId xmlns:a16="http://schemas.microsoft.com/office/drawing/2014/main" id="{D8AFD545-0FF0-4F84-A83D-A3F65847D3CE}"/>
              </a:ext>
            </a:extLst>
          </p:cNvPr>
          <p:cNvSpPr/>
          <p:nvPr/>
        </p:nvSpPr>
        <p:spPr>
          <a:xfrm>
            <a:off x="216589" y="594810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Schemă logică: proces alternativ 14">
            <a:extLst>
              <a:ext uri="{FF2B5EF4-FFF2-40B4-BE49-F238E27FC236}">
                <a16:creationId xmlns:a16="http://schemas.microsoft.com/office/drawing/2014/main" id="{61E3F1E9-C34A-44D6-A207-7DACE0E7927F}"/>
              </a:ext>
            </a:extLst>
          </p:cNvPr>
          <p:cNvSpPr/>
          <p:nvPr/>
        </p:nvSpPr>
        <p:spPr>
          <a:xfrm>
            <a:off x="1525526" y="554484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Schemă logică: proces alternativ 15">
            <a:extLst>
              <a:ext uri="{FF2B5EF4-FFF2-40B4-BE49-F238E27FC236}">
                <a16:creationId xmlns:a16="http://schemas.microsoft.com/office/drawing/2014/main" id="{272B6772-32F2-48DE-9E43-8C8C992E292F}"/>
              </a:ext>
            </a:extLst>
          </p:cNvPr>
          <p:cNvSpPr/>
          <p:nvPr/>
        </p:nvSpPr>
        <p:spPr>
          <a:xfrm>
            <a:off x="10967416" y="303907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Schemă logică: proces alternativ 16">
            <a:extLst>
              <a:ext uri="{FF2B5EF4-FFF2-40B4-BE49-F238E27FC236}">
                <a16:creationId xmlns:a16="http://schemas.microsoft.com/office/drawing/2014/main" id="{517C76D6-A048-4D21-94E0-93ED0130556B}"/>
              </a:ext>
            </a:extLst>
          </p:cNvPr>
          <p:cNvSpPr/>
          <p:nvPr/>
        </p:nvSpPr>
        <p:spPr>
          <a:xfrm>
            <a:off x="4725587" y="342900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9745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lon text: oval 8">
            <a:extLst>
              <a:ext uri="{FF2B5EF4-FFF2-40B4-BE49-F238E27FC236}">
                <a16:creationId xmlns:a16="http://schemas.microsoft.com/office/drawing/2014/main" id="{545BDCCE-74E6-4CE1-8AE4-83D8555F84AC}"/>
              </a:ext>
            </a:extLst>
          </p:cNvPr>
          <p:cNvSpPr/>
          <p:nvPr/>
        </p:nvSpPr>
        <p:spPr>
          <a:xfrm>
            <a:off x="7548478" y="812962"/>
            <a:ext cx="3496826" cy="1616780"/>
          </a:xfrm>
          <a:prstGeom prst="wedgeEllipseCallout">
            <a:avLst>
              <a:gd name="adj1" fmla="val -73016"/>
              <a:gd name="adj2" fmla="val 575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7850230" y="812962"/>
            <a:ext cx="275153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Desenează-mă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cu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ochii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închiși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!</a:t>
            </a:r>
            <a:endParaRPr kumimoji="0" lang="ro-RO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Cartoon Illustration Of A Snowman Holding A Paper And A Pencil Royalty Free  Cliparts, Vectors, And Stock Illustration. Image 15746809.">
            <a:extLst>
              <a:ext uri="{FF2B5EF4-FFF2-40B4-BE49-F238E27FC236}">
                <a16:creationId xmlns:a16="http://schemas.microsoft.com/office/drawing/2014/main" id="{5FF6C957-B00F-4B4A-9914-43DAFCAE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83" y="704942"/>
            <a:ext cx="4468353" cy="54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4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5C75801-BC8A-465C-97F0-70BF1B12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1357766"/>
            <a:ext cx="4322204" cy="35413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mulți ani, Om de zăpadă!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1A9720-7B5B-42C9-A53B-EFEC951E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99" y="5301530"/>
            <a:ext cx="3493154" cy="1080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18 ianuarie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E8DC3E34-5707-4C58-B9CD-11B0534D63B5}"/>
              </a:ext>
            </a:extLst>
          </p:cNvPr>
          <p:cNvSpPr txBox="1"/>
          <p:nvPr/>
        </p:nvSpPr>
        <p:spPr>
          <a:xfrm>
            <a:off x="155654" y="257325"/>
            <a:ext cx="86572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dirty="0">
                <a:ea typeface="+mn-lt"/>
                <a:cs typeface="+mn-lt"/>
                <a:hlinkClick r:id="rId2"/>
              </a:rPr>
              <a:t>https://teacher.gynzy.com/#/en-us/docent/board?mode=pointer</a:t>
            </a:r>
            <a:r>
              <a:rPr lang="ro-RO" dirty="0">
                <a:ea typeface="+mn-lt"/>
                <a:cs typeface="+mn-lt"/>
              </a:rPr>
              <a:t> </a:t>
            </a:r>
            <a:endParaRPr lang="ro-RO" dirty="0"/>
          </a:p>
        </p:txBody>
      </p:sp>
      <p:pic>
        <p:nvPicPr>
          <p:cNvPr id="13" name="Picture 4" descr="Snowman Snow Christmas - Free vector graphic on Pixabay">
            <a:extLst>
              <a:ext uri="{FF2B5EF4-FFF2-40B4-BE49-F238E27FC236}">
                <a16:creationId xmlns:a16="http://schemas.microsoft.com/office/drawing/2014/main" id="{9B5A3E7C-E9CB-4C32-9E2F-DD3BBB9E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93" y="0"/>
            <a:ext cx="56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ulă de gânduri: nor 13">
            <a:extLst>
              <a:ext uri="{FF2B5EF4-FFF2-40B4-BE49-F238E27FC236}">
                <a16:creationId xmlns:a16="http://schemas.microsoft.com/office/drawing/2014/main" id="{41ED4893-DC87-4FE5-B31E-24515358005C}"/>
              </a:ext>
            </a:extLst>
          </p:cNvPr>
          <p:cNvSpPr/>
          <p:nvPr/>
        </p:nvSpPr>
        <p:spPr>
          <a:xfrm>
            <a:off x="8171486" y="257325"/>
            <a:ext cx="4017466" cy="1299048"/>
          </a:xfrm>
          <a:prstGeom prst="cloudCallout">
            <a:avLst>
              <a:gd name="adj1" fmla="val -25324"/>
              <a:gd name="adj2" fmla="val 115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Ce </a:t>
            </a:r>
            <a:r>
              <a:rPr lang="en-US" sz="2400" dirty="0" err="1"/>
              <a:t>cadou</a:t>
            </a:r>
            <a:r>
              <a:rPr lang="en-US" sz="2400" dirty="0"/>
              <a:t> </a:t>
            </a:r>
            <a:r>
              <a:rPr lang="en-US" sz="2400" dirty="0" err="1"/>
              <a:t>aș</a:t>
            </a:r>
            <a:r>
              <a:rPr lang="en-US" sz="2400" dirty="0"/>
              <a:t> </a:t>
            </a:r>
            <a:r>
              <a:rPr lang="en-US" sz="2400" dirty="0" err="1"/>
              <a:t>putea</a:t>
            </a:r>
            <a:r>
              <a:rPr lang="en-US" sz="2400" dirty="0"/>
              <a:t> </a:t>
            </a:r>
            <a:r>
              <a:rPr lang="en-US" sz="2400" dirty="0" err="1"/>
              <a:t>primi</a:t>
            </a:r>
            <a:r>
              <a:rPr lang="en-US" sz="2400" dirty="0"/>
              <a:t> de </a:t>
            </a:r>
            <a:r>
              <a:rPr lang="en-US" sz="2400" dirty="0" err="1"/>
              <a:t>ziua</a:t>
            </a:r>
            <a:r>
              <a:rPr lang="en-US" sz="2400" dirty="0"/>
              <a:t> </a:t>
            </a:r>
            <a:r>
              <a:rPr lang="en-US" sz="2400" dirty="0" err="1"/>
              <a:t>mea</a:t>
            </a:r>
            <a:r>
              <a:rPr lang="en-US" sz="2400" dirty="0"/>
              <a:t>?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961073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nowman Snow Christmas - Free vector graphic on Pixabay">
            <a:extLst>
              <a:ext uri="{FF2B5EF4-FFF2-40B4-BE49-F238E27FC236}">
                <a16:creationId xmlns:a16="http://schemas.microsoft.com/office/drawing/2014/main" id="{351CC82D-27D5-448E-83CC-034A3C04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4" y="192024"/>
            <a:ext cx="543013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chemă logică: conector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6D5CB-1AC0-4043-B66E-EAFED90AE08F}"/>
              </a:ext>
            </a:extLst>
          </p:cNvPr>
          <p:cNvSpPr/>
          <p:nvPr/>
        </p:nvSpPr>
        <p:spPr>
          <a:xfrm>
            <a:off x="6669455" y="1406166"/>
            <a:ext cx="310896" cy="3200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highlight>
                <a:srgbClr val="FFFF00"/>
              </a:highlight>
            </a:endParaRPr>
          </a:p>
        </p:txBody>
      </p:sp>
      <p:sp>
        <p:nvSpPr>
          <p:cNvPr id="9" name="Balon text: oval 8">
            <a:extLst>
              <a:ext uri="{FF2B5EF4-FFF2-40B4-BE49-F238E27FC236}">
                <a16:creationId xmlns:a16="http://schemas.microsoft.com/office/drawing/2014/main" id="{545BDCCE-74E6-4CE1-8AE4-83D8555F84AC}"/>
              </a:ext>
            </a:extLst>
          </p:cNvPr>
          <p:cNvSpPr/>
          <p:nvPr/>
        </p:nvSpPr>
        <p:spPr>
          <a:xfrm>
            <a:off x="882502" y="713433"/>
            <a:ext cx="3496826" cy="1848727"/>
          </a:xfrm>
          <a:prstGeom prst="wedgeEllipseCallout">
            <a:avLst>
              <a:gd name="adj1" fmla="val 99570"/>
              <a:gd name="adj2" fmla="val 588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1211360" y="945298"/>
            <a:ext cx="26323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Ascultă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cântecul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meu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preferat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pe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căciulă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o-RO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90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729949-D500-41A9-8B6A-8F9A1ACD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23038"/>
            <a:ext cx="10515600" cy="715998"/>
          </a:xfrm>
        </p:spPr>
        <p:txBody>
          <a:bodyPr>
            <a:normAutofit/>
          </a:bodyPr>
          <a:lstStyle/>
          <a:p>
            <a:r>
              <a:rPr lang="ro-RO" sz="3600" dirty="0">
                <a:hlinkClick r:id="rId3"/>
              </a:rPr>
              <a:t>https://www.youtube.com/watch?v=YvU1HMs8c6Y</a:t>
            </a:r>
            <a:r>
              <a:rPr lang="en-US" sz="3600" dirty="0"/>
              <a:t>   </a:t>
            </a:r>
            <a:endParaRPr lang="ro-RO" sz="3600" dirty="0"/>
          </a:p>
        </p:txBody>
      </p:sp>
      <p:pic>
        <p:nvPicPr>
          <p:cNvPr id="4" name="Media online 3" title="Madalina Manole «Om de zapada»">
            <a:hlinkClick r:id="" action="ppaction://media"/>
            <a:extLst>
              <a:ext uri="{FF2B5EF4-FFF2-40B4-BE49-F238E27FC236}">
                <a16:creationId xmlns:a16="http://schemas.microsoft.com/office/drawing/2014/main" id="{06D23FB7-0D33-41D8-BF19-AA96B17C21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6072" y="1748413"/>
            <a:ext cx="7151778" cy="4022875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D885D834-5D2C-4FC8-BDF9-BBCEC14A2170}"/>
              </a:ext>
            </a:extLst>
          </p:cNvPr>
          <p:cNvSpPr txBox="1"/>
          <p:nvPr/>
        </p:nvSpPr>
        <p:spPr>
          <a:xfrm>
            <a:off x="8008536" y="1346480"/>
            <a:ext cx="42898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 de </a:t>
            </a:r>
            <a:r>
              <a:rPr lang="en-US" dirty="0" err="1"/>
              <a:t>zăpadă</a:t>
            </a:r>
            <a:r>
              <a:rPr lang="en-US" dirty="0"/>
              <a:t>,</a:t>
            </a:r>
          </a:p>
          <a:p>
            <a:r>
              <a:rPr lang="en-US" dirty="0" err="1"/>
              <a:t>Ochii</a:t>
            </a:r>
            <a:r>
              <a:rPr lang="en-US" dirty="0"/>
              <a:t> </a:t>
            </a:r>
            <a:r>
              <a:rPr lang="en-US" dirty="0" err="1"/>
              <a:t>tăi</a:t>
            </a:r>
            <a:r>
              <a:rPr lang="en-US" dirty="0"/>
              <a:t> sunt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cărbuni</a:t>
            </a:r>
            <a:endParaRPr lang="en-US" dirty="0"/>
          </a:p>
          <a:p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nasul</a:t>
            </a:r>
            <a:r>
              <a:rPr lang="en-US" dirty="0"/>
              <a:t> </a:t>
            </a:r>
            <a:r>
              <a:rPr lang="en-US" dirty="0" err="1"/>
              <a:t>tău</a:t>
            </a:r>
            <a:r>
              <a:rPr lang="en-US" dirty="0"/>
              <a:t> </a:t>
            </a:r>
            <a:r>
              <a:rPr lang="en-US" dirty="0" err="1"/>
              <a:t>ești</a:t>
            </a:r>
            <a:r>
              <a:rPr lang="en-US" dirty="0"/>
              <a:t> un </a:t>
            </a:r>
            <a:r>
              <a:rPr lang="en-US" dirty="0" err="1"/>
              <a:t>haios</a:t>
            </a:r>
            <a:endParaRPr lang="en-US" dirty="0"/>
          </a:p>
          <a:p>
            <a:r>
              <a:rPr lang="en-US" dirty="0" err="1"/>
              <a:t>Toti</a:t>
            </a:r>
            <a:r>
              <a:rPr lang="en-US" dirty="0"/>
              <a:t> </a:t>
            </a:r>
            <a:r>
              <a:rPr lang="en-US" dirty="0" err="1"/>
              <a:t>copiii</a:t>
            </a:r>
            <a:r>
              <a:rPr lang="en-US" dirty="0"/>
              <a:t>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aduni</a:t>
            </a:r>
            <a:r>
              <a:rPr lang="en-US" dirty="0"/>
              <a:t>.</a:t>
            </a:r>
          </a:p>
          <a:p>
            <a:r>
              <a:rPr lang="en-US" dirty="0"/>
              <a:t>Om de </a:t>
            </a:r>
            <a:r>
              <a:rPr lang="en-US" dirty="0" err="1"/>
              <a:t>zăpadă</a:t>
            </a:r>
            <a:r>
              <a:rPr lang="en-US" dirty="0"/>
              <a:t>,</a:t>
            </a:r>
          </a:p>
          <a:p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credem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povești</a:t>
            </a:r>
            <a:endParaRPr lang="en-US" dirty="0"/>
          </a:p>
          <a:p>
            <a:r>
              <a:rPr lang="en-US" dirty="0" err="1"/>
              <a:t>Fiindcă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copii</a:t>
            </a:r>
            <a:r>
              <a:rPr lang="en-US" dirty="0"/>
              <a:t> spun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intr</a:t>
            </a:r>
            <a:r>
              <a:rPr lang="en-US" dirty="0"/>
              <a:t>-o </a:t>
            </a:r>
            <a:r>
              <a:rPr lang="en-US" dirty="0" err="1"/>
              <a:t>zi</a:t>
            </a:r>
            <a:endParaRPr lang="en-US" dirty="0"/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face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trăiești</a:t>
            </a:r>
            <a:r>
              <a:rPr lang="en-US" dirty="0"/>
              <a:t>.</a:t>
            </a:r>
          </a:p>
          <a:p>
            <a:r>
              <a:rPr lang="en-US" dirty="0" err="1"/>
              <a:t>În</a:t>
            </a:r>
            <a:r>
              <a:rPr lang="en-US" dirty="0"/>
              <a:t> magic loc </a:t>
            </a:r>
            <a:r>
              <a:rPr lang="en-US" dirty="0" err="1"/>
              <a:t>ei</a:t>
            </a:r>
            <a:r>
              <a:rPr lang="en-US" dirty="0"/>
              <a:t> au </a:t>
            </a:r>
            <a:r>
              <a:rPr lang="en-US" dirty="0" err="1"/>
              <a:t>aflat</a:t>
            </a:r>
            <a:endParaRPr lang="en-US" dirty="0"/>
          </a:p>
          <a:p>
            <a:r>
              <a:rPr lang="en-US" dirty="0" err="1"/>
              <a:t>Jobenul</a:t>
            </a:r>
            <a:r>
              <a:rPr lang="en-US" dirty="0"/>
              <a:t> </a:t>
            </a:r>
            <a:r>
              <a:rPr lang="en-US" dirty="0" err="1"/>
              <a:t>fermecat</a:t>
            </a:r>
            <a:endParaRPr lang="en-US" dirty="0"/>
          </a:p>
          <a:p>
            <a:r>
              <a:rPr lang="en-US" dirty="0" err="1"/>
              <a:t>Ti</a:t>
            </a:r>
            <a:r>
              <a:rPr lang="en-US" dirty="0"/>
              <a:t>-l pun pe cap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nu </a:t>
            </a:r>
            <a:r>
              <a:rPr lang="en-US" dirty="0" err="1"/>
              <a:t>visezi</a:t>
            </a:r>
            <a:r>
              <a:rPr lang="en-US" dirty="0"/>
              <a:t> </a:t>
            </a:r>
          </a:p>
          <a:p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dansezi</a:t>
            </a:r>
            <a:r>
              <a:rPr lang="en-US" dirty="0"/>
              <a:t>.</a:t>
            </a:r>
          </a:p>
          <a:p>
            <a:r>
              <a:rPr lang="en-US" dirty="0"/>
              <a:t>Om de </a:t>
            </a:r>
            <a:r>
              <a:rPr lang="en-US" dirty="0" err="1"/>
              <a:t>zăpadă</a:t>
            </a:r>
            <a:endParaRPr lang="en-US" dirty="0"/>
          </a:p>
          <a:p>
            <a:r>
              <a:rPr lang="en-US" dirty="0" err="1"/>
              <a:t>Veselia</a:t>
            </a:r>
            <a:r>
              <a:rPr lang="en-US" dirty="0"/>
              <a:t> 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toi</a:t>
            </a:r>
            <a:r>
              <a:rPr lang="en-US" dirty="0"/>
              <a:t> </a:t>
            </a:r>
          </a:p>
          <a:p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copiii</a:t>
            </a:r>
            <a:r>
              <a:rPr lang="en-US" dirty="0"/>
              <a:t> spun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joci</a:t>
            </a:r>
            <a:r>
              <a:rPr lang="en-US" dirty="0"/>
              <a:t> </a:t>
            </a:r>
          </a:p>
          <a:p>
            <a:r>
              <a:rPr lang="en-US" dirty="0"/>
              <a:t>Ca </a:t>
            </a:r>
            <a:r>
              <a:rPr lang="en-US" dirty="0" err="1"/>
              <a:t>oricare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085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9B96B3FF-609F-4AD0-8D1F-CEDB0213D7D6}"/>
              </a:ext>
            </a:extLst>
          </p:cNvPr>
          <p:cNvSpPr txBox="1"/>
          <p:nvPr/>
        </p:nvSpPr>
        <p:spPr>
          <a:xfrm>
            <a:off x="568962" y="419338"/>
            <a:ext cx="462224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Om de </a:t>
            </a:r>
            <a:r>
              <a:rPr lang="en-US" sz="2400" dirty="0" err="1"/>
              <a:t>zăpadă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Ochii</a:t>
            </a:r>
            <a:r>
              <a:rPr lang="en-US" sz="2400" dirty="0"/>
              <a:t> </a:t>
            </a:r>
            <a:r>
              <a:rPr lang="en-US" sz="2400" dirty="0" err="1"/>
              <a:t>tăi</a:t>
            </a:r>
            <a:r>
              <a:rPr lang="en-US" sz="2400" dirty="0"/>
              <a:t> sunt </a:t>
            </a:r>
            <a:r>
              <a:rPr lang="en-US" sz="2400" dirty="0" err="1"/>
              <a:t>doi</a:t>
            </a:r>
            <a:r>
              <a:rPr lang="en-US" sz="2400" dirty="0"/>
              <a:t> </a:t>
            </a:r>
            <a:r>
              <a:rPr lang="en-US" sz="2400" dirty="0" err="1"/>
              <a:t>cărbuni</a:t>
            </a:r>
            <a:endParaRPr lang="en-US" sz="2400" dirty="0"/>
          </a:p>
          <a:p>
            <a:r>
              <a:rPr lang="en-US" sz="2400" dirty="0" err="1"/>
              <a:t>Și</a:t>
            </a:r>
            <a:r>
              <a:rPr lang="en-US" sz="2400" dirty="0"/>
              <a:t> cu </a:t>
            </a:r>
            <a:r>
              <a:rPr lang="en-US" sz="2400" dirty="0" err="1"/>
              <a:t>nasul</a:t>
            </a:r>
            <a:r>
              <a:rPr lang="en-US" sz="2400" dirty="0"/>
              <a:t> </a:t>
            </a:r>
            <a:r>
              <a:rPr lang="en-US" sz="2400" dirty="0" err="1"/>
              <a:t>tău</a:t>
            </a:r>
            <a:r>
              <a:rPr lang="en-US" sz="2400" dirty="0"/>
              <a:t> </a:t>
            </a:r>
            <a:r>
              <a:rPr lang="en-US" sz="2400" dirty="0" err="1"/>
              <a:t>ești</a:t>
            </a:r>
            <a:r>
              <a:rPr lang="en-US" sz="2400" dirty="0"/>
              <a:t> un </a:t>
            </a:r>
            <a:r>
              <a:rPr lang="en-US" sz="2400" dirty="0" err="1"/>
              <a:t>haios</a:t>
            </a:r>
            <a:endParaRPr lang="en-US" sz="2400" dirty="0"/>
          </a:p>
          <a:p>
            <a:r>
              <a:rPr lang="en-US" sz="2400" dirty="0" err="1"/>
              <a:t>Toti</a:t>
            </a:r>
            <a:r>
              <a:rPr lang="en-US" sz="2400" dirty="0"/>
              <a:t> </a:t>
            </a:r>
            <a:r>
              <a:rPr lang="en-US" sz="2400" dirty="0" err="1"/>
              <a:t>copiii</a:t>
            </a:r>
            <a:r>
              <a:rPr lang="en-US" sz="2400" dirty="0"/>
              <a:t> </a:t>
            </a:r>
            <a:r>
              <a:rPr lang="en-US" sz="2400" dirty="0" err="1"/>
              <a:t>îi</a:t>
            </a:r>
            <a:r>
              <a:rPr lang="en-US" sz="2400" dirty="0"/>
              <a:t> </a:t>
            </a:r>
            <a:r>
              <a:rPr lang="en-US" sz="2400" dirty="0" err="1"/>
              <a:t>aduni</a:t>
            </a:r>
            <a:r>
              <a:rPr lang="en-US" sz="2400" dirty="0"/>
              <a:t>.</a:t>
            </a:r>
          </a:p>
          <a:p>
            <a:r>
              <a:rPr lang="en-US" sz="2400" dirty="0"/>
              <a:t>Om de </a:t>
            </a:r>
            <a:r>
              <a:rPr lang="en-US" sz="2400" dirty="0" err="1"/>
              <a:t>zăpadă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Noi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credem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povești</a:t>
            </a:r>
            <a:endParaRPr lang="en-US" sz="2400" dirty="0"/>
          </a:p>
          <a:p>
            <a:r>
              <a:rPr lang="en-US" sz="2400" dirty="0" err="1"/>
              <a:t>Fiindcă</a:t>
            </a:r>
            <a:r>
              <a:rPr lang="en-US" sz="2400" dirty="0"/>
              <a:t> </a:t>
            </a:r>
            <a:r>
              <a:rPr lang="en-US" sz="2400" dirty="0" err="1"/>
              <a:t>mulți</a:t>
            </a:r>
            <a:r>
              <a:rPr lang="en-US" sz="2400" dirty="0"/>
              <a:t> </a:t>
            </a:r>
            <a:r>
              <a:rPr lang="en-US" sz="2400" dirty="0" err="1"/>
              <a:t>copii</a:t>
            </a:r>
            <a:r>
              <a:rPr lang="en-US" sz="2400" dirty="0"/>
              <a:t> spun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-o </a:t>
            </a:r>
            <a:r>
              <a:rPr lang="en-US" sz="2400" dirty="0" err="1"/>
              <a:t>zi</a:t>
            </a:r>
            <a:endParaRPr lang="en-US" sz="2400" dirty="0"/>
          </a:p>
          <a:p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face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trăiești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În</a:t>
            </a:r>
            <a:r>
              <a:rPr lang="en-US" sz="2400" dirty="0"/>
              <a:t> magic loc </a:t>
            </a:r>
            <a:r>
              <a:rPr lang="en-US" sz="2400" dirty="0" err="1"/>
              <a:t>ei</a:t>
            </a:r>
            <a:r>
              <a:rPr lang="en-US" sz="2400" dirty="0"/>
              <a:t> au </a:t>
            </a:r>
            <a:r>
              <a:rPr lang="en-US" sz="2400" dirty="0" err="1"/>
              <a:t>aflat</a:t>
            </a:r>
            <a:endParaRPr lang="en-US" sz="2400" dirty="0"/>
          </a:p>
          <a:p>
            <a:r>
              <a:rPr lang="en-US" sz="2400" dirty="0" err="1"/>
              <a:t>Jobenul</a:t>
            </a:r>
            <a:r>
              <a:rPr lang="en-US" sz="2400" dirty="0"/>
              <a:t> </a:t>
            </a:r>
            <a:r>
              <a:rPr lang="en-US" sz="2400" dirty="0" err="1"/>
              <a:t>fermecat</a:t>
            </a:r>
            <a:endParaRPr lang="en-US" sz="2400" dirty="0"/>
          </a:p>
          <a:p>
            <a:r>
              <a:rPr lang="en-US" sz="2400" dirty="0" err="1"/>
              <a:t>Ti</a:t>
            </a:r>
            <a:r>
              <a:rPr lang="en-US" sz="2400" dirty="0"/>
              <a:t>-l pun pe cap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nu </a:t>
            </a:r>
            <a:r>
              <a:rPr lang="en-US" sz="2400" dirty="0" err="1"/>
              <a:t>visezi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Vei</a:t>
            </a:r>
            <a:r>
              <a:rPr lang="en-US" sz="2400" dirty="0"/>
              <a:t> </a:t>
            </a:r>
            <a:r>
              <a:rPr lang="en-US" sz="2400" dirty="0" err="1"/>
              <a:t>începe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dansezi</a:t>
            </a:r>
            <a:r>
              <a:rPr lang="en-US" sz="2400" dirty="0"/>
              <a:t>.</a:t>
            </a:r>
          </a:p>
          <a:p>
            <a:r>
              <a:rPr lang="en-US" sz="2400" dirty="0"/>
              <a:t>Om de </a:t>
            </a:r>
            <a:r>
              <a:rPr lang="en-US" sz="2400" dirty="0" err="1"/>
              <a:t>zăpadă</a:t>
            </a:r>
            <a:endParaRPr lang="en-US" sz="2400" dirty="0"/>
          </a:p>
          <a:p>
            <a:r>
              <a:rPr lang="en-US" sz="2400" dirty="0" err="1"/>
              <a:t>Veselia</a:t>
            </a:r>
            <a:r>
              <a:rPr lang="en-US" sz="2400" dirty="0"/>
              <a:t> e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toi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copiii</a:t>
            </a:r>
            <a:r>
              <a:rPr lang="en-US" sz="2400" dirty="0"/>
              <a:t> spun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joci</a:t>
            </a:r>
            <a:r>
              <a:rPr lang="en-US" sz="2400" dirty="0"/>
              <a:t> </a:t>
            </a:r>
          </a:p>
          <a:p>
            <a:r>
              <a:rPr lang="en-US" sz="2400" dirty="0"/>
              <a:t>Ca </a:t>
            </a:r>
            <a:r>
              <a:rPr lang="en-US" sz="2400" dirty="0" err="1"/>
              <a:t>oricare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  <a:p>
            <a:endParaRPr lang="ro-RO" dirty="0"/>
          </a:p>
        </p:txBody>
      </p:sp>
      <p:pic>
        <p:nvPicPr>
          <p:cNvPr id="5" name="Picture 4" descr="Snowman Snow Christmas - Free vector graphic on Pixabay">
            <a:extLst>
              <a:ext uri="{FF2B5EF4-FFF2-40B4-BE49-F238E27FC236}">
                <a16:creationId xmlns:a16="http://schemas.microsoft.com/office/drawing/2014/main" id="{3921F417-BA1C-44AD-A7FA-99D3078F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99" y="160020"/>
            <a:ext cx="543013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on text: oval 5">
            <a:extLst>
              <a:ext uri="{FF2B5EF4-FFF2-40B4-BE49-F238E27FC236}">
                <a16:creationId xmlns:a16="http://schemas.microsoft.com/office/drawing/2014/main" id="{34118B8F-006B-4FC2-9545-0EAD679590D9}"/>
              </a:ext>
            </a:extLst>
          </p:cNvPr>
          <p:cNvSpPr/>
          <p:nvPr/>
        </p:nvSpPr>
        <p:spPr>
          <a:xfrm>
            <a:off x="4883499" y="974690"/>
            <a:ext cx="3093139" cy="1464586"/>
          </a:xfrm>
          <a:prstGeom prst="wedgeEllipseCallout">
            <a:avLst>
              <a:gd name="adj1" fmla="val 54877"/>
              <a:gd name="adj2" fmla="val 613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Dacă</a:t>
            </a:r>
            <a:r>
              <a:rPr lang="en-US" dirty="0">
                <a:solidFill>
                  <a:schemeClr val="tx1"/>
                </a:solidFill>
              </a:rPr>
              <a:t> ai </a:t>
            </a:r>
            <a:r>
              <a:rPr lang="en-US" dirty="0" err="1">
                <a:solidFill>
                  <a:schemeClr val="tx1"/>
                </a:solidFill>
              </a:rPr>
              <a:t>fost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completa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cuvintele</a:t>
            </a:r>
            <a:r>
              <a:rPr lang="en-US" dirty="0">
                <a:solidFill>
                  <a:schemeClr val="tx1"/>
                </a:solidFill>
              </a:rPr>
              <a:t> care </a:t>
            </a:r>
            <a:r>
              <a:rPr lang="en-US" dirty="0" err="1">
                <a:solidFill>
                  <a:schemeClr val="tx1"/>
                </a:solidFill>
              </a:rPr>
              <a:t>lipsesc</a:t>
            </a:r>
            <a:r>
              <a:rPr lang="en-US" dirty="0">
                <a:solidFill>
                  <a:schemeClr val="tx1"/>
                </a:solidFill>
              </a:rPr>
              <a:t> din FIȘA DE SCRIERE.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7" name="Schemă logică: proces alternativ 6">
            <a:extLst>
              <a:ext uri="{FF2B5EF4-FFF2-40B4-BE49-F238E27FC236}">
                <a16:creationId xmlns:a16="http://schemas.microsoft.com/office/drawing/2014/main" id="{68409745-8DC4-4F01-A8AD-318A726F6FF4}"/>
              </a:ext>
            </a:extLst>
          </p:cNvPr>
          <p:cNvSpPr/>
          <p:nvPr/>
        </p:nvSpPr>
        <p:spPr>
          <a:xfrm>
            <a:off x="2783393" y="793820"/>
            <a:ext cx="1004836" cy="341644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Schemă logică: proces alternativ 7">
            <a:extLst>
              <a:ext uri="{FF2B5EF4-FFF2-40B4-BE49-F238E27FC236}">
                <a16:creationId xmlns:a16="http://schemas.microsoft.com/office/drawing/2014/main" id="{E600A383-F17A-492F-B635-C964EFF58452}"/>
              </a:ext>
            </a:extLst>
          </p:cNvPr>
          <p:cNvSpPr/>
          <p:nvPr/>
        </p:nvSpPr>
        <p:spPr>
          <a:xfrm>
            <a:off x="1249960" y="1247670"/>
            <a:ext cx="719517" cy="341644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Schemă logică: proces alternativ 8">
            <a:extLst>
              <a:ext uri="{FF2B5EF4-FFF2-40B4-BE49-F238E27FC236}">
                <a16:creationId xmlns:a16="http://schemas.microsoft.com/office/drawing/2014/main" id="{8AF98439-BC17-4BC9-A40F-D5A99CDF83AA}"/>
              </a:ext>
            </a:extLst>
          </p:cNvPr>
          <p:cNvSpPr/>
          <p:nvPr/>
        </p:nvSpPr>
        <p:spPr>
          <a:xfrm>
            <a:off x="2996083" y="2268454"/>
            <a:ext cx="1004836" cy="341644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Schemă logică: proces alternativ 9">
            <a:extLst>
              <a:ext uri="{FF2B5EF4-FFF2-40B4-BE49-F238E27FC236}">
                <a16:creationId xmlns:a16="http://schemas.microsoft.com/office/drawing/2014/main" id="{3F363DDD-7CB8-44A7-8D42-EE5B40571318}"/>
              </a:ext>
            </a:extLst>
          </p:cNvPr>
          <p:cNvSpPr/>
          <p:nvPr/>
        </p:nvSpPr>
        <p:spPr>
          <a:xfrm>
            <a:off x="2377665" y="3077308"/>
            <a:ext cx="1004836" cy="341644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Schemă logică: proces alternativ 10">
            <a:extLst>
              <a:ext uri="{FF2B5EF4-FFF2-40B4-BE49-F238E27FC236}">
                <a16:creationId xmlns:a16="http://schemas.microsoft.com/office/drawing/2014/main" id="{1DB6C581-29DD-4D13-8BE1-18C09A2F6A97}"/>
              </a:ext>
            </a:extLst>
          </p:cNvPr>
          <p:cNvSpPr/>
          <p:nvPr/>
        </p:nvSpPr>
        <p:spPr>
          <a:xfrm>
            <a:off x="2001295" y="4140375"/>
            <a:ext cx="500745" cy="341644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Schemă logică: proces alternativ 11">
            <a:extLst>
              <a:ext uri="{FF2B5EF4-FFF2-40B4-BE49-F238E27FC236}">
                <a16:creationId xmlns:a16="http://schemas.microsoft.com/office/drawing/2014/main" id="{C5C6D223-314D-4600-A8F8-267FED4A4CD6}"/>
              </a:ext>
            </a:extLst>
          </p:cNvPr>
          <p:cNvSpPr/>
          <p:nvPr/>
        </p:nvSpPr>
        <p:spPr>
          <a:xfrm>
            <a:off x="564553" y="5268686"/>
            <a:ext cx="1004836" cy="341644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Schemă logică: proces alternativ 12">
            <a:extLst>
              <a:ext uri="{FF2B5EF4-FFF2-40B4-BE49-F238E27FC236}">
                <a16:creationId xmlns:a16="http://schemas.microsoft.com/office/drawing/2014/main" id="{5FDF4C77-21F3-43DB-8389-9B2A24EBFD0C}"/>
              </a:ext>
            </a:extLst>
          </p:cNvPr>
          <p:cNvSpPr/>
          <p:nvPr/>
        </p:nvSpPr>
        <p:spPr>
          <a:xfrm>
            <a:off x="2783393" y="5906100"/>
            <a:ext cx="381838" cy="341644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7357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43B7A4-077C-40D8-B017-212CC03A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Ora de </a:t>
            </a:r>
            <a:r>
              <a:rPr lang="en-US" b="1" dirty="0" err="1"/>
              <a:t>matematică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F259E02-169B-46A3-9359-3C7CBEFDE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 err="1"/>
              <a:t>Rezolvă</a:t>
            </a:r>
            <a:r>
              <a:rPr lang="en-US" dirty="0"/>
              <a:t> rapid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</a:t>
            </a:r>
            <a:r>
              <a:rPr lang="en-US" dirty="0" err="1"/>
              <a:t>exerciții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finalul</a:t>
            </a:r>
            <a:r>
              <a:rPr lang="en-US" dirty="0"/>
              <a:t> </a:t>
            </a:r>
            <a:r>
              <a:rPr lang="en-US" dirty="0" err="1"/>
              <a:t>orei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așteaptă</a:t>
            </a:r>
            <a:r>
              <a:rPr lang="en-US" dirty="0"/>
              <a:t> un </a:t>
            </a:r>
            <a:r>
              <a:rPr lang="en-US" dirty="0" err="1"/>
              <a:t>joc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4" name="Picture 4" descr="Snowman Snow Christmas - Free vector graphic on Pixabay">
            <a:extLst>
              <a:ext uri="{FF2B5EF4-FFF2-40B4-BE49-F238E27FC236}">
                <a16:creationId xmlns:a16="http://schemas.microsoft.com/office/drawing/2014/main" id="{107B9362-CEBA-4BF6-838E-DE7F5622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99" y="160020"/>
            <a:ext cx="543013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matică A Plati Cifre - Imagine gratuită pe Pixabay">
            <a:extLst>
              <a:ext uri="{FF2B5EF4-FFF2-40B4-BE49-F238E27FC236}">
                <a16:creationId xmlns:a16="http://schemas.microsoft.com/office/drawing/2014/main" id="{F062B468-EEA6-439D-A9E4-874B7508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10" y="3202940"/>
            <a:ext cx="310896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7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nowman Snow Christmas - Free vector graphic on Pixabay">
            <a:extLst>
              <a:ext uri="{FF2B5EF4-FFF2-40B4-BE49-F238E27FC236}">
                <a16:creationId xmlns:a16="http://schemas.microsoft.com/office/drawing/2014/main" id="{351CC82D-27D5-448E-83CC-034A3C04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4" y="192024"/>
            <a:ext cx="543013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chemă logică: conector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6D5CB-1AC0-4043-B66E-EAFED90AE08F}"/>
              </a:ext>
            </a:extLst>
          </p:cNvPr>
          <p:cNvSpPr/>
          <p:nvPr/>
        </p:nvSpPr>
        <p:spPr>
          <a:xfrm>
            <a:off x="6187134" y="2853128"/>
            <a:ext cx="310896" cy="3200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lon text: oval 8">
            <a:extLst>
              <a:ext uri="{FF2B5EF4-FFF2-40B4-BE49-F238E27FC236}">
                <a16:creationId xmlns:a16="http://schemas.microsoft.com/office/drawing/2014/main" id="{545BDCCE-74E6-4CE1-8AE4-83D8555F84AC}"/>
              </a:ext>
            </a:extLst>
          </p:cNvPr>
          <p:cNvSpPr/>
          <p:nvPr/>
        </p:nvSpPr>
        <p:spPr>
          <a:xfrm>
            <a:off x="882502" y="713433"/>
            <a:ext cx="3496826" cy="2823587"/>
          </a:xfrm>
          <a:prstGeom prst="wedgeEllipseCallout">
            <a:avLst>
              <a:gd name="adj1" fmla="val 99570"/>
              <a:gd name="adj2" fmla="val 588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1255145" y="1001841"/>
            <a:ext cx="275153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Provocare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Două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adevăruri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minciună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despre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mine.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Click pe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morcov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ro-RO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63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FDB6B5-F828-49AD-8FAA-1FF7A655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Două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adevăruri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și</a:t>
            </a:r>
            <a:r>
              <a:rPr lang="en-US" b="1" dirty="0">
                <a:solidFill>
                  <a:srgbClr val="0070C0"/>
                </a:solidFill>
              </a:rPr>
              <a:t> o </a:t>
            </a:r>
            <a:r>
              <a:rPr lang="en-US" b="1" dirty="0" err="1">
                <a:solidFill>
                  <a:srgbClr val="0070C0"/>
                </a:solidFill>
              </a:rPr>
              <a:t>minciună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F1149D64-E144-450A-BAE9-D13C6D85D535}"/>
              </a:ext>
            </a:extLst>
          </p:cNvPr>
          <p:cNvSpPr/>
          <p:nvPr/>
        </p:nvSpPr>
        <p:spPr>
          <a:xfrm>
            <a:off x="838200" y="1543062"/>
            <a:ext cx="1152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ro-RO" sz="2800" dirty="0"/>
              <a:t>Un om de zăpadă este o sculptură din zăpadă compactă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Snowman Snow Christmas - Free vector graphic on Pixabay">
            <a:extLst>
              <a:ext uri="{FF2B5EF4-FFF2-40B4-BE49-F238E27FC236}">
                <a16:creationId xmlns:a16="http://schemas.microsoft.com/office/drawing/2014/main" id="{6526BD35-F298-4812-A969-3AF5F21A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435" y="3732337"/>
            <a:ext cx="2406365" cy="28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on text: oval 5">
            <a:extLst>
              <a:ext uri="{FF2B5EF4-FFF2-40B4-BE49-F238E27FC236}">
                <a16:creationId xmlns:a16="http://schemas.microsoft.com/office/drawing/2014/main" id="{B151283F-B282-4F7F-BEC1-51A99A48D2BA}"/>
              </a:ext>
            </a:extLst>
          </p:cNvPr>
          <p:cNvSpPr/>
          <p:nvPr/>
        </p:nvSpPr>
        <p:spPr>
          <a:xfrm>
            <a:off x="5395965" y="3443028"/>
            <a:ext cx="2249078" cy="1755498"/>
          </a:xfrm>
          <a:prstGeom prst="wedgeEllipseCallout">
            <a:avLst>
              <a:gd name="adj1" fmla="val 114225"/>
              <a:gd name="adj2" fmla="val -63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Scrieți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pe o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foaie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/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tăbliță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numarul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enunțului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care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este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fals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1E8C5E69-CA24-4A27-8343-986BBB686ABD}"/>
              </a:ext>
            </a:extLst>
          </p:cNvPr>
          <p:cNvSpPr/>
          <p:nvPr/>
        </p:nvSpPr>
        <p:spPr>
          <a:xfrm>
            <a:off x="838200" y="2083969"/>
            <a:ext cx="1152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Alvin </a:t>
            </a:r>
            <a:r>
              <a:rPr lang="en-US" sz="2800" dirty="0" err="1"/>
              <a:t>este</a:t>
            </a:r>
            <a:r>
              <a:rPr lang="en-US" sz="2800" dirty="0"/>
              <a:t> un </a:t>
            </a:r>
            <a:r>
              <a:rPr lang="en-US" sz="2800" dirty="0" err="1"/>
              <a:t>cunoscut</a:t>
            </a:r>
            <a:r>
              <a:rPr lang="en-US" sz="2800" dirty="0"/>
              <a:t> om de </a:t>
            </a:r>
            <a:r>
              <a:rPr lang="en-US" sz="2800" dirty="0" err="1"/>
              <a:t>zăpadă</a:t>
            </a:r>
            <a:r>
              <a:rPr lang="en-US" sz="2800" dirty="0"/>
              <a:t> din </a:t>
            </a:r>
            <a:r>
              <a:rPr lang="en-US" sz="2800" dirty="0" err="1"/>
              <a:t>desene</a:t>
            </a:r>
            <a:r>
              <a:rPr lang="en-US" sz="2800" dirty="0"/>
              <a:t> animate.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4062A02C-D2DA-47CC-8740-4CA61FF3C1D8}"/>
              </a:ext>
            </a:extLst>
          </p:cNvPr>
          <p:cNvSpPr/>
          <p:nvPr/>
        </p:nvSpPr>
        <p:spPr>
          <a:xfrm>
            <a:off x="838199" y="2679237"/>
            <a:ext cx="1152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Omul de </a:t>
            </a:r>
            <a:r>
              <a:rPr lang="en-US" sz="2800" dirty="0" err="1"/>
              <a:t>zăpadă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denumit</a:t>
            </a:r>
            <a:r>
              <a:rPr lang="en-US" sz="2800" dirty="0"/>
              <a:t> </a:t>
            </a:r>
            <a:r>
              <a:rPr lang="en-US" sz="2800" dirty="0" err="1"/>
              <a:t>într</a:t>
            </a:r>
            <a:r>
              <a:rPr lang="en-US" sz="2800" dirty="0"/>
              <a:t>-o </a:t>
            </a:r>
            <a:r>
              <a:rPr lang="en-US" sz="2800" dirty="0" err="1"/>
              <a:t>țară</a:t>
            </a:r>
            <a:r>
              <a:rPr lang="en-US" sz="2800" dirty="0"/>
              <a:t> „Omul </a:t>
            </a:r>
            <a:r>
              <a:rPr lang="en-US" sz="2800" dirty="0" err="1"/>
              <a:t>fără</a:t>
            </a:r>
            <a:r>
              <a:rPr lang="en-US" sz="2800" dirty="0"/>
              <a:t> </a:t>
            </a:r>
            <a:r>
              <a:rPr lang="en-US" sz="2800" dirty="0" err="1"/>
              <a:t>minte</a:t>
            </a:r>
            <a:r>
              <a:rPr lang="en-US" sz="2800" dirty="0"/>
              <a:t>”.</a:t>
            </a:r>
            <a:endParaRPr lang="ro-RO" sz="2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93F64311-EF8B-492D-936C-D304F44869C6}"/>
              </a:ext>
            </a:extLst>
          </p:cNvPr>
          <p:cNvSpPr/>
          <p:nvPr/>
        </p:nvSpPr>
        <p:spPr>
          <a:xfrm>
            <a:off x="9078266" y="1445490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8428F5-E992-4F0E-A3A9-6CD2917CEC99}"/>
              </a:ext>
            </a:extLst>
          </p:cNvPr>
          <p:cNvSpPr/>
          <p:nvPr/>
        </p:nvSpPr>
        <p:spPr>
          <a:xfrm>
            <a:off x="9306555" y="1988404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F</a:t>
            </a:r>
            <a:endParaRPr lang="ro-RO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A7029D28-4491-4558-A294-1455CC293B11}"/>
              </a:ext>
            </a:extLst>
          </p:cNvPr>
          <p:cNvSpPr/>
          <p:nvPr/>
        </p:nvSpPr>
        <p:spPr>
          <a:xfrm>
            <a:off x="9567812" y="2643877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0015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FDB6B5-F828-49AD-8FAA-1FF7A655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Două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adevăruri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și</a:t>
            </a:r>
            <a:r>
              <a:rPr lang="en-US" b="1" dirty="0">
                <a:solidFill>
                  <a:srgbClr val="0070C0"/>
                </a:solidFill>
              </a:rPr>
              <a:t> o </a:t>
            </a:r>
            <a:r>
              <a:rPr lang="en-US" b="1" dirty="0" err="1">
                <a:solidFill>
                  <a:srgbClr val="0070C0"/>
                </a:solidFill>
              </a:rPr>
              <a:t>minciună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F1149D64-E144-450A-BAE9-D13C6D85D535}"/>
              </a:ext>
            </a:extLst>
          </p:cNvPr>
          <p:cNvSpPr/>
          <p:nvPr/>
        </p:nvSpPr>
        <p:spPr>
          <a:xfrm>
            <a:off x="255396" y="1672037"/>
            <a:ext cx="11936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ro-RO" sz="2800" dirty="0"/>
              <a:t>Cel mai mare om de zăpadă din lume a fost </a:t>
            </a:r>
            <a:r>
              <a:rPr lang="en-US" sz="2800" dirty="0" err="1"/>
              <a:t>construit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România</a:t>
            </a:r>
            <a:r>
              <a:rPr lang="ro-RO" sz="2800" dirty="0"/>
              <a:t>, în 2008. Este de genul feminin </a:t>
            </a:r>
            <a:r>
              <a:rPr lang="ro-RO" sz="2800" dirty="0" err="1"/>
              <a:t>şi</a:t>
            </a:r>
            <a:r>
              <a:rPr lang="ro-RO" sz="2800" dirty="0"/>
              <a:t> se </a:t>
            </a:r>
            <a:r>
              <a:rPr lang="ro-RO" sz="2800" dirty="0" err="1"/>
              <a:t>numeşte</a:t>
            </a:r>
            <a:r>
              <a:rPr lang="ro-RO" sz="2800" dirty="0"/>
              <a:t> Olympia </a:t>
            </a:r>
            <a:r>
              <a:rPr lang="ro-RO" sz="2800" dirty="0" err="1"/>
              <a:t>Snow-Woman</a:t>
            </a:r>
            <a:r>
              <a:rPr lang="ro-RO" sz="2800" dirty="0"/>
              <a:t>. Măsoară 37,21 metri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Snowman Snow Christmas - Free vector graphic on Pixabay">
            <a:extLst>
              <a:ext uri="{FF2B5EF4-FFF2-40B4-BE49-F238E27FC236}">
                <a16:creationId xmlns:a16="http://schemas.microsoft.com/office/drawing/2014/main" id="{6526BD35-F298-4812-A969-3AF5F21A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70" y="125670"/>
            <a:ext cx="1271662" cy="15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1E8C5E69-CA24-4A27-8343-986BBB686ABD}"/>
              </a:ext>
            </a:extLst>
          </p:cNvPr>
          <p:cNvSpPr/>
          <p:nvPr/>
        </p:nvSpPr>
        <p:spPr>
          <a:xfrm>
            <a:off x="134814" y="2726986"/>
            <a:ext cx="119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Japonia</a:t>
            </a:r>
            <a:r>
              <a:rPr lang="en-US" sz="2800" dirty="0"/>
              <a:t> </a:t>
            </a:r>
            <a:r>
              <a:rPr lang="en-US" sz="2800" dirty="0" err="1"/>
              <a:t>deţine</a:t>
            </a:r>
            <a:r>
              <a:rPr lang="en-US" sz="2800" dirty="0"/>
              <a:t> </a:t>
            </a:r>
            <a:r>
              <a:rPr lang="en-US" sz="2800" dirty="0" err="1"/>
              <a:t>Recordul</a:t>
            </a:r>
            <a:r>
              <a:rPr lang="en-US" sz="2800" dirty="0"/>
              <a:t> </a:t>
            </a:r>
            <a:r>
              <a:rPr lang="en-US" sz="2800" dirty="0" err="1"/>
              <a:t>Guiness</a:t>
            </a:r>
            <a:r>
              <a:rPr lang="en-US" sz="2800" dirty="0"/>
              <a:t> World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cei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mulţi</a:t>
            </a:r>
            <a:r>
              <a:rPr lang="en-US" sz="2800" dirty="0"/>
              <a:t> </a:t>
            </a:r>
            <a:r>
              <a:rPr lang="en-US" sz="2800" dirty="0" err="1"/>
              <a:t>oameni</a:t>
            </a:r>
            <a:r>
              <a:rPr lang="en-US" sz="2800" dirty="0"/>
              <a:t> de </a:t>
            </a:r>
            <a:r>
              <a:rPr lang="en-US" sz="2800" dirty="0" err="1"/>
              <a:t>zăpadă</a:t>
            </a:r>
            <a:r>
              <a:rPr lang="en-US" sz="2800" dirty="0"/>
              <a:t> </a:t>
            </a:r>
            <a:r>
              <a:rPr lang="en-US" sz="2800" dirty="0" err="1"/>
              <a:t>construiţi</a:t>
            </a:r>
            <a:r>
              <a:rPr lang="en-US" sz="2800" dirty="0"/>
              <a:t> </a:t>
            </a:r>
            <a:r>
              <a:rPr lang="en-US" sz="2800" dirty="0" err="1"/>
              <a:t>într</a:t>
            </a:r>
            <a:r>
              <a:rPr lang="en-US" sz="2800" dirty="0"/>
              <a:t>-o </a:t>
            </a:r>
            <a:r>
              <a:rPr lang="en-US" sz="2800" dirty="0" err="1"/>
              <a:t>oră</a:t>
            </a:r>
            <a:r>
              <a:rPr lang="en-US" sz="2800" dirty="0"/>
              <a:t>. Nu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puţini</a:t>
            </a:r>
            <a:r>
              <a:rPr lang="en-US" sz="2800" dirty="0"/>
              <a:t> de 2.036 de </a:t>
            </a:r>
            <a:r>
              <a:rPr lang="en-US" sz="2800" dirty="0" err="1"/>
              <a:t>oameni</a:t>
            </a:r>
            <a:r>
              <a:rPr lang="en-US" sz="2800" dirty="0"/>
              <a:t> de </a:t>
            </a:r>
            <a:r>
              <a:rPr lang="en-US" sz="2800" dirty="0" err="1"/>
              <a:t>zăpadă</a:t>
            </a:r>
            <a:r>
              <a:rPr lang="en-US" sz="2800" dirty="0"/>
              <a:t> au </a:t>
            </a:r>
            <a:r>
              <a:rPr lang="en-US" sz="2800" dirty="0" err="1"/>
              <a:t>fost</a:t>
            </a:r>
            <a:r>
              <a:rPr lang="en-US" sz="2800" dirty="0"/>
              <a:t> </a:t>
            </a:r>
            <a:r>
              <a:rPr lang="en-US" sz="2800" dirty="0" err="1"/>
              <a:t>făcuţi</a:t>
            </a:r>
            <a:r>
              <a:rPr lang="en-US" sz="2800" dirty="0"/>
              <a:t> </a:t>
            </a:r>
            <a:r>
              <a:rPr lang="en-US" sz="2800" dirty="0" err="1"/>
              <a:t>doar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60 de minute de un </a:t>
            </a:r>
            <a:r>
              <a:rPr lang="en-US" sz="2800" dirty="0" err="1"/>
              <a:t>grup</a:t>
            </a:r>
            <a:r>
              <a:rPr lang="en-US" sz="2800" dirty="0"/>
              <a:t> de 1 406 </a:t>
            </a:r>
            <a:r>
              <a:rPr lang="en-US" sz="2800" dirty="0" err="1"/>
              <a:t>participanţi</a:t>
            </a:r>
            <a:r>
              <a:rPr lang="en-US" sz="2800" dirty="0"/>
              <a:t>.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4062A02C-D2DA-47CC-8740-4CA61FF3C1D8}"/>
              </a:ext>
            </a:extLst>
          </p:cNvPr>
          <p:cNvSpPr/>
          <p:nvPr/>
        </p:nvSpPr>
        <p:spPr>
          <a:xfrm>
            <a:off x="134815" y="4344912"/>
            <a:ext cx="11936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La data de 20 </a:t>
            </a:r>
            <a:r>
              <a:rPr lang="en-US" sz="2800" dirty="0" err="1"/>
              <a:t>martie</a:t>
            </a:r>
            <a:r>
              <a:rPr lang="en-US" sz="2800" dirty="0"/>
              <a:t>,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fiecare</a:t>
            </a:r>
            <a:r>
              <a:rPr lang="en-US" sz="2800" dirty="0"/>
              <a:t> an,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sărbătorită</a:t>
            </a:r>
            <a:r>
              <a:rPr lang="en-US" sz="2800" dirty="0"/>
              <a:t> „</a:t>
            </a:r>
            <a:r>
              <a:rPr lang="en-US" sz="2800" dirty="0" err="1"/>
              <a:t>Ziua</a:t>
            </a:r>
            <a:r>
              <a:rPr lang="en-US" sz="2800" dirty="0"/>
              <a:t> </a:t>
            </a:r>
            <a:r>
              <a:rPr lang="en-US" sz="2800" dirty="0" err="1"/>
              <a:t>Topirii</a:t>
            </a:r>
            <a:r>
              <a:rPr lang="en-US" sz="2800" dirty="0"/>
              <a:t> </a:t>
            </a:r>
            <a:r>
              <a:rPr lang="en-US" sz="2800" dirty="0" err="1"/>
              <a:t>Omului</a:t>
            </a:r>
            <a:r>
              <a:rPr lang="en-US" sz="2800" dirty="0"/>
              <a:t> de </a:t>
            </a:r>
            <a:r>
              <a:rPr lang="en-US" sz="2800" dirty="0" err="1"/>
              <a:t>Zăpadă</a:t>
            </a:r>
            <a:r>
              <a:rPr lang="en-US" sz="2800" dirty="0"/>
              <a:t>”, </a:t>
            </a:r>
            <a:r>
              <a:rPr lang="en-US" sz="2800" dirty="0" err="1"/>
              <a:t>pentru</a:t>
            </a:r>
            <a:r>
              <a:rPr lang="en-US" sz="2800" dirty="0"/>
              <a:t> a </a:t>
            </a:r>
            <a:r>
              <a:rPr lang="en-US" sz="2800" dirty="0" err="1"/>
              <a:t>marca</a:t>
            </a:r>
            <a:r>
              <a:rPr lang="en-US" sz="2800" dirty="0"/>
              <a:t> </a:t>
            </a:r>
            <a:r>
              <a:rPr lang="en-US" sz="2800" dirty="0" err="1"/>
              <a:t>schimbarea</a:t>
            </a:r>
            <a:r>
              <a:rPr lang="en-US" sz="2800" dirty="0"/>
              <a:t> </a:t>
            </a:r>
            <a:r>
              <a:rPr lang="en-US" sz="2800" dirty="0" err="1"/>
              <a:t>anotimpului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anume</a:t>
            </a:r>
            <a:r>
              <a:rPr lang="en-US" sz="2800" dirty="0"/>
              <a:t>, </a:t>
            </a:r>
            <a:r>
              <a:rPr lang="en-US" sz="2800" dirty="0" err="1"/>
              <a:t>trecerea</a:t>
            </a:r>
            <a:r>
              <a:rPr lang="en-US" sz="2800" dirty="0"/>
              <a:t> de la </a:t>
            </a:r>
            <a:r>
              <a:rPr lang="en-US" sz="2800" dirty="0" err="1"/>
              <a:t>iarnă</a:t>
            </a:r>
            <a:r>
              <a:rPr lang="en-US" sz="2800" dirty="0"/>
              <a:t> la </a:t>
            </a:r>
            <a:r>
              <a:rPr lang="en-US" sz="2800" dirty="0" err="1"/>
              <a:t>primăvară</a:t>
            </a:r>
            <a:r>
              <a:rPr lang="en-US" sz="2800" dirty="0"/>
              <a:t>.</a:t>
            </a:r>
            <a:endParaRPr lang="ro-RO" sz="2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93F64311-EF8B-492D-936C-D304F44869C6}"/>
              </a:ext>
            </a:extLst>
          </p:cNvPr>
          <p:cNvSpPr/>
          <p:nvPr/>
        </p:nvSpPr>
        <p:spPr>
          <a:xfrm>
            <a:off x="11130115" y="2084075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F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8428F5-E992-4F0E-A3A9-6CD2917CEC99}"/>
              </a:ext>
            </a:extLst>
          </p:cNvPr>
          <p:cNvSpPr/>
          <p:nvPr/>
        </p:nvSpPr>
        <p:spPr>
          <a:xfrm>
            <a:off x="1730099" y="5185963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A7029D28-4491-4558-A294-1455CC293B11}"/>
              </a:ext>
            </a:extLst>
          </p:cNvPr>
          <p:cNvSpPr/>
          <p:nvPr/>
        </p:nvSpPr>
        <p:spPr>
          <a:xfrm>
            <a:off x="7718915" y="3585342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56646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520</Words>
  <Application>Microsoft Office PowerPoint</Application>
  <PresentationFormat>Ecran lat</PresentationFormat>
  <Paragraphs>75</Paragraphs>
  <Slides>14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Temă Office</vt:lpstr>
      <vt:lpstr>Prezentare PowerPoint</vt:lpstr>
      <vt:lpstr>La mulți ani, Om de zăpadă!</vt:lpstr>
      <vt:lpstr>Prezentare PowerPoint</vt:lpstr>
      <vt:lpstr>https://www.youtube.com/watch?v=YvU1HMs8c6Y   </vt:lpstr>
      <vt:lpstr>Prezentare PowerPoint</vt:lpstr>
      <vt:lpstr>Ora de matematică</vt:lpstr>
      <vt:lpstr>Prezentare PowerPoint</vt:lpstr>
      <vt:lpstr>Două adevăruri și o minciună</vt:lpstr>
      <vt:lpstr>Două adevăruri și o minciună</vt:lpstr>
      <vt:lpstr>Prezentare PowerPoint</vt:lpstr>
      <vt:lpstr>Prezentare PowerPoint</vt:lpstr>
      <vt:lpstr>HAI AFARĂ LA ZĂPADĂ! Descoperă cele șase litere ascunse în zăpadă și alcătuiește un cuvânt. 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mihai manecuta</dc:creator>
  <cp:lastModifiedBy>mihai manecuta</cp:lastModifiedBy>
  <cp:revision>107</cp:revision>
  <dcterms:created xsi:type="dcterms:W3CDTF">2022-01-15T06:31:26Z</dcterms:created>
  <dcterms:modified xsi:type="dcterms:W3CDTF">2022-01-17T15:39:27Z</dcterms:modified>
</cp:coreProperties>
</file>