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6" r:id="rId16"/>
    <p:sldId id="283" r:id="rId17"/>
    <p:sldId id="284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C3A961-C8FF-4582-B043-091201A7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7E90522-6401-49F2-BFE2-3721E1C2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2546835-F5EB-4E20-A587-AFB84917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F5835C3-5556-4F95-A51B-226F3FCB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F3FA518-9C02-460F-B7EB-ED507140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709F-4CF0-4104-8A2F-7FBAD8F23A6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714850626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8CAAD7-53F8-45E9-8A1D-F3474A79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E86D298-75EA-4CE4-A184-DBA0419CA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56DADCF-25BE-4DE9-B963-6E9AFE2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FEAFB1D-DB81-4ED7-86CE-AF803CD7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C9F8B8-9C3E-416B-AA89-3ADC74B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7163-FE6C-4A06-B1E7-44E0F960830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737246954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E6B00BD-DCA3-4000-894D-DE135D038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44DA20A-19DE-4A39-878D-D70838C3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7EE0558-43E1-4CBD-B3B3-E3DAC849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D9E8E-235A-47FB-8402-7A0DB7E0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6AC939D-3C6E-4CBF-8854-FC05FD31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353CC-4474-4690-945F-9F39BEDCA8A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51042917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0A783-A707-47B4-805C-BF5355A2494E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870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C750-7975-4722-882F-DDA4866842B9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777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60DB97-45EE-47C8-8C3B-72DB01D00182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082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DA2-3917-4F95-94E6-D3BC6860780A}" type="datetime1">
              <a:rPr lang="ro-RO" smtClean="0"/>
              <a:t>18.01.2022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CC00-9AD1-43BF-A293-AB413A796D13}" type="datetime1">
              <a:rPr lang="ro-RO" smtClean="0"/>
              <a:t>18.01.2022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479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A3FA-7EED-454B-B851-7C31AA3B14CC}" type="datetime1">
              <a:rPr lang="ro-RO" smtClean="0"/>
              <a:t>18.01.2022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8104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B4DB-961B-47A4-ACE1-F79030649836}" type="datetime1">
              <a:rPr lang="ro-RO" smtClean="0"/>
              <a:t>18.01.2022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325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517CEB8-11D1-4FBD-8761-66F9BE5650E4}" type="datetime1">
              <a:rPr lang="ro-RO" smtClean="0"/>
              <a:t>18.01.2022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1874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04148B-C599-4341-AD27-61F041C0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30F4AFD-FF79-4808-BC18-DE93DB75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20E110-0DC6-4828-BE3F-33057E7A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739991F-CF2B-48AA-90E2-13B547D8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9552C9-F67F-401E-916B-CE9C313A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2F8C-99F3-4553-A6A3-B8B93C28EAE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312104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EB24936-D883-4E50-931F-85ACA3683E3E}" type="datetime1">
              <a:rPr lang="ro-RO" smtClean="0"/>
              <a:t>18.01.2022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340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EE83-5B9D-420E-B1FB-B13859BB73A5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417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2F97-520B-4531-8223-825401065C2E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2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854496-3491-4CB1-A9F3-14EAB62C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A4AB742-DD68-4987-AD90-6F307AA0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176C40-8723-4D10-8FFB-D03715B5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608B8BF-3E81-4298-A9CF-E76D1213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C31C608-3D60-43B1-8B51-EC6F63A9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A324-D787-44F6-B927-B286BE6F603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32501769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21126A-1ABD-49E4-A268-ED4F6CC1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F700B4-D3A5-4FF9-9473-A10DE1007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D4EF220-ACC0-4655-B59F-985B599AA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D1A5C2C-5F9D-4FD6-89CA-47C3E104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2F09E27-4DEA-4B60-8646-9AAC2A76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59E9C09-AEFE-4CA7-AA33-3080F98F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B765-1D83-42E6-8925-9803823B07B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335555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633861-FAFE-45D4-9D96-F7561900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C62A5E0-5477-406B-9D98-E1F47CA9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124FCE-7E3F-44DB-990E-D167FFAD0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6986074-3F63-4C19-92C0-D8D863D2B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076603C-60D6-4FC8-8516-3B43F80D1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AACE780-C42D-4A74-8840-CA746D4D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E44050B-9C17-40DA-A5B6-0427C094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8002C4D-9098-4F6E-9E47-18D3ABE4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1825-4165-43F2-B4E6-ACDB1C2E038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2345336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F0AFDB-EA14-4A48-A414-733DE71B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7F98113-5B2F-4489-9E07-8794E0D2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2EE6C64-E2C1-4654-BCEA-A840BA65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DF8137C3-C30F-41A9-8F8C-BEA2F526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D1083-BF0B-4857-BAC5-E4302F715D5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277160950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7B5BBBD-B35E-4C89-AA43-B896377F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7BC9949-AC25-488A-8107-C61613E8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D94F395-E7D7-46F0-B5ED-3F39F940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C158C-7A17-4EC9-9AD9-873366D1491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668015314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BAD3AC-DA79-4521-BC25-0EEA9C08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181C31-CADC-4042-966C-A4B77128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3181626-51B7-486D-9D1B-C434125D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FEC5B2D-A9D7-4876-869F-D4C98E12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AF0E9FD-DDF0-4DE8-BE5A-C18D1327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4E6076C-69FC-4F07-B00C-1FC777CE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55E42-040F-4C8D-B3B1-A53D46999ED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8107531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5A4007-E9A3-4D2B-A5B6-49A5428D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789D939-F352-4C6E-8061-60B624945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529B089-C9AF-4EA2-8A12-90FA0277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05C1CA4-4A98-400A-9A2C-0A55DADD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CE93261-4543-45CB-980C-FE34543B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16A3B7A-2FC0-46F3-BBD8-CD9D73CC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7ADA-14FC-40E2-BCC0-3A7AB5F7C95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33677073"/>
      </p:ext>
    </p:extLst>
  </p:cSld>
  <p:clrMapOvr>
    <a:masterClrMapping/>
  </p:clrMapOvr>
  <p:transition advClick="0" advTm="180000">
    <p:sndAc>
      <p:stSnd>
        <p:snd r:embed="rId1" name="Corul filarmonicii cluj - Hora unirii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4800ED-1FD7-4792-AB06-62175129A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Faceți clic pentru a edita stilul de titlu coordonator</a:t>
            </a:r>
            <a:endParaRPr lang="en-US" altLang="ro-RO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537293-AFD7-42A7-A6F4-D9F1C3DDB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Editați stilurile de text coordonator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A16726-8BB1-49C0-99AB-A2CFD8FD58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o-R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F70D4-71C6-4975-903D-2FDBB4C010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o-R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C0EAA1-E871-4BBF-AB8C-10E36CD101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F1B79-6EDB-45CC-A98B-4958D1DFBE5F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0000">
    <p:sndAc>
      <p:stSnd>
        <p:snd r:embed="rId13" name="Corul filarmonicii cluj - Hora unirii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6FAD0E-6093-419D-86C6-F2BB5CEE9BA2}" type="datetime1">
              <a:rPr lang="ro-RO" smtClean="0"/>
              <a:t>18.01.2022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© ELI_MINECUTA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7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ordwall.net/resource/9124180/completeaz%c4%83-cu-cuv%c3%a2ntul-potrivi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imx4f273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earningapps.org/163476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A6113B-D400-4880-9B7F-845A2FCE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2792650"/>
            <a:ext cx="7738814" cy="18461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 DIDACTIC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”CĂLĂTOR PRIN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ROMÂNIA!”</a:t>
            </a: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F1A4E98-72FF-48FA-A3C1-6AAF6E6ED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Clasele II-IV </a:t>
            </a:r>
          </a:p>
        </p:txBody>
      </p:sp>
      <p:pic>
        <p:nvPicPr>
          <p:cNvPr id="1028" name="Picture 4" descr="1 Decembrie, Ziua Naţională a României. Semnificaţiile şi istoria acestei  date">
            <a:extLst>
              <a:ext uri="{FF2B5EF4-FFF2-40B4-BE49-F238E27FC236}">
                <a16:creationId xmlns:a16="http://schemas.microsoft.com/office/drawing/2014/main" id="{E26C57BD-9242-4B44-9C92-851E9C0F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0" y="1199274"/>
            <a:ext cx="2131768" cy="11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4 ianuarie 1859 – Tot ce trebuie să știi despre ”Mica Unire”! - Stirile PRO">
            <a:extLst>
              <a:ext uri="{FF2B5EF4-FFF2-40B4-BE49-F238E27FC236}">
                <a16:creationId xmlns:a16="http://schemas.microsoft.com/office/drawing/2014/main" id="{94021B5F-7E58-4FF6-B828-6FEA589F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0" y="1056777"/>
            <a:ext cx="2458358" cy="1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I SĂ ÎNVĂŢĂM DESPRE ROMÂNIA! - steag - Decor pentru copii">
            <a:extLst>
              <a:ext uri="{FF2B5EF4-FFF2-40B4-BE49-F238E27FC236}">
                <a16:creationId xmlns:a16="http://schemas.microsoft.com/office/drawing/2014/main" id="{562BE9F4-AB07-42A6-892B-3BBCAE22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48" y="381753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zzle Pieces.. | artisticfantasy">
            <a:extLst>
              <a:ext uri="{FF2B5EF4-FFF2-40B4-BE49-F238E27FC236}">
                <a16:creationId xmlns:a16="http://schemas.microsoft.com/office/drawing/2014/main" id="{7CCB6F13-CBAB-4208-96D5-EF22A810A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21430"/>
            <a:ext cx="2201483" cy="20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3C0D257A-B1B6-4890-85C9-9BFFC8E11A9E}"/>
              </a:ext>
            </a:extLst>
          </p:cNvPr>
          <p:cNvSpPr/>
          <p:nvPr/>
        </p:nvSpPr>
        <p:spPr>
          <a:xfrm>
            <a:off x="3156828" y="465505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  <a:cs typeface="Arial" panose="020B0604020202020204" pitchFamily="34" charset="0"/>
              </a:rPr>
              <a:t>Prof. Elisabeta </a:t>
            </a:r>
            <a:r>
              <a:rPr lang="ro-RO" b="1" dirty="0" err="1">
                <a:solidFill>
                  <a:srgbClr val="0070C0"/>
                </a:solidFill>
                <a:cs typeface="Arial" panose="020B0604020202020204" pitchFamily="34" charset="0"/>
              </a:rPr>
              <a:t>Mînecuță</a:t>
            </a:r>
            <a:endParaRPr lang="ro-RO" dirty="0"/>
          </a:p>
        </p:txBody>
      </p:sp>
      <p:pic>
        <p:nvPicPr>
          <p:cNvPr id="10" name="Imagine 8">
            <a:extLst>
              <a:ext uri="{FF2B5EF4-FFF2-40B4-BE49-F238E27FC236}">
                <a16:creationId xmlns:a16="http://schemas.microsoft.com/office/drawing/2014/main" id="{0E42B443-7F05-4176-837C-46711B5E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Palm Royalty Free Cliparts, Vectors, And Stock Illustration. Image  53299790.">
            <a:extLst>
              <a:ext uri="{FF2B5EF4-FFF2-40B4-BE49-F238E27FC236}">
                <a16:creationId xmlns:a16="http://schemas.microsoft.com/office/drawing/2014/main" id="{AD19BF72-C705-4666-B6B0-87AF5515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" y="1871552"/>
            <a:ext cx="2130137" cy="21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6DE58F8-197D-41AA-A712-EFA53DD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dobrogea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ini pentru dobrogea harta regiune">
            <a:extLst>
              <a:ext uri="{FF2B5EF4-FFF2-40B4-BE49-F238E27FC236}">
                <a16:creationId xmlns:a16="http://schemas.microsoft.com/office/drawing/2014/main" id="{CCB4F758-B5F9-49F2-9C0F-77A824D8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35" y="959644"/>
            <a:ext cx="3228166" cy="28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C143B2E-E754-4928-9FFC-A7036BC8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018" y="3073490"/>
            <a:ext cx="4454786" cy="2695193"/>
          </a:xfrm>
        </p:spPr>
        <p:txBody>
          <a:bodyPr>
            <a:normAutofit fontScale="92500" lnSpcReduction="20000"/>
          </a:bodyPr>
          <a:lstStyle/>
          <a:p>
            <a:r>
              <a:rPr lang="ro-RO" sz="3000" dirty="0">
                <a:solidFill>
                  <a:schemeClr val="tx1"/>
                </a:solidFill>
              </a:rPr>
              <a:t>Desenați pe o foaie palma ta, apoi scrieți în interiorul ei cât mai multe cuvinte din ”familia” cuvântului ROMÂN.</a:t>
            </a:r>
          </a:p>
          <a:p>
            <a:r>
              <a:rPr lang="ro-RO" sz="3000" dirty="0">
                <a:solidFill>
                  <a:schemeClr val="tx1"/>
                </a:solidFill>
              </a:rPr>
              <a:t>Exemplu: </a:t>
            </a:r>
            <a:r>
              <a:rPr lang="ro-RO" sz="3000" dirty="0">
                <a:solidFill>
                  <a:srgbClr val="0070C0"/>
                </a:solidFill>
              </a:rPr>
              <a:t>român, </a:t>
            </a:r>
            <a:r>
              <a:rPr lang="ro-RO" sz="3000" i="1" dirty="0">
                <a:solidFill>
                  <a:schemeClr val="tx1"/>
                </a:solidFill>
              </a:rPr>
              <a:t>românaș, ...</a:t>
            </a:r>
          </a:p>
        </p:txBody>
      </p:sp>
      <p:pic>
        <p:nvPicPr>
          <p:cNvPr id="7" name="Imagine 8">
            <a:extLst>
              <a:ext uri="{FF2B5EF4-FFF2-40B4-BE49-F238E27FC236}">
                <a16:creationId xmlns:a16="http://schemas.microsoft.com/office/drawing/2014/main" id="{83CAA903-40E3-4299-9DFA-8D8038A0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E3B3E6-1F3C-4C72-AFE5-44CD03E2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11817"/>
            <a:ext cx="4841618" cy="1119099"/>
          </a:xfrm>
        </p:spPr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MARAMUREȘ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8C3C2B-DF2B-47C8-BC1E-B9E0FA59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67" y="959645"/>
            <a:ext cx="4059269" cy="1814377"/>
          </a:xfrm>
        </p:spPr>
        <p:txBody>
          <a:bodyPr>
            <a:normAutofit/>
          </a:bodyPr>
          <a:lstStyle/>
          <a:p>
            <a:r>
              <a:rPr lang="ro-RO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Aveți de completat spațiile libere cu cuvintele potrivite din familia cuvântului român.</a:t>
            </a:r>
            <a:endParaRPr lang="ro-R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https://wordwall.net/resource/9124180/completeaz%c4%83-cu-cuv%c3%a2ntul-potrivit</a:t>
            </a:r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8" name="Picture 2" descr="Imagini pentru maramures harta regiune">
            <a:extLst>
              <a:ext uri="{FF2B5EF4-FFF2-40B4-BE49-F238E27FC236}">
                <a16:creationId xmlns:a16="http://schemas.microsoft.com/office/drawing/2014/main" id="{2E20A9AF-59C8-4135-8F88-D23C7731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32" y="3284910"/>
            <a:ext cx="4389887" cy="25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360AAED-3D2B-4737-BC41-F4BE5A016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027" y="959645"/>
            <a:ext cx="3822445" cy="2071024"/>
          </a:xfrm>
          <a:prstGeom prst="rect">
            <a:avLst/>
          </a:prstGeom>
        </p:spPr>
      </p:pic>
      <p:pic>
        <p:nvPicPr>
          <p:cNvPr id="7" name="Imagine 8">
            <a:extLst>
              <a:ext uri="{FF2B5EF4-FFF2-40B4-BE49-F238E27FC236}">
                <a16:creationId xmlns:a16="http://schemas.microsoft.com/office/drawing/2014/main" id="{D9B5E9BD-16AC-45B1-A9A2-72901271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3FAD8C-8F15-486E-A1E2-5B5429F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bucovina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87D2DA-2FA1-4AF4-BF80-920E1156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571751"/>
            <a:ext cx="3235676" cy="2695193"/>
          </a:xfrm>
        </p:spPr>
        <p:txBody>
          <a:bodyPr/>
          <a:lstStyle/>
          <a:p>
            <a:r>
              <a:rPr lang="ro-RO" sz="2400" dirty="0">
                <a:solidFill>
                  <a:schemeClr val="tx1"/>
                </a:solidFill>
              </a:rPr>
              <a:t>Ascultați cu atenție cântecul ”Hora Unirii”.</a:t>
            </a:r>
          </a:p>
          <a:p>
            <a:endParaRPr lang="ro-RO" dirty="0"/>
          </a:p>
        </p:txBody>
      </p:sp>
      <p:pic>
        <p:nvPicPr>
          <p:cNvPr id="4100" name="Picture 4" descr="Imagini pentru bucovina harta regiune">
            <a:extLst>
              <a:ext uri="{FF2B5EF4-FFF2-40B4-BE49-F238E27FC236}">
                <a16:creationId xmlns:a16="http://schemas.microsoft.com/office/drawing/2014/main" id="{00F8B5E3-701B-499B-A62C-65B7449C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6648"/>
            <a:ext cx="4139027" cy="30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510D0572-718D-46CD-89A1-F136B3C6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>
            <a:extLst>
              <a:ext uri="{FF2B5EF4-FFF2-40B4-BE49-F238E27FC236}">
                <a16:creationId xmlns:a16="http://schemas.microsoft.com/office/drawing/2014/main" id="{CC5F541D-2008-4833-9159-C83E4459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1969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 altLang="ro-RO"/>
          </a:p>
        </p:txBody>
      </p:sp>
      <p:pic>
        <p:nvPicPr>
          <p:cNvPr id="3084" name="Picture 12" descr="24 Ianuarie 2016: Gălăţenii sunt invitaţi la hora Unirii Principatelor  Române | PresaGalați.ro">
            <a:extLst>
              <a:ext uri="{FF2B5EF4-FFF2-40B4-BE49-F238E27FC236}">
                <a16:creationId xmlns:a16="http://schemas.microsoft.com/office/drawing/2014/main" id="{A76720BD-3034-40AC-940C-43FBD798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60"/>
            <a:ext cx="9144000" cy="66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>
            <a:extLst>
              <a:ext uri="{FF2B5EF4-FFF2-40B4-BE49-F238E27FC236}">
                <a16:creationId xmlns:a16="http://schemas.microsoft.com/office/drawing/2014/main" id="{EAACB796-D7BF-4619-A2BF-F4201266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49500"/>
            <a:ext cx="41036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Versuri: Vasile Alecsandri</a:t>
            </a:r>
          </a:p>
          <a:p>
            <a:pPr>
              <a:spcBef>
                <a:spcPct val="50000"/>
              </a:spcBef>
            </a:pPr>
            <a:r>
              <a:rPr lang="ro-RO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Muzica: Alexandru </a:t>
            </a:r>
            <a:r>
              <a:rPr lang="en-US" altLang="ro-RO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Flechtenmacher</a:t>
            </a:r>
            <a:r>
              <a:rPr lang="en-US" altLang="ro-RO"/>
              <a:t> </a:t>
            </a:r>
          </a:p>
        </p:txBody>
      </p:sp>
    </p:spTree>
  </p:cSld>
  <p:clrMapOvr>
    <a:masterClrMapping/>
  </p:clrMapOvr>
  <p:transition advClick="0">
    <p:sndAc>
      <p:stSnd>
        <p:snd r:embed="rId2" name="Corul filarmonicii cluj - Hora unirii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68FCA5-DC3A-48F9-B07F-347CB779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Crișana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CC066B-E08B-4584-8F29-5EDA87F2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36" y="5440860"/>
            <a:ext cx="7633742" cy="670955"/>
          </a:xfrm>
        </p:spPr>
        <p:txBody>
          <a:bodyPr>
            <a:normAutofit/>
          </a:bodyPr>
          <a:lstStyle/>
          <a:p>
            <a:r>
              <a:rPr lang="ro-RO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https://learningapps.org/16350993</a:t>
            </a:r>
          </a:p>
        </p:txBody>
      </p:sp>
      <p:pic>
        <p:nvPicPr>
          <p:cNvPr id="2050" name="Picture 2" descr="Imagini pentru crisan harta regiune">
            <a:extLst>
              <a:ext uri="{FF2B5EF4-FFF2-40B4-BE49-F238E27FC236}">
                <a16:creationId xmlns:a16="http://schemas.microsoft.com/office/drawing/2014/main" id="{5ADF45BB-4335-4BC3-8B21-26D9B3FDF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 bwMode="auto">
          <a:xfrm>
            <a:off x="5173005" y="382385"/>
            <a:ext cx="3399495" cy="32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conținut 2">
            <a:extLst>
              <a:ext uri="{FF2B5EF4-FFF2-40B4-BE49-F238E27FC236}">
                <a16:creationId xmlns:a16="http://schemas.microsoft.com/office/drawing/2014/main" id="{77F072A2-BB06-4F99-9C00-3838FA0CC8E1}"/>
              </a:ext>
            </a:extLst>
          </p:cNvPr>
          <p:cNvSpPr txBox="1">
            <a:spLocks/>
          </p:cNvSpPr>
          <p:nvPr/>
        </p:nvSpPr>
        <p:spPr>
          <a:xfrm>
            <a:off x="827584" y="975839"/>
            <a:ext cx="4209711" cy="1546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Rezolvați rebusul și veți demonstra că știți bine versurile cântecului ”Hora Unirii”.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279C639-1DCF-470C-9279-AFB17E6B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2" y="2508307"/>
            <a:ext cx="4733622" cy="2854813"/>
          </a:xfrm>
          <a:prstGeom prst="rect">
            <a:avLst/>
          </a:prstGeom>
        </p:spPr>
      </p:pic>
      <p:pic>
        <p:nvPicPr>
          <p:cNvPr id="8" name="Imagine 8">
            <a:extLst>
              <a:ext uri="{FF2B5EF4-FFF2-40B4-BE49-F238E27FC236}">
                <a16:creationId xmlns:a16="http://schemas.microsoft.com/office/drawing/2014/main" id="{C1B440C6-245E-43B3-A93B-6FCBA18C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D5002A-9512-42B7-ACAE-E5047BA1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MOLDOVA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0CCBF4F-5CE3-4D56-993D-1852048E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48" y="1559221"/>
            <a:ext cx="4209711" cy="2695193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Creați 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EXPRESII FRUMOASE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după modelul: Ștefan cel Mare era numit Soarele Moldovei</a:t>
            </a:r>
          </a:p>
          <a:p>
            <a:r>
              <a:rPr lang="ro-RO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mine, România este.....</a:t>
            </a:r>
          </a:p>
        </p:txBody>
      </p:sp>
      <p:pic>
        <p:nvPicPr>
          <p:cNvPr id="3074" name="Picture 2" descr="Imagini pentru moldova  harta regiune">
            <a:extLst>
              <a:ext uri="{FF2B5EF4-FFF2-40B4-BE49-F238E27FC236}">
                <a16:creationId xmlns:a16="http://schemas.microsoft.com/office/drawing/2014/main" id="{604E51E5-3066-49E2-9E8C-BF25500C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3" y="836712"/>
            <a:ext cx="3432052" cy="24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88785EE3-5F89-4E1C-8E60-814A5995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3EAAEF-D3D7-4550-9429-E409EBA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TRANSILVANIA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6EA979-F98B-44E7-975C-ECF2B205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36" y="1145449"/>
            <a:ext cx="7633742" cy="12150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momentul în care vă transformați într-un ghid turistic și prezentați colegilor un loc din România care v-a plăcut. </a:t>
            </a: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(fotografii, informații)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B8ED904-549E-4707-8D22-2DD198EA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91454"/>
            <a:ext cx="3133725" cy="3114675"/>
          </a:xfrm>
          <a:prstGeom prst="rect">
            <a:avLst/>
          </a:prstGeom>
        </p:spPr>
      </p:pic>
      <p:pic>
        <p:nvPicPr>
          <p:cNvPr id="23556" name="Picture 4" descr="DESCOPERA ROMANIA! | anamariaalbu12">
            <a:extLst>
              <a:ext uri="{FF2B5EF4-FFF2-40B4-BE49-F238E27FC236}">
                <a16:creationId xmlns:a16="http://schemas.microsoft.com/office/drawing/2014/main" id="{7248951F-AE12-4275-A123-D00A6FE3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6" y="3326279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8">
            <a:extLst>
              <a:ext uri="{FF2B5EF4-FFF2-40B4-BE49-F238E27FC236}">
                <a16:creationId xmlns:a16="http://schemas.microsoft.com/office/drawing/2014/main" id="{282E2E16-DEEA-43A6-92C5-B59A81A6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5F3277E-4BC6-440C-BF30-F57380EE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>
            <a:normAutofit fontScale="90000"/>
          </a:bodyPr>
          <a:lstStyle/>
          <a:p>
            <a:r>
              <a:rPr lang="ro-RO" sz="4000" cap="none" dirty="0">
                <a:latin typeface="Arial" panose="020B0604020202020204" pitchFamily="34" charset="0"/>
                <a:cs typeface="Arial" panose="020B0604020202020204" pitchFamily="34" charset="0"/>
              </a:rPr>
              <a:t>Gânduri la finalul jocului </a:t>
            </a:r>
            <a:br>
              <a:rPr lang="ro-RO" sz="4000" dirty="0"/>
            </a:br>
            <a:endParaRPr lang="ro-RO" dirty="0"/>
          </a:p>
        </p:txBody>
      </p:sp>
      <p:pic>
        <p:nvPicPr>
          <p:cNvPr id="5" name="Picture 2" descr="Pin on Classroom/Distance Learning">
            <a:extLst>
              <a:ext uri="{FF2B5EF4-FFF2-40B4-BE49-F238E27FC236}">
                <a16:creationId xmlns:a16="http://schemas.microsoft.com/office/drawing/2014/main" id="{9F2E3803-3678-403E-A44E-7B0A4E83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7319"/>
            <a:ext cx="6197579" cy="40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CD8BCE7-099B-4D37-8F10-D7D08A505933}"/>
              </a:ext>
            </a:extLst>
          </p:cNvPr>
          <p:cNvSpPr/>
          <p:nvPr/>
        </p:nvSpPr>
        <p:spPr>
          <a:xfrm>
            <a:off x="966709" y="12026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o-RO" sz="2400" i="1" dirty="0">
                <a:cs typeface="Arial" panose="020B0604020202020204" pitchFamily="34" charset="0"/>
              </a:rPr>
              <a:t>1. Cum te-ai simțit azi?</a:t>
            </a:r>
          </a:p>
          <a:p>
            <a:pPr fontAlgn="auto">
              <a:spcAft>
                <a:spcPts val="0"/>
              </a:spcAft>
            </a:pPr>
            <a:r>
              <a:rPr lang="ro-RO" sz="2400" i="1" dirty="0">
                <a:cs typeface="Arial" panose="020B0604020202020204" pitchFamily="34" charset="0"/>
              </a:rPr>
              <a:t>2. Ce ți-a plăcut?</a:t>
            </a:r>
          </a:p>
        </p:txBody>
      </p:sp>
      <p:pic>
        <p:nvPicPr>
          <p:cNvPr id="22530" name="Picture 2" descr="Jamboard - Free Software To Use for Remote Team-Building Programs">
            <a:extLst>
              <a:ext uri="{FF2B5EF4-FFF2-40B4-BE49-F238E27FC236}">
                <a16:creationId xmlns:a16="http://schemas.microsoft.com/office/drawing/2014/main" id="{37117AE1-1E6F-477B-AF3F-DC923DAA3B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019"/>
            <a:ext cx="1538905" cy="15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8">
            <a:extLst>
              <a:ext uri="{FF2B5EF4-FFF2-40B4-BE49-F238E27FC236}">
                <a16:creationId xmlns:a16="http://schemas.microsoft.com/office/drawing/2014/main" id="{EE1856EF-DC86-4844-AC7A-3C9210A2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E6965C-74E8-41B1-8F5D-AAC761C1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4039"/>
            <a:ext cx="7633742" cy="658784"/>
          </a:xfrm>
        </p:spPr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Captarea atenției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41618E-9A29-4E97-81B3-8A1E2C77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571751"/>
            <a:ext cx="3633242" cy="2695193"/>
          </a:xfrm>
        </p:spPr>
        <p:txBody>
          <a:bodyPr/>
          <a:lstStyle/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Brainstorming- 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APLICAȚIA WORDART</a:t>
            </a: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 spun România mă gândesc la ....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18107A3-D784-4AD8-B846-3C3EF619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82" y="2571751"/>
            <a:ext cx="3434418" cy="2350857"/>
          </a:xfrm>
          <a:prstGeom prst="rect">
            <a:avLst/>
          </a:prstGeom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58011F52-333F-4796-ACF0-2583161C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23EA81-51EE-45E6-836E-C3DC29C3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5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Aplicația </a:t>
            </a:r>
            <a:r>
              <a:rPr lang="ro-RO" sz="4050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endParaRPr lang="ro-RO" sz="405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72929B-8558-40F4-96CE-8E4D020F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64" y="1314967"/>
            <a:ext cx="7827200" cy="11190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sz="2800" dirty="0">
                <a:solidFill>
                  <a:schemeClr val="tx1"/>
                </a:solidFill>
              </a:rPr>
              <a:t>Descoperiți cele 9 regiuni istorice pe care va trebui să le ”străbateți” în această activitate, iar la finalul călătoriei veți avea ocazia să vă prezentați </a:t>
            </a:r>
            <a:r>
              <a:rPr lang="ro-RO" sz="2800" dirty="0" err="1">
                <a:solidFill>
                  <a:schemeClr val="tx1"/>
                </a:solidFill>
              </a:rPr>
              <a:t>miniproiectul</a:t>
            </a:r>
            <a:r>
              <a:rPr lang="ro-RO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19C934E-E6EF-4BFC-A890-62A42799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16" y="3284984"/>
            <a:ext cx="4281380" cy="2825198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F2FA5ADA-C315-4FBD-8311-9496C4EC8951}"/>
              </a:ext>
            </a:extLst>
          </p:cNvPr>
          <p:cNvSpPr/>
          <p:nvPr/>
        </p:nvSpPr>
        <p:spPr>
          <a:xfrm>
            <a:off x="921264" y="255782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https://learningapps.org/display?v=pimx4f27321</a:t>
            </a:r>
            <a:r>
              <a:rPr lang="ro-RO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ine 8">
            <a:extLst>
              <a:ext uri="{FF2B5EF4-FFF2-40B4-BE49-F238E27FC236}">
                <a16:creationId xmlns:a16="http://schemas.microsoft.com/office/drawing/2014/main" id="{47B39596-04B9-4B55-A179-3AA76ADC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5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7190F9-A92F-4711-9316-6CDFFBBC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48" y="394775"/>
            <a:ext cx="8310541" cy="76035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Călător prin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călătorie în timp, prin istorie</a:t>
            </a:r>
            <a:b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călătorie geografică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AB553E5-FE38-4E50-9946-966CDE10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3131"/>
            <a:ext cx="3850854" cy="2678854"/>
          </a:xfrm>
          <a:prstGeom prst="rect">
            <a:avLst/>
          </a:prstGeom>
        </p:spPr>
      </p:pic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FBBC26C3-A9E1-4E2C-B84E-177E2C1F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>
          <a:xfrm>
            <a:off x="994437" y="3789040"/>
            <a:ext cx="3577563" cy="2127907"/>
          </a:xfrm>
        </p:spPr>
      </p:pic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734F570B-4D0B-4F83-9D5A-D40CEC4A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pic>
        <p:nvPicPr>
          <p:cNvPr id="6" name="Imagine 8">
            <a:extLst>
              <a:ext uri="{FF2B5EF4-FFF2-40B4-BE49-F238E27FC236}">
                <a16:creationId xmlns:a16="http://schemas.microsoft.com/office/drawing/2014/main" id="{0D212D53-2639-43E1-8883-29F6D41C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8931D1-8E94-43C8-9D64-2207761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Dirijarea învățării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B46310-5C4A-4951-8F57-59CB6306C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1389893"/>
            <a:ext cx="7633742" cy="2687179"/>
          </a:xfrm>
        </p:spPr>
        <p:txBody>
          <a:bodyPr>
            <a:normAutofit/>
          </a:bodyPr>
          <a:lstStyle/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extrage harta unei regiuni istorice;</a:t>
            </a:r>
          </a:p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recunoaște regiunea;</a:t>
            </a:r>
          </a:p>
          <a:p>
            <a:pPr algn="just"/>
            <a:r>
              <a:rPr lang="ro-RO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afișează sarcina didactică;</a:t>
            </a:r>
          </a:p>
        </p:txBody>
      </p:sp>
      <p:pic>
        <p:nvPicPr>
          <p:cNvPr id="5" name="Picture 12" descr="Puzzle Pieces.. | artisticfantasy">
            <a:extLst>
              <a:ext uri="{FF2B5EF4-FFF2-40B4-BE49-F238E27FC236}">
                <a16:creationId xmlns:a16="http://schemas.microsoft.com/office/drawing/2014/main" id="{F477365F-17B9-4F4A-9F4D-16DDA729F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1340"/>
            <a:ext cx="2201483" cy="20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AA017799-EBF2-4D36-9572-C568C41F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5946229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93E86D6-5027-4768-9CB1-AF5119A8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oltenia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7D815B5-03BA-4C8E-8583-45E0CB7A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551689"/>
            <a:ext cx="3564082" cy="2695193"/>
          </a:xfrm>
        </p:spPr>
        <p:txBody>
          <a:bodyPr>
            <a:normAutofit/>
          </a:bodyPr>
          <a:lstStyle/>
          <a:p>
            <a:pPr algn="just"/>
            <a:r>
              <a:rPr lang="ro-RO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Scrieți pe caiet denumirea celor 9 regiuni descoperite în joc.</a:t>
            </a:r>
          </a:p>
        </p:txBody>
      </p:sp>
      <p:pic>
        <p:nvPicPr>
          <p:cNvPr id="5122" name="Picture 2" descr="Imagini pentru oltenia  harta regiune">
            <a:extLst>
              <a:ext uri="{FF2B5EF4-FFF2-40B4-BE49-F238E27FC236}">
                <a16:creationId xmlns:a16="http://schemas.microsoft.com/office/drawing/2014/main" id="{281B75ED-564A-4354-9310-825C8992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9" y="1571678"/>
            <a:ext cx="3443108" cy="2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B96671AC-CCF3-49AA-8324-66193056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64E6AB-22C9-4FD9-BA85-A5F4A9B3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o-R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muntenia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858ADB-9AF6-47AB-BF67-1F37F992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571751"/>
            <a:ext cx="3235676" cy="1444336"/>
          </a:xfrm>
        </p:spPr>
        <p:txBody>
          <a:bodyPr>
            <a:noAutofit/>
          </a:bodyPr>
          <a:lstStyle/>
          <a:p>
            <a:r>
              <a:rPr lang="ro-RO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Ordonați alfabetic numele celor nouă regiuni istorice.</a:t>
            </a:r>
          </a:p>
        </p:txBody>
      </p:sp>
      <p:pic>
        <p:nvPicPr>
          <p:cNvPr id="6146" name="Picture 2" descr="Imagini pentru muntenia  harta regiune">
            <a:extLst>
              <a:ext uri="{FF2B5EF4-FFF2-40B4-BE49-F238E27FC236}">
                <a16:creationId xmlns:a16="http://schemas.microsoft.com/office/drawing/2014/main" id="{A2B93282-9217-4D2C-91E7-40B9F37E2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r="18072"/>
          <a:stretch/>
        </p:blipFill>
        <p:spPr bwMode="auto">
          <a:xfrm>
            <a:off x="4488759" y="1483416"/>
            <a:ext cx="3929684" cy="30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521CEAD4-90DD-4EAC-9F99-9EC48B3A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7F882D8-0AFB-48C6-88A0-FF258BEF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6E90C79-393A-4D01-B070-EA8460A7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© ELI_MINECUTA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EF06D0AF-9053-4245-BA92-CE60D3D7828C}"/>
              </a:ext>
            </a:extLst>
          </p:cNvPr>
          <p:cNvSpPr/>
          <p:nvPr/>
        </p:nvSpPr>
        <p:spPr>
          <a:xfrm>
            <a:off x="1049481" y="320389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B5CDD39-8F00-4C8E-BD9D-7F8ACDEE0095}"/>
              </a:ext>
            </a:extLst>
          </p:cNvPr>
          <p:cNvSpPr/>
          <p:nvPr/>
        </p:nvSpPr>
        <p:spPr>
          <a:xfrm>
            <a:off x="3543014" y="3203895"/>
            <a:ext cx="240419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E59F287A-3F4C-4048-9F2D-9E0FEF05D4DA}"/>
              </a:ext>
            </a:extLst>
          </p:cNvPr>
          <p:cNvSpPr/>
          <p:nvPr/>
        </p:nvSpPr>
        <p:spPr>
          <a:xfrm>
            <a:off x="6213762" y="3207430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3A4530C-53F8-4FF7-B208-EBE75845F946}"/>
              </a:ext>
            </a:extLst>
          </p:cNvPr>
          <p:cNvSpPr/>
          <p:nvPr/>
        </p:nvSpPr>
        <p:spPr>
          <a:xfrm>
            <a:off x="1096170" y="466909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785FE9BF-295D-44C6-9104-761EE1458B39}"/>
              </a:ext>
            </a:extLst>
          </p:cNvPr>
          <p:cNvSpPr/>
          <p:nvPr/>
        </p:nvSpPr>
        <p:spPr>
          <a:xfrm>
            <a:off x="3588474" y="5822653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85F15FE-F94E-4EDA-BD56-B96EF2B70E7B}"/>
              </a:ext>
            </a:extLst>
          </p:cNvPr>
          <p:cNvSpPr/>
          <p:nvPr/>
        </p:nvSpPr>
        <p:spPr>
          <a:xfrm>
            <a:off x="3708263" y="4669096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98A7DDFB-1B39-45EF-A2FD-D989321D2C9E}"/>
              </a:ext>
            </a:extLst>
          </p:cNvPr>
          <p:cNvSpPr/>
          <p:nvPr/>
        </p:nvSpPr>
        <p:spPr>
          <a:xfrm>
            <a:off x="6127466" y="5879593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E99536AD-E89A-49A3-A266-2CA82B310BA6}"/>
              </a:ext>
            </a:extLst>
          </p:cNvPr>
          <p:cNvSpPr/>
          <p:nvPr/>
        </p:nvSpPr>
        <p:spPr>
          <a:xfrm>
            <a:off x="6213763" y="4657536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083C7DC-80B4-458A-8C15-FDCE6340A6A3}"/>
              </a:ext>
            </a:extLst>
          </p:cNvPr>
          <p:cNvSpPr/>
          <p:nvPr/>
        </p:nvSpPr>
        <p:spPr>
          <a:xfrm>
            <a:off x="1049482" y="5857375"/>
            <a:ext cx="2358737" cy="88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B617BFA6-B9E1-44A1-A93F-D29A1E85E202}"/>
              </a:ext>
            </a:extLst>
          </p:cNvPr>
          <p:cNvSpPr/>
          <p:nvPr/>
        </p:nvSpPr>
        <p:spPr>
          <a:xfrm>
            <a:off x="717698" y="1034982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Muntenia</a:t>
            </a:r>
            <a:endParaRPr lang="ro-RO" sz="24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DE0AAA57-F7C3-49AE-B01F-7A13B3029C96}"/>
              </a:ext>
            </a:extLst>
          </p:cNvPr>
          <p:cNvSpPr/>
          <p:nvPr/>
        </p:nvSpPr>
        <p:spPr>
          <a:xfrm>
            <a:off x="2162092" y="992854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Moldova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16E02BF7-AB98-474E-9FB8-493D76487502}"/>
              </a:ext>
            </a:extLst>
          </p:cNvPr>
          <p:cNvSpPr/>
          <p:nvPr/>
        </p:nvSpPr>
        <p:spPr>
          <a:xfrm>
            <a:off x="6980913" y="1563012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Oltenia</a:t>
            </a: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B526D463-E057-40B6-9061-B72DB6DB8DF5}"/>
              </a:ext>
            </a:extLst>
          </p:cNvPr>
          <p:cNvSpPr/>
          <p:nvPr/>
        </p:nvSpPr>
        <p:spPr>
          <a:xfrm>
            <a:off x="3535284" y="992853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Banat</a:t>
            </a: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E3EB3920-AA21-4991-BCF7-9A5957EA51C6}"/>
              </a:ext>
            </a:extLst>
          </p:cNvPr>
          <p:cNvSpPr/>
          <p:nvPr/>
        </p:nvSpPr>
        <p:spPr>
          <a:xfrm>
            <a:off x="4769613" y="1013774"/>
            <a:ext cx="183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Transilvania</a:t>
            </a: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C39151C9-F56B-48C0-8DD0-472DD8E27C22}"/>
              </a:ext>
            </a:extLst>
          </p:cNvPr>
          <p:cNvSpPr/>
          <p:nvPr/>
        </p:nvSpPr>
        <p:spPr>
          <a:xfrm>
            <a:off x="6981908" y="985285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Crișana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D5A8DA84-6273-4A78-B3C6-D29CAEE92ED2}"/>
              </a:ext>
            </a:extLst>
          </p:cNvPr>
          <p:cNvSpPr/>
          <p:nvPr/>
        </p:nvSpPr>
        <p:spPr>
          <a:xfrm>
            <a:off x="1220562" y="1506602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Dobrogea</a:t>
            </a: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D2DBC3E8-9ACE-464F-BAA4-13FA2F5B7BFA}"/>
              </a:ext>
            </a:extLst>
          </p:cNvPr>
          <p:cNvSpPr/>
          <p:nvPr/>
        </p:nvSpPr>
        <p:spPr>
          <a:xfrm>
            <a:off x="3168731" y="1503916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Bucovina</a:t>
            </a: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E843FE10-555A-41FA-AAC1-F5670AC61C9F}"/>
              </a:ext>
            </a:extLst>
          </p:cNvPr>
          <p:cNvSpPr/>
          <p:nvPr/>
        </p:nvSpPr>
        <p:spPr>
          <a:xfrm>
            <a:off x="4879182" y="1490703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o-RO" sz="2400" dirty="0">
                <a:solidFill>
                  <a:prstClr val="black"/>
                </a:solidFill>
                <a:cs typeface="Arial" panose="020B0604020202020204" pitchFamily="34" charset="0"/>
              </a:rPr>
              <a:t>Maramureș</a:t>
            </a:r>
          </a:p>
        </p:txBody>
      </p:sp>
    </p:spTree>
    <p:extLst>
      <p:ext uri="{BB962C8B-B14F-4D97-AF65-F5344CB8AC3E}">
        <p14:creationId xmlns:p14="http://schemas.microsoft.com/office/powerpoint/2010/main" val="24267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2801 L -0.01419 0.02801 C -0.01914 0.02986 -0.02435 0.03079 -0.02904 0.03403 C -0.0306 0.03496 -0.03125 0.0382 -0.03242 0.04005 C -0.03346 0.04167 -0.03476 0.04259 -0.03581 0.04398 C -0.0375 0.04653 -0.03867 0.04977 -0.04036 0.05208 C -0.04297 0.05579 -0.04583 0.05857 -0.04831 0.06227 C -0.05104 0.06597 -0.05338 0.07083 -0.05625 0.07431 C -0.06133 0.08033 -0.06706 0.08472 -0.07226 0.09051 C -0.07643 0.09514 -0.08008 0.10139 -0.08476 0.10463 C -0.08659 0.10602 -0.08867 0.10695 -0.09036 0.1088 C -0.09674 0.11505 -0.09323 0.11366 -0.09831 0.12083 C -0.10052 0.12384 -0.10286 0.12616 -0.10521 0.12894 C -0.10625 0.13033 -0.10755 0.13125 -0.10859 0.13287 C -0.12435 0.16088 -0.10755 0.1331 -0.12109 0.15116 C -0.12239 0.15278 -0.12331 0.15533 -0.12448 0.15718 C -0.13437 0.17199 -0.13099 0.16921 -0.13815 0.17338 C -0.13893 0.17477 -0.13971 0.17593 -0.14036 0.17755 C -0.14128 0.1794 -0.14154 0.18195 -0.14271 0.18357 C -0.14362 0.18472 -0.14492 0.18496 -0.14609 0.18542 C -0.14792 0.18889 -0.15091 0.19121 -0.15169 0.1956 C -0.1526 0.2 -0.15378 0.20996 -0.15625 0.21389 C -0.15794 0.21644 -0.16003 0.21783 -0.16198 0.21991 C -0.16315 0.22454 -0.16419 0.2294 -0.16536 0.23403 C -0.16614 0.23681 -0.16706 0.23935 -0.16771 0.24213 C -0.1681 0.24398 -0.1681 0.24653 -0.16875 0.24815 C -0.16966 0.25 -0.17109 0.25093 -0.17226 0.25232 C -0.17513 0.26736 -0.17083 0.24931 -0.17669 0.26227 C -0.17747 0.26389 -0.17721 0.26667 -0.17786 0.26829 C -0.17878 0.27083 -0.18034 0.27222 -0.18125 0.27454 C -0.18216 0.27639 -0.18268 0.27871 -0.18359 0.28056 C -0.18997 0.29329 -0.18997 0.29259 -0.19609 0.3007 C -0.20117 0.31875 -0.19479 0.30116 -0.20286 0.31088 C -0.20404 0.31204 -0.20417 0.31528 -0.20521 0.3169 C -0.20846 0.32199 -0.21081 0.32384 -0.21419 0.32708 L -0.21419 0.32708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0.02963 L -0.04141 0.02963 C -0.04076 0.04421 -0.04193 0.0493 -0.03802 0.05972 C -0.03672 0.06342 -0.0349 0.06643 -0.03347 0.0699 C -0.03255 0.07245 -0.0319 0.07523 -0.03125 0.07801 C -0.03034 0.08194 -0.03047 0.0868 -0.02891 0.09004 L -0.02552 0.09815 C -0.02526 0.10023 -0.02409 0.10995 -0.02331 0.11227 C -0.02201 0.11666 -0.01875 0.12453 -0.01875 0.12453 C -0.01576 0.14583 -0.01979 0.1206 -0.01537 0.13865 C -0.01016 0.15949 -0.01641 0.14305 -0.00964 0.15879 C -0.00651 0.17546 -0.01185 0.14977 -0.0017 0.17708 C -0.00091 0.17893 -0.00026 0.18125 0.00052 0.1831 C 0.00156 0.18518 0.00299 0.1868 0.00403 0.18912 C 0.00534 0.19236 0.00599 0.19629 0.00742 0.1993 C 0.00976 0.2044 0.01328 0.20787 0.01536 0.21342 C 0.01614 0.21551 0.01679 0.21759 0.01758 0.21944 C 0.02031 0.22523 0.02109 0.22569 0.02448 0.22963 C 0.02487 0.23148 0.025 0.23379 0.02565 0.23565 C 0.02669 0.23889 0.02968 0.2419 0.03125 0.24375 C 0.03737 0.25995 0.02942 0.24027 0.03698 0.2537 C 0.03828 0.25625 0.03919 0.25926 0.04036 0.2618 C 0.04987 0.28171 0.03724 0.25231 0.04713 0.27615 C 0.0513 0.27477 0.0556 0.27384 0.05963 0.27199 C 0.06914 0.26759 0.05989 0.26921 0.06758 0.26389 C 0.0694 0.26273 0.07148 0.26273 0.0733 0.2618 C 0.07448 0.26134 0.07565 0.26065 0.07669 0.25995 L 0.08021 0.26389 L 0.08021 0.26389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4 0.0213 L -0.04154 0.0213 C -0.04232 0.02917 -0.04284 0.0375 -0.04388 0.04537 C -0.04675 0.06968 -0.04532 0.04977 -0.04831 0.07176 C -0.04896 0.0757 -0.04909 0.07986 -0.04948 0.0838 C -0.05078 0.09653 -0.05065 0.09213 -0.05183 0.10602 C -0.05248 0.11459 -0.05274 0.12385 -0.05404 0.13218 C -0.05756 0.1551 -0.05456 0.13588 -0.0586 0.15047 C -0.05912 0.15232 -0.05925 0.1544 -0.05977 0.15648 C -0.06042 0.15996 -0.06133 0.1632 -0.06198 0.16667 C -0.0625 0.16922 -0.06263 0.17199 -0.06315 0.17477 C -0.06849 0.20533 -0.06511 0.18033 -0.06888 0.21297 C -0.06914 0.23264 -0.06927 0.25209 -0.06993 0.27153 C -0.07006 0.27431 -0.07032 0.27732 -0.0711 0.27963 C -0.07188 0.28218 -0.07331 0.2838 -0.07448 0.28565 C -0.07591 0.30093 -0.078 0.32037 -0.07683 0.33426 C -0.07631 0.34005 -0.07357 0.34445 -0.0711 0.34838 C -0.06993 0.35023 -0.0681 0.34977 -0.06654 0.35047 C -0.06576 0.35301 -0.06563 0.35648 -0.06433 0.35857 C -0.06159 0.36227 -0.05521 0.36667 -0.05521 0.36667 C -0.05026 0.36459 -0.04506 0.36389 -0.04037 0.36042 C -0.0392 0.35949 -0.03776 0.35672 -0.03815 0.3544 C -0.03841 0.35232 -0.04154 0.35232 -0.04154 0.35232 L -0.04154 0.35232 " pathEditMode="relative" ptsTypes="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2315 L -0.03854 0.02315 C -0.03815 0.04282 -0.03776 0.0706 -0.03632 0.09167 C -0.03567 0.10116 -0.03476 0.11065 -0.03411 0.11991 C -0.03359 0.12546 -0.03346 0.13079 -0.03294 0.13611 C -0.03268 0.13889 -0.03216 0.14144 -0.03177 0.14421 C -0.03138 0.14838 -0.03125 0.15231 -0.0306 0.15648 C -0.02929 0.16597 -0.0276 0.17523 -0.02617 0.18472 C -0.02317 0.20301 -0.02474 0.19421 -0.02161 0.21088 C -0.02122 0.21505 -0.02083 0.21898 -0.02044 0.22315 C -0.02005 0.22778 -0.01979 0.23241 -0.01927 0.23727 C -0.01901 0.23935 -0.01849 0.2412 -0.01823 0.24329 C -0.01783 0.26412 -0.01744 0.28495 -0.01705 0.30579 C -0.01614 0.34236 -0.01797 0.33102 -0.01471 0.34838 C -0.0151 0.36042 -0.01523 0.37269 -0.01588 0.38472 C -0.01653 0.39769 -0.01966 0.39074 -0.01588 0.4088 C -0.01536 0.41157 -0.01367 0.41296 -0.0125 0.41505 C -0.01132 0.41968 -0.01015 0.42431 -0.00911 0.42917 C -0.00859 0.43102 -0.00846 0.43333 -0.00794 0.43519 C -0.00638 0.44074 -0.00481 0.44282 -0.00221 0.44722 C -0.00156 0.45069 -0.00104 0.45417 -3.54167E-6 0.45741 C 0.00521 0.47431 0.00222 0.45671 0.00456 0.47361 C 0.00717 0.4713 0.01055 0.46759 0.01368 0.46759 C 0.01485 0.46759 0.01589 0.46875 0.01706 0.46944 L 0.01823 0.47569 L 0.01823 0.47569 " pathEditMode="relative" ptsTypes="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5 0.03634 L -0.02825 0.03634 C -0.02943 0.04306 -0.03086 0.04954 -0.03177 0.05648 C -0.03437 0.07639 -0.03047 0.06829 -0.03737 0.09074 C -0.04323 0.10949 -0.04765 0.11366 -0.05443 0.13125 C -0.05664 0.13681 -0.0582 0.14329 -0.06015 0.14931 C -0.06627 0.16759 -0.06237 0.15579 -0.06927 0.16945 C -0.0737 0.1787 -0.07187 0.17708 -0.07604 0.18773 C -0.07825 0.19329 -0.08294 0.20394 -0.08294 0.20394 C -0.08515 0.22755 -0.08216 0.20532 -0.09088 0.23611 C -0.09401 0.24745 -0.097 0.25972 -0.10104 0.2706 C -0.10208 0.27338 -0.10338 0.27593 -0.10443 0.2787 C -0.10482 0.28056 -0.10508 0.28287 -0.1056 0.28472 C -0.10625 0.28681 -0.10729 0.28843 -0.10794 0.29074 C -0.10846 0.29329 -0.10859 0.29607 -0.10898 0.29884 C -0.10963 0.30232 -0.11055 0.30556 -0.11133 0.3088 C -0.11172 0.3162 -0.11172 0.32384 -0.1125 0.33102 C -0.11367 0.34329 -0.11693 0.36736 -0.11693 0.36736 C -0.1194 0.41088 -0.11588 0.39583 -0.12148 0.41597 C -0.12552 0.44445 -0.12669 0.44676 -0.12265 0.48866 C -0.12239 0.49144 -0.11966 0.49051 -0.1181 0.49074 C -0.11588 0.49097 -0.11354 0.49074 -0.11133 0.49074 L -0.11133 0.49074 " pathEditMode="relative" ptsTypes="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2384 L -0.02461 0.02384 C -0.02278 0.03125 -0.02057 0.0382 -0.01901 0.04607 C -0.01497 0.06597 -0.0207 0.0507 -0.01562 0.06621 C -0.01419 0.07037 -0.01328 0.0757 -0.01107 0.07824 C -0.00664 0.08357 -0.00755 0.08148 -0.00416 0.09051 C -0.00104 0.09884 -2.08333E-6 0.1044 0.00378 0.11273 C 0.00847 0.12292 0.01354 0.13287 0.01849 0.14306 C 0.0211 0.14838 0.02344 0.1544 0.02643 0.15903 C 0.02956 0.16389 0.03268 0.16829 0.03555 0.17315 C 0.06914 0.2331 0.02018 0.15093 0.05143 0.20162 C 0.053 0.20417 0.05417 0.20741 0.05599 0.20972 C 0.05768 0.21158 0.0599 0.21204 0.06172 0.21366 C 0.06367 0.21551 0.0655 0.21759 0.06732 0.21968 C 0.06966 0.22246 0.07201 0.225 0.07422 0.22778 C 0.07565 0.22986 0.07709 0.23218 0.07878 0.2338 C 0.08086 0.23611 0.08334 0.23773 0.08555 0.24005 C 0.1043 0.25903 0.10078 0.25833 0.12084 0.27431 C 0.14258 0.2919 0.13138 0.28171 0.15039 0.29259 C 0.15456 0.29491 0.1586 0.29815 0.16289 0.30046 C 0.16693 0.30301 0.17123 0.30417 0.17539 0.30671 C 0.19284 0.31759 0.17852 0.31181 0.19688 0.32685 C 0.20274 0.33171 0.20912 0.33449 0.21511 0.33889 C 0.22201 0.34398 0.22852 0.3507 0.23555 0.35509 C 0.24375 0.36019 0.25235 0.36273 0.26055 0.36736 C 0.27839 0.37685 0.29623 0.38727 0.31393 0.39746 C 0.32305 0.40278 0.33203 0.40903 0.34128 0.41366 L 0.36055 0.42384 C 0.38542 0.43611 0.3638 0.42384 0.38438 0.43588 C 0.38763 0.44468 0.39024 0.45232 0.39584 0.4581 C 0.39961 0.46227 0.40404 0.46482 0.40716 0.47037 C 0.41667 0.48727 0.40599 0.46898 0.42188 0.49259 C 0.42422 0.49583 0.42656 0.49908 0.42878 0.50255 C 0.42995 0.50463 0.43086 0.50695 0.43216 0.5088 C 0.43321 0.51019 0.43451 0.51111 0.43555 0.51273 C 0.43724 0.51528 0.43854 0.51829 0.44011 0.52083 C 0.44193 0.52361 0.44401 0.52593 0.44584 0.52894 C 0.44831 0.5331 0.45326 0.54375 0.45716 0.54699 C 0.4586 0.54838 0.46016 0.54838 0.46172 0.54908 C 0.46823 0.56458 0.46185 0.55139 0.46849 0.56134 C 0.46979 0.56296 0.47058 0.56574 0.47188 0.56736 C 0.47292 0.56852 0.47539 0.56945 0.47539 0.56945 L 0.47539 0.56945 " pathEditMode="relative" ptsTypes="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301 L -0.01979 0.0301 C -0.01953 0.04213 -0.01953 0.0544 -0.01875 0.06644 C -0.01849 0.07061 -0.01719 0.07431 -0.01641 0.07848 C -0.01563 0.08311 -0.01511 0.08797 -0.01419 0.0926 C -0.01159 0.10533 -0.01003 0.10903 -0.00625 0.12084 C -0.00391 0.13773 -0.0013 0.1544 0.00052 0.1713 C 0.00312 0.19422 0.00403 0.2176 0.00742 0.24005 C 0.0082 0.24514 0.01497 0.28912 0.0164 0.30463 C 0.01693 0.30996 0.01719 0.31551 0.01758 0.32084 C 0.01836 0.33033 0.01914 0.33959 0.01992 0.34908 L 0.02331 0.39144 L 0.02552 0.41968 L 0.02669 0.43195 C 0.02708 0.46158 0.02708 0.49121 0.02786 0.52084 C 0.02786 0.52477 0.02877 0.52871 0.0289 0.53287 C 0.02995 0.54954 0.03099 0.59005 0.03125 0.60348 C 0.03177 0.63056 0.03073 0.65764 0.03229 0.68426 C 0.03268 0.68912 0.03541 0.69236 0.03685 0.69653 C 0.03763 0.69838 0.03854 0.70047 0.03919 0.70255 C 0.04075 0.70811 0.04153 0.71181 0.04375 0.71667 C 0.0444 0.71806 0.04531 0.71922 0.04596 0.72061 C 0.0543 0.73936 0.04883 0.73519 0.05729 0.73889 C 0.05807 0.74167 0.05898 0.74422 0.05963 0.74699 C 0.06002 0.74885 0.06002 0.75139 0.06068 0.75301 C 0.06159 0.75486 0.06302 0.75579 0.06406 0.75718 C 0.06445 0.75903 0.06471 0.76135 0.06523 0.7632 C 0.07031 0.77894 0.06666 0.76528 0.07096 0.77523 C 0.07148 0.77639 0.07174 0.77801 0.07213 0.7794 L 0.07213 0.7794 " pathEditMode="relative" ptsTypes="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806 L -0.00833 0.01806 C -0.01185 0.02477 -0.01484 0.03195 -0.01862 0.0382 C -0.02096 0.04213 -0.02422 0.04421 -0.02656 0.04815 C -0.02917 0.05255 -0.03073 0.05833 -0.03333 0.06227 C -0.03425 0.06389 -0.03581 0.06343 -0.03685 0.06435 C -0.04115 0.06875 -0.04492 0.07454 -0.04935 0.07847 C -0.05391 0.08264 -0.05899 0.08495 -0.06289 0.09074 C -0.06901 0.09931 -0.07526 0.10764 -0.08112 0.1169 C -0.10977 0.16273 -0.07656 0.11065 -0.10274 0.14931 C -0.10625 0.1544 -0.10938 0.16042 -0.11289 0.16551 C -0.11615 0.16991 -0.11992 0.17292 -0.12318 0.17755 C -0.14011 0.20208 -0.12214 0.18171 -0.13906 0.2037 C -0.14193 0.20764 -0.14531 0.21019 -0.14818 0.21389 C -0.15091 0.21759 -0.15339 0.22222 -0.15612 0.22593 C -0.16172 0.23357 -0.16862 0.23866 -0.17318 0.24815 C -0.175 0.25232 -0.17708 0.25625 -0.17878 0.26042 C -0.18086 0.26505 -0.18229 0.27014 -0.18451 0.27454 C -0.18581 0.27708 -0.1875 0.27847 -0.18906 0.28056 C -0.19401 0.29815 -0.18789 0.28056 -0.19583 0.29259 C -0.19727 0.29491 -0.19805 0.29815 -0.19935 0.3007 C -0.2069 0.31574 -0.20456 0.3125 -0.21185 0.31898 C -0.2155 0.32778 -0.21589 0.32778 -0.21862 0.33912 C -0.22487 0.36574 -0.21628 0.33588 -0.22435 0.36528 C -0.22435 0.36551 -0.23698 0.41065 -0.24024 0.42199 C -0.24167 0.42732 -0.24349 0.43264 -0.24479 0.4382 C -0.24544 0.44144 -0.24596 0.44514 -0.24701 0.44815 C -0.24831 0.45185 -0.25 0.45486 -0.25156 0.45833 C -0.25234 0.46158 -0.25287 0.46528 -0.25378 0.46852 C -0.25443 0.4706 -0.25547 0.47222 -0.25612 0.47454 C -0.26081 0.4912 -0.253 0.46921 -0.25951 0.48658 C -0.2599 0.48935 -0.2599 0.49213 -0.26068 0.49468 C -0.26185 0.49908 -0.26524 0.50671 -0.26524 0.50671 C -0.26563 0.51019 -0.2655 0.51389 -0.26628 0.5169 C -0.26823 0.52338 -0.27188 0.52824 -0.27318 0.53519 C -0.27474 0.54352 -0.27331 0.54005 -0.27774 0.54514 C -0.27852 0.54861 -0.27904 0.55208 -0.27995 0.55533 C -0.2806 0.55741 -0.28177 0.55903 -0.28229 0.56134 C -0.28646 0.58125 -0.28034 0.5632 -0.28568 0.57755 C -0.28607 0.58009 -0.2862 0.5831 -0.28685 0.58565 C -0.28945 0.59607 -0.29258 0.60347 -0.29701 0.61181 C -0.30065 0.61875 -0.30521 0.62454 -0.30833 0.63195 L -0.31172 0.64005 C -0.31146 0.64745 -0.3112 0.65509 -0.31068 0.66227 C -0.31042 0.66435 -0.30964 0.6662 -0.30951 0.66852 C -0.30925 0.67523 -0.30951 0.68195 -0.30951 0.68866 L -0.30951 0.69074 " pathEditMode="relative" ptsTypes="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0.03009 L -0.03164 0.03009 C -0.02865 0.03611 -0.02552 0.04189 -0.02266 0.04814 C -0.01979 0.05416 -0.01771 0.06088 -0.01471 0.06643 L 0.00013 0.09259 L 0.0069 0.10463 C 0.00885 0.1081 0.01055 0.1118 0.01263 0.11481 C 0.01484 0.11828 0.01719 0.12152 0.0194 0.125 C 0.02018 0.12615 0.02096 0.12777 0.02175 0.12893 C 0.02357 0.13171 0.02565 0.13402 0.02734 0.13703 L 0.0513 0.17939 L 0.06042 0.1956 C 0.06302 0.20046 0.06589 0.20463 0.06836 0.20972 C 0.07318 0.2199 0.07969 0.22801 0.08307 0.24004 C 0.08555 0.24884 0.08906 0.26203 0.09219 0.27037 C 0.09271 0.27199 0.09388 0.27291 0.0944 0.27453 C 0.10768 0.30648 0.1 0.29236 0.1069 0.30463 C 0.11094 0.32268 0.10729 0.30764 0.1138 0.32893 C 0.11914 0.34676 0.11484 0.33541 0.12057 0.34907 C 0.12292 0.36597 0.11966 0.35023 0.12513 0.36134 C 0.12695 0.36504 0.128 0.36967 0.12969 0.37338 C 0.13073 0.37569 0.1319 0.37754 0.13307 0.37939 C 0.13372 0.38379 0.13737 0.41111 0.1388 0.41389 L 0.14102 0.41782 C 0.1418 0.42801 0.14206 0.43819 0.14336 0.44814 C 0.14388 0.45254 0.1457 0.45602 0.14675 0.46018 C 0.14818 0.46643 0.15026 0.48055 0.1513 0.48657 C 0.15208 0.49606 0.15208 0.50555 0.15352 0.51481 C 0.15651 0.53356 0.15547 0.52407 0.1569 0.54305 C 0.15729 0.55463 0.15729 0.56597 0.15807 0.57754 C 0.15846 0.58171 0.15964 0.58541 0.16042 0.58958 C 0.16497 0.61643 0.1599 0.59166 0.16602 0.61574 C 0.16693 0.61921 0.16732 0.62268 0.16836 0.62592 C 0.16927 0.62893 0.17057 0.63125 0.17175 0.63402 C 0.17214 0.6375 0.17227 0.64097 0.17292 0.64421 C 0.17344 0.64699 0.17474 0.6493 0.17513 0.65231 C 0.17617 0.65879 0.17617 0.66597 0.17747 0.67245 L 0.17852 0.67847 C 0.1806 0.7 0.18112 0.6993 0.17747 0.73102 C 0.17708 0.73426 0.17513 0.73634 0.17396 0.73912 C 0.17318 0.74097 0.17253 0.74305 0.17175 0.74514 C 0.17135 0.74814 0.1694 0.76064 0.1694 0.76342 C 0.1694 0.77847 0.17057 0.77106 0.17175 0.78148 C 0.17188 0.78287 0.17175 0.78426 0.17175 0.78564 L 0.17175 0.78564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0D108A-F483-4431-AA71-51F80466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banat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468B22-B8AE-4E54-A043-875EF072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25" y="1368657"/>
            <a:ext cx="4502015" cy="1490204"/>
          </a:xfrm>
        </p:spPr>
        <p:txBody>
          <a:bodyPr>
            <a:normAutofit fontScale="85000" lnSpcReduction="10000"/>
          </a:bodyPr>
          <a:lstStyle/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Răspundeți la chestionarul cu tema imnului național</a:t>
            </a:r>
            <a:endPara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https://learningapps.org/16347651</a:t>
            </a:r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170" name="Picture 2" descr="Imagini pentru banat harta regiune">
            <a:extLst>
              <a:ext uri="{FF2B5EF4-FFF2-40B4-BE49-F238E27FC236}">
                <a16:creationId xmlns:a16="http://schemas.microsoft.com/office/drawing/2014/main" id="{FF42A1E9-FFE6-4C3B-AE3A-4AECCE5A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07" y="58924"/>
            <a:ext cx="3457100" cy="24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122AB7B-B78E-4FD8-AAFB-2358830D4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75" y="3499539"/>
            <a:ext cx="4765850" cy="2536744"/>
          </a:xfrm>
          <a:prstGeom prst="rect">
            <a:avLst/>
          </a:prstGeom>
        </p:spPr>
      </p:pic>
      <p:pic>
        <p:nvPicPr>
          <p:cNvPr id="7" name="Imagine 8">
            <a:extLst>
              <a:ext uri="{FF2B5EF4-FFF2-40B4-BE49-F238E27FC236}">
                <a16:creationId xmlns:a16="http://schemas.microsoft.com/office/drawing/2014/main" id="{E6BEF4C4-F404-4709-94C6-BCED0A2D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4" y="5822902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horaunirii (1)</Template>
  <TotalTime>94</TotalTime>
  <Words>354</Words>
  <Application>Microsoft Office PowerPoint</Application>
  <PresentationFormat>Expunere pe ecran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Impact</vt:lpstr>
      <vt:lpstr>Default Design</vt:lpstr>
      <vt:lpstr>Ecuson</vt:lpstr>
      <vt:lpstr>JOC DIDACTIC ”CĂLĂTOR PRIN  ROMÂNIA!”  </vt:lpstr>
      <vt:lpstr>Captarea atenției</vt:lpstr>
      <vt:lpstr>Aplicația LearningApps</vt:lpstr>
      <vt:lpstr>2. Călător prin românia : o călătorie în timp, prin istorie o călătorie geografică</vt:lpstr>
      <vt:lpstr>Dirijarea învățării</vt:lpstr>
      <vt:lpstr>1. oltenia</vt:lpstr>
      <vt:lpstr>2. muntenia</vt:lpstr>
      <vt:lpstr>Prezentare PowerPoint</vt:lpstr>
      <vt:lpstr>3. banat</vt:lpstr>
      <vt:lpstr>4. dobrogea</vt:lpstr>
      <vt:lpstr>5. MARAMUREȘ</vt:lpstr>
      <vt:lpstr>6. bucovina</vt:lpstr>
      <vt:lpstr>Prezentare PowerPoint</vt:lpstr>
      <vt:lpstr>7. Crișana</vt:lpstr>
      <vt:lpstr>8. MOLDOVA</vt:lpstr>
      <vt:lpstr>9. TRANSILVANIA</vt:lpstr>
      <vt:lpstr>Gânduri la finalul jocului  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 DIDACTIC ”CÂȘTIGĂ ROMÂNIA!”</dc:title>
  <dc:creator>mihai manecuta</dc:creator>
  <cp:lastModifiedBy>mihai manecuta</cp:lastModifiedBy>
  <cp:revision>13</cp:revision>
  <dcterms:created xsi:type="dcterms:W3CDTF">2021-01-04T17:45:35Z</dcterms:created>
  <dcterms:modified xsi:type="dcterms:W3CDTF">2022-01-18T16:00:21Z</dcterms:modified>
</cp:coreProperties>
</file>