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78" r:id="rId5"/>
    <p:sldId id="258" r:id="rId6"/>
    <p:sldId id="274" r:id="rId7"/>
    <p:sldId id="279" r:id="rId8"/>
    <p:sldId id="273" r:id="rId9"/>
    <p:sldId id="276" r:id="rId10"/>
    <p:sldId id="275" r:id="rId11"/>
    <p:sldId id="26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 mediu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Stil tematic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il tematic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Stil mediu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Stil luminos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 luminos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6C7D4-C319-4BC7-9E84-5BE06A19E903}" type="doc">
      <dgm:prSet loTypeId="urn:microsoft.com/office/officeart/2005/8/layout/gear1" loCatId="cycle" qsTypeId="urn:microsoft.com/office/officeart/2005/8/quickstyle/simple5" qsCatId="simple" csTypeId="urn:microsoft.com/office/officeart/2005/8/colors/accent0_3" csCatId="mainScheme" phldr="1"/>
      <dgm:spPr/>
    </dgm:pt>
    <dgm:pt modelId="{E9F7AF9D-B40C-47A2-8CC6-8D710207AC4F}">
      <dgm:prSet phldrT="[Text]" custT="1"/>
      <dgm:spPr/>
      <dgm:t>
        <a:bodyPr/>
        <a:lstStyle/>
        <a:p>
          <a:r>
            <a:rPr lang="ro-RO" sz="2800" dirty="0"/>
            <a:t>Clasa ca grup social</a:t>
          </a:r>
        </a:p>
      </dgm:t>
    </dgm:pt>
    <dgm:pt modelId="{AF72EA9A-19CE-4923-9AF7-AFDEBFB4C1F1}" type="parTrans" cxnId="{EC238CEF-2E25-42FA-9D25-653347CC760B}">
      <dgm:prSet/>
      <dgm:spPr/>
      <dgm:t>
        <a:bodyPr/>
        <a:lstStyle/>
        <a:p>
          <a:endParaRPr lang="ro-RO"/>
        </a:p>
      </dgm:t>
    </dgm:pt>
    <dgm:pt modelId="{B477F785-11C2-4BE5-95EC-8BCE65A916ED}" type="sibTrans" cxnId="{EC238CEF-2E25-42FA-9D25-653347CC760B}">
      <dgm:prSet/>
      <dgm:spPr/>
      <dgm:t>
        <a:bodyPr/>
        <a:lstStyle/>
        <a:p>
          <a:endParaRPr lang="ro-RO"/>
        </a:p>
      </dgm:t>
    </dgm:pt>
    <dgm:pt modelId="{0407C5C4-86C2-4521-94D9-ADEDCEA12E07}">
      <dgm:prSet phldrT="[Text]"/>
      <dgm:spPr/>
      <dgm:t>
        <a:bodyPr/>
        <a:lstStyle/>
        <a:p>
          <a:r>
            <a:rPr lang="ro-RO" dirty="0"/>
            <a:t>Disciplina </a:t>
          </a:r>
        </a:p>
      </dgm:t>
    </dgm:pt>
    <dgm:pt modelId="{E850ABB8-ED14-4CBC-A1BD-1047FDBD26C4}" type="parTrans" cxnId="{DE6574DD-56D8-40D0-A4FB-D807CF955522}">
      <dgm:prSet/>
      <dgm:spPr/>
      <dgm:t>
        <a:bodyPr/>
        <a:lstStyle/>
        <a:p>
          <a:endParaRPr lang="ro-RO"/>
        </a:p>
      </dgm:t>
    </dgm:pt>
    <dgm:pt modelId="{146A8266-8D16-4DE7-B427-0191F3143BA8}" type="sibTrans" cxnId="{DE6574DD-56D8-40D0-A4FB-D807CF955522}">
      <dgm:prSet/>
      <dgm:spPr/>
      <dgm:t>
        <a:bodyPr/>
        <a:lstStyle/>
        <a:p>
          <a:endParaRPr lang="ro-RO"/>
        </a:p>
      </dgm:t>
    </dgm:pt>
    <dgm:pt modelId="{F7657B2E-265F-4EE3-8C07-B4CAE5A6EEA2}">
      <dgm:prSet phldrT="[Text]"/>
      <dgm:spPr/>
      <dgm:t>
        <a:bodyPr/>
        <a:lstStyle/>
        <a:p>
          <a:r>
            <a:rPr lang="ro-RO" dirty="0"/>
            <a:t>Situația la învățătură</a:t>
          </a:r>
        </a:p>
      </dgm:t>
    </dgm:pt>
    <dgm:pt modelId="{C63C810F-EA1A-427C-9A50-8C521C4D126E}" type="parTrans" cxnId="{F3828777-C9B9-4A0C-9397-2709579A4BA7}">
      <dgm:prSet/>
      <dgm:spPr/>
      <dgm:t>
        <a:bodyPr/>
        <a:lstStyle/>
        <a:p>
          <a:endParaRPr lang="ro-RO"/>
        </a:p>
      </dgm:t>
    </dgm:pt>
    <dgm:pt modelId="{AE72C17F-4AC7-4F28-B0C2-628D6B776BDF}" type="sibTrans" cxnId="{F3828777-C9B9-4A0C-9397-2709579A4BA7}">
      <dgm:prSet/>
      <dgm:spPr/>
      <dgm:t>
        <a:bodyPr/>
        <a:lstStyle/>
        <a:p>
          <a:endParaRPr lang="ro-RO"/>
        </a:p>
      </dgm:t>
    </dgm:pt>
    <dgm:pt modelId="{840EE976-32C2-4D9E-A5C9-91DA5CF17583}" type="pres">
      <dgm:prSet presAssocID="{6BB6C7D4-C319-4BC7-9E84-5BE06A19E90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48E1FF0-09F8-408E-9052-2F72BEDB6E61}" type="pres">
      <dgm:prSet presAssocID="{E9F7AF9D-B40C-47A2-8CC6-8D710207AC4F}" presName="gear1" presStyleLbl="node1" presStyleIdx="0" presStyleCnt="3">
        <dgm:presLayoutVars>
          <dgm:chMax val="1"/>
          <dgm:bulletEnabled val="1"/>
        </dgm:presLayoutVars>
      </dgm:prSet>
      <dgm:spPr/>
    </dgm:pt>
    <dgm:pt modelId="{528E8453-18FA-4366-BDDB-A9E708733222}" type="pres">
      <dgm:prSet presAssocID="{E9F7AF9D-B40C-47A2-8CC6-8D710207AC4F}" presName="gear1srcNode" presStyleLbl="node1" presStyleIdx="0" presStyleCnt="3"/>
      <dgm:spPr/>
    </dgm:pt>
    <dgm:pt modelId="{B26FC699-1F02-42E8-AF21-C904EC24A964}" type="pres">
      <dgm:prSet presAssocID="{E9F7AF9D-B40C-47A2-8CC6-8D710207AC4F}" presName="gear1dstNode" presStyleLbl="node1" presStyleIdx="0" presStyleCnt="3"/>
      <dgm:spPr/>
    </dgm:pt>
    <dgm:pt modelId="{A529E44A-F7BB-4D0C-90A2-9204199D10FE}" type="pres">
      <dgm:prSet presAssocID="{0407C5C4-86C2-4521-94D9-ADEDCEA12E07}" presName="gear2" presStyleLbl="node1" presStyleIdx="1" presStyleCnt="3">
        <dgm:presLayoutVars>
          <dgm:chMax val="1"/>
          <dgm:bulletEnabled val="1"/>
        </dgm:presLayoutVars>
      </dgm:prSet>
      <dgm:spPr/>
    </dgm:pt>
    <dgm:pt modelId="{81B11045-B248-4EC1-B759-E3E10C260EDD}" type="pres">
      <dgm:prSet presAssocID="{0407C5C4-86C2-4521-94D9-ADEDCEA12E07}" presName="gear2srcNode" presStyleLbl="node1" presStyleIdx="1" presStyleCnt="3"/>
      <dgm:spPr/>
    </dgm:pt>
    <dgm:pt modelId="{2F0E85C3-B43B-4D9A-A13A-695CE91A64EC}" type="pres">
      <dgm:prSet presAssocID="{0407C5C4-86C2-4521-94D9-ADEDCEA12E07}" presName="gear2dstNode" presStyleLbl="node1" presStyleIdx="1" presStyleCnt="3"/>
      <dgm:spPr/>
    </dgm:pt>
    <dgm:pt modelId="{4CD3565C-F30B-4B31-BAB6-989E7B8AD1CA}" type="pres">
      <dgm:prSet presAssocID="{F7657B2E-265F-4EE3-8C07-B4CAE5A6EEA2}" presName="gear3" presStyleLbl="node1" presStyleIdx="2" presStyleCnt="3"/>
      <dgm:spPr/>
    </dgm:pt>
    <dgm:pt modelId="{FB829ECF-DEBB-409C-BB84-3D70CF36F29B}" type="pres">
      <dgm:prSet presAssocID="{F7657B2E-265F-4EE3-8C07-B4CAE5A6EEA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32EBE67-0CD6-4C2B-8D7C-8B0B74D4C5F0}" type="pres">
      <dgm:prSet presAssocID="{F7657B2E-265F-4EE3-8C07-B4CAE5A6EEA2}" presName="gear3srcNode" presStyleLbl="node1" presStyleIdx="2" presStyleCnt="3"/>
      <dgm:spPr/>
    </dgm:pt>
    <dgm:pt modelId="{3562B085-4B65-4B2D-B871-CE08AC9DF7E1}" type="pres">
      <dgm:prSet presAssocID="{F7657B2E-265F-4EE3-8C07-B4CAE5A6EEA2}" presName="gear3dstNode" presStyleLbl="node1" presStyleIdx="2" presStyleCnt="3"/>
      <dgm:spPr/>
    </dgm:pt>
    <dgm:pt modelId="{BDD54355-45DE-4487-810B-49B6EC267B7E}" type="pres">
      <dgm:prSet presAssocID="{B477F785-11C2-4BE5-95EC-8BCE65A916ED}" presName="connector1" presStyleLbl="sibTrans2D1" presStyleIdx="0" presStyleCnt="3"/>
      <dgm:spPr/>
    </dgm:pt>
    <dgm:pt modelId="{91F51AF7-5B74-401C-9FD7-DCF78A158352}" type="pres">
      <dgm:prSet presAssocID="{146A8266-8D16-4DE7-B427-0191F3143BA8}" presName="connector2" presStyleLbl="sibTrans2D1" presStyleIdx="1" presStyleCnt="3"/>
      <dgm:spPr/>
    </dgm:pt>
    <dgm:pt modelId="{A702B916-F077-42F9-B000-AF4B71FEF3C2}" type="pres">
      <dgm:prSet presAssocID="{AE72C17F-4AC7-4F28-B0C2-628D6B776BDF}" presName="connector3" presStyleLbl="sibTrans2D1" presStyleIdx="2" presStyleCnt="3"/>
      <dgm:spPr/>
    </dgm:pt>
  </dgm:ptLst>
  <dgm:cxnLst>
    <dgm:cxn modelId="{998F1D29-70E4-4F49-8367-1973BD6B98CB}" type="presOf" srcId="{0407C5C4-86C2-4521-94D9-ADEDCEA12E07}" destId="{81B11045-B248-4EC1-B759-E3E10C260EDD}" srcOrd="1" destOrd="0" presId="urn:microsoft.com/office/officeart/2005/8/layout/gear1"/>
    <dgm:cxn modelId="{7567672D-62A2-4B21-869B-115F9AD5ED74}" type="presOf" srcId="{F7657B2E-265F-4EE3-8C07-B4CAE5A6EEA2}" destId="{4CD3565C-F30B-4B31-BAB6-989E7B8AD1CA}" srcOrd="0" destOrd="0" presId="urn:microsoft.com/office/officeart/2005/8/layout/gear1"/>
    <dgm:cxn modelId="{2C7B2434-5818-49AC-951D-F504FDAC44CD}" type="presOf" srcId="{146A8266-8D16-4DE7-B427-0191F3143BA8}" destId="{91F51AF7-5B74-401C-9FD7-DCF78A158352}" srcOrd="0" destOrd="0" presId="urn:microsoft.com/office/officeart/2005/8/layout/gear1"/>
    <dgm:cxn modelId="{88AB8C43-7181-4A29-9A7B-E2ECD0A256C1}" type="presOf" srcId="{F7657B2E-265F-4EE3-8C07-B4CAE5A6EEA2}" destId="{032EBE67-0CD6-4C2B-8D7C-8B0B74D4C5F0}" srcOrd="2" destOrd="0" presId="urn:microsoft.com/office/officeart/2005/8/layout/gear1"/>
    <dgm:cxn modelId="{45EA4968-2F09-4C5A-B6D3-86C011CBCA5D}" type="presOf" srcId="{E9F7AF9D-B40C-47A2-8CC6-8D710207AC4F}" destId="{528E8453-18FA-4366-BDDB-A9E708733222}" srcOrd="1" destOrd="0" presId="urn:microsoft.com/office/officeart/2005/8/layout/gear1"/>
    <dgm:cxn modelId="{22494974-3FDF-430E-BA6B-8273C11FF797}" type="presOf" srcId="{F7657B2E-265F-4EE3-8C07-B4CAE5A6EEA2}" destId="{FB829ECF-DEBB-409C-BB84-3D70CF36F29B}" srcOrd="1" destOrd="0" presId="urn:microsoft.com/office/officeart/2005/8/layout/gear1"/>
    <dgm:cxn modelId="{F3828777-C9B9-4A0C-9397-2709579A4BA7}" srcId="{6BB6C7D4-C319-4BC7-9E84-5BE06A19E903}" destId="{F7657B2E-265F-4EE3-8C07-B4CAE5A6EEA2}" srcOrd="2" destOrd="0" parTransId="{C63C810F-EA1A-427C-9A50-8C521C4D126E}" sibTransId="{AE72C17F-4AC7-4F28-B0C2-628D6B776BDF}"/>
    <dgm:cxn modelId="{83C3F057-54C3-4287-8A59-D5CBD3E1B0DB}" type="presOf" srcId="{6BB6C7D4-C319-4BC7-9E84-5BE06A19E903}" destId="{840EE976-32C2-4D9E-A5C9-91DA5CF17583}" srcOrd="0" destOrd="0" presId="urn:microsoft.com/office/officeart/2005/8/layout/gear1"/>
    <dgm:cxn modelId="{0590F785-5460-4435-B616-839D5BF843BB}" type="presOf" srcId="{B477F785-11C2-4BE5-95EC-8BCE65A916ED}" destId="{BDD54355-45DE-4487-810B-49B6EC267B7E}" srcOrd="0" destOrd="0" presId="urn:microsoft.com/office/officeart/2005/8/layout/gear1"/>
    <dgm:cxn modelId="{15375C97-D9DF-481B-B181-7FC3C79918F6}" type="presOf" srcId="{0407C5C4-86C2-4521-94D9-ADEDCEA12E07}" destId="{2F0E85C3-B43B-4D9A-A13A-695CE91A64EC}" srcOrd="2" destOrd="0" presId="urn:microsoft.com/office/officeart/2005/8/layout/gear1"/>
    <dgm:cxn modelId="{53A97AA4-3D09-4F79-8CBF-2C8D61AFD1BF}" type="presOf" srcId="{E9F7AF9D-B40C-47A2-8CC6-8D710207AC4F}" destId="{248E1FF0-09F8-408E-9052-2F72BEDB6E61}" srcOrd="0" destOrd="0" presId="urn:microsoft.com/office/officeart/2005/8/layout/gear1"/>
    <dgm:cxn modelId="{C2FA11C3-B2B1-4A24-8B10-BE977040BB7D}" type="presOf" srcId="{E9F7AF9D-B40C-47A2-8CC6-8D710207AC4F}" destId="{B26FC699-1F02-42E8-AF21-C904EC24A964}" srcOrd="2" destOrd="0" presId="urn:microsoft.com/office/officeart/2005/8/layout/gear1"/>
    <dgm:cxn modelId="{4DF341C5-EDF7-49B3-9CCF-FA1E3A75DD2E}" type="presOf" srcId="{F7657B2E-265F-4EE3-8C07-B4CAE5A6EEA2}" destId="{3562B085-4B65-4B2D-B871-CE08AC9DF7E1}" srcOrd="3" destOrd="0" presId="urn:microsoft.com/office/officeart/2005/8/layout/gear1"/>
    <dgm:cxn modelId="{DE6574DD-56D8-40D0-A4FB-D807CF955522}" srcId="{6BB6C7D4-C319-4BC7-9E84-5BE06A19E903}" destId="{0407C5C4-86C2-4521-94D9-ADEDCEA12E07}" srcOrd="1" destOrd="0" parTransId="{E850ABB8-ED14-4CBC-A1BD-1047FDBD26C4}" sibTransId="{146A8266-8D16-4DE7-B427-0191F3143BA8}"/>
    <dgm:cxn modelId="{7E03C0E3-34D9-420E-9961-DAAA70774F0B}" type="presOf" srcId="{0407C5C4-86C2-4521-94D9-ADEDCEA12E07}" destId="{A529E44A-F7BB-4D0C-90A2-9204199D10FE}" srcOrd="0" destOrd="0" presId="urn:microsoft.com/office/officeart/2005/8/layout/gear1"/>
    <dgm:cxn modelId="{EC238CEF-2E25-42FA-9D25-653347CC760B}" srcId="{6BB6C7D4-C319-4BC7-9E84-5BE06A19E903}" destId="{E9F7AF9D-B40C-47A2-8CC6-8D710207AC4F}" srcOrd="0" destOrd="0" parTransId="{AF72EA9A-19CE-4923-9AF7-AFDEBFB4C1F1}" sibTransId="{B477F785-11C2-4BE5-95EC-8BCE65A916ED}"/>
    <dgm:cxn modelId="{EE3FE0F0-925C-4C90-98A2-89AB9FD169AF}" type="presOf" srcId="{AE72C17F-4AC7-4F28-B0C2-628D6B776BDF}" destId="{A702B916-F077-42F9-B000-AF4B71FEF3C2}" srcOrd="0" destOrd="0" presId="urn:microsoft.com/office/officeart/2005/8/layout/gear1"/>
    <dgm:cxn modelId="{E76FFD4F-5A42-4884-9655-AF06D2CB89EB}" type="presParOf" srcId="{840EE976-32C2-4D9E-A5C9-91DA5CF17583}" destId="{248E1FF0-09F8-408E-9052-2F72BEDB6E61}" srcOrd="0" destOrd="0" presId="urn:microsoft.com/office/officeart/2005/8/layout/gear1"/>
    <dgm:cxn modelId="{96ED5C63-3578-497F-B459-A9BDF471A995}" type="presParOf" srcId="{840EE976-32C2-4D9E-A5C9-91DA5CF17583}" destId="{528E8453-18FA-4366-BDDB-A9E708733222}" srcOrd="1" destOrd="0" presId="urn:microsoft.com/office/officeart/2005/8/layout/gear1"/>
    <dgm:cxn modelId="{90DB48D5-070F-41A3-A9BE-2162CEBCB95D}" type="presParOf" srcId="{840EE976-32C2-4D9E-A5C9-91DA5CF17583}" destId="{B26FC699-1F02-42E8-AF21-C904EC24A964}" srcOrd="2" destOrd="0" presId="urn:microsoft.com/office/officeart/2005/8/layout/gear1"/>
    <dgm:cxn modelId="{8EA05F00-2E80-4F49-A636-3AE17B5FFEAB}" type="presParOf" srcId="{840EE976-32C2-4D9E-A5C9-91DA5CF17583}" destId="{A529E44A-F7BB-4D0C-90A2-9204199D10FE}" srcOrd="3" destOrd="0" presId="urn:microsoft.com/office/officeart/2005/8/layout/gear1"/>
    <dgm:cxn modelId="{8BA94258-1E8B-459F-A613-1F435808426D}" type="presParOf" srcId="{840EE976-32C2-4D9E-A5C9-91DA5CF17583}" destId="{81B11045-B248-4EC1-B759-E3E10C260EDD}" srcOrd="4" destOrd="0" presId="urn:microsoft.com/office/officeart/2005/8/layout/gear1"/>
    <dgm:cxn modelId="{005571F3-9DCE-4D9F-A824-FD308999FFA1}" type="presParOf" srcId="{840EE976-32C2-4D9E-A5C9-91DA5CF17583}" destId="{2F0E85C3-B43B-4D9A-A13A-695CE91A64EC}" srcOrd="5" destOrd="0" presId="urn:microsoft.com/office/officeart/2005/8/layout/gear1"/>
    <dgm:cxn modelId="{49924640-2CAE-4F82-B9CA-FD5AF53B882D}" type="presParOf" srcId="{840EE976-32C2-4D9E-A5C9-91DA5CF17583}" destId="{4CD3565C-F30B-4B31-BAB6-989E7B8AD1CA}" srcOrd="6" destOrd="0" presId="urn:microsoft.com/office/officeart/2005/8/layout/gear1"/>
    <dgm:cxn modelId="{1D600C63-80FD-4F2A-8F02-DA935A35F341}" type="presParOf" srcId="{840EE976-32C2-4D9E-A5C9-91DA5CF17583}" destId="{FB829ECF-DEBB-409C-BB84-3D70CF36F29B}" srcOrd="7" destOrd="0" presId="urn:microsoft.com/office/officeart/2005/8/layout/gear1"/>
    <dgm:cxn modelId="{FF60C706-4706-4323-A8A4-A299B0B359BA}" type="presParOf" srcId="{840EE976-32C2-4D9E-A5C9-91DA5CF17583}" destId="{032EBE67-0CD6-4C2B-8D7C-8B0B74D4C5F0}" srcOrd="8" destOrd="0" presId="urn:microsoft.com/office/officeart/2005/8/layout/gear1"/>
    <dgm:cxn modelId="{54B23E9C-216A-42EE-8C07-50ABC7AD0998}" type="presParOf" srcId="{840EE976-32C2-4D9E-A5C9-91DA5CF17583}" destId="{3562B085-4B65-4B2D-B871-CE08AC9DF7E1}" srcOrd="9" destOrd="0" presId="urn:microsoft.com/office/officeart/2005/8/layout/gear1"/>
    <dgm:cxn modelId="{611BF743-D202-4FBE-83BA-B262D9871842}" type="presParOf" srcId="{840EE976-32C2-4D9E-A5C9-91DA5CF17583}" destId="{BDD54355-45DE-4487-810B-49B6EC267B7E}" srcOrd="10" destOrd="0" presId="urn:microsoft.com/office/officeart/2005/8/layout/gear1"/>
    <dgm:cxn modelId="{491783F3-3E93-40D3-8D2D-419BB7CD9791}" type="presParOf" srcId="{840EE976-32C2-4D9E-A5C9-91DA5CF17583}" destId="{91F51AF7-5B74-401C-9FD7-DCF78A158352}" srcOrd="11" destOrd="0" presId="urn:microsoft.com/office/officeart/2005/8/layout/gear1"/>
    <dgm:cxn modelId="{248B6B8C-E85A-4297-8445-F1FBF73562BD}" type="presParOf" srcId="{840EE976-32C2-4D9E-A5C9-91DA5CF17583}" destId="{A702B916-F077-42F9-B000-AF4B71FEF3C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E1FF0-09F8-408E-9052-2F72BEDB6E61}">
      <dsp:nvSpPr>
        <dsp:cNvPr id="0" name=""/>
        <dsp:cNvSpPr/>
      </dsp:nvSpPr>
      <dsp:spPr>
        <a:xfrm>
          <a:off x="3016609" y="1932416"/>
          <a:ext cx="2361842" cy="2361842"/>
        </a:xfrm>
        <a:prstGeom prst="gear9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kern="1200" dirty="0"/>
            <a:t>Clasa ca grup social</a:t>
          </a:r>
        </a:p>
      </dsp:txBody>
      <dsp:txXfrm>
        <a:off x="3491444" y="2485666"/>
        <a:ext cx="1412172" cy="1214036"/>
      </dsp:txXfrm>
    </dsp:sp>
    <dsp:sp modelId="{A529E44A-F7BB-4D0C-90A2-9204199D10FE}">
      <dsp:nvSpPr>
        <dsp:cNvPr id="0" name=""/>
        <dsp:cNvSpPr/>
      </dsp:nvSpPr>
      <dsp:spPr>
        <a:xfrm>
          <a:off x="1642446" y="1374162"/>
          <a:ext cx="1717703" cy="1717703"/>
        </a:xfrm>
        <a:prstGeom prst="gear6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Disciplina </a:t>
          </a:r>
        </a:p>
      </dsp:txBody>
      <dsp:txXfrm>
        <a:off x="2074883" y="1809213"/>
        <a:ext cx="852829" cy="847601"/>
      </dsp:txXfrm>
    </dsp:sp>
    <dsp:sp modelId="{4CD3565C-F30B-4B31-BAB6-989E7B8AD1CA}">
      <dsp:nvSpPr>
        <dsp:cNvPr id="0" name=""/>
        <dsp:cNvSpPr/>
      </dsp:nvSpPr>
      <dsp:spPr>
        <a:xfrm rot="20700000">
          <a:off x="2604535" y="189122"/>
          <a:ext cx="1682998" cy="1682998"/>
        </a:xfrm>
        <a:prstGeom prst="gear6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Situația la învățătură</a:t>
          </a:r>
        </a:p>
      </dsp:txBody>
      <dsp:txXfrm rot="-20700000">
        <a:off x="2973666" y="558253"/>
        <a:ext cx="944736" cy="944736"/>
      </dsp:txXfrm>
    </dsp:sp>
    <dsp:sp modelId="{BDD54355-45DE-4487-810B-49B6EC267B7E}">
      <dsp:nvSpPr>
        <dsp:cNvPr id="0" name=""/>
        <dsp:cNvSpPr/>
      </dsp:nvSpPr>
      <dsp:spPr>
        <a:xfrm>
          <a:off x="2836095" y="1575395"/>
          <a:ext cx="3023158" cy="3023158"/>
        </a:xfrm>
        <a:prstGeom prst="circularArrow">
          <a:avLst>
            <a:gd name="adj1" fmla="val 4688"/>
            <a:gd name="adj2" fmla="val 299029"/>
            <a:gd name="adj3" fmla="val 2518558"/>
            <a:gd name="adj4" fmla="val 15856133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F51AF7-5B74-401C-9FD7-DCF78A158352}">
      <dsp:nvSpPr>
        <dsp:cNvPr id="0" name=""/>
        <dsp:cNvSpPr/>
      </dsp:nvSpPr>
      <dsp:spPr>
        <a:xfrm>
          <a:off x="1338244" y="993671"/>
          <a:ext cx="2196513" cy="21965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02B916-F077-42F9-B000-AF4B71FEF3C2}">
      <dsp:nvSpPr>
        <dsp:cNvPr id="0" name=""/>
        <dsp:cNvSpPr/>
      </dsp:nvSpPr>
      <dsp:spPr>
        <a:xfrm>
          <a:off x="2215240" y="-179946"/>
          <a:ext cx="2368283" cy="23682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40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002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21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810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18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665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330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5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06612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53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B9CA284-2801-49BF-B349-D916C76FE875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043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A284-2801-49BF-B349-D916C76FE875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5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pengridscheduler/24248086419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dIE0UZpinT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capsule-vector-drawi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u 2">
            <a:extLst>
              <a:ext uri="{FF2B5EF4-FFF2-40B4-BE49-F238E27FC236}">
                <a16:creationId xmlns:a16="http://schemas.microsoft.com/office/drawing/2014/main" id="{5934A379-98FF-425C-9677-BDC2B6940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4413" y="4122876"/>
            <a:ext cx="8637587" cy="1958877"/>
          </a:xfrm>
        </p:spPr>
        <p:txBody>
          <a:bodyPr>
            <a:normAutofit fontScale="92500" lnSpcReduction="20000"/>
          </a:bodyPr>
          <a:lstStyle/>
          <a:p>
            <a:pPr algn="ctr"/>
            <a:endParaRPr lang="ro-RO" dirty="0"/>
          </a:p>
          <a:p>
            <a:pPr algn="ctr"/>
            <a:r>
              <a:rPr lang="ro-RO" sz="4000" b="1" dirty="0"/>
              <a:t>CLASA </a:t>
            </a:r>
            <a:r>
              <a:rPr lang="ro-RO" sz="4000" b="1" cap="none" dirty="0"/>
              <a:t>I </a:t>
            </a:r>
            <a:r>
              <a:rPr lang="ro-RO" sz="4000" b="1" dirty="0"/>
              <a:t>B</a:t>
            </a:r>
          </a:p>
          <a:p>
            <a:pPr algn="ctr"/>
            <a:r>
              <a:rPr lang="ro-RO" sz="4000" b="1" dirty="0"/>
              <a:t>Prof. </a:t>
            </a:r>
            <a:r>
              <a:rPr lang="ro-RO" sz="4000" b="1" dirty="0" err="1"/>
              <a:t>mînecuță</a:t>
            </a:r>
            <a:r>
              <a:rPr lang="ro-RO" sz="4000" b="1" dirty="0"/>
              <a:t> Elisabeta</a:t>
            </a:r>
          </a:p>
          <a:p>
            <a:pPr algn="ctr"/>
            <a:endParaRPr lang="ro-RO" dirty="0"/>
          </a:p>
        </p:txBody>
      </p:sp>
      <p:pic>
        <p:nvPicPr>
          <p:cNvPr id="5122" name="Picture 2" descr="Imagini pentru sedinta cu parintii clipart">
            <a:extLst>
              <a:ext uri="{FF2B5EF4-FFF2-40B4-BE49-F238E27FC236}">
                <a16:creationId xmlns:a16="http://schemas.microsoft.com/office/drawing/2014/main" id="{FE22F1B7-6B42-44A0-BCE8-25B9D4BB6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6" b="12417"/>
          <a:stretch/>
        </p:blipFill>
        <p:spPr bwMode="auto">
          <a:xfrm>
            <a:off x="106018" y="365430"/>
            <a:ext cx="5671930" cy="4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3701E69A-9F2E-415A-9A3E-853290A688B1}"/>
              </a:ext>
            </a:extLst>
          </p:cNvPr>
          <p:cNvSpPr/>
          <p:nvPr/>
        </p:nvSpPr>
        <p:spPr>
          <a:xfrm>
            <a:off x="2345636" y="2448836"/>
            <a:ext cx="2690190" cy="13185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>
                <a:latin typeface="Arial Narrow" panose="020B0606020202030204" pitchFamily="34" charset="0"/>
              </a:rPr>
              <a:t>ȘEDINȚĂ</a:t>
            </a:r>
          </a:p>
          <a:p>
            <a:pPr algn="ctr"/>
            <a:r>
              <a:rPr lang="ro-RO" sz="3200" b="1" dirty="0">
                <a:latin typeface="Arial Narrow" panose="020B0606020202030204" pitchFamily="34" charset="0"/>
              </a:rPr>
              <a:t>CU PĂRINȚII</a:t>
            </a:r>
          </a:p>
          <a:p>
            <a:pPr algn="ctr"/>
            <a:r>
              <a:rPr lang="ro-RO" sz="3200" b="1" dirty="0">
                <a:latin typeface="Arial Narrow" panose="020B0606020202030204" pitchFamily="34" charset="0"/>
              </a:rPr>
              <a:t>22.03.2022 </a:t>
            </a:r>
            <a:endParaRPr lang="ro-RO" sz="2400" b="1" dirty="0">
              <a:latin typeface="Arial Narrow" panose="020B0606020202030204" pitchFamily="34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DA7F1698-C74B-4119-9F87-FB194556E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70" y="365430"/>
            <a:ext cx="4820239" cy="3615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2814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D494489-9FEF-4938-A43D-630CCB74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09" y="308839"/>
            <a:ext cx="6048261" cy="3953011"/>
          </a:xfrm>
        </p:spPr>
        <p:txBody>
          <a:bodyPr>
            <a:normAutofit fontScale="90000"/>
          </a:bodyPr>
          <a:lstStyle/>
          <a:p>
            <a:r>
              <a:rPr lang="ro-RO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există școala altfel, dar... putem organiza activități extrașcolare.</a:t>
            </a:r>
            <a:b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VERBAL</a:t>
            </a:r>
            <a:b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Opțional Clasa a II-a: Povestea Lucrurilor (Educație Financiară + alte idei: Arhitectură, Muzeul De Etnografie...) </a:t>
            </a:r>
            <a:br>
              <a:rPr lang="ro-RO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FD87D519-A552-47A3-8F5E-6B850FBDA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030" y="1486110"/>
            <a:ext cx="4105263" cy="2297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98A41596-E67B-447A-82C0-E22E3E4A25B7}"/>
              </a:ext>
            </a:extLst>
          </p:cNvPr>
          <p:cNvSpPr txBox="1"/>
          <p:nvPr/>
        </p:nvSpPr>
        <p:spPr>
          <a:xfrm>
            <a:off x="1489272" y="4572655"/>
            <a:ext cx="8295751" cy="13075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Consultații cu părinții: </a:t>
            </a:r>
          </a:p>
          <a:p>
            <a:pPr algn="ctr">
              <a:lnSpc>
                <a:spcPct val="150000"/>
              </a:lnSpc>
            </a:pPr>
            <a:r>
              <a:rPr lang="ro-RO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miercuri </a:t>
            </a:r>
            <a:r>
              <a:rPr lang="ro-RO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 11,00 </a:t>
            </a:r>
            <a:r>
              <a:rPr lang="ro-RO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 la </a:t>
            </a:r>
            <a:r>
              <a:rPr lang="ro-RO" sz="2800" u="sng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ora 17,00- </a:t>
            </a:r>
            <a:r>
              <a:rPr lang="ro-RO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 programare</a:t>
            </a:r>
          </a:p>
        </p:txBody>
      </p:sp>
      <p:sp>
        <p:nvSpPr>
          <p:cNvPr id="7" name="Titlu 1">
            <a:extLst>
              <a:ext uri="{FF2B5EF4-FFF2-40B4-BE49-F238E27FC236}">
                <a16:creationId xmlns:a16="http://schemas.microsoft.com/office/drawing/2014/main" id="{37BDD948-F13D-4334-B785-AFBCFEEDDC6F}"/>
              </a:ext>
            </a:extLst>
          </p:cNvPr>
          <p:cNvSpPr txBox="1">
            <a:spLocks/>
          </p:cNvSpPr>
          <p:nvPr/>
        </p:nvSpPr>
        <p:spPr>
          <a:xfrm>
            <a:off x="544831" y="30883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/>
              <a:t>4. discuții</a:t>
            </a:r>
            <a:br>
              <a:rPr lang="ro-RO" dirty="0"/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85770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>
            <a:extLst>
              <a:ext uri="{FF2B5EF4-FFF2-40B4-BE49-F238E27FC236}">
                <a16:creationId xmlns:a16="http://schemas.microsoft.com/office/drawing/2014/main" id="{BF3A83AE-F980-4B06-98D7-FFB792068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626" t="10905" r="19648" b="2086"/>
          <a:stretch/>
        </p:blipFill>
        <p:spPr>
          <a:xfrm>
            <a:off x="-704481" y="-122549"/>
            <a:ext cx="7588577" cy="7103097"/>
          </a:xfrm>
          <a:prstGeom prst="rect">
            <a:avLst/>
          </a:prstGeom>
        </p:spPr>
      </p:pic>
      <p:sp>
        <p:nvSpPr>
          <p:cNvPr id="13" name="Dreptunghi 12">
            <a:extLst>
              <a:ext uri="{FF2B5EF4-FFF2-40B4-BE49-F238E27FC236}">
                <a16:creationId xmlns:a16="http://schemas.microsoft.com/office/drawing/2014/main" id="{4EA2D974-7E46-4400-891C-5C33D7D97B99}"/>
              </a:ext>
            </a:extLst>
          </p:cNvPr>
          <p:cNvSpPr/>
          <p:nvPr/>
        </p:nvSpPr>
        <p:spPr>
          <a:xfrm>
            <a:off x="1322761" y="781135"/>
            <a:ext cx="8531257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Ghiozdanul</a:t>
            </a:r>
          </a:p>
          <a:p>
            <a:pPr>
              <a:lnSpc>
                <a:spcPct val="150000"/>
              </a:lnSpc>
            </a:pPr>
            <a:r>
              <a:rPr lang="ro-RO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Ziua Porților </a:t>
            </a:r>
            <a:r>
              <a:rPr lang="ro-RO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Deschise</a:t>
            </a:r>
          </a:p>
          <a:p>
            <a:pPr>
              <a:lnSpc>
                <a:spcPct val="150000"/>
              </a:lnSpc>
            </a:pPr>
            <a:r>
              <a:rPr lang="ro-RO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Revista școlii</a:t>
            </a:r>
          </a:p>
          <a:p>
            <a:pPr>
              <a:lnSpc>
                <a:spcPct val="150000"/>
              </a:lnSpc>
            </a:pPr>
            <a:r>
              <a:rPr lang="ro-RO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Limbajul elevilor</a:t>
            </a:r>
          </a:p>
          <a:p>
            <a:pPr>
              <a:lnSpc>
                <a:spcPct val="150000"/>
              </a:lnSpc>
            </a:pPr>
            <a:r>
              <a:rPr lang="ro-RO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Simulări- dezastre</a:t>
            </a:r>
          </a:p>
          <a:p>
            <a:pPr algn="ctr"/>
            <a:endParaRPr lang="ro-RO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o-R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1B4AE7B-3143-471A-A2A6-40E4DC0C4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47" y="236789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reptunghi 11">
            <a:extLst>
              <a:ext uri="{FF2B5EF4-FFF2-40B4-BE49-F238E27FC236}">
                <a16:creationId xmlns:a16="http://schemas.microsoft.com/office/drawing/2014/main" id="{3DDB87BB-DE66-46E4-A994-348139F14E7D}"/>
              </a:ext>
            </a:extLst>
          </p:cNvPr>
          <p:cNvSpPr/>
          <p:nvPr/>
        </p:nvSpPr>
        <p:spPr>
          <a:xfrm>
            <a:off x="6947701" y="394046"/>
            <a:ext cx="4790093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Comunicări de la </a:t>
            </a:r>
          </a:p>
          <a:p>
            <a:pPr algn="ctr"/>
            <a:r>
              <a:rPr lang="ro-RO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Ședința cu părinții pe școală</a:t>
            </a:r>
          </a:p>
        </p:txBody>
      </p:sp>
      <p:pic>
        <p:nvPicPr>
          <p:cNvPr id="3" name="Grafic 2" descr="Checkmark with solid fill">
            <a:extLst>
              <a:ext uri="{FF2B5EF4-FFF2-40B4-BE49-F238E27FC236}">
                <a16:creationId xmlns:a16="http://schemas.microsoft.com/office/drawing/2014/main" id="{1ADD8CFB-8043-4CD7-A0DE-EC93DA733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988" y="1229848"/>
            <a:ext cx="538609" cy="538609"/>
          </a:xfrm>
          <a:prstGeom prst="rect">
            <a:avLst/>
          </a:prstGeom>
        </p:spPr>
      </p:pic>
      <p:pic>
        <p:nvPicPr>
          <p:cNvPr id="8" name="Grafic 7" descr="Checkmark with solid fill">
            <a:extLst>
              <a:ext uri="{FF2B5EF4-FFF2-40B4-BE49-F238E27FC236}">
                <a16:creationId xmlns:a16="http://schemas.microsoft.com/office/drawing/2014/main" id="{B74AC933-9659-4F34-8B5A-459BA5682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700" y="3060611"/>
            <a:ext cx="538609" cy="538609"/>
          </a:xfrm>
          <a:prstGeom prst="rect">
            <a:avLst/>
          </a:prstGeom>
        </p:spPr>
      </p:pic>
      <p:pic>
        <p:nvPicPr>
          <p:cNvPr id="10" name="Grafic 9" descr="Checkmark with solid fill">
            <a:extLst>
              <a:ext uri="{FF2B5EF4-FFF2-40B4-BE49-F238E27FC236}">
                <a16:creationId xmlns:a16="http://schemas.microsoft.com/office/drawing/2014/main" id="{64F6BDE7-4A95-4735-9E59-47C785C7F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701" y="4806140"/>
            <a:ext cx="538609" cy="538609"/>
          </a:xfrm>
          <a:prstGeom prst="rect">
            <a:avLst/>
          </a:prstGeom>
        </p:spPr>
      </p:pic>
      <p:pic>
        <p:nvPicPr>
          <p:cNvPr id="11" name="Grafic 10" descr="Checkmark with solid fill">
            <a:extLst>
              <a:ext uri="{FF2B5EF4-FFF2-40B4-BE49-F238E27FC236}">
                <a16:creationId xmlns:a16="http://schemas.microsoft.com/office/drawing/2014/main" id="{559588B9-3044-4FE1-BE93-E4BD6E73B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699" y="3878510"/>
            <a:ext cx="538609" cy="538609"/>
          </a:xfrm>
          <a:prstGeom prst="rect">
            <a:avLst/>
          </a:prstGeom>
        </p:spPr>
      </p:pic>
      <p:pic>
        <p:nvPicPr>
          <p:cNvPr id="14" name="Grafic 13" descr="Checkmark with solid fill">
            <a:extLst>
              <a:ext uri="{FF2B5EF4-FFF2-40B4-BE49-F238E27FC236}">
                <a16:creationId xmlns:a16="http://schemas.microsoft.com/office/drawing/2014/main" id="{18AAB16A-9E30-49A9-87C0-C1E6E2A0F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292" y="2061845"/>
            <a:ext cx="538609" cy="5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20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4042B32B-3037-425F-B2B1-CCFC6C18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73" y="464640"/>
            <a:ext cx="7926151" cy="5648255"/>
          </a:xfrm>
          <a:prstGeom prst="rect">
            <a:avLst/>
          </a:prstGeom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278FC0D5-7610-4CDF-B581-2A3E5F2E9009}"/>
              </a:ext>
            </a:extLst>
          </p:cNvPr>
          <p:cNvSpPr/>
          <p:nvPr/>
        </p:nvSpPr>
        <p:spPr>
          <a:xfrm>
            <a:off x="4474359" y="2957660"/>
            <a:ext cx="2417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>
                <a:latin typeface="Edwardian Script ITC" panose="030303020407070D0804" pitchFamily="66" charset="0"/>
              </a:rPr>
              <a:t>Va </a:t>
            </a:r>
            <a:r>
              <a:rPr lang="ro-RO" sz="3600" b="1" dirty="0" err="1">
                <a:latin typeface="Edwardian Script ITC" panose="030303020407070D0804" pitchFamily="66" charset="0"/>
              </a:rPr>
              <a:t>multumesc</a:t>
            </a:r>
            <a:r>
              <a:rPr lang="ro-RO" sz="3600" b="1" dirty="0">
                <a:latin typeface="Edwardian Script ITC" panose="030303020407070D0804" pitchFamily="66" charset="0"/>
              </a:rPr>
              <a:t> </a:t>
            </a:r>
          </a:p>
          <a:p>
            <a:pPr algn="ctr"/>
            <a:r>
              <a:rPr lang="ro-RO" sz="3600" b="1" dirty="0">
                <a:latin typeface="Edwardian Script ITC" panose="030303020407070D0804" pitchFamily="66" charset="0"/>
              </a:rPr>
              <a:t>pentru participare.</a:t>
            </a:r>
          </a:p>
        </p:txBody>
      </p:sp>
    </p:spTree>
    <p:extLst>
      <p:ext uri="{BB962C8B-B14F-4D97-AF65-F5344CB8AC3E}">
        <p14:creationId xmlns:p14="http://schemas.microsoft.com/office/powerpoint/2010/main" val="36837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B25779F-56C6-427E-AEE2-D6E00A16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ORDINEA DE ZI:</a:t>
            </a:r>
            <a:r>
              <a:rPr lang="ro-RO" dirty="0"/>
              <a:t>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1A343F9-599E-4595-A42D-B814A6CF4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347" y="2015732"/>
            <a:ext cx="7885043" cy="345061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o-RO" sz="2800" dirty="0">
                <a:solidFill>
                  <a:schemeClr val="accent2"/>
                </a:solidFill>
              </a:rPr>
              <a:t>BUN VENIT</a:t>
            </a:r>
          </a:p>
          <a:p>
            <a:pPr marL="514350" lvl="0" indent="-514350">
              <a:buFont typeface="+mj-lt"/>
              <a:buAutoNum type="arabicPeriod"/>
            </a:pPr>
            <a:r>
              <a:rPr lang="ro-RO" sz="2800" dirty="0">
                <a:solidFill>
                  <a:schemeClr val="accent2"/>
                </a:solidFill>
              </a:rPr>
              <a:t>ANALIZA ACTIVITĂȚII ȘCOLARE</a:t>
            </a:r>
          </a:p>
          <a:p>
            <a:pPr marL="514350" lvl="0" indent="-514350">
              <a:buFont typeface="+mj-lt"/>
              <a:buAutoNum type="arabicPeriod"/>
            </a:pPr>
            <a:r>
              <a:rPr lang="ro-RO" sz="2800" dirty="0">
                <a:solidFill>
                  <a:schemeClr val="accent2"/>
                </a:solidFill>
              </a:rPr>
              <a:t>SUGESTII </a:t>
            </a:r>
          </a:p>
          <a:p>
            <a:pPr marL="514350" lvl="0" indent="-514350">
              <a:buFont typeface="+mj-lt"/>
              <a:buAutoNum type="arabicPeriod"/>
            </a:pPr>
            <a:r>
              <a:rPr lang="ro-RO" sz="2800" dirty="0">
                <a:solidFill>
                  <a:schemeClr val="accent2"/>
                </a:solidFill>
              </a:rPr>
              <a:t>DISCUȚII</a:t>
            </a:r>
          </a:p>
          <a:p>
            <a:endParaRPr lang="ro-RO" dirty="0"/>
          </a:p>
          <a:p>
            <a:endParaRPr lang="ro-RO" dirty="0"/>
          </a:p>
        </p:txBody>
      </p:sp>
      <p:pic>
        <p:nvPicPr>
          <p:cNvPr id="4" name="Picture 2" descr="Imagini pentru sedinta cu parintii">
            <a:extLst>
              <a:ext uri="{FF2B5EF4-FFF2-40B4-BE49-F238E27FC236}">
                <a16:creationId xmlns:a16="http://schemas.microsoft.com/office/drawing/2014/main" id="{F50B6B3B-4ADC-413E-8F7E-DE9266709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2" b="20142"/>
          <a:stretch/>
        </p:blipFill>
        <p:spPr bwMode="auto">
          <a:xfrm>
            <a:off x="8163339" y="212034"/>
            <a:ext cx="3366052" cy="14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ine similarÄ">
            <a:extLst>
              <a:ext uri="{FF2B5EF4-FFF2-40B4-BE49-F238E27FC236}">
                <a16:creationId xmlns:a16="http://schemas.microsoft.com/office/drawing/2014/main" id="{417DFA3C-10B0-42A0-B6A7-DAC9EFB4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7" y="2015732"/>
            <a:ext cx="3414008" cy="38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is Mentimeter and How Can It Be Used for Teaching? Tips and Tricks |  Tech &amp; Learning">
            <a:extLst>
              <a:ext uri="{FF2B5EF4-FFF2-40B4-BE49-F238E27FC236}">
                <a16:creationId xmlns:a16="http://schemas.microsoft.com/office/drawing/2014/main" id="{3E06C4BC-11E0-4779-BD6B-CFE4DAF57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39" y="3619894"/>
            <a:ext cx="3695307" cy="207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93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E184D7B-CB72-4120-B956-6B82F5A29B38}"/>
              </a:ext>
            </a:extLst>
          </p:cNvPr>
          <p:cNvSpPr/>
          <p:nvPr/>
        </p:nvSpPr>
        <p:spPr>
          <a:xfrm>
            <a:off x="7153402" y="3090446"/>
            <a:ext cx="65465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>
                <a:hlinkClick r:id="rId2"/>
              </a:rPr>
              <a:t>https://www.youtube.com/watch?v=dIE0UZpinTc</a:t>
            </a:r>
            <a:r>
              <a:rPr lang="ro-RO" sz="2000" dirty="0"/>
              <a:t> </a:t>
            </a:r>
          </a:p>
          <a:p>
            <a:endParaRPr lang="ro-RO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3E52058C-FEF8-4724-844C-EE0E985F6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493" y="3594266"/>
            <a:ext cx="2894040" cy="2894040"/>
          </a:xfrm>
          <a:prstGeom prst="rect">
            <a:avLst/>
          </a:prstGeom>
        </p:spPr>
      </p:pic>
      <p:pic>
        <p:nvPicPr>
          <p:cNvPr id="10" name="Picture 2" descr="Ar putea fi o imagine cu unul sau mai mulţi oameni şi text care spune „S-A ÎNTÂMPLAT CEVA RĂU LA ȘCOALĂ? DAAAA... VOR SĂ MERG ȘI MÂINE... ©R-CATE”">
            <a:extLst>
              <a:ext uri="{FF2B5EF4-FFF2-40B4-BE49-F238E27FC236}">
                <a16:creationId xmlns:a16="http://schemas.microsoft.com/office/drawing/2014/main" id="{A075E385-58FE-4C65-9190-19DCEB1E7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5" b="16122"/>
          <a:stretch/>
        </p:blipFill>
        <p:spPr bwMode="auto">
          <a:xfrm>
            <a:off x="3722508" y="3126189"/>
            <a:ext cx="3019787" cy="367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76CE6368-118A-48A4-9157-5D05753BB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82" y="3063061"/>
            <a:ext cx="2918713" cy="3802710"/>
          </a:xfrm>
          <a:prstGeom prst="rect">
            <a:avLst/>
          </a:prstGeom>
        </p:spPr>
      </p:pic>
      <p:pic>
        <p:nvPicPr>
          <p:cNvPr id="15" name="Picture 2" descr="Imagini pentru sedinta cu parintii">
            <a:extLst>
              <a:ext uri="{FF2B5EF4-FFF2-40B4-BE49-F238E27FC236}">
                <a16:creationId xmlns:a16="http://schemas.microsoft.com/office/drawing/2014/main" id="{C4723298-1DE2-4559-8511-5F5CC6FFF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2" b="20142"/>
          <a:stretch/>
        </p:blipFill>
        <p:spPr bwMode="auto">
          <a:xfrm>
            <a:off x="8615825" y="405468"/>
            <a:ext cx="3366052" cy="14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33E1066F-C911-4130-83FC-0ECAC8CED93B}"/>
              </a:ext>
            </a:extLst>
          </p:cNvPr>
          <p:cNvSpPr/>
          <p:nvPr/>
        </p:nvSpPr>
        <p:spPr>
          <a:xfrm>
            <a:off x="479177" y="212034"/>
            <a:ext cx="4753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Clasa bucuriei</a:t>
            </a: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E39BA128-2750-41E0-A2C2-89C55B0E81E9}"/>
              </a:ext>
            </a:extLst>
          </p:cNvPr>
          <p:cNvSpPr txBox="1"/>
          <p:nvPr/>
        </p:nvSpPr>
        <p:spPr>
          <a:xfrm>
            <a:off x="310982" y="1220068"/>
            <a:ext cx="76346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6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🐚  🎀  𝓋𝒶𝓁😍𝓇𝒾 𝓅𝓇🍩𝓂❀𝓋𝒶𝓉𝑒: 𝑒𝓂𝓅𝒶𝓉𝒾𝒶, 𝑔𝒶𝓃𝒹𝒾𝓇𝑒𝒶 𝓅💮𝓏𝒾𝓉𝒾𝓋𝒶, 𝓅𝓇𝒾𝑒𝓉𝑒𝓃𝒾𝒶, 𝓉🍬𝓁𝑒𝓇𝒶𝓃𝓉𝒶  🎀  🐚</a:t>
            </a:r>
            <a:endParaRPr lang="ro-RO" sz="3600" b="1" dirty="0"/>
          </a:p>
        </p:txBody>
      </p:sp>
    </p:spTree>
    <p:extLst>
      <p:ext uri="{BB962C8B-B14F-4D97-AF65-F5344CB8AC3E}">
        <p14:creationId xmlns:p14="http://schemas.microsoft.com/office/powerpoint/2010/main" val="3648077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r putea fi o imagine cu text">
            <a:extLst>
              <a:ext uri="{FF2B5EF4-FFF2-40B4-BE49-F238E27FC236}">
                <a16:creationId xmlns:a16="http://schemas.microsoft.com/office/drawing/2014/main" id="{DA324FBC-7AF5-42F2-82FD-5AE8305C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85750"/>
            <a:ext cx="657225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r putea fi un meme cu text care spune „Nu trebuie să fii ca ceilalți Alege să fii diferit”">
            <a:extLst>
              <a:ext uri="{FF2B5EF4-FFF2-40B4-BE49-F238E27FC236}">
                <a16:creationId xmlns:a16="http://schemas.microsoft.com/office/drawing/2014/main" id="{B2E1251E-D94D-4A48-92EF-06CDD8701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8" y="1080756"/>
            <a:ext cx="5218039" cy="48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673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3FA727E-B7E2-4ADE-8907-63219001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33" y="581133"/>
            <a:ext cx="7284280" cy="532904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1. ANALIZA ACTIVITĂȚII ȘCOLARE</a:t>
            </a:r>
            <a:br>
              <a:rPr lang="ro-RO" dirty="0"/>
            </a:br>
            <a:br>
              <a:rPr lang="ro-RO" dirty="0"/>
            </a:br>
            <a:endParaRPr lang="ro-RO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D0D11A89-A34D-44E4-9469-E7BCAC9A969B}"/>
              </a:ext>
            </a:extLst>
          </p:cNvPr>
          <p:cNvSpPr/>
          <p:nvPr/>
        </p:nvSpPr>
        <p:spPr>
          <a:xfrm>
            <a:off x="5779090" y="1114037"/>
            <a:ext cx="5643148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o-R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Analiza SWOT a clasei de elevi</a:t>
            </a:r>
            <a:endParaRPr lang="ro-R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ine similarÄ">
            <a:extLst>
              <a:ext uri="{FF2B5EF4-FFF2-40B4-BE49-F238E27FC236}">
                <a16:creationId xmlns:a16="http://schemas.microsoft.com/office/drawing/2014/main" id="{799C60F4-ADE6-4850-9884-18638F1F2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42"/>
          <a:stretch/>
        </p:blipFill>
        <p:spPr bwMode="auto">
          <a:xfrm>
            <a:off x="7089912" y="2448781"/>
            <a:ext cx="3282398" cy="273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Nomogramă 5">
            <a:extLst>
              <a:ext uri="{FF2B5EF4-FFF2-40B4-BE49-F238E27FC236}">
                <a16:creationId xmlns:a16="http://schemas.microsoft.com/office/drawing/2014/main" id="{C0D6D107-BF5F-4257-A955-4382535D1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638635"/>
              </p:ext>
            </p:extLst>
          </p:nvPr>
        </p:nvGraphicFramePr>
        <p:xfrm>
          <a:off x="-803964" y="1799962"/>
          <a:ext cx="6462644" cy="429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7931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7FA790F3-F1E1-410D-B0AA-4B4B83132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861587"/>
              </p:ext>
            </p:extLst>
          </p:nvPr>
        </p:nvGraphicFramePr>
        <p:xfrm>
          <a:off x="348792" y="0"/>
          <a:ext cx="9418060" cy="661373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001960">
                  <a:extLst>
                    <a:ext uri="{9D8B030D-6E8A-4147-A177-3AD203B41FA5}">
                      <a16:colId xmlns:a16="http://schemas.microsoft.com/office/drawing/2014/main" val="1224099528"/>
                    </a:ext>
                  </a:extLst>
                </a:gridCol>
                <a:gridCol w="4416100">
                  <a:extLst>
                    <a:ext uri="{9D8B030D-6E8A-4147-A177-3AD203B41FA5}">
                      <a16:colId xmlns:a16="http://schemas.microsoft.com/office/drawing/2014/main" val="1260480810"/>
                    </a:ext>
                  </a:extLst>
                </a:gridCol>
              </a:tblGrid>
              <a:tr h="27120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PUNCTE TARI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PUNCTE SLABE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/>
                </a:tc>
                <a:extLst>
                  <a:ext uri="{0D108BD9-81ED-4DB2-BD59-A6C34878D82A}">
                    <a16:rowId xmlns:a16="http://schemas.microsoft.com/office/drawing/2014/main" val="3318689653"/>
                  </a:ext>
                </a:extLst>
              </a:tr>
              <a:tr h="31219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7645" algn="l"/>
                        </a:tabLst>
                      </a:pPr>
                      <a:r>
                        <a:rPr lang="ro-RO" sz="1400" dirty="0">
                          <a:effectLst/>
                        </a:rPr>
                        <a:t>elevi cu potențial intelectual ridicat: peste 80% au calificative doar de FB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7645" algn="l"/>
                        </a:tabLst>
                      </a:pPr>
                      <a:r>
                        <a:rPr lang="ro-RO" sz="1400" dirty="0">
                          <a:effectLst/>
                        </a:rPr>
                        <a:t>majoritatea copiilor au deprinderile de bază necesare: citesc corect, au înțeles terminologia matematică;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7645" algn="l"/>
                        </a:tabLst>
                      </a:pPr>
                      <a:r>
                        <a:rPr lang="ro-RO" sz="1400" dirty="0">
                          <a:effectLst/>
                        </a:rPr>
                        <a:t>majoritatea elevilor (excepție 3-4 elevii) citesc cursiv și înțeleg cu ușurință textele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7645" algn="l"/>
                        </a:tabLst>
                      </a:pPr>
                      <a:r>
                        <a:rPr lang="ro-RO" sz="1400" dirty="0">
                          <a:effectLst/>
                        </a:rPr>
                        <a:t>există un nucleu de elevi ambițioși, cu inițiativă care reușesc de multe ori să îi stimuleze pe ceilalți colegi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7645" algn="l"/>
                        </a:tabLst>
                      </a:pPr>
                      <a:r>
                        <a:rPr lang="ro-R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Viteza de lucru</a:t>
                      </a:r>
                    </a:p>
                  </a:txBody>
                  <a:tcPr marL="42656" marR="42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o-RO" sz="1400" b="1" dirty="0">
                          <a:effectLst/>
                        </a:rPr>
                        <a:t>superficialitate, tendința de a termina cât mai repede o sarcină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o-RO" sz="1400" b="1" dirty="0">
                          <a:effectLst/>
                        </a:rPr>
                        <a:t>lipsa de concentrare – atenția le este distrasă imediat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o-RO" sz="1400" b="1" dirty="0">
                          <a:effectLst/>
                        </a:rPr>
                        <a:t>nesiguranța / lipsa de curaj îi face să fie pasivi la ore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o-RO" sz="1400" b="1" dirty="0">
                          <a:effectLst/>
                        </a:rPr>
                        <a:t>neatenția și faptul că nu se verifică duc la greșeli în exercițiile cu ordinea operațiilor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o-RO" sz="1400" b="1" dirty="0">
                          <a:effectLst/>
                        </a:rPr>
                        <a:t>lipsa de punctualitate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o-RO" sz="1400" b="1" dirty="0">
                          <a:effectLst/>
                        </a:rPr>
                        <a:t>tendința de a imita comportamentul negativ al altui coleg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o-RO" sz="1400" b="1" dirty="0">
                          <a:effectLst/>
                        </a:rPr>
                        <a:t>impulsivitatea, agresivitatea – micile răutăți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/>
                </a:tc>
                <a:extLst>
                  <a:ext uri="{0D108BD9-81ED-4DB2-BD59-A6C34878D82A}">
                    <a16:rowId xmlns:a16="http://schemas.microsoft.com/office/drawing/2014/main" val="3607977250"/>
                  </a:ext>
                </a:extLst>
              </a:tr>
              <a:tr h="31158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OPORTUNITĂȚI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AMENINȚĂRI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/>
                </a:tc>
                <a:extLst>
                  <a:ext uri="{0D108BD9-81ED-4DB2-BD59-A6C34878D82A}">
                    <a16:rowId xmlns:a16="http://schemas.microsoft.com/office/drawing/2014/main" val="2243090224"/>
                  </a:ext>
                </a:extLst>
              </a:tr>
              <a:tr h="290900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{"/>
                        <a:tabLst>
                          <a:tab pos="207645" algn="l"/>
                        </a:tabLst>
                      </a:pPr>
                      <a:r>
                        <a:rPr lang="ro-RO" sz="1400" dirty="0">
                          <a:effectLst/>
                        </a:rPr>
                        <a:t>interesul și preocuparea părinților pentru progresul real al copilului, pentru stimularea stimei de sine și încurajarea copilului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{"/>
                        <a:tabLst>
                          <a:tab pos="207645" algn="l"/>
                        </a:tabLst>
                      </a:pPr>
                      <a:r>
                        <a:rPr lang="ro-RO" sz="1400" dirty="0">
                          <a:effectLst/>
                        </a:rPr>
                        <a:t>diversitatea concursurilor și proiectelor conduce la posibilitatea stimulării potențialului fiecărui elev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{"/>
                        <a:tabLst>
                          <a:tab pos="207645" algn="l"/>
                        </a:tabLst>
                      </a:pPr>
                      <a:r>
                        <a:rPr lang="ro-RO" sz="1400" dirty="0">
                          <a:effectLst/>
                        </a:rPr>
                        <a:t>metodele moderne utilizate pot determina participarea activă și creșterea interesului/ motivației pentru învățare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o-RO" sz="1400" b="1" dirty="0">
                          <a:effectLst/>
                        </a:rPr>
                        <a:t> numărul mare de elevi- timp scurt alocat fiecăruia în parte (consiliere, ajutor)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o-RO" sz="1400" b="1" dirty="0">
                          <a:effectLst/>
                        </a:rPr>
                        <a:t>lipsa de timp a tuturor factorilor implicați (profesori, părinți): limbaj neadecvat, comportament nepotrivit;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o-RO" sz="1400" b="1" dirty="0">
                          <a:effectLst/>
                        </a:rPr>
                        <a:t>copii obosiți din cauza implicării în multe activități extrașcolare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o-RO" sz="1400" b="1" dirty="0">
                          <a:effectLst/>
                        </a:rPr>
                        <a:t>ritmul de lucru diferit în rezolvarea sarcinilor didactice 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/>
                </a:tc>
                <a:extLst>
                  <a:ext uri="{0D108BD9-81ED-4DB2-BD59-A6C34878D82A}">
                    <a16:rowId xmlns:a16="http://schemas.microsoft.com/office/drawing/2014/main" val="1824652460"/>
                  </a:ext>
                </a:extLst>
              </a:tr>
            </a:tbl>
          </a:graphicData>
        </a:graphic>
      </p:graphicFrame>
      <p:pic>
        <p:nvPicPr>
          <p:cNvPr id="3074" name="Picture 2" descr="Imagini pentru clipart swot">
            <a:extLst>
              <a:ext uri="{FF2B5EF4-FFF2-40B4-BE49-F238E27FC236}">
                <a16:creationId xmlns:a16="http://schemas.microsoft.com/office/drawing/2014/main" id="{B4072220-9493-47DA-8868-D61201636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141" y="2071983"/>
            <a:ext cx="2094663" cy="20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82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AF4E142-3863-425A-9269-E02ED11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806" y="728625"/>
            <a:ext cx="3085707" cy="628836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ro-RO" dirty="0"/>
              <a:t>Ce urmează?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963796E-FF8E-4C2A-AE9A-EC7DEF5FC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77" y="2637900"/>
            <a:ext cx="4854953" cy="3450613"/>
          </a:xfrm>
          <a:solidFill>
            <a:schemeClr val="bg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ro-RO" dirty="0"/>
              <a:t>Citirea unor texte: corectă, cursivă, conștientă, </a:t>
            </a:r>
            <a:r>
              <a:rPr lang="ro-RO" i="1" dirty="0"/>
              <a:t>expresivă- semnele de punctuație</a:t>
            </a:r>
          </a:p>
          <a:p>
            <a:r>
              <a:rPr lang="ro-RO" dirty="0"/>
              <a:t>Formularea unor răspunsuri la întrebări-referitoare la textul citit.</a:t>
            </a:r>
          </a:p>
          <a:p>
            <a:r>
              <a:rPr lang="ro-RO" dirty="0"/>
              <a:t>Dictare + folosirea semnelor de punctuație. </a:t>
            </a:r>
          </a:p>
          <a:p>
            <a:r>
              <a:rPr lang="ro-RO" dirty="0"/>
              <a:t>Exerciții diverse</a:t>
            </a:r>
          </a:p>
          <a:p>
            <a:r>
              <a:rPr lang="ro-RO" dirty="0"/>
              <a:t>Concursul de lectură-Șoricei de bibliotecă </a:t>
            </a:r>
          </a:p>
          <a:p>
            <a:endParaRPr lang="ro-RO" dirty="0"/>
          </a:p>
        </p:txBody>
      </p:sp>
      <p:sp>
        <p:nvSpPr>
          <p:cNvPr id="4" name="Substituent conținut 2">
            <a:extLst>
              <a:ext uri="{FF2B5EF4-FFF2-40B4-BE49-F238E27FC236}">
                <a16:creationId xmlns:a16="http://schemas.microsoft.com/office/drawing/2014/main" id="{94FFB04A-C523-46EF-8AC5-2B18B2CAA0AD}"/>
              </a:ext>
            </a:extLst>
          </p:cNvPr>
          <p:cNvSpPr txBox="1">
            <a:spLocks/>
          </p:cNvSpPr>
          <p:nvPr/>
        </p:nvSpPr>
        <p:spPr>
          <a:xfrm>
            <a:off x="6223113" y="2553059"/>
            <a:ext cx="4854953" cy="3450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Fixarea deprinderii de calcul scris și oral</a:t>
            </a:r>
            <a:endParaRPr lang="ro-RO" i="1" dirty="0"/>
          </a:p>
          <a:p>
            <a:r>
              <a:rPr lang="ro-RO" dirty="0"/>
              <a:t>Rezolvarea de probleme cu 2 operații, minim.</a:t>
            </a:r>
          </a:p>
          <a:p>
            <a:r>
              <a:rPr lang="ro-RO" dirty="0"/>
              <a:t>Vom încerca punerea problemei într-un exercițiu.</a:t>
            </a:r>
          </a:p>
          <a:p>
            <a:r>
              <a:rPr lang="ro-RO" dirty="0"/>
              <a:t>Geometrie</a:t>
            </a:r>
          </a:p>
          <a:p>
            <a:r>
              <a:rPr lang="ro-RO" dirty="0"/>
              <a:t>Unități de măsură</a:t>
            </a:r>
          </a:p>
          <a:p>
            <a:endParaRPr lang="ro-RO" dirty="0"/>
          </a:p>
        </p:txBody>
      </p:sp>
      <p:pic>
        <p:nvPicPr>
          <p:cNvPr id="4098" name="Picture 2" descr="Comunicare in limba romana, clasa pregatitoare. Culegere - Valentina Stefan-Caradeanu">
            <a:extLst>
              <a:ext uri="{FF2B5EF4-FFF2-40B4-BE49-F238E27FC236}">
                <a16:creationId xmlns:a16="http://schemas.microsoft.com/office/drawing/2014/main" id="{1D992FC5-EB7C-4D82-B6FC-E58DCE89B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t="5773" r="18000" b="46927"/>
          <a:stretch/>
        </p:blipFill>
        <p:spPr bwMode="auto">
          <a:xfrm>
            <a:off x="970960" y="592284"/>
            <a:ext cx="2413262" cy="18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or 4">
            <a:extLst>
              <a:ext uri="{FF2B5EF4-FFF2-40B4-BE49-F238E27FC236}">
                <a16:creationId xmlns:a16="http://schemas.microsoft.com/office/drawing/2014/main" id="{0B94F522-4050-44AC-A593-79BC4CB94378}"/>
              </a:ext>
            </a:extLst>
          </p:cNvPr>
          <p:cNvSpPr/>
          <p:nvPr/>
        </p:nvSpPr>
        <p:spPr>
          <a:xfrm>
            <a:off x="1668544" y="593889"/>
            <a:ext cx="772998" cy="3205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4100" name="Picture 4" descr="Matematică și explorarea mediului. Caietul elevului pentru clasa I -  Editura Corint">
            <a:extLst>
              <a:ext uri="{FF2B5EF4-FFF2-40B4-BE49-F238E27FC236}">
                <a16:creationId xmlns:a16="http://schemas.microsoft.com/office/drawing/2014/main" id="{282EBD25-6DD5-4743-BD82-FD304D44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39863" r="1"/>
          <a:stretch/>
        </p:blipFill>
        <p:spPr bwMode="auto">
          <a:xfrm>
            <a:off x="8110193" y="573988"/>
            <a:ext cx="2551521" cy="17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F8A17240-9BEB-4D77-9E62-EC4F82D4461B}"/>
              </a:ext>
            </a:extLst>
          </p:cNvPr>
          <p:cNvSpPr/>
          <p:nvPr/>
        </p:nvSpPr>
        <p:spPr>
          <a:xfrm>
            <a:off x="8110193" y="1932495"/>
            <a:ext cx="694442" cy="385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28625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B507B8A-9BAD-4277-9113-1B522447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84" y="0"/>
            <a:ext cx="9603275" cy="1049235"/>
          </a:xfrm>
        </p:spPr>
        <p:txBody>
          <a:bodyPr/>
          <a:lstStyle/>
          <a:p>
            <a:r>
              <a:rPr lang="ro-RO" b="1" dirty="0"/>
              <a:t>3. Sugestii, recomandări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0EFC6AA-2B17-42D8-8FAE-C2575B06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83" y="915802"/>
            <a:ext cx="9603275" cy="3450613"/>
          </a:xfrm>
        </p:spPr>
        <p:txBody>
          <a:bodyPr>
            <a:normAutofit/>
          </a:bodyPr>
          <a:lstStyle/>
          <a:p>
            <a:pPr lvl="0" algn="just"/>
            <a:r>
              <a:rPr lang="ro-RO" dirty="0"/>
              <a:t>la ROMÂNĂ:  să citească zilnic 1-2 pagini (moduri diferite: voce tare, în gând)</a:t>
            </a:r>
            <a:endParaRPr lang="ro-RO" sz="1800" dirty="0"/>
          </a:p>
          <a:p>
            <a:pPr lvl="0" algn="just"/>
            <a:r>
              <a:rPr lang="ro-RO" dirty="0"/>
              <a:t>la MATEMATICĂ: să repete exercițiile/ problemele efectuate în clasă</a:t>
            </a:r>
            <a:endParaRPr lang="ro-RO" sz="1800" dirty="0"/>
          </a:p>
          <a:p>
            <a:pPr lvl="0" algn="just"/>
            <a:r>
              <a:rPr lang="ro-RO" dirty="0"/>
              <a:t>să învețe să își planifice timpul, să se organizeze;</a:t>
            </a:r>
            <a:endParaRPr lang="ro-RO" sz="1800" dirty="0"/>
          </a:p>
          <a:p>
            <a:pPr lvl="0" algn="just"/>
            <a:r>
              <a:rPr lang="ro-RO" dirty="0"/>
              <a:t>discutați sincer și deschis cu copiii, mai ales după o experiență neplăcută. Explicați-le faptul că la diversele concursuri pot obține rezultate mai slabe, dar acest lucru nu indică faptul că el este mai puțin inteligent, ci doar că acele tipuri de exerciții nu l-au avantajat...</a:t>
            </a:r>
            <a:endParaRPr lang="ro-RO" sz="1800" dirty="0"/>
          </a:p>
          <a:p>
            <a:endParaRPr lang="ro-RO" dirty="0"/>
          </a:p>
        </p:txBody>
      </p:sp>
      <p:pic>
        <p:nvPicPr>
          <p:cNvPr id="4100" name="Picture 4" descr="Imagini pentru clipart esec">
            <a:extLst>
              <a:ext uri="{FF2B5EF4-FFF2-40B4-BE49-F238E27FC236}">
                <a16:creationId xmlns:a16="http://schemas.microsoft.com/office/drawing/2014/main" id="{F96F2B6D-B3AF-43DC-A1D7-1BB256A8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42" y="3923355"/>
            <a:ext cx="4253948" cy="23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ini pentru clipart esec">
            <a:extLst>
              <a:ext uri="{FF2B5EF4-FFF2-40B4-BE49-F238E27FC236}">
                <a16:creationId xmlns:a16="http://schemas.microsoft.com/office/drawing/2014/main" id="{8283B9E5-EBEC-4D4E-97B1-7D3F9B9FE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34" y="4061851"/>
            <a:ext cx="2254350" cy="22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637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EE75628-37B9-4945-8CF0-08AEC07B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33" y="2458792"/>
            <a:ext cx="7051398" cy="345061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o-RO" sz="2400" dirty="0"/>
              <a:t>Învățarea nu înseamnă confort, nici echilibru. </a:t>
            </a:r>
          </a:p>
          <a:p>
            <a:pPr algn="just"/>
            <a:r>
              <a:rPr lang="ro-RO" sz="2400" dirty="0"/>
              <a:t>Învățarea înseamnă conflict </a:t>
            </a:r>
          </a:p>
          <a:p>
            <a:pPr algn="just"/>
            <a:r>
              <a:rPr lang="ro-RO" sz="2400" dirty="0"/>
              <a:t>Înseamnă ieșire din zona lui de confort, aventurare în stări de încordare, auto-supunere la frustrare, amânarea recompensei, rezistență la eșec și îndârjirea de a ieși din drumurile înfundate și a apuca pe altele.</a:t>
            </a:r>
          </a:p>
          <a:p>
            <a:pPr algn="just"/>
            <a:r>
              <a:rPr lang="ro-RO" sz="2400" dirty="0"/>
              <a:t> Un copil căruia i-au fost preîntâmpinate deja până la 7 ani cam toate nevoile – se va bloca ușor, în așteptare sau în renunțare. Modul lui de operare e setat deja pe principiul minimului efort. 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848928B0-01C7-4E6C-B230-B7350598E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42189" y="433431"/>
            <a:ext cx="2025361" cy="2025361"/>
          </a:xfrm>
          <a:prstGeom prst="rect">
            <a:avLst/>
          </a:prstGeo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D31349A0-2641-4487-B392-8086E7F79D78}"/>
              </a:ext>
            </a:extLst>
          </p:cNvPr>
          <p:cNvSpPr/>
          <p:nvPr/>
        </p:nvSpPr>
        <p:spPr>
          <a:xfrm>
            <a:off x="2205870" y="215175"/>
            <a:ext cx="8861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Momentul de </a:t>
            </a:r>
            <a:r>
              <a:rPr lang="ro-RO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psiho</a:t>
            </a:r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-pedagogie</a:t>
            </a:r>
            <a:endParaRPr lang="ro-R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Math matematica mathe GIF - Find on GIFER">
            <a:extLst>
              <a:ext uri="{FF2B5EF4-FFF2-40B4-BE49-F238E27FC236}">
                <a16:creationId xmlns:a16="http://schemas.microsoft.com/office/drawing/2014/main" id="{D324EC67-E5FB-41C3-AC2F-6A8246A6A8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78" y="2619047"/>
            <a:ext cx="2829645" cy="282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05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Portocaliu galbe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1829</TotalTime>
  <Words>643</Words>
  <Application>Microsoft Office PowerPoint</Application>
  <PresentationFormat>Ecran lat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Calibri</vt:lpstr>
      <vt:lpstr>Courier New</vt:lpstr>
      <vt:lpstr>Edwardian Script ITC</vt:lpstr>
      <vt:lpstr>Gill Sans MT</vt:lpstr>
      <vt:lpstr>Open Sans</vt:lpstr>
      <vt:lpstr>Times New Roman</vt:lpstr>
      <vt:lpstr>Wingdings</vt:lpstr>
      <vt:lpstr>Galerie</vt:lpstr>
      <vt:lpstr>Prezentare PowerPoint</vt:lpstr>
      <vt:lpstr>ORDINEA DE ZI: </vt:lpstr>
      <vt:lpstr>Prezentare PowerPoint</vt:lpstr>
      <vt:lpstr>Prezentare PowerPoint</vt:lpstr>
      <vt:lpstr>1. ANALIZA ACTIVITĂȚII ȘCOLARE  </vt:lpstr>
      <vt:lpstr>Prezentare PowerPoint</vt:lpstr>
      <vt:lpstr>Ce urmează?</vt:lpstr>
      <vt:lpstr>3. Sugestii, recomandări </vt:lpstr>
      <vt:lpstr>Prezentare PowerPoint</vt:lpstr>
      <vt:lpstr>Nu există școala altfel, dar... putem organiza activități extrașcolare.   PROCES VERBAL  Opțional Clasa a II-a: Povestea Lucrurilor (Educație Financiară + alte idei: Arhitectură, Muzeul De Etnografie...)  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ȘEDINȚĂCU PĂRINȚII</dc:title>
  <dc:creator>mihai manecuta</dc:creator>
  <cp:lastModifiedBy>mihai manecuta</cp:lastModifiedBy>
  <cp:revision>51</cp:revision>
  <dcterms:created xsi:type="dcterms:W3CDTF">2018-12-12T04:21:03Z</dcterms:created>
  <dcterms:modified xsi:type="dcterms:W3CDTF">2022-03-21T17:02:30Z</dcterms:modified>
</cp:coreProperties>
</file>