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72" r:id="rId4"/>
    <p:sldId id="266" r:id="rId5"/>
    <p:sldId id="269" r:id="rId6"/>
    <p:sldId id="267" r:id="rId7"/>
    <p:sldId id="268" r:id="rId8"/>
    <p:sldId id="270" r:id="rId9"/>
    <p:sldId id="262" r:id="rId10"/>
    <p:sldId id="259" r:id="rId11"/>
    <p:sldId id="265" r:id="rId12"/>
    <p:sldId id="260" r:id="rId13"/>
    <p:sldId id="261" r:id="rId14"/>
    <p:sldId id="274" r:id="rId15"/>
    <p:sldId id="275" r:id="rId16"/>
    <p:sldId id="264" r:id="rId1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9918F-A754-4873-BAD1-B939220F4752}" v="275" dt="2022-12-08T16:17:31.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81" d="100"/>
          <a:sy n="81"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F5206-62BD-4344-9E72-C9FEE467781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o-RO"/>
        </a:p>
      </dgm:t>
    </dgm:pt>
    <dgm:pt modelId="{EDDFC309-B66D-4364-B995-B4E302D7C835}">
      <dgm:prSet phldrT="[Text]"/>
      <dgm:spPr/>
      <dgm:t>
        <a:bodyPr/>
        <a:lstStyle/>
        <a:p>
          <a:r>
            <a:rPr lang="ro-RO" dirty="0"/>
            <a:t>II</a:t>
          </a:r>
        </a:p>
      </dgm:t>
    </dgm:pt>
    <dgm:pt modelId="{355F1076-8C5C-4821-B883-65861BEB24F4}" type="parTrans" cxnId="{789461DA-E875-4D3E-A962-D76970AC0F3D}">
      <dgm:prSet/>
      <dgm:spPr/>
      <dgm:t>
        <a:bodyPr/>
        <a:lstStyle/>
        <a:p>
          <a:endParaRPr lang="ro-RO"/>
        </a:p>
      </dgm:t>
    </dgm:pt>
    <dgm:pt modelId="{17FB3E42-5B14-414E-A7BC-0D716F28E241}" type="sibTrans" cxnId="{789461DA-E875-4D3E-A962-D76970AC0F3D}">
      <dgm:prSet/>
      <dgm:spPr/>
      <dgm:t>
        <a:bodyPr/>
        <a:lstStyle/>
        <a:p>
          <a:endParaRPr lang="ro-RO"/>
        </a:p>
      </dgm:t>
    </dgm:pt>
    <dgm:pt modelId="{88D84623-918D-4D43-AD1D-3E16A9EB37B1}">
      <dgm:prSet phldrT="[Text]"/>
      <dgm:spPr/>
      <dgm:t>
        <a:bodyPr/>
        <a:lstStyle/>
        <a:p>
          <a:r>
            <a:rPr lang="ro-RO" dirty="0"/>
            <a:t>IV</a:t>
          </a:r>
        </a:p>
      </dgm:t>
    </dgm:pt>
    <dgm:pt modelId="{F1D4F67F-B4C3-4D01-A1D9-62CF619666F7}" type="parTrans" cxnId="{5B6696C2-0E03-4654-93A7-4088973FDA1B}">
      <dgm:prSet/>
      <dgm:spPr/>
      <dgm:t>
        <a:bodyPr/>
        <a:lstStyle/>
        <a:p>
          <a:endParaRPr lang="ro-RO"/>
        </a:p>
      </dgm:t>
    </dgm:pt>
    <dgm:pt modelId="{41D354EA-7648-4E4E-A4E7-E9816402F0BD}" type="sibTrans" cxnId="{5B6696C2-0E03-4654-93A7-4088973FDA1B}">
      <dgm:prSet/>
      <dgm:spPr/>
      <dgm:t>
        <a:bodyPr/>
        <a:lstStyle/>
        <a:p>
          <a:endParaRPr lang="ro-RO"/>
        </a:p>
      </dgm:t>
    </dgm:pt>
    <dgm:pt modelId="{57CE368F-55A2-4C3B-9294-5204C6891EB9}">
      <dgm:prSet phldrT="[Text]"/>
      <dgm:spPr/>
      <dgm:t>
        <a:bodyPr/>
        <a:lstStyle/>
        <a:p>
          <a:r>
            <a:rPr lang="ro-RO" dirty="0"/>
            <a:t>VI</a:t>
          </a:r>
        </a:p>
      </dgm:t>
    </dgm:pt>
    <dgm:pt modelId="{C3EB63AC-499F-4D8F-94E8-BA6727E30BC9}" type="parTrans" cxnId="{FE519125-D7C3-429B-8504-5D7E975F74C6}">
      <dgm:prSet/>
      <dgm:spPr/>
      <dgm:t>
        <a:bodyPr/>
        <a:lstStyle/>
        <a:p>
          <a:endParaRPr lang="ro-RO"/>
        </a:p>
      </dgm:t>
    </dgm:pt>
    <dgm:pt modelId="{F34CA6EE-5EA3-40EA-AE1D-1F0982AD887A}" type="sibTrans" cxnId="{FE519125-D7C3-429B-8504-5D7E975F74C6}">
      <dgm:prSet/>
      <dgm:spPr/>
      <dgm:t>
        <a:bodyPr/>
        <a:lstStyle/>
        <a:p>
          <a:endParaRPr lang="ro-RO"/>
        </a:p>
      </dgm:t>
    </dgm:pt>
    <dgm:pt modelId="{58417EEA-D532-46CD-96E7-3E2A9C4975F7}">
      <dgm:prSet phldrT="[Text]"/>
      <dgm:spPr/>
      <dgm:t>
        <a:bodyPr/>
        <a:lstStyle/>
        <a:p>
          <a:r>
            <a:rPr lang="ro-RO" dirty="0"/>
            <a:t>VIII</a:t>
          </a:r>
        </a:p>
      </dgm:t>
    </dgm:pt>
    <dgm:pt modelId="{B5D2C75D-F152-4B6C-A2CF-D1A9CE66CCCA}" type="parTrans" cxnId="{A3F596E9-97B0-4E5F-8DCA-3C375DEBEF0A}">
      <dgm:prSet/>
      <dgm:spPr/>
      <dgm:t>
        <a:bodyPr/>
        <a:lstStyle/>
        <a:p>
          <a:endParaRPr lang="ro-RO"/>
        </a:p>
      </dgm:t>
    </dgm:pt>
    <dgm:pt modelId="{25F2CAC9-D3C6-46E1-8EF7-160487004CC8}" type="sibTrans" cxnId="{A3F596E9-97B0-4E5F-8DCA-3C375DEBEF0A}">
      <dgm:prSet/>
      <dgm:spPr/>
      <dgm:t>
        <a:bodyPr/>
        <a:lstStyle/>
        <a:p>
          <a:endParaRPr lang="ro-RO"/>
        </a:p>
      </dgm:t>
    </dgm:pt>
    <dgm:pt modelId="{2D797D46-E79E-4AD9-B9CC-61F8C5C2FD4C}" type="pres">
      <dgm:prSet presAssocID="{042F5206-62BD-4344-9E72-C9FEE4677813}" presName="matrix" presStyleCnt="0">
        <dgm:presLayoutVars>
          <dgm:chMax val="1"/>
          <dgm:dir/>
          <dgm:resizeHandles val="exact"/>
        </dgm:presLayoutVars>
      </dgm:prSet>
      <dgm:spPr/>
    </dgm:pt>
    <dgm:pt modelId="{6572142D-3989-466A-9612-40C3F24118AD}" type="pres">
      <dgm:prSet presAssocID="{042F5206-62BD-4344-9E72-C9FEE4677813}" presName="diamond" presStyleLbl="bgShp" presStyleIdx="0" presStyleCnt="1"/>
      <dgm:spPr/>
    </dgm:pt>
    <dgm:pt modelId="{2C009668-722A-4E99-99ED-37E61F7F0B39}" type="pres">
      <dgm:prSet presAssocID="{042F5206-62BD-4344-9E72-C9FEE4677813}" presName="quad1" presStyleLbl="node1" presStyleIdx="0" presStyleCnt="4">
        <dgm:presLayoutVars>
          <dgm:chMax val="0"/>
          <dgm:chPref val="0"/>
          <dgm:bulletEnabled val="1"/>
        </dgm:presLayoutVars>
      </dgm:prSet>
      <dgm:spPr/>
    </dgm:pt>
    <dgm:pt modelId="{FEB1D877-FF74-45BE-ADCC-4B4E47D90CA3}" type="pres">
      <dgm:prSet presAssocID="{042F5206-62BD-4344-9E72-C9FEE4677813}" presName="quad2" presStyleLbl="node1" presStyleIdx="1" presStyleCnt="4">
        <dgm:presLayoutVars>
          <dgm:chMax val="0"/>
          <dgm:chPref val="0"/>
          <dgm:bulletEnabled val="1"/>
        </dgm:presLayoutVars>
      </dgm:prSet>
      <dgm:spPr/>
    </dgm:pt>
    <dgm:pt modelId="{CA0AC2E9-68E7-42AF-A27E-B85594B1F22F}" type="pres">
      <dgm:prSet presAssocID="{042F5206-62BD-4344-9E72-C9FEE4677813}" presName="quad3" presStyleLbl="node1" presStyleIdx="2" presStyleCnt="4">
        <dgm:presLayoutVars>
          <dgm:chMax val="0"/>
          <dgm:chPref val="0"/>
          <dgm:bulletEnabled val="1"/>
        </dgm:presLayoutVars>
      </dgm:prSet>
      <dgm:spPr/>
    </dgm:pt>
    <dgm:pt modelId="{65321D7B-A113-48F5-9FDC-E414D66D8188}" type="pres">
      <dgm:prSet presAssocID="{042F5206-62BD-4344-9E72-C9FEE4677813}" presName="quad4" presStyleLbl="node1" presStyleIdx="3" presStyleCnt="4">
        <dgm:presLayoutVars>
          <dgm:chMax val="0"/>
          <dgm:chPref val="0"/>
          <dgm:bulletEnabled val="1"/>
        </dgm:presLayoutVars>
      </dgm:prSet>
      <dgm:spPr/>
    </dgm:pt>
  </dgm:ptLst>
  <dgm:cxnLst>
    <dgm:cxn modelId="{FE519125-D7C3-429B-8504-5D7E975F74C6}" srcId="{042F5206-62BD-4344-9E72-C9FEE4677813}" destId="{57CE368F-55A2-4C3B-9294-5204C6891EB9}" srcOrd="2" destOrd="0" parTransId="{C3EB63AC-499F-4D8F-94E8-BA6727E30BC9}" sibTransId="{F34CA6EE-5EA3-40EA-AE1D-1F0982AD887A}"/>
    <dgm:cxn modelId="{44ECD130-F6E7-4F19-8780-DF39A10FE4B7}" type="presOf" srcId="{58417EEA-D532-46CD-96E7-3E2A9C4975F7}" destId="{65321D7B-A113-48F5-9FDC-E414D66D8188}" srcOrd="0" destOrd="0" presId="urn:microsoft.com/office/officeart/2005/8/layout/matrix3"/>
    <dgm:cxn modelId="{5D092A5B-9787-47AD-9973-F81CCD9DA9FC}" type="presOf" srcId="{042F5206-62BD-4344-9E72-C9FEE4677813}" destId="{2D797D46-E79E-4AD9-B9CC-61F8C5C2FD4C}" srcOrd="0" destOrd="0" presId="urn:microsoft.com/office/officeart/2005/8/layout/matrix3"/>
    <dgm:cxn modelId="{F1623A58-F76E-4BFF-9093-497B56BD8699}" type="presOf" srcId="{EDDFC309-B66D-4364-B995-B4E302D7C835}" destId="{2C009668-722A-4E99-99ED-37E61F7F0B39}" srcOrd="0" destOrd="0" presId="urn:microsoft.com/office/officeart/2005/8/layout/matrix3"/>
    <dgm:cxn modelId="{5B6696C2-0E03-4654-93A7-4088973FDA1B}" srcId="{042F5206-62BD-4344-9E72-C9FEE4677813}" destId="{88D84623-918D-4D43-AD1D-3E16A9EB37B1}" srcOrd="1" destOrd="0" parTransId="{F1D4F67F-B4C3-4D01-A1D9-62CF619666F7}" sibTransId="{41D354EA-7648-4E4E-A4E7-E9816402F0BD}"/>
    <dgm:cxn modelId="{26C0A9D0-D1B1-4A9B-8A09-9A677962B289}" type="presOf" srcId="{57CE368F-55A2-4C3B-9294-5204C6891EB9}" destId="{CA0AC2E9-68E7-42AF-A27E-B85594B1F22F}" srcOrd="0" destOrd="0" presId="urn:microsoft.com/office/officeart/2005/8/layout/matrix3"/>
    <dgm:cxn modelId="{789461DA-E875-4D3E-A962-D76970AC0F3D}" srcId="{042F5206-62BD-4344-9E72-C9FEE4677813}" destId="{EDDFC309-B66D-4364-B995-B4E302D7C835}" srcOrd="0" destOrd="0" parTransId="{355F1076-8C5C-4821-B883-65861BEB24F4}" sibTransId="{17FB3E42-5B14-414E-A7BC-0D716F28E241}"/>
    <dgm:cxn modelId="{A3F596E9-97B0-4E5F-8DCA-3C375DEBEF0A}" srcId="{042F5206-62BD-4344-9E72-C9FEE4677813}" destId="{58417EEA-D532-46CD-96E7-3E2A9C4975F7}" srcOrd="3" destOrd="0" parTransId="{B5D2C75D-F152-4B6C-A2CF-D1A9CE66CCCA}" sibTransId="{25F2CAC9-D3C6-46E1-8EF7-160487004CC8}"/>
    <dgm:cxn modelId="{5DB604FA-E5B7-4A90-9F9E-C5E1912FA50C}" type="presOf" srcId="{88D84623-918D-4D43-AD1D-3E16A9EB37B1}" destId="{FEB1D877-FF74-45BE-ADCC-4B4E47D90CA3}" srcOrd="0" destOrd="0" presId="urn:microsoft.com/office/officeart/2005/8/layout/matrix3"/>
    <dgm:cxn modelId="{F71C7B6A-135E-459C-A9F0-73AEC15B986E}" type="presParOf" srcId="{2D797D46-E79E-4AD9-B9CC-61F8C5C2FD4C}" destId="{6572142D-3989-466A-9612-40C3F24118AD}" srcOrd="0" destOrd="0" presId="urn:microsoft.com/office/officeart/2005/8/layout/matrix3"/>
    <dgm:cxn modelId="{E25A202F-69DC-4C94-9554-34BD352CCF79}" type="presParOf" srcId="{2D797D46-E79E-4AD9-B9CC-61F8C5C2FD4C}" destId="{2C009668-722A-4E99-99ED-37E61F7F0B39}" srcOrd="1" destOrd="0" presId="urn:microsoft.com/office/officeart/2005/8/layout/matrix3"/>
    <dgm:cxn modelId="{EFB4B728-070F-48B1-80C3-D2BCF875EBAB}" type="presParOf" srcId="{2D797D46-E79E-4AD9-B9CC-61F8C5C2FD4C}" destId="{FEB1D877-FF74-45BE-ADCC-4B4E47D90CA3}" srcOrd="2" destOrd="0" presId="urn:microsoft.com/office/officeart/2005/8/layout/matrix3"/>
    <dgm:cxn modelId="{01A80D57-51C2-4DCC-B514-45688E4DB41E}" type="presParOf" srcId="{2D797D46-E79E-4AD9-B9CC-61F8C5C2FD4C}" destId="{CA0AC2E9-68E7-42AF-A27E-B85594B1F22F}" srcOrd="3" destOrd="0" presId="urn:microsoft.com/office/officeart/2005/8/layout/matrix3"/>
    <dgm:cxn modelId="{0C8C14F8-D5E4-4CF2-907A-DAAE9A2AF3CD}" type="presParOf" srcId="{2D797D46-E79E-4AD9-B9CC-61F8C5C2FD4C}" destId="{65321D7B-A113-48F5-9FDC-E414D66D818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2142D-3989-466A-9612-40C3F24118AD}">
      <dsp:nvSpPr>
        <dsp:cNvPr id="0" name=""/>
        <dsp:cNvSpPr/>
      </dsp:nvSpPr>
      <dsp:spPr>
        <a:xfrm>
          <a:off x="953460" y="0"/>
          <a:ext cx="2942646" cy="294264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09668-722A-4E99-99ED-37E61F7F0B39}">
      <dsp:nvSpPr>
        <dsp:cNvPr id="0" name=""/>
        <dsp:cNvSpPr/>
      </dsp:nvSpPr>
      <dsp:spPr>
        <a:xfrm>
          <a:off x="1233011" y="279551"/>
          <a:ext cx="1147631" cy="11476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ro-RO" sz="4200" kern="1200" dirty="0"/>
            <a:t>II</a:t>
          </a:r>
        </a:p>
      </dsp:txBody>
      <dsp:txXfrm>
        <a:off x="1289034" y="335574"/>
        <a:ext cx="1035585" cy="1035585"/>
      </dsp:txXfrm>
    </dsp:sp>
    <dsp:sp modelId="{FEB1D877-FF74-45BE-ADCC-4B4E47D90CA3}">
      <dsp:nvSpPr>
        <dsp:cNvPr id="0" name=""/>
        <dsp:cNvSpPr/>
      </dsp:nvSpPr>
      <dsp:spPr>
        <a:xfrm>
          <a:off x="2468923" y="279551"/>
          <a:ext cx="1147631" cy="11476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ro-RO" sz="4200" kern="1200" dirty="0"/>
            <a:t>IV</a:t>
          </a:r>
        </a:p>
      </dsp:txBody>
      <dsp:txXfrm>
        <a:off x="2524946" y="335574"/>
        <a:ext cx="1035585" cy="1035585"/>
      </dsp:txXfrm>
    </dsp:sp>
    <dsp:sp modelId="{CA0AC2E9-68E7-42AF-A27E-B85594B1F22F}">
      <dsp:nvSpPr>
        <dsp:cNvPr id="0" name=""/>
        <dsp:cNvSpPr/>
      </dsp:nvSpPr>
      <dsp:spPr>
        <a:xfrm>
          <a:off x="1233011" y="1515462"/>
          <a:ext cx="1147631" cy="11476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ro-RO" sz="4200" kern="1200" dirty="0"/>
            <a:t>VI</a:t>
          </a:r>
        </a:p>
      </dsp:txBody>
      <dsp:txXfrm>
        <a:off x="1289034" y="1571485"/>
        <a:ext cx="1035585" cy="1035585"/>
      </dsp:txXfrm>
    </dsp:sp>
    <dsp:sp modelId="{65321D7B-A113-48F5-9FDC-E414D66D8188}">
      <dsp:nvSpPr>
        <dsp:cNvPr id="0" name=""/>
        <dsp:cNvSpPr/>
      </dsp:nvSpPr>
      <dsp:spPr>
        <a:xfrm>
          <a:off x="2468923" y="1515462"/>
          <a:ext cx="1147631" cy="11476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ro-RO" sz="4200" kern="1200" dirty="0"/>
            <a:t>VIII</a:t>
          </a:r>
        </a:p>
      </dsp:txBody>
      <dsp:txXfrm>
        <a:off x="2524946" y="1571485"/>
        <a:ext cx="1035585" cy="103558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January 12,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62706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January 12,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7484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January 12,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3971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January 12,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9715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January 12,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965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January 12,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4442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January 12,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5191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January 12,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96317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January 12,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132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January 12,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3896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January 12,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8079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Thursday, January 12,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676053641"/>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meeting-pn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ro/resource/evaluare-nationala-la-final-de-clasa-a-ii-a-brosura-informativa-pentru-parinti-ro1-t-1650197963"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p:cNvSpPr>
            <a:spLocks noGrp="1"/>
          </p:cNvSpPr>
          <p:nvPr>
            <p:ph type="ctrTitle"/>
          </p:nvPr>
        </p:nvSpPr>
        <p:spPr>
          <a:xfrm>
            <a:off x="550864" y="1007165"/>
            <a:ext cx="3565524" cy="2429284"/>
          </a:xfrm>
        </p:spPr>
        <p:txBody>
          <a:bodyPr anchor="b">
            <a:normAutofit/>
          </a:bodyPr>
          <a:lstStyle/>
          <a:p>
            <a:endParaRPr lang="ro-RO" sz="4800" dirty="0"/>
          </a:p>
          <a:p>
            <a:r>
              <a:rPr lang="ro-RO" sz="4800" dirty="0" err="1"/>
              <a:t>Sedinta</a:t>
            </a:r>
            <a:r>
              <a:rPr lang="ro-RO" sz="4800" dirty="0"/>
              <a:t> cu </a:t>
            </a:r>
            <a:r>
              <a:rPr lang="ro-RO" sz="4800" dirty="0" err="1"/>
              <a:t>parintii</a:t>
            </a:r>
            <a:endParaRPr lang="ro-RO" sz="4800" dirty="0"/>
          </a:p>
        </p:txBody>
      </p:sp>
      <p:sp>
        <p:nvSpPr>
          <p:cNvPr id="3" name="Subtitlu 2"/>
          <p:cNvSpPr>
            <a:spLocks noGrp="1"/>
          </p:cNvSpPr>
          <p:nvPr>
            <p:ph type="subTitle" idx="1"/>
          </p:nvPr>
        </p:nvSpPr>
        <p:spPr>
          <a:xfrm>
            <a:off x="550863" y="3569008"/>
            <a:ext cx="3565525" cy="1731656"/>
          </a:xfrm>
        </p:spPr>
        <p:txBody>
          <a:bodyPr vert="horz" lIns="91440" tIns="45720" rIns="91440" bIns="45720" rtlCol="0">
            <a:normAutofit/>
          </a:bodyPr>
          <a:lstStyle/>
          <a:p>
            <a:r>
              <a:rPr lang="ro-RO" sz="2000" dirty="0">
                <a:solidFill>
                  <a:schemeClr val="tx1">
                    <a:alpha val="60000"/>
                  </a:schemeClr>
                </a:solidFill>
              </a:rPr>
              <a:t>12.01.2023</a:t>
            </a:r>
          </a:p>
        </p:txBody>
      </p:sp>
      <p:sp>
        <p:nvSpPr>
          <p:cNvPr id="100" name="Oval 9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5"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10029" r="10029"/>
          <a:stretch/>
        </p:blipFill>
        <p:spPr>
          <a:xfrm>
            <a:off x="4959288" y="65125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pic>
        <p:nvPicPr>
          <p:cNvPr id="12" name="Picture 2" descr="Mesaje și felicitări de Revelion 2023. Urări frumoase pentru prima zi din  Anul Nou | Antena 1">
            <a:extLst>
              <a:ext uri="{FF2B5EF4-FFF2-40B4-BE49-F238E27FC236}">
                <a16:creationId xmlns:a16="http://schemas.microsoft.com/office/drawing/2014/main" id="{09104ED5-E402-4A34-99BC-BA0D1830A75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6900" y="1994346"/>
            <a:ext cx="3283866" cy="3283866"/>
          </a:xfrm>
          <a:prstGeom prst="rect">
            <a:avLst/>
          </a:prstGeom>
          <a:noFill/>
          <a:extLst>
            <a:ext uri="{909E8E84-426E-40DD-AFC4-6F175D3DCCD1}">
              <a14:hiddenFill xmlns:a14="http://schemas.microsoft.com/office/drawing/2010/main">
                <a:solidFill>
                  <a:srgbClr val="FFFFFF"/>
                </a:solidFill>
              </a14:hiddenFill>
            </a:ext>
          </a:extLst>
        </p:spPr>
      </p:pic>
      <p:sp>
        <p:nvSpPr>
          <p:cNvPr id="5" name="Dreptunghi 4">
            <a:extLst>
              <a:ext uri="{FF2B5EF4-FFF2-40B4-BE49-F238E27FC236}">
                <a16:creationId xmlns:a16="http://schemas.microsoft.com/office/drawing/2014/main" id="{025EC1CD-B42A-479B-B1C6-EBF914DB1BEB}"/>
              </a:ext>
            </a:extLst>
          </p:cNvPr>
          <p:cNvSpPr/>
          <p:nvPr/>
        </p:nvSpPr>
        <p:spPr>
          <a:xfrm>
            <a:off x="5242635" y="1101346"/>
            <a:ext cx="6330991" cy="1522199"/>
          </a:xfrm>
          <a:prstGeom prst="rect">
            <a:avLst/>
          </a:prstGeom>
          <a:noFill/>
        </p:spPr>
        <p:txBody>
          <a:bodyPr wrap="none" lIns="91440" tIns="45720" rIns="91440" bIns="45720">
            <a:prstTxWarp prst="textArchUp">
              <a:avLst/>
            </a:prstTxWarp>
            <a:spAutoFit/>
          </a:bodyPr>
          <a:lstStyle/>
          <a:p>
            <a:pPr algn="ctr"/>
            <a:r>
              <a:rPr lang="ro-RO" sz="4800" b="0" cap="none" spc="0" dirty="0">
                <a:ln w="0"/>
                <a:solidFill>
                  <a:schemeClr val="tx1"/>
                </a:solidFill>
                <a:effectLst>
                  <a:outerShdw blurRad="38100" dist="19050" dir="2700000" algn="tl" rotWithShape="0">
                    <a:schemeClr val="dk1">
                      <a:alpha val="40000"/>
                    </a:schemeClr>
                  </a:outerShdw>
                </a:effectLst>
              </a:rPr>
              <a:t>Gânduri la început de an</a:t>
            </a:r>
          </a:p>
        </p:txBody>
      </p:sp>
    </p:spTree>
    <p:extLst>
      <p:ext uri="{BB962C8B-B14F-4D97-AF65-F5344CB8AC3E}">
        <p14:creationId xmlns:p14="http://schemas.microsoft.com/office/powerpoint/2010/main" val="24997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4">
            <a:extLst>
              <a:ext uri="{FF2B5EF4-FFF2-40B4-BE49-F238E27FC236}">
                <a16:creationId xmlns:a16="http://schemas.microsoft.com/office/drawing/2014/main" id="{8928433A-9909-7558-55D2-5693B1970EE1}"/>
              </a:ext>
            </a:extLst>
          </p:cNvPr>
          <p:cNvPicPr>
            <a:picLocks noGrp="1" noChangeAspect="1"/>
          </p:cNvPicPr>
          <p:nvPr>
            <p:ph idx="1"/>
          </p:nvPr>
        </p:nvPicPr>
        <p:blipFill>
          <a:blip r:embed="rId2"/>
          <a:stretch>
            <a:fillRect/>
          </a:stretch>
        </p:blipFill>
        <p:spPr>
          <a:xfrm>
            <a:off x="290799" y="711119"/>
            <a:ext cx="6814881" cy="4995625"/>
          </a:xfrm>
        </p:spPr>
      </p:pic>
      <p:pic>
        <p:nvPicPr>
          <p:cNvPr id="5" name="Imagine 5" descr="O imagine care conține masă&#10;&#10;Descriere generată automat">
            <a:extLst>
              <a:ext uri="{FF2B5EF4-FFF2-40B4-BE49-F238E27FC236}">
                <a16:creationId xmlns:a16="http://schemas.microsoft.com/office/drawing/2014/main" id="{F6DF5EE9-42D9-2E2A-025B-B057B7F9B9A8}"/>
              </a:ext>
            </a:extLst>
          </p:cNvPr>
          <p:cNvPicPr>
            <a:picLocks noChangeAspect="1"/>
          </p:cNvPicPr>
          <p:nvPr/>
        </p:nvPicPr>
        <p:blipFill>
          <a:blip r:embed="rId3"/>
          <a:stretch>
            <a:fillRect/>
          </a:stretch>
        </p:blipFill>
        <p:spPr>
          <a:xfrm>
            <a:off x="7721600" y="2074729"/>
            <a:ext cx="3982720" cy="1692543"/>
          </a:xfrm>
          <a:prstGeom prst="rect">
            <a:avLst/>
          </a:prstGeom>
        </p:spPr>
      </p:pic>
    </p:spTree>
    <p:extLst>
      <p:ext uri="{BB962C8B-B14F-4D97-AF65-F5344CB8AC3E}">
        <p14:creationId xmlns:p14="http://schemas.microsoft.com/office/powerpoint/2010/main" val="385718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4">
            <a:extLst>
              <a:ext uri="{FF2B5EF4-FFF2-40B4-BE49-F238E27FC236}">
                <a16:creationId xmlns:a16="http://schemas.microsoft.com/office/drawing/2014/main" id="{8928433A-9909-7558-55D2-5693B1970EE1}"/>
              </a:ext>
            </a:extLst>
          </p:cNvPr>
          <p:cNvPicPr>
            <a:picLocks noGrp="1" noChangeAspect="1"/>
          </p:cNvPicPr>
          <p:nvPr>
            <p:ph idx="1"/>
          </p:nvPr>
        </p:nvPicPr>
        <p:blipFill>
          <a:blip r:embed="rId2"/>
          <a:stretch>
            <a:fillRect/>
          </a:stretch>
        </p:blipFill>
        <p:spPr>
          <a:xfrm>
            <a:off x="290799" y="711119"/>
            <a:ext cx="6814881" cy="4995625"/>
          </a:xfrm>
        </p:spPr>
      </p:pic>
      <p:pic>
        <p:nvPicPr>
          <p:cNvPr id="5" name="Imagine 5" descr="O imagine care conține masă&#10;&#10;Descriere generată automat">
            <a:extLst>
              <a:ext uri="{FF2B5EF4-FFF2-40B4-BE49-F238E27FC236}">
                <a16:creationId xmlns:a16="http://schemas.microsoft.com/office/drawing/2014/main" id="{F6DF5EE9-42D9-2E2A-025B-B057B7F9B9A8}"/>
              </a:ext>
            </a:extLst>
          </p:cNvPr>
          <p:cNvPicPr>
            <a:picLocks noChangeAspect="1"/>
          </p:cNvPicPr>
          <p:nvPr/>
        </p:nvPicPr>
        <p:blipFill>
          <a:blip r:embed="rId3"/>
          <a:stretch>
            <a:fillRect/>
          </a:stretch>
        </p:blipFill>
        <p:spPr>
          <a:xfrm>
            <a:off x="7721600" y="2074729"/>
            <a:ext cx="3982720" cy="1692543"/>
          </a:xfrm>
          <a:prstGeom prst="rect">
            <a:avLst/>
          </a:prstGeom>
        </p:spPr>
      </p:pic>
    </p:spTree>
    <p:extLst>
      <p:ext uri="{BB962C8B-B14F-4D97-AF65-F5344CB8AC3E}">
        <p14:creationId xmlns:p14="http://schemas.microsoft.com/office/powerpoint/2010/main" val="360966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4" descr="O imagine care conține masă&#10;&#10;Descriere generată automat">
            <a:extLst>
              <a:ext uri="{FF2B5EF4-FFF2-40B4-BE49-F238E27FC236}">
                <a16:creationId xmlns:a16="http://schemas.microsoft.com/office/drawing/2014/main" id="{C1C1E1AA-5EAC-5F6A-1CE7-63A9E40CC915}"/>
              </a:ext>
            </a:extLst>
          </p:cNvPr>
          <p:cNvPicPr>
            <a:picLocks noGrp="1" noChangeAspect="1"/>
          </p:cNvPicPr>
          <p:nvPr>
            <p:ph idx="1"/>
          </p:nvPr>
        </p:nvPicPr>
        <p:blipFill>
          <a:blip r:embed="rId2"/>
          <a:stretch>
            <a:fillRect/>
          </a:stretch>
        </p:blipFill>
        <p:spPr>
          <a:xfrm>
            <a:off x="259397" y="453349"/>
            <a:ext cx="7070725" cy="1955165"/>
          </a:xfrm>
        </p:spPr>
      </p:pic>
      <p:pic>
        <p:nvPicPr>
          <p:cNvPr id="5" name="Imagine 5" descr="O imagine care conține text&#10;&#10;Descriere generată automat">
            <a:extLst>
              <a:ext uri="{FF2B5EF4-FFF2-40B4-BE49-F238E27FC236}">
                <a16:creationId xmlns:a16="http://schemas.microsoft.com/office/drawing/2014/main" id="{8A438164-2FFC-D4E0-5322-38BDE29AED3F}"/>
              </a:ext>
            </a:extLst>
          </p:cNvPr>
          <p:cNvPicPr>
            <a:picLocks noChangeAspect="1"/>
          </p:cNvPicPr>
          <p:nvPr/>
        </p:nvPicPr>
        <p:blipFill>
          <a:blip r:embed="rId3"/>
          <a:stretch>
            <a:fillRect/>
          </a:stretch>
        </p:blipFill>
        <p:spPr>
          <a:xfrm>
            <a:off x="406400" y="3273020"/>
            <a:ext cx="7061200" cy="3055160"/>
          </a:xfrm>
          <a:prstGeom prst="rect">
            <a:avLst/>
          </a:prstGeom>
        </p:spPr>
      </p:pic>
      <p:pic>
        <p:nvPicPr>
          <p:cNvPr id="6" name="Imagine 6" descr="O imagine care conține masă&#10;&#10;Descriere generată automat">
            <a:extLst>
              <a:ext uri="{FF2B5EF4-FFF2-40B4-BE49-F238E27FC236}">
                <a16:creationId xmlns:a16="http://schemas.microsoft.com/office/drawing/2014/main" id="{F3CAE546-E89B-F23C-36B3-AD70995ED2BD}"/>
              </a:ext>
            </a:extLst>
          </p:cNvPr>
          <p:cNvPicPr>
            <a:picLocks noChangeAspect="1"/>
          </p:cNvPicPr>
          <p:nvPr/>
        </p:nvPicPr>
        <p:blipFill>
          <a:blip r:embed="rId4"/>
          <a:stretch>
            <a:fillRect/>
          </a:stretch>
        </p:blipFill>
        <p:spPr>
          <a:xfrm>
            <a:off x="7731760" y="1780326"/>
            <a:ext cx="4236720" cy="2677588"/>
          </a:xfrm>
          <a:prstGeom prst="rect">
            <a:avLst/>
          </a:prstGeom>
        </p:spPr>
      </p:pic>
    </p:spTree>
    <p:extLst>
      <p:ext uri="{BB962C8B-B14F-4D97-AF65-F5344CB8AC3E}">
        <p14:creationId xmlns:p14="http://schemas.microsoft.com/office/powerpoint/2010/main" val="222158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4" descr="O imagine care conține masă&#10;&#10;Descriere generată automat">
            <a:extLst>
              <a:ext uri="{FF2B5EF4-FFF2-40B4-BE49-F238E27FC236}">
                <a16:creationId xmlns:a16="http://schemas.microsoft.com/office/drawing/2014/main" id="{FE9CF2CB-60ED-223B-D04C-1D7B5D7993C0}"/>
              </a:ext>
            </a:extLst>
          </p:cNvPr>
          <p:cNvPicPr>
            <a:picLocks noGrp="1" noChangeAspect="1"/>
          </p:cNvPicPr>
          <p:nvPr>
            <p:ph idx="1"/>
          </p:nvPr>
        </p:nvPicPr>
        <p:blipFill>
          <a:blip r:embed="rId2"/>
          <a:stretch>
            <a:fillRect/>
          </a:stretch>
        </p:blipFill>
        <p:spPr>
          <a:xfrm>
            <a:off x="277812" y="233321"/>
            <a:ext cx="5347335" cy="3848100"/>
          </a:xfrm>
        </p:spPr>
      </p:pic>
      <p:pic>
        <p:nvPicPr>
          <p:cNvPr id="5" name="Imagine 5">
            <a:extLst>
              <a:ext uri="{FF2B5EF4-FFF2-40B4-BE49-F238E27FC236}">
                <a16:creationId xmlns:a16="http://schemas.microsoft.com/office/drawing/2014/main" id="{4477ABFC-A6AC-607A-7F97-F2F327A268D9}"/>
              </a:ext>
            </a:extLst>
          </p:cNvPr>
          <p:cNvPicPr>
            <a:picLocks noChangeAspect="1"/>
          </p:cNvPicPr>
          <p:nvPr/>
        </p:nvPicPr>
        <p:blipFill>
          <a:blip r:embed="rId3"/>
          <a:stretch>
            <a:fillRect/>
          </a:stretch>
        </p:blipFill>
        <p:spPr>
          <a:xfrm>
            <a:off x="2042160" y="5431302"/>
            <a:ext cx="8321040" cy="1024597"/>
          </a:xfrm>
          <a:prstGeom prst="rect">
            <a:avLst/>
          </a:prstGeom>
        </p:spPr>
      </p:pic>
      <p:pic>
        <p:nvPicPr>
          <p:cNvPr id="6" name="Imagine 6" descr="O imagine care conține text&#10;&#10;Descriere generată automat">
            <a:extLst>
              <a:ext uri="{FF2B5EF4-FFF2-40B4-BE49-F238E27FC236}">
                <a16:creationId xmlns:a16="http://schemas.microsoft.com/office/drawing/2014/main" id="{3766AD84-3026-1DD0-63E2-E5CC61569E0D}"/>
              </a:ext>
            </a:extLst>
          </p:cNvPr>
          <p:cNvPicPr>
            <a:picLocks noChangeAspect="1"/>
          </p:cNvPicPr>
          <p:nvPr/>
        </p:nvPicPr>
        <p:blipFill>
          <a:blip r:embed="rId4"/>
          <a:stretch>
            <a:fillRect/>
          </a:stretch>
        </p:blipFill>
        <p:spPr>
          <a:xfrm>
            <a:off x="6055360" y="934683"/>
            <a:ext cx="5882640" cy="1554553"/>
          </a:xfrm>
          <a:prstGeom prst="rect">
            <a:avLst/>
          </a:prstGeom>
        </p:spPr>
      </p:pic>
      <p:pic>
        <p:nvPicPr>
          <p:cNvPr id="7" name="Imagine 7" descr="O imagine care conține text, plantă, pasăre&#10;&#10;Descriere generată automat">
            <a:extLst>
              <a:ext uri="{FF2B5EF4-FFF2-40B4-BE49-F238E27FC236}">
                <a16:creationId xmlns:a16="http://schemas.microsoft.com/office/drawing/2014/main" id="{F46CCBB7-F853-F0D8-A07E-551FE508BB2D}"/>
              </a:ext>
            </a:extLst>
          </p:cNvPr>
          <p:cNvPicPr>
            <a:picLocks noChangeAspect="1"/>
          </p:cNvPicPr>
          <p:nvPr/>
        </p:nvPicPr>
        <p:blipFill>
          <a:blip r:embed="rId5"/>
          <a:stretch>
            <a:fillRect/>
          </a:stretch>
        </p:blipFill>
        <p:spPr>
          <a:xfrm>
            <a:off x="5821680" y="3460358"/>
            <a:ext cx="6085840" cy="1247923"/>
          </a:xfrm>
          <a:prstGeom prst="rect">
            <a:avLst/>
          </a:prstGeom>
        </p:spPr>
      </p:pic>
    </p:spTree>
    <p:extLst>
      <p:ext uri="{BB962C8B-B14F-4D97-AF65-F5344CB8AC3E}">
        <p14:creationId xmlns:p14="http://schemas.microsoft.com/office/powerpoint/2010/main" val="65285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sp useBgFill="1">
        <p:nvSpPr>
          <p:cNvPr id="20" name="Rectangle 19">
            <a:extLst>
              <a:ext uri="{FF2B5EF4-FFF2-40B4-BE49-F238E27FC236}">
                <a16:creationId xmlns:a16="http://schemas.microsoft.com/office/drawing/2014/main" id="{1997061E-3447-40AF-B361-EE5D7E386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 name="Titlu 1">
            <a:extLst>
              <a:ext uri="{FF2B5EF4-FFF2-40B4-BE49-F238E27FC236}">
                <a16:creationId xmlns:a16="http://schemas.microsoft.com/office/drawing/2014/main" id="{077E13AB-C816-8B64-8838-3479E6143430}"/>
              </a:ext>
            </a:extLst>
          </p:cNvPr>
          <p:cNvSpPr>
            <a:spLocks noGrp="1"/>
          </p:cNvSpPr>
          <p:nvPr>
            <p:ph type="title"/>
          </p:nvPr>
        </p:nvSpPr>
        <p:spPr>
          <a:xfrm>
            <a:off x="439421" y="2548952"/>
            <a:ext cx="6373812" cy="1790513"/>
          </a:xfrm>
        </p:spPr>
        <p:txBody>
          <a:bodyPr vert="horz" wrap="square" lIns="0" tIns="0" rIns="0" bIns="0" rtlCol="0" anchor="b" anchorCtr="0">
            <a:normAutofit fontScale="90000"/>
          </a:bodyPr>
          <a:lstStyle/>
          <a:p>
            <a:r>
              <a:rPr lang="ro-RO" sz="8000" dirty="0"/>
              <a:t>Comper </a:t>
            </a:r>
            <a:br>
              <a:rPr lang="en-US" sz="8000" dirty="0"/>
            </a:br>
            <a:endParaRPr lang="en-US" sz="8000" dirty="0"/>
          </a:p>
        </p:txBody>
      </p:sp>
      <p:grpSp>
        <p:nvGrpSpPr>
          <p:cNvPr id="22" name="Group 21">
            <a:extLst>
              <a:ext uri="{FF2B5EF4-FFF2-40B4-BE49-F238E27FC236}">
                <a16:creationId xmlns:a16="http://schemas.microsoft.com/office/drawing/2014/main" id="{29852CF9-0BB2-4896-8B33-ADF9E59B4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6718" y="856763"/>
            <a:ext cx="1468514" cy="1521012"/>
            <a:chOff x="5236793" y="2432482"/>
            <a:chExt cx="1468514" cy="1521012"/>
          </a:xfrm>
        </p:grpSpPr>
        <p:sp>
          <p:nvSpPr>
            <p:cNvPr id="23" name="Freeform 5">
              <a:extLst>
                <a:ext uri="{FF2B5EF4-FFF2-40B4-BE49-F238E27FC236}">
                  <a16:creationId xmlns:a16="http://schemas.microsoft.com/office/drawing/2014/main" id="{E79CA92F-265C-4597-89CB-329767328B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4" name="Freeform 6">
              <a:extLst>
                <a:ext uri="{FF2B5EF4-FFF2-40B4-BE49-F238E27FC236}">
                  <a16:creationId xmlns:a16="http://schemas.microsoft.com/office/drawing/2014/main" id="{D9A45552-B7CA-4E93-939E-352BEBA71A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5" name="Freeform 8">
              <a:extLst>
                <a:ext uri="{FF2B5EF4-FFF2-40B4-BE49-F238E27FC236}">
                  <a16:creationId xmlns:a16="http://schemas.microsoft.com/office/drawing/2014/main" id="{8D7B6E7F-9785-434F-B05B-E972A1773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sp>
        <p:nvSpPr>
          <p:cNvPr id="27" name="Oval 26">
            <a:extLst>
              <a:ext uri="{FF2B5EF4-FFF2-40B4-BE49-F238E27FC236}">
                <a16:creationId xmlns:a16="http://schemas.microsoft.com/office/drawing/2014/main" id="{9659A3D4-9896-4F11-9112-6C5E0390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5746" y="165950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29" name="Group 28">
            <a:extLst>
              <a:ext uri="{FF2B5EF4-FFF2-40B4-BE49-F238E27FC236}">
                <a16:creationId xmlns:a16="http://schemas.microsoft.com/office/drawing/2014/main" id="{50D25812-D4C9-48D5-8E64-65C4BB4218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0176" y="3037220"/>
            <a:ext cx="3960000" cy="2696065"/>
            <a:chOff x="3433290" y="8649159"/>
            <a:chExt cx="3960000" cy="2696065"/>
          </a:xfrm>
        </p:grpSpPr>
        <p:sp>
          <p:nvSpPr>
            <p:cNvPr id="30" name="Freeform: Shape 29">
              <a:extLst>
                <a:ext uri="{FF2B5EF4-FFF2-40B4-BE49-F238E27FC236}">
                  <a16:creationId xmlns:a16="http://schemas.microsoft.com/office/drawing/2014/main" id="{3F0EA802-54E3-4D3B-9253-112BE1342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3685353" y="9468714"/>
              <a:ext cx="3707937" cy="1853969"/>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57BBC533-5FA8-430D-837D-70DD9EC00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3565739" y="9180381"/>
              <a:ext cx="3707937" cy="216484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2" name="Oval 31">
              <a:extLst>
                <a:ext uri="{FF2B5EF4-FFF2-40B4-BE49-F238E27FC236}">
                  <a16:creationId xmlns:a16="http://schemas.microsoft.com/office/drawing/2014/main" id="{F56FEF69-54B2-43E1-84AA-F79860841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3792781" y="10251719"/>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3" name="Oval 32">
              <a:extLst>
                <a:ext uri="{FF2B5EF4-FFF2-40B4-BE49-F238E27FC236}">
                  <a16:creationId xmlns:a16="http://schemas.microsoft.com/office/drawing/2014/main" id="{598519AB-CAAE-4D25-8B45-03A802C87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754832" y="8289668"/>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26" name="Imagine 25">
            <a:extLst>
              <a:ext uri="{FF2B5EF4-FFF2-40B4-BE49-F238E27FC236}">
                <a16:creationId xmlns:a16="http://schemas.microsoft.com/office/drawing/2014/main" id="{0E03C133-D801-44D3-828C-128CA1985E17}"/>
              </a:ext>
            </a:extLst>
          </p:cNvPr>
          <p:cNvPicPr>
            <a:picLocks noChangeAspect="1"/>
          </p:cNvPicPr>
          <p:nvPr/>
        </p:nvPicPr>
        <p:blipFill>
          <a:blip r:embed="rId2"/>
          <a:stretch>
            <a:fillRect/>
          </a:stretch>
        </p:blipFill>
        <p:spPr>
          <a:xfrm>
            <a:off x="4321624" y="311563"/>
            <a:ext cx="3285891" cy="4919710"/>
          </a:xfrm>
          <a:prstGeom prst="rect">
            <a:avLst/>
          </a:prstGeom>
        </p:spPr>
      </p:pic>
      <p:sp>
        <p:nvSpPr>
          <p:cNvPr id="28" name="CasetăText 27">
            <a:extLst>
              <a:ext uri="{FF2B5EF4-FFF2-40B4-BE49-F238E27FC236}">
                <a16:creationId xmlns:a16="http://schemas.microsoft.com/office/drawing/2014/main" id="{D054FB72-AC7B-4D47-BAA7-2FF39215ECF6}"/>
              </a:ext>
            </a:extLst>
          </p:cNvPr>
          <p:cNvSpPr txBox="1"/>
          <p:nvPr/>
        </p:nvSpPr>
        <p:spPr>
          <a:xfrm>
            <a:off x="5362963" y="3638388"/>
            <a:ext cx="8989859" cy="1200329"/>
          </a:xfrm>
          <a:prstGeom prst="rect">
            <a:avLst/>
          </a:prstGeom>
          <a:noFill/>
        </p:spPr>
        <p:txBody>
          <a:bodyPr wrap="square">
            <a:spAutoFit/>
          </a:bodyPr>
          <a:lstStyle/>
          <a:p>
            <a:pPr algn="ctr"/>
            <a:r>
              <a:rPr lang="ro-RO" sz="3600" dirty="0"/>
              <a:t>Săpt. Școala Altfel</a:t>
            </a:r>
          </a:p>
          <a:p>
            <a:pPr algn="ctr"/>
            <a:r>
              <a:rPr lang="ro-RO" sz="3600" dirty="0"/>
              <a:t> 27 februarie - 3 martie</a:t>
            </a:r>
          </a:p>
        </p:txBody>
      </p:sp>
      <p:pic>
        <p:nvPicPr>
          <p:cNvPr id="2050" name="Picture 2" descr="Ce trebuie să ştiţi despre săptămâna &quot;Şcoala altfel&quot; - Kristofer.ro">
            <a:extLst>
              <a:ext uri="{FF2B5EF4-FFF2-40B4-BE49-F238E27FC236}">
                <a16:creationId xmlns:a16="http://schemas.microsoft.com/office/drawing/2014/main" id="{35B4D369-ECC7-4EAA-A841-37A8BF2DD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173" y="4968272"/>
            <a:ext cx="3780359" cy="118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6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 name="Titlu 1"/>
          <p:cNvSpPr>
            <a:spLocks noGrp="1"/>
          </p:cNvSpPr>
          <p:nvPr>
            <p:ph type="ctrTitle"/>
          </p:nvPr>
        </p:nvSpPr>
        <p:spPr>
          <a:xfrm>
            <a:off x="950729" y="912566"/>
            <a:ext cx="3565524" cy="1557852"/>
          </a:xfrm>
        </p:spPr>
        <p:txBody>
          <a:bodyPr anchor="b">
            <a:normAutofit/>
          </a:bodyPr>
          <a:lstStyle/>
          <a:p>
            <a:r>
              <a:rPr lang="ro-RO" sz="4800" dirty="0"/>
              <a:t>ȘCOALA ALTFEL</a:t>
            </a:r>
          </a:p>
        </p:txBody>
      </p:sp>
      <p:sp>
        <p:nvSpPr>
          <p:cNvPr id="100" name="Oval 9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2" name="Rectangle 10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104" name="Group 103">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5"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6"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7"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10029" r="10029"/>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
        <p:nvSpPr>
          <p:cNvPr id="3" name="Subtitlu 2"/>
          <p:cNvSpPr>
            <a:spLocks noGrp="1"/>
          </p:cNvSpPr>
          <p:nvPr>
            <p:ph type="subTitle" idx="1"/>
          </p:nvPr>
        </p:nvSpPr>
        <p:spPr>
          <a:xfrm>
            <a:off x="5011496" y="648712"/>
            <a:ext cx="6717827" cy="4850686"/>
          </a:xfrm>
        </p:spPr>
        <p:txBody>
          <a:bodyPr vert="horz" lIns="91440" tIns="45720" rIns="91440" bIns="45720" rtlCol="0">
            <a:normAutofit/>
          </a:bodyPr>
          <a:lstStyle/>
          <a:p>
            <a:r>
              <a:rPr lang="ro-RO" sz="8800" b="1" dirty="0">
                <a:solidFill>
                  <a:schemeClr val="tx1">
                    <a:alpha val="60000"/>
                  </a:schemeClr>
                </a:solidFill>
              </a:rPr>
              <a:t>PROPUNERI</a:t>
            </a:r>
          </a:p>
        </p:txBody>
      </p:sp>
      <p:pic>
        <p:nvPicPr>
          <p:cNvPr id="14" name="Imagine 13">
            <a:extLst>
              <a:ext uri="{FF2B5EF4-FFF2-40B4-BE49-F238E27FC236}">
                <a16:creationId xmlns:a16="http://schemas.microsoft.com/office/drawing/2014/main" id="{1D6F527F-6C38-424A-BB51-95354ECBA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13632">
            <a:off x="1748957" y="3015027"/>
            <a:ext cx="2584555" cy="4696933"/>
          </a:xfrm>
          <a:prstGeom prst="rect">
            <a:avLst/>
          </a:prstGeom>
        </p:spPr>
      </p:pic>
      <p:pic>
        <p:nvPicPr>
          <p:cNvPr id="1026" name="Picture 2" descr="Scoala Altfel">
            <a:extLst>
              <a:ext uri="{FF2B5EF4-FFF2-40B4-BE49-F238E27FC236}">
                <a16:creationId xmlns:a16="http://schemas.microsoft.com/office/drawing/2014/main" id="{79CD0177-3328-481A-B041-83CD5CF13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604" y="3731807"/>
            <a:ext cx="2143125" cy="21431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77E13AB-C816-8B64-8838-3479E6143430}"/>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MOMENTUL PĂRINȚILOR</a:t>
            </a:r>
            <a:br>
              <a:rPr lang="en-US"/>
            </a:br>
            <a:endParaRPr lang="en-US"/>
          </a:p>
        </p:txBody>
      </p:sp>
      <p:pic>
        <p:nvPicPr>
          <p:cNvPr id="5" name="Imagine 5">
            <a:extLst>
              <a:ext uri="{FF2B5EF4-FFF2-40B4-BE49-F238E27FC236}">
                <a16:creationId xmlns:a16="http://schemas.microsoft.com/office/drawing/2014/main" id="{49E3A4C8-3428-6825-A1A9-32DD8E3C4F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95776" y="1226184"/>
            <a:ext cx="7345363" cy="4407218"/>
          </a:xfrm>
          <a:custGeom>
            <a:avLst/>
            <a:gdLst/>
            <a:ahLst/>
            <a:cxnLst/>
            <a:rect l="l" t="t" r="r" b="b"/>
            <a:pathLst>
              <a:path w="7345363" h="5761037">
                <a:moveTo>
                  <a:pt x="0" y="0"/>
                </a:moveTo>
                <a:lnTo>
                  <a:pt x="7345363" y="0"/>
                </a:lnTo>
                <a:lnTo>
                  <a:pt x="7345363" y="5761037"/>
                </a:lnTo>
                <a:lnTo>
                  <a:pt x="0" y="5761037"/>
                </a:lnTo>
                <a:close/>
              </a:path>
            </a:pathLst>
          </a:custGeom>
        </p:spPr>
      </p:pic>
      <p:sp>
        <p:nvSpPr>
          <p:cNvPr id="6" name="CasetăText 5">
            <a:extLst>
              <a:ext uri="{FF2B5EF4-FFF2-40B4-BE49-F238E27FC236}">
                <a16:creationId xmlns:a16="http://schemas.microsoft.com/office/drawing/2014/main" id="{18962883-65A8-6EEC-DE01-372A4F913F19}"/>
              </a:ext>
            </a:extLst>
          </p:cNvPr>
          <p:cNvSpPr txBox="1"/>
          <p:nvPr/>
        </p:nvSpPr>
        <p:spPr>
          <a:xfrm>
            <a:off x="9493825" y="6657945"/>
            <a:ext cx="26981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Această fotografie</a:t>
            </a:r>
            <a:r>
              <a:rPr lang="en-US" sz="700">
                <a:solidFill>
                  <a:srgbClr val="FFFFFF"/>
                </a:solidFill>
              </a:rPr>
              <a:t> de Autor necunoscut este licențiat sub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3" name="AutoShape 2">
            <a:extLst>
              <a:ext uri="{FF2B5EF4-FFF2-40B4-BE49-F238E27FC236}">
                <a16:creationId xmlns:a16="http://schemas.microsoft.com/office/drawing/2014/main" id="{10904A1D-D3BD-4A61-86BA-A9A97C8359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Tree>
    <p:extLst>
      <p:ext uri="{BB962C8B-B14F-4D97-AF65-F5344CB8AC3E}">
        <p14:creationId xmlns:p14="http://schemas.microsoft.com/office/powerpoint/2010/main" val="354717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0" name="Rectangle 12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p:cNvSpPr>
            <a:spLocks noGrp="1"/>
          </p:cNvSpPr>
          <p:nvPr>
            <p:ph type="ctrTitle"/>
          </p:nvPr>
        </p:nvSpPr>
        <p:spPr>
          <a:xfrm>
            <a:off x="550863" y="709755"/>
            <a:ext cx="5437187" cy="802700"/>
          </a:xfrm>
        </p:spPr>
        <p:txBody>
          <a:bodyPr anchor="b">
            <a:normAutofit fontScale="90000"/>
          </a:bodyPr>
          <a:lstStyle/>
          <a:p>
            <a:endParaRPr lang="ro-RO" dirty="0"/>
          </a:p>
          <a:p>
            <a:r>
              <a:rPr lang="ro-RO" dirty="0"/>
              <a:t>Ordinea de zi</a:t>
            </a:r>
          </a:p>
        </p:txBody>
      </p:sp>
      <p:sp>
        <p:nvSpPr>
          <p:cNvPr id="3" name="Subtitlu 2"/>
          <p:cNvSpPr>
            <a:spLocks noGrp="1"/>
          </p:cNvSpPr>
          <p:nvPr>
            <p:ph type="subTitle" idx="1"/>
          </p:nvPr>
        </p:nvSpPr>
        <p:spPr>
          <a:xfrm>
            <a:off x="246065" y="2123501"/>
            <a:ext cx="5711821" cy="3944790"/>
          </a:xfrm>
        </p:spPr>
        <p:txBody>
          <a:bodyPr vert="horz" wrap="square" lIns="91440" tIns="45720" rIns="91440" bIns="45720" rtlCol="0" anchor="t">
            <a:normAutofit/>
          </a:bodyPr>
          <a:lstStyle/>
          <a:p>
            <a:r>
              <a:rPr lang="ro-RO" dirty="0">
                <a:solidFill>
                  <a:schemeClr val="tx1">
                    <a:alpha val="60000"/>
                  </a:schemeClr>
                </a:solidFill>
              </a:rPr>
              <a:t> 1. Momentul învățătorului:</a:t>
            </a:r>
          </a:p>
          <a:p>
            <a:pPr marL="457200" indent="-457200">
              <a:buAutoNum type="alphaLcPeriod"/>
            </a:pPr>
            <a:r>
              <a:rPr lang="ro-RO" dirty="0">
                <a:solidFill>
                  <a:schemeClr val="tx1">
                    <a:alpha val="60000"/>
                  </a:schemeClr>
                </a:solidFill>
              </a:rPr>
              <a:t>Evaluarea Națională </a:t>
            </a:r>
          </a:p>
          <a:p>
            <a:pPr marL="457200" indent="-457200">
              <a:buAutoNum type="alphaLcPeriod"/>
            </a:pPr>
            <a:r>
              <a:rPr lang="ro-RO" dirty="0">
                <a:solidFill>
                  <a:schemeClr val="tx1">
                    <a:alpha val="60000"/>
                  </a:schemeClr>
                </a:solidFill>
              </a:rPr>
              <a:t>Noile conținuturi CLR/MEM-modulul 3</a:t>
            </a:r>
          </a:p>
          <a:p>
            <a:pPr marL="457200" indent="-457200">
              <a:buAutoNum type="alphaLcPeriod"/>
            </a:pPr>
            <a:r>
              <a:rPr lang="ro-RO" dirty="0">
                <a:solidFill>
                  <a:schemeClr val="tx1">
                    <a:alpha val="60000"/>
                  </a:schemeClr>
                </a:solidFill>
              </a:rPr>
              <a:t>Școala Altfel- propuneri</a:t>
            </a:r>
          </a:p>
          <a:p>
            <a:r>
              <a:rPr lang="ro-RO" dirty="0">
                <a:solidFill>
                  <a:schemeClr val="tx1">
                    <a:alpha val="60000"/>
                  </a:schemeClr>
                </a:solidFill>
              </a:rPr>
              <a:t>2. Momentul părinților (discuții, propuneri)</a:t>
            </a:r>
          </a:p>
        </p:txBody>
      </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33251" r="-2"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32" name="Group 126">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128" name="Freeform: Shape 127">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Oval 128">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1" name="Oval 130">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123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00"/>
                                        <p:tgtEl>
                                          <p:spTgt spid="3">
                                            <p:txEl>
                                              <p:pRg st="4" end="4"/>
                                            </p:txEl>
                                          </p:spTgt>
                                        </p:tgtEl>
                                      </p:cBhvr>
                                    </p:animEffect>
                                  </p:childTnLst>
                                </p:cTn>
                              </p:par>
                              <p:par>
                                <p:cTn id="24" presetID="10" presetClass="entr" presetSubtype="0" fill="hold" grpId="0" nodeType="withEffect">
                                  <p:stCondLst>
                                    <p:cond delay="1000"/>
                                  </p:stCondLst>
                                  <p:iterate>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4FC02F5-E8F7-414E-BFF8-303234FD621F}"/>
              </a:ext>
            </a:extLst>
          </p:cNvPr>
          <p:cNvSpPr>
            <a:spLocks noGrp="1"/>
          </p:cNvSpPr>
          <p:nvPr>
            <p:ph type="title"/>
          </p:nvPr>
        </p:nvSpPr>
        <p:spPr/>
        <p:txBody>
          <a:bodyPr/>
          <a:lstStyle/>
          <a:p>
            <a:r>
              <a:rPr lang="ro-RO" dirty="0"/>
              <a:t>Brainstorming</a:t>
            </a:r>
          </a:p>
        </p:txBody>
      </p:sp>
      <p:sp>
        <p:nvSpPr>
          <p:cNvPr id="3" name="Substituent conținut 2">
            <a:extLst>
              <a:ext uri="{FF2B5EF4-FFF2-40B4-BE49-F238E27FC236}">
                <a16:creationId xmlns:a16="http://schemas.microsoft.com/office/drawing/2014/main" id="{1DDF19D8-ABCA-4FDA-8633-EA321C06CFA2}"/>
              </a:ext>
            </a:extLst>
          </p:cNvPr>
          <p:cNvSpPr>
            <a:spLocks noGrp="1"/>
          </p:cNvSpPr>
          <p:nvPr>
            <p:ph idx="1"/>
          </p:nvPr>
        </p:nvSpPr>
        <p:spPr>
          <a:xfrm>
            <a:off x="550863" y="2113199"/>
            <a:ext cx="11015826" cy="1874339"/>
          </a:xfrm>
        </p:spPr>
        <p:txBody>
          <a:bodyPr>
            <a:normAutofit/>
          </a:bodyPr>
          <a:lstStyle/>
          <a:p>
            <a:pPr algn="just"/>
            <a:r>
              <a:rPr lang="ro-RO" sz="5400" dirty="0"/>
              <a:t>La ce vă gândiți când auziți cuvântul EVALUARE NAȚIONALĂ?</a:t>
            </a:r>
          </a:p>
        </p:txBody>
      </p:sp>
      <p:pic>
        <p:nvPicPr>
          <p:cNvPr id="2052" name="Picture 4" descr="Thinking Girl Speech Bubble Vector Image Stock Vector (Royalty Free)  315780596 | Shutterstock">
            <a:extLst>
              <a:ext uri="{FF2B5EF4-FFF2-40B4-BE49-F238E27FC236}">
                <a16:creationId xmlns:a16="http://schemas.microsoft.com/office/drawing/2014/main" id="{5785B4BD-684E-4EB8-A3FA-686CCE4277A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30"/>
          <a:stretch/>
        </p:blipFill>
        <p:spPr bwMode="auto">
          <a:xfrm>
            <a:off x="8109962" y="3403482"/>
            <a:ext cx="3278260" cy="290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6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 name="Titlu 1"/>
          <p:cNvSpPr>
            <a:spLocks noGrp="1"/>
          </p:cNvSpPr>
          <p:nvPr>
            <p:ph type="ctrTitle"/>
          </p:nvPr>
        </p:nvSpPr>
        <p:spPr>
          <a:xfrm>
            <a:off x="550864" y="1007165"/>
            <a:ext cx="3565524" cy="2429284"/>
          </a:xfrm>
        </p:spPr>
        <p:txBody>
          <a:bodyPr anchor="b">
            <a:normAutofit/>
          </a:bodyPr>
          <a:lstStyle/>
          <a:p>
            <a:r>
              <a:rPr lang="ro-RO" sz="4800" dirty="0"/>
              <a:t>Despre Evaluarea Națională</a:t>
            </a:r>
          </a:p>
        </p:txBody>
      </p:sp>
      <p:sp>
        <p:nvSpPr>
          <p:cNvPr id="100" name="Oval 9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2" name="Rectangle 10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104" name="Group 103">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5"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6"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7"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10029" r="10029"/>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
        <p:nvSpPr>
          <p:cNvPr id="3" name="Subtitlu 2"/>
          <p:cNvSpPr>
            <a:spLocks noGrp="1"/>
          </p:cNvSpPr>
          <p:nvPr>
            <p:ph type="subTitle" idx="1"/>
          </p:nvPr>
        </p:nvSpPr>
        <p:spPr>
          <a:xfrm>
            <a:off x="5011496" y="648712"/>
            <a:ext cx="6717827" cy="4850686"/>
          </a:xfrm>
        </p:spPr>
        <p:txBody>
          <a:bodyPr vert="horz" lIns="91440" tIns="45720" rIns="91440" bIns="45720" rtlCol="0">
            <a:normAutofit/>
          </a:bodyPr>
          <a:lstStyle/>
          <a:p>
            <a:pPr algn="just"/>
            <a:r>
              <a:rPr lang="ro-RO" dirty="0"/>
              <a:t>Evaluările naționale au doar rol de diagnosticare a stării învățământului la nivel național. </a:t>
            </a:r>
          </a:p>
          <a:p>
            <a:pPr algn="just"/>
            <a:r>
              <a:rPr lang="ro-RO" dirty="0"/>
              <a:t>EN este un instrument de măsurare a ceea ce știu elevii la final de fiecare ciclu curricular și un indicator pentru modul în care este abordată învățarea pe viitor.</a:t>
            </a:r>
          </a:p>
          <a:p>
            <a:endParaRPr lang="ro-RO" sz="2000" dirty="0">
              <a:solidFill>
                <a:schemeClr val="tx1">
                  <a:alpha val="60000"/>
                </a:schemeClr>
              </a:solidFill>
            </a:endParaRPr>
          </a:p>
        </p:txBody>
      </p:sp>
      <p:graphicFrame>
        <p:nvGraphicFramePr>
          <p:cNvPr id="6" name="Nomogramă 5">
            <a:extLst>
              <a:ext uri="{FF2B5EF4-FFF2-40B4-BE49-F238E27FC236}">
                <a16:creationId xmlns:a16="http://schemas.microsoft.com/office/drawing/2014/main" id="{45118269-F611-4243-8322-A01E10CD3CC1}"/>
              </a:ext>
            </a:extLst>
          </p:cNvPr>
          <p:cNvGraphicFramePr/>
          <p:nvPr>
            <p:extLst>
              <p:ext uri="{D42A27DB-BD31-4B8C-83A1-F6EECF244321}">
                <p14:modId xmlns:p14="http://schemas.microsoft.com/office/powerpoint/2010/main" val="2119591336"/>
              </p:ext>
            </p:extLst>
          </p:nvPr>
        </p:nvGraphicFramePr>
        <p:xfrm>
          <a:off x="-672163" y="3740357"/>
          <a:ext cx="4849567" cy="294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setăText 13">
            <a:extLst>
              <a:ext uri="{FF2B5EF4-FFF2-40B4-BE49-F238E27FC236}">
                <a16:creationId xmlns:a16="http://schemas.microsoft.com/office/drawing/2014/main" id="{67A481E8-0F1C-43B1-A9E2-C2295470F159}"/>
              </a:ext>
            </a:extLst>
          </p:cNvPr>
          <p:cNvSpPr txBox="1"/>
          <p:nvPr/>
        </p:nvSpPr>
        <p:spPr>
          <a:xfrm>
            <a:off x="5105034" y="3787547"/>
            <a:ext cx="4278193" cy="646331"/>
          </a:xfrm>
          <a:prstGeom prst="rect">
            <a:avLst/>
          </a:prstGeom>
          <a:noFill/>
        </p:spPr>
        <p:txBody>
          <a:bodyPr wrap="square">
            <a:spAutoFit/>
          </a:bodyPr>
          <a:lstStyle/>
          <a:p>
            <a:pPr algn="ctr"/>
            <a:r>
              <a:rPr lang="ro-RO" dirty="0"/>
              <a:t>Centrul </a:t>
            </a:r>
            <a:r>
              <a:rPr lang="ro-RO" dirty="0" err="1"/>
              <a:t>Naţional</a:t>
            </a:r>
            <a:r>
              <a:rPr lang="ro-RO" dirty="0"/>
              <a:t> de Evaluare </a:t>
            </a:r>
            <a:r>
              <a:rPr lang="ro-RO" dirty="0" err="1"/>
              <a:t>şi</a:t>
            </a:r>
            <a:r>
              <a:rPr lang="ro-RO" dirty="0"/>
              <a:t> Examinare</a:t>
            </a:r>
          </a:p>
          <a:p>
            <a:pPr algn="ctr"/>
            <a:r>
              <a:rPr lang="ro-RO" dirty="0"/>
              <a:t>CNEE</a:t>
            </a:r>
          </a:p>
        </p:txBody>
      </p:sp>
      <p:sp>
        <p:nvSpPr>
          <p:cNvPr id="16" name="CasetăText 15">
            <a:extLst>
              <a:ext uri="{FF2B5EF4-FFF2-40B4-BE49-F238E27FC236}">
                <a16:creationId xmlns:a16="http://schemas.microsoft.com/office/drawing/2014/main" id="{663437B7-4CED-4811-B3D1-972A75744C21}"/>
              </a:ext>
            </a:extLst>
          </p:cNvPr>
          <p:cNvSpPr txBox="1"/>
          <p:nvPr/>
        </p:nvSpPr>
        <p:spPr>
          <a:xfrm>
            <a:off x="5155869" y="4708209"/>
            <a:ext cx="6429080" cy="923330"/>
          </a:xfrm>
          <a:prstGeom prst="rect">
            <a:avLst/>
          </a:prstGeom>
          <a:noFill/>
        </p:spPr>
        <p:txBody>
          <a:bodyPr wrap="square">
            <a:spAutoFit/>
          </a:bodyPr>
          <a:lstStyle/>
          <a:p>
            <a:r>
              <a:rPr lang="ro-RO" i="1" dirty="0" err="1">
                <a:solidFill>
                  <a:schemeClr val="accent1">
                    <a:lumMod val="60000"/>
                    <a:lumOff val="40000"/>
                  </a:schemeClr>
                </a:solidFill>
                <a:latin typeface="Segoe UI" panose="020B0502040204020203" pitchFamily="34" charset="0"/>
                <a:ea typeface="Calibri" panose="020F0502020204030204" pitchFamily="34" charset="0"/>
              </a:rPr>
              <a:t>Preg</a:t>
            </a:r>
            <a:r>
              <a:rPr lang="ro-RO" i="1" dirty="0">
                <a:solidFill>
                  <a:schemeClr val="accent1">
                    <a:lumMod val="60000"/>
                    <a:lumOff val="40000"/>
                  </a:schemeClr>
                </a:solidFill>
                <a:latin typeface="Segoe UI" panose="020B0502040204020203" pitchFamily="34" charset="0"/>
                <a:ea typeface="Calibri" panose="020F0502020204030204" pitchFamily="34" charset="0"/>
              </a:rPr>
              <a:t>.-II: </a:t>
            </a:r>
            <a:r>
              <a:rPr lang="ro-RO" sz="1800" i="1" dirty="0">
                <a:solidFill>
                  <a:schemeClr val="accent1">
                    <a:lumMod val="60000"/>
                    <a:lumOff val="40000"/>
                  </a:schemeClr>
                </a:solidFill>
                <a:effectLst/>
                <a:latin typeface="Segoe UI" panose="020B0502040204020203" pitchFamily="34" charset="0"/>
                <a:ea typeface="Calibri" panose="020F0502020204030204" pitchFamily="34" charset="0"/>
              </a:rPr>
              <a:t>ciclul achizițiilor fundamentale</a:t>
            </a:r>
          </a:p>
          <a:p>
            <a:r>
              <a:rPr lang="ro-RO" sz="1800" i="1" dirty="0">
                <a:solidFill>
                  <a:schemeClr val="accent1">
                    <a:lumMod val="60000"/>
                    <a:lumOff val="40000"/>
                  </a:schemeClr>
                </a:solidFill>
                <a:effectLst/>
                <a:latin typeface="Segoe UI" panose="020B0502040204020203" pitchFamily="34" charset="0"/>
                <a:ea typeface="Calibri" panose="020F0502020204030204" pitchFamily="34" charset="0"/>
              </a:rPr>
              <a:t>II-VI: ciclul de dezvoltare și diversificare</a:t>
            </a:r>
          </a:p>
          <a:p>
            <a:r>
              <a:rPr lang="ro-RO" i="1" dirty="0">
                <a:solidFill>
                  <a:schemeClr val="accent1">
                    <a:lumMod val="60000"/>
                    <a:lumOff val="40000"/>
                  </a:schemeClr>
                </a:solidFill>
                <a:latin typeface="Segoe UI" panose="020B0502040204020203" pitchFamily="34" charset="0"/>
              </a:rPr>
              <a:t>VI-VIII: ciclul de aprofundare, observare, orientare</a:t>
            </a:r>
            <a:endParaRPr lang="ro-RO" i="1" dirty="0">
              <a:solidFill>
                <a:schemeClr val="accent1">
                  <a:lumMod val="60000"/>
                  <a:lumOff val="40000"/>
                </a:schemeClr>
              </a:solidFill>
            </a:endParaRPr>
          </a:p>
        </p:txBody>
      </p:sp>
    </p:spTree>
    <p:extLst>
      <p:ext uri="{BB962C8B-B14F-4D97-AF65-F5344CB8AC3E}">
        <p14:creationId xmlns:p14="http://schemas.microsoft.com/office/powerpoint/2010/main" val="25280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 name="Titlu 1"/>
          <p:cNvSpPr>
            <a:spLocks noGrp="1"/>
          </p:cNvSpPr>
          <p:nvPr>
            <p:ph type="ctrTitle"/>
          </p:nvPr>
        </p:nvSpPr>
        <p:spPr>
          <a:xfrm>
            <a:off x="550864" y="1007165"/>
            <a:ext cx="3565524" cy="2429284"/>
          </a:xfrm>
        </p:spPr>
        <p:txBody>
          <a:bodyPr anchor="b">
            <a:normAutofit fontScale="90000"/>
          </a:bodyPr>
          <a:lstStyle/>
          <a:p>
            <a:r>
              <a:rPr lang="ro-RO" sz="4800" dirty="0"/>
              <a:t>Despre Evaluarea Națională la clasa a II-a</a:t>
            </a:r>
          </a:p>
        </p:txBody>
      </p:sp>
      <p:sp>
        <p:nvSpPr>
          <p:cNvPr id="100" name="Oval 9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2" name="Rectangle 10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104" name="Group 103">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5"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6"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7"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10029" r="10029"/>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
        <p:nvSpPr>
          <p:cNvPr id="3" name="Subtitlu 2"/>
          <p:cNvSpPr>
            <a:spLocks noGrp="1"/>
          </p:cNvSpPr>
          <p:nvPr>
            <p:ph type="subTitle" idx="1"/>
          </p:nvPr>
        </p:nvSpPr>
        <p:spPr>
          <a:xfrm>
            <a:off x="5011496" y="648712"/>
            <a:ext cx="6717827" cy="4850686"/>
          </a:xfrm>
        </p:spPr>
        <p:txBody>
          <a:bodyPr vert="horz" lIns="91440" tIns="45720" rIns="91440" bIns="45720" rtlCol="0">
            <a:normAutofit/>
          </a:bodyPr>
          <a:lstStyle/>
          <a:p>
            <a:pPr algn="just"/>
            <a:r>
              <a:rPr lang="ro-RO" sz="2000" b="1" dirty="0">
                <a:solidFill>
                  <a:schemeClr val="accent1">
                    <a:lumMod val="60000"/>
                    <a:lumOff val="40000"/>
                  </a:schemeClr>
                </a:solidFill>
              </a:rPr>
              <a:t>Care este rostul evaluărilor</a:t>
            </a:r>
            <a:r>
              <a:rPr lang="ro-RO" sz="2000" b="1" dirty="0">
                <a:solidFill>
                  <a:schemeClr val="tx1"/>
                </a:solidFill>
              </a:rPr>
              <a:t>?</a:t>
            </a:r>
            <a:r>
              <a:rPr lang="ro-RO" sz="2000" dirty="0">
                <a:solidFill>
                  <a:schemeClr val="tx1"/>
                </a:solidFill>
              </a:rPr>
              <a:t> Obișnuiesc copiii cu condițiile de examen, însă în condiții total sigure pentru ei – rezultatele nu se trec în catalog și nici nu sunt anunțate în fața clasei, ci sunt confidențiale. Învățătorul spune rezultatele fiecărui părinte în parte.</a:t>
            </a:r>
          </a:p>
          <a:p>
            <a:pPr algn="just"/>
            <a:r>
              <a:rPr lang="ro-RO" sz="2000" b="1" dirty="0">
                <a:solidFill>
                  <a:schemeClr val="accent1">
                    <a:lumMod val="60000"/>
                    <a:lumOff val="40000"/>
                  </a:schemeClr>
                </a:solidFill>
              </a:rPr>
              <a:t>Cu ce mă ajută, ca părinte, evaluările acestea? </a:t>
            </a:r>
            <a:r>
              <a:rPr lang="ro-RO" sz="2000" dirty="0">
                <a:solidFill>
                  <a:schemeClr val="tx1"/>
                </a:solidFill>
              </a:rPr>
              <a:t>Sunt singura șansă să aflu dacă învățătorul de la clasă subevaluează sau supraevaluează copiii. Este prima testare ale cărei subiecte </a:t>
            </a:r>
            <a:r>
              <a:rPr lang="ro-RO" sz="2000" b="1" dirty="0">
                <a:solidFill>
                  <a:schemeClr val="accent1">
                    <a:lumMod val="60000"/>
                    <a:lumOff val="40000"/>
                  </a:schemeClr>
                </a:solidFill>
              </a:rPr>
              <a:t>sunt făcute de altcineva decât învățătorul de la clasă</a:t>
            </a:r>
            <a:r>
              <a:rPr lang="ro-RO" sz="2000" dirty="0">
                <a:solidFill>
                  <a:schemeClr val="accent1">
                    <a:lumMod val="60000"/>
                    <a:lumOff val="40000"/>
                  </a:schemeClr>
                </a:solidFill>
              </a:rPr>
              <a:t>.*</a:t>
            </a:r>
            <a:r>
              <a:rPr lang="ro-RO" sz="2000" dirty="0">
                <a:solidFill>
                  <a:schemeClr val="tx1"/>
                </a:solidFill>
              </a:rPr>
              <a:t> Pot afla din timp dacă copilul are lacune majore, iar învățătorul poate să mă învețe cum să intervin în vacanța de vară, pentru a remedia parte din problemele identificate.</a:t>
            </a:r>
          </a:p>
          <a:p>
            <a:endParaRPr lang="ro-RO" sz="2000" dirty="0">
              <a:solidFill>
                <a:schemeClr val="tx1">
                  <a:alpha val="60000"/>
                </a:schemeClr>
              </a:solidFill>
            </a:endParaRPr>
          </a:p>
        </p:txBody>
      </p:sp>
      <p:sp>
        <p:nvSpPr>
          <p:cNvPr id="12" name="CasetăText 11">
            <a:extLst>
              <a:ext uri="{FF2B5EF4-FFF2-40B4-BE49-F238E27FC236}">
                <a16:creationId xmlns:a16="http://schemas.microsoft.com/office/drawing/2014/main" id="{3FB2CBDD-514F-44B3-856F-18EF551C3B3F}"/>
              </a:ext>
            </a:extLst>
          </p:cNvPr>
          <p:cNvSpPr txBox="1"/>
          <p:nvPr/>
        </p:nvSpPr>
        <p:spPr>
          <a:xfrm>
            <a:off x="603190" y="4631556"/>
            <a:ext cx="2438044" cy="923330"/>
          </a:xfrm>
          <a:prstGeom prst="rect">
            <a:avLst/>
          </a:prstGeom>
          <a:noFill/>
        </p:spPr>
        <p:txBody>
          <a:bodyPr wrap="square">
            <a:spAutoFit/>
          </a:bodyPr>
          <a:lstStyle/>
          <a:p>
            <a:pPr algn="ctr"/>
            <a:r>
              <a:rPr lang="ro-RO" dirty="0"/>
              <a:t>*Centrul </a:t>
            </a:r>
            <a:r>
              <a:rPr lang="ro-RO" dirty="0" err="1"/>
              <a:t>Naţional</a:t>
            </a:r>
            <a:r>
              <a:rPr lang="ro-RO" dirty="0"/>
              <a:t> de Evaluare </a:t>
            </a:r>
            <a:r>
              <a:rPr lang="ro-RO" dirty="0" err="1"/>
              <a:t>şi</a:t>
            </a:r>
            <a:r>
              <a:rPr lang="ro-RO" dirty="0"/>
              <a:t> Examinare</a:t>
            </a:r>
          </a:p>
          <a:p>
            <a:pPr algn="ctr"/>
            <a:r>
              <a:rPr lang="ro-RO" dirty="0"/>
              <a:t>CNEE</a:t>
            </a:r>
          </a:p>
        </p:txBody>
      </p:sp>
      <p:pic>
        <p:nvPicPr>
          <p:cNvPr id="14" name="Imagine 13">
            <a:extLst>
              <a:ext uri="{FF2B5EF4-FFF2-40B4-BE49-F238E27FC236}">
                <a16:creationId xmlns:a16="http://schemas.microsoft.com/office/drawing/2014/main" id="{1D6F527F-6C38-424A-BB51-95354ECBA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13632">
            <a:off x="1531004" y="3288096"/>
            <a:ext cx="2584555" cy="4696933"/>
          </a:xfrm>
          <a:prstGeom prst="rect">
            <a:avLst/>
          </a:prstGeom>
        </p:spPr>
      </p:pic>
    </p:spTree>
    <p:extLst>
      <p:ext uri="{BB962C8B-B14F-4D97-AF65-F5344CB8AC3E}">
        <p14:creationId xmlns:p14="http://schemas.microsoft.com/office/powerpoint/2010/main" val="28857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 name="Titlu 1"/>
          <p:cNvSpPr>
            <a:spLocks noGrp="1"/>
          </p:cNvSpPr>
          <p:nvPr>
            <p:ph type="ctrTitle"/>
          </p:nvPr>
        </p:nvSpPr>
        <p:spPr>
          <a:xfrm>
            <a:off x="550864" y="1007165"/>
            <a:ext cx="3565524" cy="2429284"/>
          </a:xfrm>
        </p:spPr>
        <p:txBody>
          <a:bodyPr anchor="b">
            <a:normAutofit fontScale="90000"/>
          </a:bodyPr>
          <a:lstStyle/>
          <a:p>
            <a:r>
              <a:rPr lang="ro-RO" sz="4800" dirty="0"/>
              <a:t>Despre Evaluarea Națională la clasa a II-a</a:t>
            </a:r>
          </a:p>
        </p:txBody>
      </p:sp>
      <p:sp>
        <p:nvSpPr>
          <p:cNvPr id="100" name="Oval 9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2" name="Rectangle 10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104" name="Group 103">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5"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6"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7"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10029" r="10029"/>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
        <p:nvSpPr>
          <p:cNvPr id="3" name="Subtitlu 2"/>
          <p:cNvSpPr>
            <a:spLocks noGrp="1"/>
          </p:cNvSpPr>
          <p:nvPr>
            <p:ph type="subTitle" idx="1"/>
          </p:nvPr>
        </p:nvSpPr>
        <p:spPr>
          <a:xfrm>
            <a:off x="5011496" y="648712"/>
            <a:ext cx="6717827" cy="4850686"/>
          </a:xfrm>
        </p:spPr>
        <p:txBody>
          <a:bodyPr vert="horz" lIns="91440" tIns="45720" rIns="91440" bIns="45720" rtlCol="0">
            <a:normAutofit/>
          </a:bodyPr>
          <a:lstStyle/>
          <a:p>
            <a:pPr algn="just"/>
            <a:r>
              <a:rPr lang="ro-RO" sz="2000" dirty="0">
                <a:solidFill>
                  <a:schemeClr val="tx1"/>
                </a:solidFill>
              </a:rPr>
              <a:t>În zilele stabilite pentru evaluare, elevii susțin evaluarea în sala de clasă în care își desfășoară activitatea zilnică, în timpul programului școlar. Elevii stau în bănci în ordinea obișnuită, tocmai pentru a crea cadrul firesc al învățării de zi cu zi. Elevii sunt asistați de către administratorul de test (învățătorul clasei) împreună cu un cadru didactic care nu predă la clasa respectivă. Categoric, nu sunt ajutați și nu vor avea la îndemână materiale care-i pot ajuta în rezolvare, la fel cum se întâmplă și în cazul testelor sumative pe care copiii le cunosc. Nu se încurajează absentarea de la evaluare, dar, dacă totuși acest lucru se întâmplă din cauze de ordin medical, atunci, pur și simplu, elevul se consemnează ca absent, fără atragerea unor sancțiuni și fără a fi ulterior evaluat separat.</a:t>
            </a:r>
            <a:endParaRPr lang="ro-RO" sz="2000" dirty="0">
              <a:solidFill>
                <a:schemeClr val="tx1">
                  <a:alpha val="60000"/>
                </a:schemeClr>
              </a:solidFill>
            </a:endParaRPr>
          </a:p>
        </p:txBody>
      </p:sp>
    </p:spTree>
    <p:extLst>
      <p:ext uri="{BB962C8B-B14F-4D97-AF65-F5344CB8AC3E}">
        <p14:creationId xmlns:p14="http://schemas.microsoft.com/office/powerpoint/2010/main" val="314743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 name="Titlu 1"/>
          <p:cNvSpPr>
            <a:spLocks noGrp="1"/>
          </p:cNvSpPr>
          <p:nvPr>
            <p:ph type="ctrTitle"/>
          </p:nvPr>
        </p:nvSpPr>
        <p:spPr>
          <a:xfrm>
            <a:off x="550864" y="1007165"/>
            <a:ext cx="3565524" cy="2429284"/>
          </a:xfrm>
        </p:spPr>
        <p:txBody>
          <a:bodyPr anchor="b">
            <a:normAutofit fontScale="90000"/>
          </a:bodyPr>
          <a:lstStyle/>
          <a:p>
            <a:r>
              <a:rPr lang="ro-RO" sz="4800" dirty="0"/>
              <a:t>Despre Evaluarea Națională la clasa a II-a</a:t>
            </a:r>
          </a:p>
        </p:txBody>
      </p:sp>
      <p:sp>
        <p:nvSpPr>
          <p:cNvPr id="100" name="Oval 99">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2" name="Rectangle 10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104" name="Group 103">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5"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6"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7"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10029" r="10029"/>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
        <p:nvSpPr>
          <p:cNvPr id="3" name="Subtitlu 2"/>
          <p:cNvSpPr>
            <a:spLocks noGrp="1"/>
          </p:cNvSpPr>
          <p:nvPr>
            <p:ph type="subTitle" idx="1"/>
          </p:nvPr>
        </p:nvSpPr>
        <p:spPr>
          <a:xfrm>
            <a:off x="5011496" y="648712"/>
            <a:ext cx="6717827" cy="4850686"/>
          </a:xfrm>
        </p:spPr>
        <p:txBody>
          <a:bodyPr vert="horz" lIns="91440" tIns="45720" rIns="91440" bIns="45720" rtlCol="0">
            <a:normAutofit/>
          </a:bodyPr>
          <a:lstStyle/>
          <a:p>
            <a:r>
              <a:rPr lang="ro-RO" sz="2000" b="1" dirty="0">
                <a:solidFill>
                  <a:schemeClr val="tx1"/>
                </a:solidFill>
              </a:rPr>
              <a:t>Proba de Limba Română (scris) -9 mai 2023.</a:t>
            </a:r>
          </a:p>
          <a:p>
            <a:r>
              <a:rPr lang="ro-RO" sz="2000" b="1" dirty="0">
                <a:solidFill>
                  <a:schemeClr val="tx1"/>
                </a:solidFill>
              </a:rPr>
              <a:t>Proba de Limba Română (citit) -10 mai 2023.</a:t>
            </a:r>
          </a:p>
          <a:p>
            <a:r>
              <a:rPr lang="ro-RO" sz="2000" b="1" dirty="0">
                <a:solidFill>
                  <a:schemeClr val="tx1"/>
                </a:solidFill>
              </a:rPr>
              <a:t>Proba de Matematică -11 mai 2023.</a:t>
            </a:r>
          </a:p>
          <a:p>
            <a:r>
              <a:rPr lang="ro-RO" sz="2000" b="1" dirty="0">
                <a:solidFill>
                  <a:schemeClr val="tx1"/>
                </a:solidFill>
              </a:rPr>
              <a:t>Conform metodologiei, timpul de lucru pentru clasa a II-a: câte 30 de minute pentru fiecare test administrat;</a:t>
            </a:r>
          </a:p>
          <a:p>
            <a:endParaRPr lang="ro-RO" sz="2000" dirty="0">
              <a:solidFill>
                <a:schemeClr val="tx1">
                  <a:alpha val="60000"/>
                </a:schemeClr>
              </a:solidFill>
            </a:endParaRPr>
          </a:p>
        </p:txBody>
      </p:sp>
    </p:spTree>
    <p:extLst>
      <p:ext uri="{BB962C8B-B14F-4D97-AF65-F5344CB8AC3E}">
        <p14:creationId xmlns:p14="http://schemas.microsoft.com/office/powerpoint/2010/main" val="26681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00"/>
                                        <p:tgtEl>
                                          <p:spTgt spid="3">
                                            <p:txEl>
                                              <p:pRg st="3" end="3"/>
                                            </p:txEl>
                                          </p:spTgt>
                                        </p:tgtEl>
                                      </p:cBhvr>
                                    </p:animEffect>
                                  </p:childTnLst>
                                </p:cTn>
                              </p:par>
                              <p:par>
                                <p:cTn id="17" presetID="10" presetClass="entr" presetSubtype="0" fill="hold" grpId="0" nodeType="withEffect">
                                  <p:stCondLst>
                                    <p:cond delay="1000"/>
                                  </p:stCondLst>
                                  <p:iterate>
                                    <p:tmPct val="10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p:cNvSpPr>
            <a:spLocks noGrp="1"/>
          </p:cNvSpPr>
          <p:nvPr>
            <p:ph type="ctrTitle"/>
          </p:nvPr>
        </p:nvSpPr>
        <p:spPr>
          <a:xfrm>
            <a:off x="400344" y="549275"/>
            <a:ext cx="10340421" cy="1217642"/>
          </a:xfrm>
        </p:spPr>
        <p:txBody>
          <a:bodyPr anchor="b">
            <a:normAutofit fontScale="90000"/>
          </a:bodyPr>
          <a:lstStyle/>
          <a:p>
            <a:endParaRPr lang="ro-RO" dirty="0"/>
          </a:p>
          <a:p>
            <a:r>
              <a:rPr lang="ro-RO" dirty="0"/>
              <a:t>BROȘURĂ INFORMATIVĂ PENTRU PĂRINȚI</a:t>
            </a:r>
          </a:p>
        </p:txBody>
      </p:sp>
      <p:pic>
        <p:nvPicPr>
          <p:cNvPr id="4" name="Picture 3" descr="Coloured pencils inside a pencil holder which is on top of a wood table">
            <a:extLst>
              <a:ext uri="{FF2B5EF4-FFF2-40B4-BE49-F238E27FC236}">
                <a16:creationId xmlns:a16="http://schemas.microsoft.com/office/drawing/2014/main" id="{2D31DBC8-73BC-093F-0B87-87F7F996BCE5}"/>
              </a:ext>
            </a:extLst>
          </p:cNvPr>
          <p:cNvPicPr>
            <a:picLocks noChangeAspect="1"/>
          </p:cNvPicPr>
          <p:nvPr/>
        </p:nvPicPr>
        <p:blipFill rotWithShape="1">
          <a:blip r:embed="rId2"/>
          <a:srcRect l="33251" r="-2"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38" name="Group 137">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139" name="Freeform: Shape 138">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Oval 139">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2" name="Oval 141">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Substituent conținut 2">
            <a:extLst>
              <a:ext uri="{FF2B5EF4-FFF2-40B4-BE49-F238E27FC236}">
                <a16:creationId xmlns:a16="http://schemas.microsoft.com/office/drawing/2014/main" id="{9C25A1D3-7F68-46FF-B726-9D1D1282F8A3}"/>
              </a:ext>
            </a:extLst>
          </p:cNvPr>
          <p:cNvSpPr txBox="1">
            <a:spLocks/>
          </p:cNvSpPr>
          <p:nvPr/>
        </p:nvSpPr>
        <p:spPr>
          <a:xfrm>
            <a:off x="400344" y="2807419"/>
            <a:ext cx="5274109" cy="3777622"/>
          </a:xfrm>
          <a:prstGeom prst="rect">
            <a:avLst/>
          </a:prstGeom>
        </p:spPr>
        <p:txBody>
          <a:bodyPr vert="horz" wrap="square" lIns="0" tIns="0" rIns="0" bIns="0" rtlCol="0">
            <a:normAutofit/>
          </a:bodyPr>
          <a:lstStyle>
            <a:lvl1pPr marL="0" indent="0" algn="l" defTabSz="914400" rtl="0" eaLnBrk="1" latinLnBrk="0" hangingPunct="1">
              <a:lnSpc>
                <a:spcPct val="100000"/>
              </a:lnSpc>
              <a:spcBef>
                <a:spcPts val="1000"/>
              </a:spcBef>
              <a:spcAft>
                <a:spcPts val="800"/>
              </a:spcAft>
              <a:buFont typeface="Arial" panose="020B0604020202020204" pitchFamily="34" charset="0"/>
              <a:buNone/>
              <a:defRPr sz="2400" kern="1200">
                <a:solidFill>
                  <a:schemeClr val="tx1">
                    <a:alpha val="80000"/>
                  </a:schemeClr>
                </a:solidFill>
                <a:latin typeface="+mn-lt"/>
                <a:ea typeface="+mn-ea"/>
                <a:cs typeface="+mn-cs"/>
              </a:defRPr>
            </a:lvl1pPr>
            <a:lvl2pPr marL="457200" indent="0" algn="ctr"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914400" indent="0" algn="ctr" defTabSz="914400" rtl="0" eaLnBrk="1" latinLnBrk="0" hangingPunct="1">
              <a:lnSpc>
                <a:spcPct val="110000"/>
              </a:lnSpc>
              <a:spcBef>
                <a:spcPts val="500"/>
              </a:spcBef>
              <a:spcAft>
                <a:spcPts val="800"/>
              </a:spcAft>
              <a:buFont typeface="Arial" panose="020B0604020202020204" pitchFamily="34" charset="0"/>
              <a:buNone/>
              <a:defRPr sz="1800" kern="1200">
                <a:solidFill>
                  <a:schemeClr val="tx1">
                    <a:alpha val="60000"/>
                  </a:schemeClr>
                </a:solidFill>
                <a:latin typeface="+mn-lt"/>
                <a:ea typeface="+mn-ea"/>
                <a:cs typeface="+mn-cs"/>
              </a:defRPr>
            </a:lvl3pPr>
            <a:lvl4pPr marL="13716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4pPr>
            <a:lvl5pPr marL="18288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o-RO" dirty="0"/>
              <a:t>TIPURI DE ITEMI</a:t>
            </a:r>
          </a:p>
          <a:p>
            <a:r>
              <a:rPr lang="ro-RO" dirty="0"/>
              <a:t>MOD DE ABORDARE</a:t>
            </a:r>
          </a:p>
          <a:p>
            <a:r>
              <a:rPr lang="ro-RO" dirty="0"/>
              <a:t>EXEMPLE</a:t>
            </a:r>
          </a:p>
        </p:txBody>
      </p:sp>
      <p:sp>
        <p:nvSpPr>
          <p:cNvPr id="5" name="Săgeată: curbată la dreapta 4">
            <a:extLst>
              <a:ext uri="{FF2B5EF4-FFF2-40B4-BE49-F238E27FC236}">
                <a16:creationId xmlns:a16="http://schemas.microsoft.com/office/drawing/2014/main" id="{3651C72F-6AEE-4A25-957F-554AAADF1F95}"/>
              </a:ext>
            </a:extLst>
          </p:cNvPr>
          <p:cNvSpPr/>
          <p:nvPr/>
        </p:nvSpPr>
        <p:spPr>
          <a:xfrm rot="17738599">
            <a:off x="3967006" y="2758097"/>
            <a:ext cx="1863900" cy="44293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13" name="CasetăText 12">
            <a:extLst>
              <a:ext uri="{FF2B5EF4-FFF2-40B4-BE49-F238E27FC236}">
                <a16:creationId xmlns:a16="http://schemas.microsoft.com/office/drawing/2014/main" id="{7FAF6E89-27D6-469B-B1A1-4404BEAF66DA}"/>
              </a:ext>
            </a:extLst>
          </p:cNvPr>
          <p:cNvSpPr txBox="1"/>
          <p:nvPr/>
        </p:nvSpPr>
        <p:spPr>
          <a:xfrm>
            <a:off x="7066114" y="1930149"/>
            <a:ext cx="4124837" cy="1200329"/>
          </a:xfrm>
          <a:prstGeom prst="rect">
            <a:avLst/>
          </a:prstGeom>
          <a:noFill/>
        </p:spPr>
        <p:txBody>
          <a:bodyPr wrap="square">
            <a:spAutoFit/>
          </a:bodyPr>
          <a:lstStyle/>
          <a:p>
            <a:r>
              <a:rPr lang="ro-RO" dirty="0">
                <a:solidFill>
                  <a:schemeClr val="bg1"/>
                </a:solidFill>
                <a:hlinkClick r:id="rId3">
                  <a:extLst>
                    <a:ext uri="{A12FA001-AC4F-418D-AE19-62706E023703}">
                      <ahyp:hlinkClr xmlns:ahyp="http://schemas.microsoft.com/office/drawing/2018/hyperlinkcolor" val="tx"/>
                    </a:ext>
                  </a:extLst>
                </a:hlinkClick>
              </a:rPr>
              <a:t>https://www.twinkl.ro/resource/evaluare-nationala-la-final-de-clasa-a-ii-a-brosura-informativa-pentru-parinti-ro1-t-1650197963</a:t>
            </a:r>
            <a:r>
              <a:rPr lang="ro-RO" dirty="0">
                <a:solidFill>
                  <a:schemeClr val="bg1"/>
                </a:solidFill>
              </a:rPr>
              <a:t>  </a:t>
            </a:r>
          </a:p>
        </p:txBody>
      </p:sp>
    </p:spTree>
    <p:extLst>
      <p:ext uri="{BB962C8B-B14F-4D97-AF65-F5344CB8AC3E}">
        <p14:creationId xmlns:p14="http://schemas.microsoft.com/office/powerpoint/2010/main" val="33215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997061E-3447-40AF-B361-EE5D7E386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077E13AB-C816-8B64-8838-3479E6143430}"/>
              </a:ext>
            </a:extLst>
          </p:cNvPr>
          <p:cNvSpPr>
            <a:spLocks noGrp="1"/>
          </p:cNvSpPr>
          <p:nvPr>
            <p:ph type="title"/>
          </p:nvPr>
        </p:nvSpPr>
        <p:spPr>
          <a:xfrm>
            <a:off x="1152445" y="3934925"/>
            <a:ext cx="6373812" cy="1790513"/>
          </a:xfrm>
        </p:spPr>
        <p:txBody>
          <a:bodyPr vert="horz" wrap="square" lIns="0" tIns="0" rIns="0" bIns="0" rtlCol="0" anchor="b" anchorCtr="0">
            <a:normAutofit fontScale="90000"/>
          </a:bodyPr>
          <a:lstStyle/>
          <a:p>
            <a:r>
              <a:rPr lang="en-US" sz="8000" dirty="0"/>
              <a:t>CLR</a:t>
            </a:r>
            <a:br>
              <a:rPr lang="en-US" sz="8000" dirty="0"/>
            </a:br>
            <a:endParaRPr lang="en-US" sz="8000" dirty="0"/>
          </a:p>
        </p:txBody>
      </p:sp>
      <p:grpSp>
        <p:nvGrpSpPr>
          <p:cNvPr id="22" name="Group 21">
            <a:extLst>
              <a:ext uri="{FF2B5EF4-FFF2-40B4-BE49-F238E27FC236}">
                <a16:creationId xmlns:a16="http://schemas.microsoft.com/office/drawing/2014/main" id="{29852CF9-0BB2-4896-8B33-ADF9E59B4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6718" y="856763"/>
            <a:ext cx="1468514" cy="1521012"/>
            <a:chOff x="5236793" y="2432482"/>
            <a:chExt cx="1468514" cy="1521012"/>
          </a:xfrm>
        </p:grpSpPr>
        <p:sp>
          <p:nvSpPr>
            <p:cNvPr id="23" name="Freeform 5">
              <a:extLst>
                <a:ext uri="{FF2B5EF4-FFF2-40B4-BE49-F238E27FC236}">
                  <a16:creationId xmlns:a16="http://schemas.microsoft.com/office/drawing/2014/main" id="{E79CA92F-265C-4597-89CB-329767328B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6">
              <a:extLst>
                <a:ext uri="{FF2B5EF4-FFF2-40B4-BE49-F238E27FC236}">
                  <a16:creationId xmlns:a16="http://schemas.microsoft.com/office/drawing/2014/main" id="{D9A45552-B7CA-4E93-939E-352BEBA71A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8">
              <a:extLst>
                <a:ext uri="{FF2B5EF4-FFF2-40B4-BE49-F238E27FC236}">
                  <a16:creationId xmlns:a16="http://schemas.microsoft.com/office/drawing/2014/main" id="{8D7B6E7F-9785-434F-B05B-E972A1773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Oval 26">
            <a:extLst>
              <a:ext uri="{FF2B5EF4-FFF2-40B4-BE49-F238E27FC236}">
                <a16:creationId xmlns:a16="http://schemas.microsoft.com/office/drawing/2014/main" id="{9659A3D4-9896-4F11-9112-6C5E0390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5746" y="165950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oup 28">
            <a:extLst>
              <a:ext uri="{FF2B5EF4-FFF2-40B4-BE49-F238E27FC236}">
                <a16:creationId xmlns:a16="http://schemas.microsoft.com/office/drawing/2014/main" id="{50D25812-D4C9-48D5-8E64-65C4BB4218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0176" y="3037220"/>
            <a:ext cx="3960000" cy="2696065"/>
            <a:chOff x="3433290" y="8649159"/>
            <a:chExt cx="3960000" cy="2696065"/>
          </a:xfrm>
        </p:grpSpPr>
        <p:sp>
          <p:nvSpPr>
            <p:cNvPr id="30" name="Freeform: Shape 29">
              <a:extLst>
                <a:ext uri="{FF2B5EF4-FFF2-40B4-BE49-F238E27FC236}">
                  <a16:creationId xmlns:a16="http://schemas.microsoft.com/office/drawing/2014/main" id="{3F0EA802-54E3-4D3B-9253-112BE1342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3685353" y="9468714"/>
              <a:ext cx="3707937" cy="1853969"/>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57BBC533-5FA8-430D-837D-70DD9EC00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3565739" y="9180381"/>
              <a:ext cx="3707937" cy="216484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56FEF69-54B2-43E1-84AA-F79860841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3792781" y="10251719"/>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Oval 32">
              <a:extLst>
                <a:ext uri="{FF2B5EF4-FFF2-40B4-BE49-F238E27FC236}">
                  <a16:creationId xmlns:a16="http://schemas.microsoft.com/office/drawing/2014/main" id="{598519AB-CAAE-4D25-8B45-03A802C87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754832" y="8289668"/>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6" name="Picture 2" descr="Semne de punctuatie - postere zambarete - EmaLaScoala">
            <a:extLst>
              <a:ext uri="{FF2B5EF4-FFF2-40B4-BE49-F238E27FC236}">
                <a16:creationId xmlns:a16="http://schemas.microsoft.com/office/drawing/2014/main" id="{D5CD09CF-177D-B3F6-F7B3-6827A3CEA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475" y="336853"/>
            <a:ext cx="38100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teriale didactice si diplome scolare - Sinonime, antonime, omonime Set  format din 3 planse. Material: carton dublu cretat (foto lucios) 250 g/mp  Pret: - format A4 - 9 lei setul - format">
            <a:extLst>
              <a:ext uri="{FF2B5EF4-FFF2-40B4-BE49-F238E27FC236}">
                <a16:creationId xmlns:a16="http://schemas.microsoft.com/office/drawing/2014/main" id="{7BF6949F-FE7E-2D5E-A629-E7AF82A12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161" y="3934925"/>
            <a:ext cx="4142792" cy="2485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4 Ortograme | PDF">
            <a:extLst>
              <a:ext uri="{FF2B5EF4-FFF2-40B4-BE49-F238E27FC236}">
                <a16:creationId xmlns:a16="http://schemas.microsoft.com/office/drawing/2014/main" id="{195A629B-4F92-8736-F672-F9B391BD55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4719" y="2687327"/>
            <a:ext cx="1812396" cy="24165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xte pentru dictare sau transcriere. Semnele de punctuație">
            <a:extLst>
              <a:ext uri="{FF2B5EF4-FFF2-40B4-BE49-F238E27FC236}">
                <a16:creationId xmlns:a16="http://schemas.microsoft.com/office/drawing/2014/main" id="{5B927F3F-8ED9-8E91-C85B-46EC418E8E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746" y="269753"/>
            <a:ext cx="3179460" cy="127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3403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243</TotalTime>
  <Words>535</Words>
  <Application>Microsoft Office PowerPoint</Application>
  <PresentationFormat>Ecran lat</PresentationFormat>
  <Paragraphs>51</Paragraphs>
  <Slides>16</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16</vt:i4>
      </vt:variant>
    </vt:vector>
  </HeadingPairs>
  <TitlesOfParts>
    <vt:vector size="21" baseType="lpstr">
      <vt:lpstr>Arial</vt:lpstr>
      <vt:lpstr>Segoe UI</vt:lpstr>
      <vt:lpstr>Sitka Heading</vt:lpstr>
      <vt:lpstr>Source Sans Pro</vt:lpstr>
      <vt:lpstr>3DFloatVTI</vt:lpstr>
      <vt:lpstr> Sedinta cu parintii</vt:lpstr>
      <vt:lpstr> Ordinea de zi</vt:lpstr>
      <vt:lpstr>Brainstorming</vt:lpstr>
      <vt:lpstr>Despre Evaluarea Națională</vt:lpstr>
      <vt:lpstr>Despre Evaluarea Națională la clasa a II-a</vt:lpstr>
      <vt:lpstr>Despre Evaluarea Națională la clasa a II-a</vt:lpstr>
      <vt:lpstr>Despre Evaluarea Națională la clasa a II-a</vt:lpstr>
      <vt:lpstr> BROȘURĂ INFORMATIVĂ PENTRU PĂRINȚI</vt:lpstr>
      <vt:lpstr>CLR </vt:lpstr>
      <vt:lpstr>Prezentare PowerPoint</vt:lpstr>
      <vt:lpstr>Prezentare PowerPoint</vt:lpstr>
      <vt:lpstr>Prezentare PowerPoint</vt:lpstr>
      <vt:lpstr>Prezentare PowerPoint</vt:lpstr>
      <vt:lpstr>Comper  </vt:lpstr>
      <vt:lpstr>ȘCOALA ALTFEL</vt:lpstr>
      <vt:lpstr>MOMENTUL PĂRINȚILOR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 manecuta</dc:creator>
  <cp:lastModifiedBy>mihai manecuta</cp:lastModifiedBy>
  <cp:revision>104</cp:revision>
  <dcterms:created xsi:type="dcterms:W3CDTF">2022-12-08T15:42:25Z</dcterms:created>
  <dcterms:modified xsi:type="dcterms:W3CDTF">2023-01-12T18:30:23Z</dcterms:modified>
</cp:coreProperties>
</file>