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1" r:id="rId5"/>
    <p:sldId id="259" r:id="rId6"/>
    <p:sldId id="268" r:id="rId7"/>
    <p:sldId id="270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18.01.2023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lickr.com/photos/8764442@N07/638722255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BVwLzAZ2T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U1HMs8c6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U1HMs8c6Y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ekmatic.blogspot.com/2013/11/press-release-adorable-olaf-in-frozen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ttysburgdaily.com/seminary-snow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4" descr="O imagine care conține cer, exterior, arbore, iarbă&#10;&#10;Descriere generată automat">
            <a:extLst>
              <a:ext uri="{FF2B5EF4-FFF2-40B4-BE49-F238E27FC236}">
                <a16:creationId xmlns:a16="http://schemas.microsoft.com/office/drawing/2014/main" id="{90AACDB6-181B-48A0-9EE5-DE4935D12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90" r="11189" b="-2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ro-RO">
              <a:cs typeface="Calibri"/>
            </a:endParaRPr>
          </a:p>
          <a:p>
            <a:pPr algn="l"/>
            <a:endParaRPr lang="ro-RO">
              <a:cs typeface="Calibri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9FFBE460-BE82-46F8-AD4A-984697AA8797}"/>
              </a:ext>
            </a:extLst>
          </p:cNvPr>
          <p:cNvSpPr txBox="1"/>
          <p:nvPr/>
        </p:nvSpPr>
        <p:spPr>
          <a:xfrm>
            <a:off x="7226489" y="4894996"/>
            <a:ext cx="433543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800" dirty="0">
                <a:cs typeface="Calibri"/>
              </a:rPr>
              <a:t>La ce te gândești când spui </a:t>
            </a:r>
            <a:r>
              <a:rPr lang="ro-RO" sz="2800" dirty="0">
                <a:solidFill>
                  <a:srgbClr val="0070C0"/>
                </a:solidFill>
                <a:cs typeface="Calibri"/>
              </a:rPr>
              <a:t>OM DE ZĂPADĂ</a:t>
            </a:r>
            <a:r>
              <a:rPr lang="en-US" sz="2800" dirty="0">
                <a:cs typeface="Calibri"/>
              </a:rPr>
              <a:t>?</a:t>
            </a:r>
            <a:endParaRPr lang="ro-RO" sz="2800" dirty="0">
              <a:cs typeface="Calibri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1B556157-A94D-4595-AC8A-5E5D1E0D8C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505" y="5896592"/>
            <a:ext cx="1341120" cy="767080"/>
          </a:xfrm>
          <a:prstGeom prst="rect">
            <a:avLst/>
          </a:prstGeom>
        </p:spPr>
      </p:pic>
      <p:pic>
        <p:nvPicPr>
          <p:cNvPr id="1026" name="Picture 2" descr="Zile Libere în Ianuarie 2023 - Zile Libere Legale în Prima Lună Din An |  Libertatea">
            <a:extLst>
              <a:ext uri="{FF2B5EF4-FFF2-40B4-BE49-F238E27FC236}">
                <a16:creationId xmlns:a16="http://schemas.microsoft.com/office/drawing/2014/main" id="{BA43D90F-6026-ADE4-B45D-131918BF1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873" y="501649"/>
            <a:ext cx="3724752" cy="39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AEE14414-3F5E-DAA8-A6AE-27318E706489}"/>
              </a:ext>
            </a:extLst>
          </p:cNvPr>
          <p:cNvSpPr/>
          <p:nvPr/>
        </p:nvSpPr>
        <p:spPr>
          <a:xfrm>
            <a:off x="9029431" y="2953512"/>
            <a:ext cx="630936" cy="47548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FDB6B5-F828-49AD-8FAA-1FF7A655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Două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adevăruri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și</a:t>
            </a:r>
            <a:r>
              <a:rPr lang="en-US" b="1" dirty="0">
                <a:solidFill>
                  <a:srgbClr val="0070C0"/>
                </a:solidFill>
              </a:rPr>
              <a:t> o </a:t>
            </a:r>
            <a:r>
              <a:rPr lang="en-US" b="1" dirty="0" err="1">
                <a:solidFill>
                  <a:srgbClr val="0070C0"/>
                </a:solidFill>
              </a:rPr>
              <a:t>minciună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F1149D64-E144-450A-BAE9-D13C6D85D535}"/>
              </a:ext>
            </a:extLst>
          </p:cNvPr>
          <p:cNvSpPr/>
          <p:nvPr/>
        </p:nvSpPr>
        <p:spPr>
          <a:xfrm>
            <a:off x="255396" y="1672037"/>
            <a:ext cx="11936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ro-RO" sz="2800" dirty="0"/>
              <a:t>Cel mai mare om de zăpadă din lume a fost </a:t>
            </a:r>
            <a:r>
              <a:rPr lang="en-US" sz="2800" dirty="0" err="1"/>
              <a:t>construit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România</a:t>
            </a:r>
            <a:r>
              <a:rPr lang="ro-RO" sz="2800" dirty="0"/>
              <a:t>, în 2008. Este de genul feminin </a:t>
            </a:r>
            <a:r>
              <a:rPr lang="ro-RO" sz="2800" dirty="0" err="1"/>
              <a:t>şi</a:t>
            </a:r>
            <a:r>
              <a:rPr lang="ro-RO" sz="2800" dirty="0"/>
              <a:t> se </a:t>
            </a:r>
            <a:r>
              <a:rPr lang="ro-RO" sz="2800" dirty="0" err="1"/>
              <a:t>numeşte</a:t>
            </a:r>
            <a:r>
              <a:rPr lang="ro-RO" sz="2800" dirty="0"/>
              <a:t> Olympia </a:t>
            </a:r>
            <a:r>
              <a:rPr lang="ro-RO" sz="2800" dirty="0" err="1"/>
              <a:t>Snow-Woman</a:t>
            </a:r>
            <a:r>
              <a:rPr lang="ro-RO" sz="2800" dirty="0"/>
              <a:t>. Măsoară 37,21 metri</a:t>
            </a:r>
            <a:r>
              <a:rPr lang="en-US" sz="2800" dirty="0"/>
              <a:t>.</a:t>
            </a:r>
          </a:p>
        </p:txBody>
      </p:sp>
      <p:pic>
        <p:nvPicPr>
          <p:cNvPr id="5" name="Picture 4" descr="Snowman Snow Christmas - Free vector graphic on Pixabay">
            <a:extLst>
              <a:ext uri="{FF2B5EF4-FFF2-40B4-BE49-F238E27FC236}">
                <a16:creationId xmlns:a16="http://schemas.microsoft.com/office/drawing/2014/main" id="{6526BD35-F298-4812-A969-3AF5F21A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370" y="125670"/>
            <a:ext cx="1271662" cy="15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1E8C5E69-CA24-4A27-8343-986BBB686ABD}"/>
              </a:ext>
            </a:extLst>
          </p:cNvPr>
          <p:cNvSpPr/>
          <p:nvPr/>
        </p:nvSpPr>
        <p:spPr>
          <a:xfrm>
            <a:off x="134814" y="2726986"/>
            <a:ext cx="11936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Japonia</a:t>
            </a:r>
            <a:r>
              <a:rPr lang="en-US" sz="2800" dirty="0"/>
              <a:t> </a:t>
            </a:r>
            <a:r>
              <a:rPr lang="en-US" sz="2800" dirty="0" err="1"/>
              <a:t>deţine</a:t>
            </a:r>
            <a:r>
              <a:rPr lang="en-US" sz="2800" dirty="0"/>
              <a:t> </a:t>
            </a:r>
            <a:r>
              <a:rPr lang="en-US" sz="2800" dirty="0" err="1"/>
              <a:t>Recordul</a:t>
            </a:r>
            <a:r>
              <a:rPr lang="en-US" sz="2800" dirty="0"/>
              <a:t> </a:t>
            </a:r>
            <a:r>
              <a:rPr lang="en-US" sz="2800" dirty="0" err="1"/>
              <a:t>Guiness</a:t>
            </a:r>
            <a:r>
              <a:rPr lang="en-US" sz="2800" dirty="0"/>
              <a:t> World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cei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mulţi</a:t>
            </a:r>
            <a:r>
              <a:rPr lang="en-US" sz="2800" dirty="0"/>
              <a:t> </a:t>
            </a:r>
            <a:r>
              <a:rPr lang="en-US" sz="2800" dirty="0" err="1"/>
              <a:t>oameni</a:t>
            </a:r>
            <a:r>
              <a:rPr lang="en-US" sz="2800" dirty="0"/>
              <a:t> de </a:t>
            </a:r>
            <a:r>
              <a:rPr lang="en-US" sz="2800" dirty="0" err="1"/>
              <a:t>zăpadă</a:t>
            </a:r>
            <a:r>
              <a:rPr lang="en-US" sz="2800" dirty="0"/>
              <a:t> </a:t>
            </a:r>
            <a:r>
              <a:rPr lang="en-US" sz="2800" dirty="0" err="1"/>
              <a:t>construiţi</a:t>
            </a:r>
            <a:r>
              <a:rPr lang="en-US" sz="2800" dirty="0"/>
              <a:t> </a:t>
            </a:r>
            <a:r>
              <a:rPr lang="en-US" sz="2800" dirty="0" err="1"/>
              <a:t>într</a:t>
            </a:r>
            <a:r>
              <a:rPr lang="en-US" sz="2800" dirty="0"/>
              <a:t>-o </a:t>
            </a:r>
            <a:r>
              <a:rPr lang="en-US" sz="2800" dirty="0" err="1"/>
              <a:t>oră</a:t>
            </a:r>
            <a:r>
              <a:rPr lang="en-US" sz="2800" dirty="0"/>
              <a:t>. Nu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puţini</a:t>
            </a:r>
            <a:r>
              <a:rPr lang="en-US" sz="2800" dirty="0"/>
              <a:t> de 2.036 de </a:t>
            </a:r>
            <a:r>
              <a:rPr lang="en-US" sz="2800" dirty="0" err="1"/>
              <a:t>oameni</a:t>
            </a:r>
            <a:r>
              <a:rPr lang="en-US" sz="2800" dirty="0"/>
              <a:t> de </a:t>
            </a:r>
            <a:r>
              <a:rPr lang="en-US" sz="2800" dirty="0" err="1"/>
              <a:t>zăpadă</a:t>
            </a:r>
            <a:r>
              <a:rPr lang="en-US" sz="2800" dirty="0"/>
              <a:t> au </a:t>
            </a:r>
            <a:r>
              <a:rPr lang="en-US" sz="2800" dirty="0" err="1"/>
              <a:t>fost</a:t>
            </a:r>
            <a:r>
              <a:rPr lang="en-US" sz="2800" dirty="0"/>
              <a:t> </a:t>
            </a:r>
            <a:r>
              <a:rPr lang="en-US" sz="2800" dirty="0" err="1"/>
              <a:t>făcuţi</a:t>
            </a:r>
            <a:r>
              <a:rPr lang="en-US" sz="2800" dirty="0"/>
              <a:t> </a:t>
            </a:r>
            <a:r>
              <a:rPr lang="en-US" sz="2800" dirty="0" err="1"/>
              <a:t>doar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60 de minute de un </a:t>
            </a:r>
            <a:r>
              <a:rPr lang="en-US" sz="2800" dirty="0" err="1"/>
              <a:t>grup</a:t>
            </a:r>
            <a:r>
              <a:rPr lang="en-US" sz="2800" dirty="0"/>
              <a:t> de 1 406 </a:t>
            </a:r>
            <a:r>
              <a:rPr lang="en-US" sz="2800" dirty="0" err="1"/>
              <a:t>participanţi</a:t>
            </a:r>
            <a:r>
              <a:rPr lang="en-US" sz="2800" dirty="0"/>
              <a:t>.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4062A02C-D2DA-47CC-8740-4CA61FF3C1D8}"/>
              </a:ext>
            </a:extLst>
          </p:cNvPr>
          <p:cNvSpPr/>
          <p:nvPr/>
        </p:nvSpPr>
        <p:spPr>
          <a:xfrm>
            <a:off x="134815" y="4344912"/>
            <a:ext cx="119366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La data de 20 </a:t>
            </a:r>
            <a:r>
              <a:rPr lang="en-US" sz="2800" dirty="0" err="1"/>
              <a:t>martie</a:t>
            </a:r>
            <a:r>
              <a:rPr lang="en-US" sz="2800" dirty="0"/>
              <a:t>,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fiecare</a:t>
            </a:r>
            <a:r>
              <a:rPr lang="en-US" sz="2800" dirty="0"/>
              <a:t> an,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sărbătorită</a:t>
            </a:r>
            <a:r>
              <a:rPr lang="en-US" sz="2800" dirty="0"/>
              <a:t> „</a:t>
            </a:r>
            <a:r>
              <a:rPr lang="en-US" sz="2800" dirty="0" err="1"/>
              <a:t>Ziua</a:t>
            </a:r>
            <a:r>
              <a:rPr lang="en-US" sz="2800" dirty="0"/>
              <a:t> </a:t>
            </a:r>
            <a:r>
              <a:rPr lang="en-US" sz="2800" dirty="0" err="1"/>
              <a:t>Topirii</a:t>
            </a:r>
            <a:r>
              <a:rPr lang="en-US" sz="2800" dirty="0"/>
              <a:t> </a:t>
            </a:r>
            <a:r>
              <a:rPr lang="en-US" sz="2800" dirty="0" err="1"/>
              <a:t>Omului</a:t>
            </a:r>
            <a:r>
              <a:rPr lang="en-US" sz="2800" dirty="0"/>
              <a:t> de </a:t>
            </a:r>
            <a:r>
              <a:rPr lang="en-US" sz="2800" dirty="0" err="1"/>
              <a:t>Zăpadă</a:t>
            </a:r>
            <a:r>
              <a:rPr lang="en-US" sz="2800" dirty="0"/>
              <a:t>”, </a:t>
            </a:r>
            <a:r>
              <a:rPr lang="en-US" sz="2800" dirty="0" err="1"/>
              <a:t>pentru</a:t>
            </a:r>
            <a:r>
              <a:rPr lang="en-US" sz="2800" dirty="0"/>
              <a:t> a </a:t>
            </a:r>
            <a:r>
              <a:rPr lang="en-US" sz="2800" dirty="0" err="1"/>
              <a:t>marca</a:t>
            </a:r>
            <a:r>
              <a:rPr lang="en-US" sz="2800" dirty="0"/>
              <a:t> </a:t>
            </a:r>
            <a:r>
              <a:rPr lang="en-US" sz="2800" dirty="0" err="1"/>
              <a:t>schimbarea</a:t>
            </a:r>
            <a:r>
              <a:rPr lang="en-US" sz="2800" dirty="0"/>
              <a:t> </a:t>
            </a:r>
            <a:r>
              <a:rPr lang="en-US" sz="2800" dirty="0" err="1"/>
              <a:t>anotimpului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anume</a:t>
            </a:r>
            <a:r>
              <a:rPr lang="en-US" sz="2800" dirty="0"/>
              <a:t>, </a:t>
            </a:r>
            <a:r>
              <a:rPr lang="en-US" sz="2800" dirty="0" err="1"/>
              <a:t>trecerea</a:t>
            </a:r>
            <a:r>
              <a:rPr lang="en-US" sz="2800" dirty="0"/>
              <a:t> de la </a:t>
            </a:r>
            <a:r>
              <a:rPr lang="en-US" sz="2800" dirty="0" err="1"/>
              <a:t>iarnă</a:t>
            </a:r>
            <a:r>
              <a:rPr lang="en-US" sz="2800" dirty="0"/>
              <a:t> la </a:t>
            </a:r>
            <a:r>
              <a:rPr lang="en-US" sz="2800" dirty="0" err="1"/>
              <a:t>primăvară</a:t>
            </a:r>
            <a:r>
              <a:rPr lang="en-US" sz="2800" dirty="0"/>
              <a:t>.</a:t>
            </a:r>
            <a:endParaRPr lang="ro-RO" sz="2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93F64311-EF8B-492D-936C-D304F44869C6}"/>
              </a:ext>
            </a:extLst>
          </p:cNvPr>
          <p:cNvSpPr/>
          <p:nvPr/>
        </p:nvSpPr>
        <p:spPr>
          <a:xfrm>
            <a:off x="11130115" y="2084075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F</a:t>
            </a:r>
            <a:endParaRPr lang="ro-RO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D8428F5-E992-4F0E-A3A9-6CD2917CEC99}"/>
              </a:ext>
            </a:extLst>
          </p:cNvPr>
          <p:cNvSpPr/>
          <p:nvPr/>
        </p:nvSpPr>
        <p:spPr>
          <a:xfrm>
            <a:off x="1730099" y="5185963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  <a:endParaRPr lang="ro-RO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A7029D28-4491-4558-A294-1455CC293B11}"/>
              </a:ext>
            </a:extLst>
          </p:cNvPr>
          <p:cNvSpPr/>
          <p:nvPr/>
        </p:nvSpPr>
        <p:spPr>
          <a:xfrm>
            <a:off x="7718915" y="3585342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  <a:endParaRPr lang="ro-RO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5664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nowman in Winter with Laptop, Headset and Tea Cup. Stock Photo - Image of  vacation, snow: 132681092">
            <a:extLst>
              <a:ext uri="{FF2B5EF4-FFF2-40B4-BE49-F238E27FC236}">
                <a16:creationId xmlns:a16="http://schemas.microsoft.com/office/drawing/2014/main" id="{D2703A87-6F9D-49C7-BC7F-18D32D6D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89" y="110531"/>
            <a:ext cx="9339008" cy="67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reptunghi 12">
            <a:extLst>
              <a:ext uri="{FF2B5EF4-FFF2-40B4-BE49-F238E27FC236}">
                <a16:creationId xmlns:a16="http://schemas.microsoft.com/office/drawing/2014/main" id="{0E3936C3-C99A-41C9-B70F-ED87C886D95F}"/>
              </a:ext>
            </a:extLst>
          </p:cNvPr>
          <p:cNvSpPr/>
          <p:nvPr/>
        </p:nvSpPr>
        <p:spPr>
          <a:xfrm>
            <a:off x="4784830" y="683148"/>
            <a:ext cx="563531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Cum se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spune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”om de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zăpadă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”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în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alte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limbi?</a:t>
            </a:r>
            <a:endParaRPr kumimoji="0" lang="ro-RO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chemă logică: conector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2FE7D2-9737-4E6F-8B6F-2999106C97EC}"/>
              </a:ext>
            </a:extLst>
          </p:cNvPr>
          <p:cNvSpPr/>
          <p:nvPr/>
        </p:nvSpPr>
        <p:spPr>
          <a:xfrm>
            <a:off x="7330573" y="5387806"/>
            <a:ext cx="310896" cy="3200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ulă de gânduri: nor 3">
            <a:extLst>
              <a:ext uri="{FF2B5EF4-FFF2-40B4-BE49-F238E27FC236}">
                <a16:creationId xmlns:a16="http://schemas.microsoft.com/office/drawing/2014/main" id="{07D337B4-B759-4D16-99CB-6A03DEB35BB6}"/>
              </a:ext>
            </a:extLst>
          </p:cNvPr>
          <p:cNvSpPr/>
          <p:nvPr/>
        </p:nvSpPr>
        <p:spPr>
          <a:xfrm>
            <a:off x="4477447" y="371023"/>
            <a:ext cx="6250075" cy="1306285"/>
          </a:xfrm>
          <a:prstGeom prst="cloudCallo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6670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F22DDA78-79F1-4229-94D9-9458177A1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1" y="730278"/>
            <a:ext cx="10394638" cy="2865812"/>
          </a:xfrm>
          <a:prstGeom prst="rect">
            <a:avLst/>
          </a:prstGeom>
        </p:spPr>
      </p:pic>
      <p:sp>
        <p:nvSpPr>
          <p:cNvPr id="5" name="Săgeată: jos 4">
            <a:extLst>
              <a:ext uri="{FF2B5EF4-FFF2-40B4-BE49-F238E27FC236}">
                <a16:creationId xmlns:a16="http://schemas.microsoft.com/office/drawing/2014/main" id="{E281341A-6CAD-42D6-A258-91E267CC0C21}"/>
              </a:ext>
            </a:extLst>
          </p:cNvPr>
          <p:cNvSpPr/>
          <p:nvPr/>
        </p:nvSpPr>
        <p:spPr>
          <a:xfrm rot="14748540">
            <a:off x="4732627" y="2187846"/>
            <a:ext cx="700255" cy="3270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3076" name="Picture 4" descr="Click Here Button - Free image on Pixabay">
            <a:extLst>
              <a:ext uri="{FF2B5EF4-FFF2-40B4-BE49-F238E27FC236}">
                <a16:creationId xmlns:a16="http://schemas.microsoft.com/office/drawing/2014/main" id="{20E79A7A-754E-4A48-819E-9408A594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29" y="2964264"/>
            <a:ext cx="1440350" cy="13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chemă logică: proces alternativ 5">
            <a:extLst>
              <a:ext uri="{FF2B5EF4-FFF2-40B4-BE49-F238E27FC236}">
                <a16:creationId xmlns:a16="http://schemas.microsoft.com/office/drawing/2014/main" id="{2AFA1A97-912A-4220-B5F7-1B262C6EC49A}"/>
              </a:ext>
            </a:extLst>
          </p:cNvPr>
          <p:cNvSpPr/>
          <p:nvPr/>
        </p:nvSpPr>
        <p:spPr>
          <a:xfrm>
            <a:off x="7981496" y="1344349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9" name="Picture 2" descr="Snowman in Winter with Laptop, Headset and Tea Cup. Stock Photo - Image of  vacation, snow: 132681092">
            <a:extLst>
              <a:ext uri="{FF2B5EF4-FFF2-40B4-BE49-F238E27FC236}">
                <a16:creationId xmlns:a16="http://schemas.microsoft.com/office/drawing/2014/main" id="{1370E929-1018-400E-A093-961D7FCE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2" y="4159780"/>
            <a:ext cx="3034652" cy="219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53E2FD9A-9CD0-4609-B7FE-E015B5830D74}"/>
              </a:ext>
            </a:extLst>
          </p:cNvPr>
          <p:cNvSpPr/>
          <p:nvPr/>
        </p:nvSpPr>
        <p:spPr>
          <a:xfrm>
            <a:off x="4719591" y="4685520"/>
            <a:ext cx="4905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 de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română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poate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continua…</a:t>
            </a:r>
            <a:endParaRPr lang="ro-R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49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lon text: oval 8">
            <a:extLst>
              <a:ext uri="{FF2B5EF4-FFF2-40B4-BE49-F238E27FC236}">
                <a16:creationId xmlns:a16="http://schemas.microsoft.com/office/drawing/2014/main" id="{545BDCCE-74E6-4CE1-8AE4-83D8555F84AC}"/>
              </a:ext>
            </a:extLst>
          </p:cNvPr>
          <p:cNvSpPr/>
          <p:nvPr/>
        </p:nvSpPr>
        <p:spPr>
          <a:xfrm>
            <a:off x="6227064" y="812962"/>
            <a:ext cx="4617720" cy="3145536"/>
          </a:xfrm>
          <a:custGeom>
            <a:avLst/>
            <a:gdLst>
              <a:gd name="connsiteX0" fmla="*/ -1607059 w 4617720"/>
              <a:gd name="connsiteY0" fmla="*/ 1900061 h 3145536"/>
              <a:gd name="connsiteX1" fmla="*/ -1101747 w 4617720"/>
              <a:gd name="connsiteY1" fmla="*/ 1763091 h 3145536"/>
              <a:gd name="connsiteX2" fmla="*/ -531928 w 4617720"/>
              <a:gd name="connsiteY2" fmla="*/ 1608636 h 3145536"/>
              <a:gd name="connsiteX3" fmla="*/ 5638 w 4617720"/>
              <a:gd name="connsiteY3" fmla="*/ 1462923 h 3145536"/>
              <a:gd name="connsiteX4" fmla="*/ 2279452 w 4617720"/>
              <a:gd name="connsiteY4" fmla="*/ 128 h 3145536"/>
              <a:gd name="connsiteX5" fmla="*/ 4599846 w 4617720"/>
              <a:gd name="connsiteY5" fmla="*/ 1377446 h 3145536"/>
              <a:gd name="connsiteX6" fmla="*/ 2547536 w 4617720"/>
              <a:gd name="connsiteY6" fmla="*/ 3137111 h 3145536"/>
              <a:gd name="connsiteX7" fmla="*/ 112943 w 4617720"/>
              <a:gd name="connsiteY7" fmla="*/ 2058653 h 3145536"/>
              <a:gd name="connsiteX8" fmla="*/ -494791 w 4617720"/>
              <a:gd name="connsiteY8" fmla="*/ 2002617 h 3145536"/>
              <a:gd name="connsiteX9" fmla="*/ -1050925 w 4617720"/>
              <a:gd name="connsiteY9" fmla="*/ 1951339 h 3145536"/>
              <a:gd name="connsiteX10" fmla="*/ -1607059 w 4617720"/>
              <a:gd name="connsiteY10" fmla="*/ 1900061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7720" h="3145536" fill="none" extrusionOk="0">
                <a:moveTo>
                  <a:pt x="-1607059" y="1900061"/>
                </a:moveTo>
                <a:cubicBezTo>
                  <a:pt x="-1474471" y="1856934"/>
                  <a:pt x="-1264077" y="1863597"/>
                  <a:pt x="-1101747" y="1763091"/>
                </a:cubicBezTo>
                <a:cubicBezTo>
                  <a:pt x="-939417" y="1662585"/>
                  <a:pt x="-654392" y="1681988"/>
                  <a:pt x="-531928" y="1608636"/>
                </a:cubicBezTo>
                <a:cubicBezTo>
                  <a:pt x="-409464" y="1535284"/>
                  <a:pt x="-101320" y="1529960"/>
                  <a:pt x="5638" y="1462923"/>
                </a:cubicBezTo>
                <a:cubicBezTo>
                  <a:pt x="293529" y="587767"/>
                  <a:pt x="1073727" y="-296286"/>
                  <a:pt x="2279452" y="128"/>
                </a:cubicBezTo>
                <a:cubicBezTo>
                  <a:pt x="3456742" y="9751"/>
                  <a:pt x="4492082" y="679917"/>
                  <a:pt x="4599846" y="1377446"/>
                </a:cubicBezTo>
                <a:cubicBezTo>
                  <a:pt x="4718477" y="1962452"/>
                  <a:pt x="3938278" y="3063524"/>
                  <a:pt x="2547536" y="3137111"/>
                </a:cubicBezTo>
                <a:cubicBezTo>
                  <a:pt x="1356175" y="3234615"/>
                  <a:pt x="417201" y="2647099"/>
                  <a:pt x="112943" y="2058653"/>
                </a:cubicBezTo>
                <a:cubicBezTo>
                  <a:pt x="-121981" y="2057814"/>
                  <a:pt x="-350162" y="1954562"/>
                  <a:pt x="-494791" y="2002617"/>
                </a:cubicBezTo>
                <a:cubicBezTo>
                  <a:pt x="-639420" y="2050672"/>
                  <a:pt x="-893294" y="1948797"/>
                  <a:pt x="-1050925" y="1951339"/>
                </a:cubicBezTo>
                <a:cubicBezTo>
                  <a:pt x="-1208556" y="1953881"/>
                  <a:pt x="-1376534" y="1867137"/>
                  <a:pt x="-1607059" y="1900061"/>
                </a:cubicBezTo>
                <a:close/>
              </a:path>
              <a:path w="4617720" h="3145536" stroke="0" extrusionOk="0">
                <a:moveTo>
                  <a:pt x="-1607059" y="1900061"/>
                </a:moveTo>
                <a:cubicBezTo>
                  <a:pt x="-1430577" y="1845002"/>
                  <a:pt x="-1231811" y="1825863"/>
                  <a:pt x="-1085620" y="1758720"/>
                </a:cubicBezTo>
                <a:cubicBezTo>
                  <a:pt x="-939429" y="1691577"/>
                  <a:pt x="-791623" y="1726847"/>
                  <a:pt x="-580309" y="1621750"/>
                </a:cubicBezTo>
                <a:cubicBezTo>
                  <a:pt x="-368995" y="1516653"/>
                  <a:pt x="-234842" y="1555379"/>
                  <a:pt x="5638" y="1462923"/>
                </a:cubicBezTo>
                <a:cubicBezTo>
                  <a:pt x="153021" y="480710"/>
                  <a:pt x="941693" y="-167949"/>
                  <a:pt x="2279452" y="128"/>
                </a:cubicBezTo>
                <a:cubicBezTo>
                  <a:pt x="3387863" y="-1271"/>
                  <a:pt x="4309993" y="591412"/>
                  <a:pt x="4599846" y="1377446"/>
                </a:cubicBezTo>
                <a:cubicBezTo>
                  <a:pt x="4497041" y="2163247"/>
                  <a:pt x="3529521" y="3036588"/>
                  <a:pt x="2547536" y="3137111"/>
                </a:cubicBezTo>
                <a:cubicBezTo>
                  <a:pt x="1487150" y="3136270"/>
                  <a:pt x="507963" y="2768211"/>
                  <a:pt x="112943" y="2058653"/>
                </a:cubicBezTo>
                <a:cubicBezTo>
                  <a:pt x="-112890" y="2082753"/>
                  <a:pt x="-174825" y="2007773"/>
                  <a:pt x="-425991" y="2008961"/>
                </a:cubicBezTo>
                <a:cubicBezTo>
                  <a:pt x="-677157" y="2010149"/>
                  <a:pt x="-817212" y="1949374"/>
                  <a:pt x="-999325" y="1956097"/>
                </a:cubicBezTo>
                <a:cubicBezTo>
                  <a:pt x="-1181438" y="1962820"/>
                  <a:pt x="-1403594" y="1911285"/>
                  <a:pt x="-1607059" y="1900061"/>
                </a:cubicBezTo>
                <a:close/>
              </a:path>
            </a:pathLst>
          </a:custGeom>
          <a:solidFill>
            <a:srgbClr val="00B0F0"/>
          </a:solidFill>
          <a:ln w="19050">
            <a:prstDash val="dash"/>
            <a:extLst>
              <a:ext uri="{C807C97D-BFC1-408E-A445-0C87EB9F89A2}">
                <ask:lineSketchStyleProps xmlns:ask="http://schemas.microsoft.com/office/drawing/2018/sketchyshapes" sd="1399100163">
                  <a:prstGeom prst="wedgeEllipseCallout">
                    <a:avLst>
                      <a:gd name="adj1" fmla="val -84802"/>
                      <a:gd name="adj2" fmla="val 1040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0E3936C3-C99A-41C9-B70F-ED87C886D95F}"/>
              </a:ext>
            </a:extLst>
          </p:cNvPr>
          <p:cNvSpPr/>
          <p:nvPr/>
        </p:nvSpPr>
        <p:spPr>
          <a:xfrm>
            <a:off x="6490007" y="1120247"/>
            <a:ext cx="336945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Scrie cuvântul </a:t>
            </a:r>
            <a:r>
              <a:rPr lang="ro-RO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alibri" panose="020F0502020204030204"/>
              </a:rPr>
              <a:t>om de zăpadă</a:t>
            </a:r>
            <a:r>
              <a:rPr lang="ro-RO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(cu litere mici de mână) în ... oglindă.</a:t>
            </a:r>
            <a:endParaRPr kumimoji="0" lang="ro-RO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irror Snowman Stock Illustrations – 119 Mirror Snowman Stock  Illustrations, Vectors &amp; Clipart - Dreamstime">
            <a:extLst>
              <a:ext uri="{FF2B5EF4-FFF2-40B4-BE49-F238E27FC236}">
                <a16:creationId xmlns:a16="http://schemas.microsoft.com/office/drawing/2014/main" id="{B66EB693-34A0-E7DF-71B0-93847FDE1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"/>
          <a:stretch/>
        </p:blipFill>
        <p:spPr bwMode="auto">
          <a:xfrm>
            <a:off x="836318" y="1033054"/>
            <a:ext cx="4045460" cy="40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CB971056-87D2-B2ED-93F6-4B357093B562}"/>
              </a:ext>
            </a:extLst>
          </p:cNvPr>
          <p:cNvSpPr txBox="1"/>
          <p:nvPr/>
        </p:nvSpPr>
        <p:spPr>
          <a:xfrm>
            <a:off x="6369410" y="5091422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3"/>
              </a:rPr>
              <a:t>https://www.youtube.com/watch?v=3BVwLzAZ2Tg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753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nowman Snow Christmas - Free vector graphic on Pixabay">
            <a:extLst>
              <a:ext uri="{FF2B5EF4-FFF2-40B4-BE49-F238E27FC236}">
                <a16:creationId xmlns:a16="http://schemas.microsoft.com/office/drawing/2014/main" id="{351CC82D-27D5-448E-83CC-034A3C04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04" y="192024"/>
            <a:ext cx="5430139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chemă logică: conector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36D5CB-1AC0-4043-B66E-EAFED90AE08F}"/>
              </a:ext>
            </a:extLst>
          </p:cNvPr>
          <p:cNvSpPr/>
          <p:nvPr/>
        </p:nvSpPr>
        <p:spPr>
          <a:xfrm>
            <a:off x="6669455" y="1406166"/>
            <a:ext cx="310896" cy="3200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highlight>
                <a:srgbClr val="FFFF00"/>
              </a:highlight>
            </a:endParaRPr>
          </a:p>
        </p:txBody>
      </p:sp>
      <p:sp>
        <p:nvSpPr>
          <p:cNvPr id="9" name="Balon text: oval 8">
            <a:extLst>
              <a:ext uri="{FF2B5EF4-FFF2-40B4-BE49-F238E27FC236}">
                <a16:creationId xmlns:a16="http://schemas.microsoft.com/office/drawing/2014/main" id="{545BDCCE-74E6-4CE1-8AE4-83D8555F84AC}"/>
              </a:ext>
            </a:extLst>
          </p:cNvPr>
          <p:cNvSpPr/>
          <p:nvPr/>
        </p:nvSpPr>
        <p:spPr>
          <a:xfrm>
            <a:off x="882502" y="713433"/>
            <a:ext cx="3496826" cy="1848727"/>
          </a:xfrm>
          <a:prstGeom prst="wedgeEllipseCallout">
            <a:avLst>
              <a:gd name="adj1" fmla="val 99570"/>
              <a:gd name="adj2" fmla="val 588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0E3936C3-C99A-41C9-B70F-ED87C886D95F}"/>
              </a:ext>
            </a:extLst>
          </p:cNvPr>
          <p:cNvSpPr/>
          <p:nvPr/>
        </p:nvSpPr>
        <p:spPr>
          <a:xfrm>
            <a:off x="1211360" y="945298"/>
            <a:ext cx="26323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Ascultă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cântecul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meu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preferat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pe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căciulă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o-RO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9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729949-D500-41A9-8B6A-8F9A1ACD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23038"/>
            <a:ext cx="10515600" cy="715998"/>
          </a:xfrm>
        </p:spPr>
        <p:txBody>
          <a:bodyPr>
            <a:normAutofit/>
          </a:bodyPr>
          <a:lstStyle/>
          <a:p>
            <a:r>
              <a:rPr lang="ro-RO" sz="3600" dirty="0">
                <a:hlinkClick r:id="rId3"/>
              </a:rPr>
              <a:t>https://www.youtube.com/watch?v=YvU1HMs8c6Y</a:t>
            </a:r>
            <a:r>
              <a:rPr lang="en-US" sz="3600" dirty="0"/>
              <a:t>   </a:t>
            </a:r>
            <a:endParaRPr lang="ro-RO" sz="3600" dirty="0"/>
          </a:p>
        </p:txBody>
      </p:sp>
      <p:pic>
        <p:nvPicPr>
          <p:cNvPr id="4" name="Media online 3" title="Madalina Manole «Om de zapada»">
            <a:hlinkClick r:id="" action="ppaction://media"/>
            <a:extLst>
              <a:ext uri="{FF2B5EF4-FFF2-40B4-BE49-F238E27FC236}">
                <a16:creationId xmlns:a16="http://schemas.microsoft.com/office/drawing/2014/main" id="{06D23FB7-0D33-41D8-BF19-AA96B17C21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6072" y="1748413"/>
            <a:ext cx="7151778" cy="4022875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D885D834-5D2C-4FC8-BDF9-BBCEC14A2170}"/>
              </a:ext>
            </a:extLst>
          </p:cNvPr>
          <p:cNvSpPr txBox="1"/>
          <p:nvPr/>
        </p:nvSpPr>
        <p:spPr>
          <a:xfrm>
            <a:off x="8008536" y="1346480"/>
            <a:ext cx="42898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 de </a:t>
            </a:r>
            <a:r>
              <a:rPr lang="en-US" dirty="0" err="1"/>
              <a:t>zăpadă</a:t>
            </a:r>
            <a:r>
              <a:rPr lang="en-US" dirty="0"/>
              <a:t>,</a:t>
            </a:r>
          </a:p>
          <a:p>
            <a:r>
              <a:rPr lang="en-US" dirty="0" err="1"/>
              <a:t>Ochii</a:t>
            </a:r>
            <a:r>
              <a:rPr lang="en-US" dirty="0"/>
              <a:t> </a:t>
            </a:r>
            <a:r>
              <a:rPr lang="en-US" dirty="0" err="1"/>
              <a:t>tăi</a:t>
            </a:r>
            <a:r>
              <a:rPr lang="en-US" dirty="0"/>
              <a:t> sunt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cărbuni</a:t>
            </a:r>
            <a:endParaRPr lang="en-US" dirty="0"/>
          </a:p>
          <a:p>
            <a:r>
              <a:rPr lang="en-US" dirty="0" err="1"/>
              <a:t>Și</a:t>
            </a:r>
            <a:r>
              <a:rPr lang="en-US" dirty="0"/>
              <a:t> cu </a:t>
            </a:r>
            <a:r>
              <a:rPr lang="en-US" dirty="0" err="1"/>
              <a:t>nasul</a:t>
            </a:r>
            <a:r>
              <a:rPr lang="en-US" dirty="0"/>
              <a:t> </a:t>
            </a:r>
            <a:r>
              <a:rPr lang="en-US" dirty="0" err="1"/>
              <a:t>tău</a:t>
            </a:r>
            <a:r>
              <a:rPr lang="en-US" dirty="0"/>
              <a:t> </a:t>
            </a:r>
            <a:r>
              <a:rPr lang="en-US" dirty="0" err="1"/>
              <a:t>ești</a:t>
            </a:r>
            <a:r>
              <a:rPr lang="en-US" dirty="0"/>
              <a:t> un </a:t>
            </a:r>
            <a:r>
              <a:rPr lang="en-US" dirty="0" err="1"/>
              <a:t>haios</a:t>
            </a:r>
            <a:endParaRPr lang="en-US" dirty="0"/>
          </a:p>
          <a:p>
            <a:r>
              <a:rPr lang="en-US" dirty="0" err="1"/>
              <a:t>Toti</a:t>
            </a:r>
            <a:r>
              <a:rPr lang="en-US" dirty="0"/>
              <a:t> </a:t>
            </a:r>
            <a:r>
              <a:rPr lang="en-US" dirty="0" err="1"/>
              <a:t>copiii</a:t>
            </a:r>
            <a:r>
              <a:rPr lang="en-US" dirty="0"/>
              <a:t> 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aduni</a:t>
            </a:r>
            <a:r>
              <a:rPr lang="en-US" dirty="0"/>
              <a:t>.</a:t>
            </a:r>
          </a:p>
          <a:p>
            <a:r>
              <a:rPr lang="en-US" dirty="0"/>
              <a:t>Om de </a:t>
            </a:r>
            <a:r>
              <a:rPr lang="en-US" dirty="0" err="1"/>
              <a:t>zăpadă</a:t>
            </a:r>
            <a:r>
              <a:rPr lang="en-US" dirty="0"/>
              <a:t>,</a:t>
            </a:r>
          </a:p>
          <a:p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credem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povești</a:t>
            </a:r>
            <a:endParaRPr lang="en-US" dirty="0"/>
          </a:p>
          <a:p>
            <a:r>
              <a:rPr lang="en-US" dirty="0" err="1"/>
              <a:t>Fiindcă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copii</a:t>
            </a:r>
            <a:r>
              <a:rPr lang="en-US" dirty="0"/>
              <a:t> spun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intr</a:t>
            </a:r>
            <a:r>
              <a:rPr lang="en-US" dirty="0"/>
              <a:t>-o </a:t>
            </a:r>
            <a:r>
              <a:rPr lang="en-US" dirty="0" err="1"/>
              <a:t>zi</a:t>
            </a:r>
            <a:endParaRPr lang="en-US" dirty="0"/>
          </a:p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face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trăiești</a:t>
            </a:r>
            <a:r>
              <a:rPr lang="en-US" dirty="0"/>
              <a:t>.</a:t>
            </a:r>
          </a:p>
          <a:p>
            <a:r>
              <a:rPr lang="en-US" dirty="0" err="1"/>
              <a:t>În</a:t>
            </a:r>
            <a:r>
              <a:rPr lang="en-US" dirty="0"/>
              <a:t> magic loc </a:t>
            </a:r>
            <a:r>
              <a:rPr lang="en-US" dirty="0" err="1"/>
              <a:t>ei</a:t>
            </a:r>
            <a:r>
              <a:rPr lang="en-US" dirty="0"/>
              <a:t> au </a:t>
            </a:r>
            <a:r>
              <a:rPr lang="en-US" dirty="0" err="1"/>
              <a:t>aflat</a:t>
            </a:r>
            <a:endParaRPr lang="en-US" dirty="0"/>
          </a:p>
          <a:p>
            <a:r>
              <a:rPr lang="en-US" dirty="0" err="1"/>
              <a:t>Jobenul</a:t>
            </a:r>
            <a:r>
              <a:rPr lang="en-US" dirty="0"/>
              <a:t> </a:t>
            </a:r>
            <a:r>
              <a:rPr lang="en-US" dirty="0" err="1"/>
              <a:t>fermecat</a:t>
            </a:r>
            <a:endParaRPr lang="en-US" dirty="0"/>
          </a:p>
          <a:p>
            <a:r>
              <a:rPr lang="en-US" dirty="0" err="1"/>
              <a:t>Ti</a:t>
            </a:r>
            <a:r>
              <a:rPr lang="en-US" dirty="0"/>
              <a:t>-l pun pe cap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nu </a:t>
            </a:r>
            <a:r>
              <a:rPr lang="en-US" dirty="0" err="1"/>
              <a:t>visezi</a:t>
            </a:r>
            <a:r>
              <a:rPr lang="en-US" dirty="0"/>
              <a:t> </a:t>
            </a:r>
          </a:p>
          <a:p>
            <a:r>
              <a:rPr lang="en-US" dirty="0" err="1"/>
              <a:t>Vei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dansezi</a:t>
            </a:r>
            <a:r>
              <a:rPr lang="en-US" dirty="0"/>
              <a:t>.</a:t>
            </a:r>
          </a:p>
          <a:p>
            <a:r>
              <a:rPr lang="en-US" dirty="0"/>
              <a:t>Om de </a:t>
            </a:r>
            <a:r>
              <a:rPr lang="en-US" dirty="0" err="1"/>
              <a:t>zăpadă</a:t>
            </a:r>
            <a:endParaRPr lang="en-US" dirty="0"/>
          </a:p>
          <a:p>
            <a:r>
              <a:rPr lang="en-US" dirty="0" err="1"/>
              <a:t>Veselia</a:t>
            </a:r>
            <a:r>
              <a:rPr lang="en-US" dirty="0"/>
              <a:t> 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toi</a:t>
            </a:r>
            <a:r>
              <a:rPr lang="en-US" dirty="0"/>
              <a:t> </a:t>
            </a:r>
          </a:p>
          <a:p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copiii</a:t>
            </a:r>
            <a:r>
              <a:rPr lang="en-US" dirty="0"/>
              <a:t> spun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joci</a:t>
            </a:r>
            <a:r>
              <a:rPr lang="en-US" dirty="0"/>
              <a:t> </a:t>
            </a:r>
          </a:p>
          <a:p>
            <a:r>
              <a:rPr lang="en-US" dirty="0"/>
              <a:t>Ca </a:t>
            </a:r>
            <a:r>
              <a:rPr lang="en-US" dirty="0" err="1"/>
              <a:t>oricare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085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8CEF3DB-4146-CAA7-1470-A39DAB71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De ce ar putea fi nervos un OM DE ZĂPADĂ?</a:t>
            </a:r>
            <a:br>
              <a:rPr lang="ro-RO" dirty="0"/>
            </a:br>
            <a:r>
              <a:rPr lang="ro-RO" dirty="0"/>
              <a:t>BRAINSTORMING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56A8E5C-D6BA-8640-935B-42FA5E4D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40" y="4639761"/>
            <a:ext cx="10515600" cy="2565083"/>
          </a:xfrm>
        </p:spPr>
        <p:txBody>
          <a:bodyPr/>
          <a:lstStyle/>
          <a:p>
            <a:r>
              <a:rPr lang="ro-RO" dirty="0"/>
              <a:t>Nu are un nume.</a:t>
            </a:r>
          </a:p>
          <a:p>
            <a:r>
              <a:rPr lang="ro-RO" dirty="0"/>
              <a:t>Cineva i-a luat fularul/căciula/morcovul.</a:t>
            </a:r>
          </a:p>
          <a:p>
            <a:r>
              <a:rPr lang="ro-RO" dirty="0"/>
              <a:t>Nu a nins anul acesta.</a:t>
            </a:r>
          </a:p>
          <a:p>
            <a:endParaRPr lang="ro-RO" dirty="0"/>
          </a:p>
        </p:txBody>
      </p:sp>
      <p:pic>
        <p:nvPicPr>
          <p:cNvPr id="4" name="Picture 2" descr="Scared snowman cartoon stock illustration. Illustration of scare - 48155814">
            <a:extLst>
              <a:ext uri="{FF2B5EF4-FFF2-40B4-BE49-F238E27FC236}">
                <a16:creationId xmlns:a16="http://schemas.microsoft.com/office/drawing/2014/main" id="{9998EACF-0E38-E1FA-2C85-9ECA9B5D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60" y="1324928"/>
            <a:ext cx="353272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54C18E69-EB26-A7FB-F6CA-261EFB6F1E6B}"/>
              </a:ext>
            </a:extLst>
          </p:cNvPr>
          <p:cNvSpPr/>
          <p:nvPr/>
        </p:nvSpPr>
        <p:spPr>
          <a:xfrm>
            <a:off x="478007" y="1872563"/>
            <a:ext cx="83398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Concurs fete </a:t>
            </a:r>
            <a:r>
              <a:rPr lang="ro-RO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  <a:r>
              <a:rPr lang="ro-RO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băieți</a:t>
            </a:r>
          </a:p>
          <a:p>
            <a:pPr algn="ctr"/>
            <a:r>
              <a:rPr lang="ro-RO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minute- activitate pe grupe</a:t>
            </a:r>
            <a:endParaRPr lang="ro-RO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o-RO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7BD7CC9E-E69E-BEDC-A387-F1DF35DD5EC3}"/>
              </a:ext>
            </a:extLst>
          </p:cNvPr>
          <p:cNvSpPr txBox="1"/>
          <p:nvPr/>
        </p:nvSpPr>
        <p:spPr>
          <a:xfrm>
            <a:off x="947928" y="3726021"/>
            <a:ext cx="635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Cine ghicește răspunsurile ce vor apărea pe </a:t>
            </a:r>
            <a:r>
              <a:rPr lang="ro-RO" dirty="0" err="1"/>
              <a:t>slide</a:t>
            </a:r>
            <a:r>
              <a:rPr lang="ro-RO" dirty="0"/>
              <a:t>, va câștiga.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85725CC4-448B-C7F2-C859-DD6B262AD7EA}"/>
              </a:ext>
            </a:extLst>
          </p:cNvPr>
          <p:cNvSpPr/>
          <p:nvPr/>
        </p:nvSpPr>
        <p:spPr>
          <a:xfrm>
            <a:off x="740664" y="4270248"/>
            <a:ext cx="7891272" cy="210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89FD85A1-7BC1-2EF7-DD22-1230DACF9657}"/>
              </a:ext>
            </a:extLst>
          </p:cNvPr>
          <p:cNvSpPr/>
          <p:nvPr/>
        </p:nvSpPr>
        <p:spPr>
          <a:xfrm>
            <a:off x="3894865" y="4031933"/>
            <a:ext cx="11705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16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2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4" descr="O imagine care conține păpușă&#10;&#10;Descriere generată automat">
            <a:extLst>
              <a:ext uri="{FF2B5EF4-FFF2-40B4-BE49-F238E27FC236}">
                <a16:creationId xmlns:a16="http://schemas.microsoft.com/office/drawing/2014/main" id="{C0325631-019C-42C7-A741-FF9FA5654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267D48D-56E6-494A-9549-2EEA0400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471" y="5317240"/>
            <a:ext cx="11869271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HAI AFARĂ LA ZĂPADĂ!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</a:b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Descoperă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cele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șase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litere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ascunse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în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zăpadă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și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alcătuiește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un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cuvânt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.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tăText 4">
            <a:extLst>
              <a:ext uri="{FF2B5EF4-FFF2-40B4-BE49-F238E27FC236}">
                <a16:creationId xmlns:a16="http://schemas.microsoft.com/office/drawing/2014/main" id="{8EFFC962-C861-4950-94EB-D2667B39F542}"/>
              </a:ext>
            </a:extLst>
          </p:cNvPr>
          <p:cNvSpPr txBox="1"/>
          <p:nvPr/>
        </p:nvSpPr>
        <p:spPr>
          <a:xfrm>
            <a:off x="9404057" y="6657945"/>
            <a:ext cx="278794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Această fotografie</a:t>
            </a:r>
            <a:r>
              <a:rPr lang="en-US" sz="700">
                <a:solidFill>
                  <a:srgbClr val="FFFFFF"/>
                </a:solidFill>
              </a:rPr>
              <a:t> de Autor necunoscut este licențiat sub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1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>
            <a:extLst>
              <a:ext uri="{FF2B5EF4-FFF2-40B4-BE49-F238E27FC236}">
                <a16:creationId xmlns:a16="http://schemas.microsoft.com/office/drawing/2014/main" id="{0ECB53BE-B911-41C7-B7C3-84DD31FEAAC9}"/>
              </a:ext>
            </a:extLst>
          </p:cNvPr>
          <p:cNvSpPr/>
          <p:nvPr/>
        </p:nvSpPr>
        <p:spPr>
          <a:xfrm>
            <a:off x="192544" y="5862953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3FD8DEF0-DA23-4308-80EB-165CF1101EAC}"/>
              </a:ext>
            </a:extLst>
          </p:cNvPr>
          <p:cNvSpPr/>
          <p:nvPr/>
        </p:nvSpPr>
        <p:spPr>
          <a:xfrm rot="796808">
            <a:off x="4947340" y="342900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762D6F21-4C4A-42EB-9A71-BB4C50957B4E}"/>
              </a:ext>
            </a:extLst>
          </p:cNvPr>
          <p:cNvSpPr/>
          <p:nvPr/>
        </p:nvSpPr>
        <p:spPr>
          <a:xfrm rot="17840137">
            <a:off x="1400611" y="394482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9E880C91-BC67-410A-8780-9176F13305E7}"/>
              </a:ext>
            </a:extLst>
          </p:cNvPr>
          <p:cNvSpPr/>
          <p:nvPr/>
        </p:nvSpPr>
        <p:spPr>
          <a:xfrm>
            <a:off x="10977706" y="3039070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F96761C1-4D7C-451F-9B6F-7211D6543F40}"/>
              </a:ext>
            </a:extLst>
          </p:cNvPr>
          <p:cNvSpPr/>
          <p:nvPr/>
        </p:nvSpPr>
        <p:spPr>
          <a:xfrm rot="1940085">
            <a:off x="7839737" y="2467715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86D28D7C-8E32-4B7F-9FBE-0F184A5CE8B6}"/>
              </a:ext>
            </a:extLst>
          </p:cNvPr>
          <p:cNvSpPr/>
          <p:nvPr/>
        </p:nvSpPr>
        <p:spPr>
          <a:xfrm>
            <a:off x="839101" y="3110789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spc="50" dirty="0">
                <a:ln w="0"/>
                <a:solidFill>
                  <a:srgbClr val="EAEAE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</a:t>
            </a:r>
            <a:endParaRPr lang="ro-RO" sz="5400" b="1" cap="none" spc="50" dirty="0">
              <a:ln w="0"/>
              <a:solidFill>
                <a:srgbClr val="EAEAE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Schemă logică: proces alternativ 11">
            <a:extLst>
              <a:ext uri="{FF2B5EF4-FFF2-40B4-BE49-F238E27FC236}">
                <a16:creationId xmlns:a16="http://schemas.microsoft.com/office/drawing/2014/main" id="{127F41AE-6822-4DB7-8624-CAD05D6E8B87}"/>
              </a:ext>
            </a:extLst>
          </p:cNvPr>
          <p:cNvSpPr/>
          <p:nvPr/>
        </p:nvSpPr>
        <p:spPr>
          <a:xfrm>
            <a:off x="668796" y="3281084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Schemă logică: proces alternativ 12">
            <a:extLst>
              <a:ext uri="{FF2B5EF4-FFF2-40B4-BE49-F238E27FC236}">
                <a16:creationId xmlns:a16="http://schemas.microsoft.com/office/drawing/2014/main" id="{82F28445-1370-499D-B728-DBE2F0417AE0}"/>
              </a:ext>
            </a:extLst>
          </p:cNvPr>
          <p:cNvSpPr/>
          <p:nvPr/>
        </p:nvSpPr>
        <p:spPr>
          <a:xfrm>
            <a:off x="7645272" y="2638010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Schemă logică: proces alternativ 13">
            <a:extLst>
              <a:ext uri="{FF2B5EF4-FFF2-40B4-BE49-F238E27FC236}">
                <a16:creationId xmlns:a16="http://schemas.microsoft.com/office/drawing/2014/main" id="{D8AFD545-0FF0-4F84-A83D-A3F65847D3CE}"/>
              </a:ext>
            </a:extLst>
          </p:cNvPr>
          <p:cNvSpPr/>
          <p:nvPr/>
        </p:nvSpPr>
        <p:spPr>
          <a:xfrm>
            <a:off x="216589" y="5948100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Schemă logică: proces alternativ 14">
            <a:extLst>
              <a:ext uri="{FF2B5EF4-FFF2-40B4-BE49-F238E27FC236}">
                <a16:creationId xmlns:a16="http://schemas.microsoft.com/office/drawing/2014/main" id="{61E3F1E9-C34A-44D6-A207-7DACE0E7927F}"/>
              </a:ext>
            </a:extLst>
          </p:cNvPr>
          <p:cNvSpPr/>
          <p:nvPr/>
        </p:nvSpPr>
        <p:spPr>
          <a:xfrm>
            <a:off x="1525526" y="554484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Schemă logică: proces alternativ 15">
            <a:extLst>
              <a:ext uri="{FF2B5EF4-FFF2-40B4-BE49-F238E27FC236}">
                <a16:creationId xmlns:a16="http://schemas.microsoft.com/office/drawing/2014/main" id="{272B6772-32F2-48DE-9E43-8C8C992E292F}"/>
              </a:ext>
            </a:extLst>
          </p:cNvPr>
          <p:cNvSpPr/>
          <p:nvPr/>
        </p:nvSpPr>
        <p:spPr>
          <a:xfrm>
            <a:off x="10967416" y="3039070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Schemă logică: proces alternativ 16">
            <a:extLst>
              <a:ext uri="{FF2B5EF4-FFF2-40B4-BE49-F238E27FC236}">
                <a16:creationId xmlns:a16="http://schemas.microsoft.com/office/drawing/2014/main" id="{517C76D6-A048-4D21-94E0-93ED0130556B}"/>
              </a:ext>
            </a:extLst>
          </p:cNvPr>
          <p:cNvSpPr/>
          <p:nvPr/>
        </p:nvSpPr>
        <p:spPr>
          <a:xfrm>
            <a:off x="4725587" y="3429000"/>
            <a:ext cx="770965" cy="753035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9745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43B7A4-077C-40D8-B017-212CC03A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16" y="138556"/>
            <a:ext cx="10515600" cy="1325563"/>
          </a:xfrm>
        </p:spPr>
        <p:txBody>
          <a:bodyPr/>
          <a:lstStyle/>
          <a:p>
            <a:r>
              <a:rPr lang="en-US" b="1" dirty="0"/>
              <a:t>Ora de </a:t>
            </a:r>
            <a:r>
              <a:rPr lang="en-US" b="1" dirty="0" err="1"/>
              <a:t>matematică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F259E02-169B-46A3-9359-3C7CBEFDE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2807208"/>
            <a:ext cx="5818632" cy="5262563"/>
          </a:xfrm>
        </p:spPr>
        <p:txBody>
          <a:bodyPr>
            <a:normAutofit/>
          </a:bodyPr>
          <a:lstStyle/>
          <a:p>
            <a:r>
              <a:rPr lang="ro-RO" sz="3600" dirty="0"/>
              <a:t>COMPER???</a:t>
            </a:r>
          </a:p>
          <a:p>
            <a:r>
              <a:rPr lang="ro-RO" sz="3600" dirty="0"/>
              <a:t>IAR COMPER?</a:t>
            </a:r>
          </a:p>
          <a:p>
            <a:r>
              <a:rPr lang="ro-RO" sz="3600" dirty="0"/>
              <a:t>Nu !!!! </a:t>
            </a:r>
            <a:r>
              <a:rPr lang="ro-RO" sz="3600" dirty="0" err="1"/>
              <a:t>Coooompeeer</a:t>
            </a:r>
            <a:r>
              <a:rPr lang="ro-RO" sz="3600" dirty="0"/>
              <a:t>?????</a:t>
            </a:r>
          </a:p>
        </p:txBody>
      </p:sp>
      <p:pic>
        <p:nvPicPr>
          <p:cNvPr id="1028" name="Picture 4" descr="Matematică A Plati Cifre - Imagine gratuită pe Pixabay">
            <a:extLst>
              <a:ext uri="{FF2B5EF4-FFF2-40B4-BE49-F238E27FC236}">
                <a16:creationId xmlns:a16="http://schemas.microsoft.com/office/drawing/2014/main" id="{F062B468-EEA6-439D-A9E4-874B7508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4" y="681037"/>
            <a:ext cx="1566164" cy="15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cared snowman cartoon stock illustration. Illustration of scare - 48155814">
            <a:extLst>
              <a:ext uri="{FF2B5EF4-FFF2-40B4-BE49-F238E27FC236}">
                <a16:creationId xmlns:a16="http://schemas.microsoft.com/office/drawing/2014/main" id="{B13F8C8F-891F-130D-2597-A96B7D34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6" y="444185"/>
            <a:ext cx="4403916" cy="59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nowman Snow Christmas - Free vector graphic on Pixabay">
            <a:extLst>
              <a:ext uri="{FF2B5EF4-FFF2-40B4-BE49-F238E27FC236}">
                <a16:creationId xmlns:a16="http://schemas.microsoft.com/office/drawing/2014/main" id="{351CC82D-27D5-448E-83CC-034A3C04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04" y="192024"/>
            <a:ext cx="5430139" cy="6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chemă logică: conector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36D5CB-1AC0-4043-B66E-EAFED90AE08F}"/>
              </a:ext>
            </a:extLst>
          </p:cNvPr>
          <p:cNvSpPr/>
          <p:nvPr/>
        </p:nvSpPr>
        <p:spPr>
          <a:xfrm>
            <a:off x="6187134" y="2853128"/>
            <a:ext cx="310896" cy="3200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alon text: oval 8">
            <a:extLst>
              <a:ext uri="{FF2B5EF4-FFF2-40B4-BE49-F238E27FC236}">
                <a16:creationId xmlns:a16="http://schemas.microsoft.com/office/drawing/2014/main" id="{545BDCCE-74E6-4CE1-8AE4-83D8555F84AC}"/>
              </a:ext>
            </a:extLst>
          </p:cNvPr>
          <p:cNvSpPr/>
          <p:nvPr/>
        </p:nvSpPr>
        <p:spPr>
          <a:xfrm>
            <a:off x="882502" y="713433"/>
            <a:ext cx="3496826" cy="2823587"/>
          </a:xfrm>
          <a:prstGeom prst="wedgeEllipseCallout">
            <a:avLst>
              <a:gd name="adj1" fmla="val 99570"/>
              <a:gd name="adj2" fmla="val 588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0E3936C3-C99A-41C9-B70F-ED87C886D95F}"/>
              </a:ext>
            </a:extLst>
          </p:cNvPr>
          <p:cNvSpPr/>
          <p:nvPr/>
        </p:nvSpPr>
        <p:spPr>
          <a:xfrm>
            <a:off x="1255145" y="1001841"/>
            <a:ext cx="275153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Provocare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Două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adevăruri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minciună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despre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mine.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Click pe </a:t>
            </a: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morcov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ro-RO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6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0FDB6B5-F828-49AD-8FAA-1FF7A655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Două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adevăruri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și</a:t>
            </a:r>
            <a:r>
              <a:rPr lang="en-US" b="1" dirty="0">
                <a:solidFill>
                  <a:srgbClr val="0070C0"/>
                </a:solidFill>
              </a:rPr>
              <a:t> o </a:t>
            </a:r>
            <a:r>
              <a:rPr lang="en-US" b="1" dirty="0" err="1">
                <a:solidFill>
                  <a:srgbClr val="0070C0"/>
                </a:solidFill>
              </a:rPr>
              <a:t>minciună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F1149D64-E144-450A-BAE9-D13C6D85D535}"/>
              </a:ext>
            </a:extLst>
          </p:cNvPr>
          <p:cNvSpPr/>
          <p:nvPr/>
        </p:nvSpPr>
        <p:spPr>
          <a:xfrm>
            <a:off x="838200" y="1543062"/>
            <a:ext cx="1152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ro-RO" sz="2800" dirty="0"/>
              <a:t>Un om de zăpadă este o sculptură din zăpadă compactă</a:t>
            </a:r>
            <a:r>
              <a:rPr lang="en-US" sz="2800" dirty="0"/>
              <a:t>.</a:t>
            </a:r>
          </a:p>
        </p:txBody>
      </p:sp>
      <p:pic>
        <p:nvPicPr>
          <p:cNvPr id="5" name="Picture 4" descr="Snowman Snow Christmas - Free vector graphic on Pixabay">
            <a:extLst>
              <a:ext uri="{FF2B5EF4-FFF2-40B4-BE49-F238E27FC236}">
                <a16:creationId xmlns:a16="http://schemas.microsoft.com/office/drawing/2014/main" id="{6526BD35-F298-4812-A969-3AF5F21A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435" y="3732337"/>
            <a:ext cx="2406365" cy="28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on text: oval 5">
            <a:extLst>
              <a:ext uri="{FF2B5EF4-FFF2-40B4-BE49-F238E27FC236}">
                <a16:creationId xmlns:a16="http://schemas.microsoft.com/office/drawing/2014/main" id="{B151283F-B282-4F7F-BEC1-51A99A48D2BA}"/>
              </a:ext>
            </a:extLst>
          </p:cNvPr>
          <p:cNvSpPr/>
          <p:nvPr/>
        </p:nvSpPr>
        <p:spPr>
          <a:xfrm>
            <a:off x="5395965" y="3443028"/>
            <a:ext cx="2249078" cy="1755498"/>
          </a:xfrm>
          <a:prstGeom prst="wedgeEllipseCallout">
            <a:avLst>
              <a:gd name="adj1" fmla="val 114225"/>
              <a:gd name="adj2" fmla="val -63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Scrieți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pe o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foaie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/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tăbliță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numarul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enunțului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care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este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fals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1E8C5E69-CA24-4A27-8343-986BBB686ABD}"/>
              </a:ext>
            </a:extLst>
          </p:cNvPr>
          <p:cNvSpPr/>
          <p:nvPr/>
        </p:nvSpPr>
        <p:spPr>
          <a:xfrm>
            <a:off x="838200" y="2083969"/>
            <a:ext cx="1152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Alvin </a:t>
            </a:r>
            <a:r>
              <a:rPr lang="en-US" sz="2800" dirty="0" err="1"/>
              <a:t>este</a:t>
            </a:r>
            <a:r>
              <a:rPr lang="en-US" sz="2800" dirty="0"/>
              <a:t> un </a:t>
            </a:r>
            <a:r>
              <a:rPr lang="en-US" sz="2800" dirty="0" err="1"/>
              <a:t>cunoscut</a:t>
            </a:r>
            <a:r>
              <a:rPr lang="en-US" sz="2800" dirty="0"/>
              <a:t> om de </a:t>
            </a:r>
            <a:r>
              <a:rPr lang="en-US" sz="2800" dirty="0" err="1"/>
              <a:t>zăpadă</a:t>
            </a:r>
            <a:r>
              <a:rPr lang="en-US" sz="2800" dirty="0"/>
              <a:t> din </a:t>
            </a:r>
            <a:r>
              <a:rPr lang="en-US" sz="2800" dirty="0" err="1"/>
              <a:t>desene</a:t>
            </a:r>
            <a:r>
              <a:rPr lang="en-US" sz="2800" dirty="0"/>
              <a:t> animate.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4062A02C-D2DA-47CC-8740-4CA61FF3C1D8}"/>
              </a:ext>
            </a:extLst>
          </p:cNvPr>
          <p:cNvSpPr/>
          <p:nvPr/>
        </p:nvSpPr>
        <p:spPr>
          <a:xfrm>
            <a:off x="838199" y="2679237"/>
            <a:ext cx="1152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Omul de </a:t>
            </a:r>
            <a:r>
              <a:rPr lang="en-US" sz="2800" dirty="0" err="1"/>
              <a:t>zăpadă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denumit</a:t>
            </a:r>
            <a:r>
              <a:rPr lang="en-US" sz="2800" dirty="0"/>
              <a:t> </a:t>
            </a:r>
            <a:r>
              <a:rPr lang="en-US" sz="2800" dirty="0" err="1"/>
              <a:t>într</a:t>
            </a:r>
            <a:r>
              <a:rPr lang="en-US" sz="2800" dirty="0"/>
              <a:t>-o </a:t>
            </a:r>
            <a:r>
              <a:rPr lang="en-US" sz="2800" dirty="0" err="1"/>
              <a:t>țară</a:t>
            </a:r>
            <a:r>
              <a:rPr lang="en-US" sz="2800" dirty="0"/>
              <a:t> „Omul </a:t>
            </a:r>
            <a:r>
              <a:rPr lang="en-US" sz="2800" dirty="0" err="1"/>
              <a:t>fără</a:t>
            </a:r>
            <a:r>
              <a:rPr lang="en-US" sz="2800" dirty="0"/>
              <a:t> </a:t>
            </a:r>
            <a:r>
              <a:rPr lang="en-US" sz="2800" dirty="0" err="1"/>
              <a:t>minte</a:t>
            </a:r>
            <a:r>
              <a:rPr lang="en-US" sz="2800" dirty="0"/>
              <a:t>”.</a:t>
            </a:r>
            <a:endParaRPr lang="ro-RO" sz="2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93F64311-EF8B-492D-936C-D304F44869C6}"/>
              </a:ext>
            </a:extLst>
          </p:cNvPr>
          <p:cNvSpPr/>
          <p:nvPr/>
        </p:nvSpPr>
        <p:spPr>
          <a:xfrm>
            <a:off x="9078266" y="1445490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  <a:endParaRPr lang="ro-RO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D8428F5-E992-4F0E-A3A9-6CD2917CEC99}"/>
              </a:ext>
            </a:extLst>
          </p:cNvPr>
          <p:cNvSpPr/>
          <p:nvPr/>
        </p:nvSpPr>
        <p:spPr>
          <a:xfrm>
            <a:off x="9306555" y="1988404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F</a:t>
            </a:r>
            <a:endParaRPr lang="ro-RO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A7029D28-4491-4558-A294-1455CC293B11}"/>
              </a:ext>
            </a:extLst>
          </p:cNvPr>
          <p:cNvSpPr/>
          <p:nvPr/>
        </p:nvSpPr>
        <p:spPr>
          <a:xfrm>
            <a:off x="9567812" y="2643877"/>
            <a:ext cx="11656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  <a:endParaRPr lang="ro-RO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5001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458</Words>
  <Application>Microsoft Office PowerPoint</Application>
  <PresentationFormat>Ecran lat</PresentationFormat>
  <Paragraphs>65</Paragraphs>
  <Slides>13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Temă Office</vt:lpstr>
      <vt:lpstr>Prezentare PowerPoint</vt:lpstr>
      <vt:lpstr>Prezentare PowerPoint</vt:lpstr>
      <vt:lpstr>https://www.youtube.com/watch?v=YvU1HMs8c6Y   </vt:lpstr>
      <vt:lpstr>De ce ar putea fi nervos un OM DE ZĂPADĂ? BRAINSTORMING</vt:lpstr>
      <vt:lpstr>HAI AFARĂ LA ZĂPADĂ! Descoperă cele șase litere ascunse în zăpadă și alcătuiește un cuvânt. </vt:lpstr>
      <vt:lpstr>Prezentare PowerPoint</vt:lpstr>
      <vt:lpstr>Ora de matematică</vt:lpstr>
      <vt:lpstr>Prezentare PowerPoint</vt:lpstr>
      <vt:lpstr>Două adevăruri și o minciună</vt:lpstr>
      <vt:lpstr>Două adevăruri și o minciună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mihai manecuta</dc:creator>
  <cp:lastModifiedBy>Elisabeta Mînecuță</cp:lastModifiedBy>
  <cp:revision>110</cp:revision>
  <dcterms:created xsi:type="dcterms:W3CDTF">2022-01-15T06:31:26Z</dcterms:created>
  <dcterms:modified xsi:type="dcterms:W3CDTF">2023-01-18T04:02:48Z</dcterms:modified>
</cp:coreProperties>
</file>