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257" r:id="rId4"/>
    <p:sldId id="271" r:id="rId5"/>
    <p:sldId id="262" r:id="rId6"/>
    <p:sldId id="259" r:id="rId7"/>
    <p:sldId id="261" r:id="rId8"/>
    <p:sldId id="260" r:id="rId9"/>
    <p:sldId id="264" r:id="rId10"/>
    <p:sldId id="263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9D2F"/>
    <a:srgbClr val="EE4848"/>
    <a:srgbClr val="00A1DA"/>
    <a:srgbClr val="1F8D29"/>
    <a:srgbClr val="1BA51E"/>
    <a:srgbClr val="00B008"/>
    <a:srgbClr val="EC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10" autoAdjust="0"/>
  </p:normalViewPr>
  <p:slideViewPr>
    <p:cSldViewPr>
      <p:cViewPr varScale="1">
        <p:scale>
          <a:sx n="60" d="100"/>
          <a:sy n="60" d="100"/>
        </p:scale>
        <p:origin x="20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0072D-9F02-4B03-B470-8D847C8CAC7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58DC9-CAC7-496A-95BD-F1BFAE45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3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8DC9-CAC7-496A-95BD-F1BFAE4525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6F74-F2DF-460D-8755-FCC3BD648C6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D565-B365-4DC8-99E4-6F887393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6F74-F2DF-460D-8755-FCC3BD648C6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D565-B365-4DC8-99E4-6F887393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7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6F74-F2DF-460D-8755-FCC3BD648C6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D565-B365-4DC8-99E4-6F887393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0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6F74-F2DF-460D-8755-FCC3BD648C6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D565-B365-4DC8-99E4-6F887393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9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6F74-F2DF-460D-8755-FCC3BD648C6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D565-B365-4DC8-99E4-6F887393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8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6F74-F2DF-460D-8755-FCC3BD648C6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D565-B365-4DC8-99E4-6F887393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6F74-F2DF-460D-8755-FCC3BD648C6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D565-B365-4DC8-99E4-6F887393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3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886200"/>
            <a:ext cx="9144000" cy="2971800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8683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6F74-F2DF-460D-8755-FCC3BD648C6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D565-B365-4DC8-99E4-6F887393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6F74-F2DF-460D-8755-FCC3BD648C6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D565-B365-4DC8-99E4-6F887393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6F74-F2DF-460D-8755-FCC3BD648C6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D565-B365-4DC8-99E4-6F887393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6F74-F2DF-460D-8755-FCC3BD648C6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D565-B365-4DC8-99E4-6F887393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16F74-F2DF-460D-8755-FCC3BD648C6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DD565-B365-4DC8-99E4-6F887393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2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ubo_de_Rubi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ubo_de_Rubi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hunt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sueQjzq940" TargetMode="External"/><Relationship Id="rId2" Type="http://schemas.openxmlformats.org/officeDocument/2006/relationships/hyperlink" Target="https://learningapps.org/watch?v=p8os96p0c23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xqnJEwcNDu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ashboard.blooket.com/set/64247cd989cb6dd71a227f7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ubo_de_Rubi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ubo_de_Rubi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ubo_de_Rubi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7EEC470D-3788-4C26-9C2A-D049E6D63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400"/>
            <a:ext cx="4892464" cy="3086367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0DE21BEF-D005-4394-8C4B-F10798C86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756192"/>
            <a:ext cx="4892464" cy="3086367"/>
          </a:xfrm>
          <a:prstGeom prst="rect">
            <a:avLst/>
          </a:prstGeom>
        </p:spPr>
      </p:pic>
      <p:pic>
        <p:nvPicPr>
          <p:cNvPr id="14338" name="Picture 2" descr="Smile transparent GIF on GIFER - by Perigelv">
            <a:extLst>
              <a:ext uri="{FF2B5EF4-FFF2-40B4-BE49-F238E27FC236}">
                <a16:creationId xmlns:a16="http://schemas.microsoft.com/office/drawing/2014/main" id="{D994D878-70CF-421E-A0BF-682C1ABAD2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356" y="258487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reptunghi 7">
            <a:extLst>
              <a:ext uri="{FF2B5EF4-FFF2-40B4-BE49-F238E27FC236}">
                <a16:creationId xmlns:a16="http://schemas.microsoft.com/office/drawing/2014/main" id="{5108F70C-7AA8-4E47-800C-2C66794F4D95}"/>
              </a:ext>
            </a:extLst>
          </p:cNvPr>
          <p:cNvSpPr/>
          <p:nvPr/>
        </p:nvSpPr>
        <p:spPr>
          <a:xfrm>
            <a:off x="5502064" y="1213009"/>
            <a:ext cx="152638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13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</a:t>
            </a: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60C1E0F3-8AC6-4CFD-867A-CC5760F3429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t="30500" r="3492" b="14249"/>
          <a:stretch/>
        </p:blipFill>
        <p:spPr bwMode="auto">
          <a:xfrm>
            <a:off x="7488153" y="5937454"/>
            <a:ext cx="1515784" cy="83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680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tăText 6">
            <a:extLst>
              <a:ext uri="{FF2B5EF4-FFF2-40B4-BE49-F238E27FC236}">
                <a16:creationId xmlns:a16="http://schemas.microsoft.com/office/drawing/2014/main" id="{C19F8402-415C-47F1-8725-B90DF4F6C541}"/>
              </a:ext>
            </a:extLst>
          </p:cNvPr>
          <p:cNvSpPr txBox="1"/>
          <p:nvPr/>
        </p:nvSpPr>
        <p:spPr>
          <a:xfrm>
            <a:off x="304800" y="4572000"/>
            <a:ext cx="8839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6- Cel mai scump cub este format din aur si pietre prețioase.</a:t>
            </a:r>
            <a:endParaRPr lang="ro-RO" sz="4000" dirty="0"/>
          </a:p>
        </p:txBody>
      </p:sp>
      <p:pic>
        <p:nvPicPr>
          <p:cNvPr id="5" name="Picture 2" descr="Joc educativ Cub Rubik 3x3 MoYu MF3 - Micostore.ro.">
            <a:extLst>
              <a:ext uri="{FF2B5EF4-FFF2-40B4-BE49-F238E27FC236}">
                <a16:creationId xmlns:a16="http://schemas.microsoft.com/office/drawing/2014/main" id="{F167F3A6-C173-4A32-83D0-0425B850F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6CF0F08D-0840-40A5-A113-E8B0FC221B4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t="30500" r="3492" b="14249"/>
          <a:stretch/>
        </p:blipFill>
        <p:spPr bwMode="auto">
          <a:xfrm>
            <a:off x="7488153" y="5937454"/>
            <a:ext cx="1515784" cy="83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7988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6CF91F07-49FE-4037-912D-D0CAF8F369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57800" y="304800"/>
            <a:ext cx="3218688" cy="3352800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C19F8402-415C-47F1-8725-B90DF4F6C541}"/>
              </a:ext>
            </a:extLst>
          </p:cNvPr>
          <p:cNvSpPr txBox="1"/>
          <p:nvPr/>
        </p:nvSpPr>
        <p:spPr>
          <a:xfrm>
            <a:off x="304800" y="4724400"/>
            <a:ext cx="8839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7- Cel mai mare cub din lume cântărește 100 kg.</a:t>
            </a:r>
            <a:endParaRPr lang="ro-RO" sz="40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435538E0-CAAF-468E-BF18-F89C31A0BAB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t="30500" r="3492" b="14249"/>
          <a:stretch/>
        </p:blipFill>
        <p:spPr bwMode="auto">
          <a:xfrm>
            <a:off x="7488153" y="5937454"/>
            <a:ext cx="1515784" cy="83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233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tăText 6">
            <a:extLst>
              <a:ext uri="{FF2B5EF4-FFF2-40B4-BE49-F238E27FC236}">
                <a16:creationId xmlns:a16="http://schemas.microsoft.com/office/drawing/2014/main" id="{C19F8402-415C-47F1-8725-B90DF4F6C541}"/>
              </a:ext>
            </a:extLst>
          </p:cNvPr>
          <p:cNvSpPr txBox="1"/>
          <p:nvPr/>
        </p:nvSpPr>
        <p:spPr>
          <a:xfrm>
            <a:off x="304800" y="4572000"/>
            <a:ext cx="8839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8- Cel mai mic cub din lume are latura de 6 milimetri.</a:t>
            </a:r>
            <a:endParaRPr lang="ro-RO" sz="4000" dirty="0"/>
          </a:p>
        </p:txBody>
      </p:sp>
      <p:pic>
        <p:nvPicPr>
          <p:cNvPr id="6" name="Picture 2" descr="Joc educativ Cub Rubik 3x3 MoYu MF3 - Micostore.ro.">
            <a:extLst>
              <a:ext uri="{FF2B5EF4-FFF2-40B4-BE49-F238E27FC236}">
                <a16:creationId xmlns:a16="http://schemas.microsoft.com/office/drawing/2014/main" id="{19C1F036-9602-49A1-82A6-6B83D6BB0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F3650E07-2BC1-4C3C-A83D-470BFB4C42B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t="30500" r="3492" b="14249"/>
          <a:stretch/>
        </p:blipFill>
        <p:spPr bwMode="auto">
          <a:xfrm>
            <a:off x="7488153" y="5937454"/>
            <a:ext cx="1515784" cy="83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381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6CF91F07-49FE-4037-912D-D0CAF8F369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57800" y="304800"/>
            <a:ext cx="3218688" cy="3352800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C19F8402-415C-47F1-8725-B90DF4F6C541}"/>
              </a:ext>
            </a:extLst>
          </p:cNvPr>
          <p:cNvSpPr txBox="1"/>
          <p:nvPr/>
        </p:nvSpPr>
        <p:spPr>
          <a:xfrm>
            <a:off x="304800" y="4572000"/>
            <a:ext cx="8839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– Cea mai tânără persoană este o fetiță de 3 ani din China.</a:t>
            </a:r>
            <a:endParaRPr lang="ro-RO" sz="40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B678AA32-126E-405C-B33C-F118E774B04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t="30500" r="3492" b="14249"/>
          <a:stretch/>
        </p:blipFill>
        <p:spPr bwMode="auto">
          <a:xfrm>
            <a:off x="7488153" y="5937454"/>
            <a:ext cx="1515784" cy="83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4002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tăText 6">
            <a:extLst>
              <a:ext uri="{FF2B5EF4-FFF2-40B4-BE49-F238E27FC236}">
                <a16:creationId xmlns:a16="http://schemas.microsoft.com/office/drawing/2014/main" id="{C19F8402-415C-47F1-8725-B90DF4F6C541}"/>
              </a:ext>
            </a:extLst>
          </p:cNvPr>
          <p:cNvSpPr txBox="1"/>
          <p:nvPr/>
        </p:nvSpPr>
        <p:spPr>
          <a:xfrm>
            <a:off x="304800" y="4572000"/>
            <a:ext cx="8839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10- Roboții pot rezolva cubul mai repede decât un om (nici o secundă). </a:t>
            </a:r>
            <a:endParaRPr lang="ro-RO" sz="4000" dirty="0"/>
          </a:p>
        </p:txBody>
      </p:sp>
      <p:pic>
        <p:nvPicPr>
          <p:cNvPr id="2050" name="Picture 2" descr="Joc educativ Cub Rubik 3x3 MoYu MF3 - Micostore.ro.">
            <a:extLst>
              <a:ext uri="{FF2B5EF4-FFF2-40B4-BE49-F238E27FC236}">
                <a16:creationId xmlns:a16="http://schemas.microsoft.com/office/drawing/2014/main" id="{D0559CE5-90F1-4B59-9B86-9E0BAB0EE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B1541A27-CF0B-4DF4-A36A-F45031BA1C5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t="30500" r="3492" b="14249"/>
          <a:stretch/>
        </p:blipFill>
        <p:spPr bwMode="auto">
          <a:xfrm>
            <a:off x="7488153" y="5937454"/>
            <a:ext cx="1515784" cy="83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2732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>
            <a:extLst>
              <a:ext uri="{FF2B5EF4-FFF2-40B4-BE49-F238E27FC236}">
                <a16:creationId xmlns:a16="http://schemas.microsoft.com/office/drawing/2014/main" id="{497A1AD4-5831-46E1-BA4B-25E45F280A44}"/>
              </a:ext>
            </a:extLst>
          </p:cNvPr>
          <p:cNvSpPr/>
          <p:nvPr/>
        </p:nvSpPr>
        <p:spPr>
          <a:xfrm>
            <a:off x="304800" y="2362200"/>
            <a:ext cx="482699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9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SUR</a:t>
            </a:r>
          </a:p>
        </p:txBody>
      </p:sp>
      <p:pic>
        <p:nvPicPr>
          <p:cNvPr id="3076" name="Picture 4" descr="Priza dubla incastrata Schneider Sedna SDN3090421, impamantare laterala, 16A 250V, Alb">
            <a:extLst>
              <a:ext uri="{FF2B5EF4-FFF2-40B4-BE49-F238E27FC236}">
                <a16:creationId xmlns:a16="http://schemas.microsoft.com/office/drawing/2014/main" id="{55135A13-4969-4EF3-9F68-63E9861B2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-2800" r="7554" b="2800"/>
          <a:stretch/>
        </p:blipFill>
        <p:spPr bwMode="auto">
          <a:xfrm>
            <a:off x="5131799" y="1796430"/>
            <a:ext cx="29718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1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F6F6F6"/>
            </a:gs>
            <a:gs pos="15000">
              <a:schemeClr val="bg1"/>
            </a:gs>
            <a:gs pos="7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037"/>
          <p:cNvGrpSpPr/>
          <p:nvPr/>
        </p:nvGrpSpPr>
        <p:grpSpPr>
          <a:xfrm>
            <a:off x="4145968" y="1342104"/>
            <a:ext cx="4567555" cy="4909613"/>
            <a:chOff x="3657600" y="914400"/>
            <a:chExt cx="4567555" cy="4909613"/>
          </a:xfrm>
          <a:effectLst>
            <a:outerShdw blurRad="317500" dist="38100" dir="5400000" algn="t" rotWithShape="0">
              <a:prstClr val="black">
                <a:alpha val="50000"/>
              </a:prstClr>
            </a:outerShdw>
          </a:effectLst>
        </p:grpSpPr>
        <p:grpSp>
          <p:nvGrpSpPr>
            <p:cNvPr id="243" name="Group 242"/>
            <p:cNvGrpSpPr/>
            <p:nvPr/>
          </p:nvGrpSpPr>
          <p:grpSpPr>
            <a:xfrm>
              <a:off x="3657600" y="3568002"/>
              <a:ext cx="4567555" cy="2256011"/>
              <a:chOff x="3890645" y="4279639"/>
              <a:chExt cx="4567555" cy="2256011"/>
            </a:xfrm>
          </p:grpSpPr>
          <p:grpSp>
            <p:nvGrpSpPr>
              <p:cNvPr id="244" name="Group 243"/>
              <p:cNvGrpSpPr/>
              <p:nvPr/>
            </p:nvGrpSpPr>
            <p:grpSpPr>
              <a:xfrm>
                <a:off x="3890645" y="4279639"/>
                <a:ext cx="1296270" cy="1634112"/>
                <a:chOff x="3890645" y="2180304"/>
                <a:chExt cx="1296270" cy="1634112"/>
              </a:xfrm>
            </p:grpSpPr>
            <p:sp>
              <p:nvSpPr>
                <p:cNvPr id="262" name="Rounded Rectangle 261"/>
                <p:cNvSpPr>
                  <a:spLocks noChangeAspect="1"/>
                </p:cNvSpPr>
                <p:nvPr/>
              </p:nvSpPr>
              <p:spPr>
                <a:xfrm>
                  <a:off x="4135355" y="2180304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ounded Rectangle 262"/>
                <p:cNvSpPr>
                  <a:spLocks noChangeAspect="1"/>
                </p:cNvSpPr>
                <p:nvPr/>
              </p:nvSpPr>
              <p:spPr>
                <a:xfrm>
                  <a:off x="4251574" y="2300049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ounded Rectangle 263"/>
                <p:cNvSpPr>
                  <a:spLocks/>
                </p:cNvSpPr>
                <p:nvPr/>
              </p:nvSpPr>
              <p:spPr>
                <a:xfrm>
                  <a:off x="3890645" y="2900016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A1DA"/>
                </a:solidFill>
                <a:ln>
                  <a:noFill/>
                </a:ln>
                <a:scene3d>
                  <a:camera prst="isometricOffAxis2Left">
                    <a:rot lat="1560000" lon="2700000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5" name="Group 244"/>
              <p:cNvGrpSpPr/>
              <p:nvPr/>
            </p:nvGrpSpPr>
            <p:grpSpPr>
              <a:xfrm>
                <a:off x="7150608" y="4279639"/>
                <a:ext cx="1307592" cy="1634112"/>
                <a:chOff x="7150608" y="2180304"/>
                <a:chExt cx="1307592" cy="1634112"/>
              </a:xfrm>
            </p:grpSpPr>
            <p:sp>
              <p:nvSpPr>
                <p:cNvPr id="259" name="Rounded Rectangle 258"/>
                <p:cNvSpPr>
                  <a:spLocks noChangeAspect="1"/>
                </p:cNvSpPr>
                <p:nvPr/>
              </p:nvSpPr>
              <p:spPr>
                <a:xfrm>
                  <a:off x="7150608" y="2180304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ounded Rectangle 259"/>
                <p:cNvSpPr>
                  <a:spLocks noChangeAspect="1"/>
                </p:cNvSpPr>
                <p:nvPr/>
              </p:nvSpPr>
              <p:spPr>
                <a:xfrm>
                  <a:off x="7266827" y="2300049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ounded Rectangle 260"/>
                <p:cNvSpPr>
                  <a:spLocks/>
                </p:cNvSpPr>
                <p:nvPr/>
              </p:nvSpPr>
              <p:spPr>
                <a:xfrm>
                  <a:off x="7607808" y="2900016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FFC000"/>
                </a:solidFill>
                <a:ln>
                  <a:noFill/>
                </a:ln>
                <a:scene3d>
                  <a:camera prst="isometricRightUp">
                    <a:rot lat="1500000" lon="18899998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6" name="Group 245"/>
              <p:cNvGrpSpPr/>
              <p:nvPr/>
            </p:nvGrpSpPr>
            <p:grpSpPr>
              <a:xfrm>
                <a:off x="4648287" y="4589548"/>
                <a:ext cx="1296270" cy="1634112"/>
                <a:chOff x="4648287" y="2495436"/>
                <a:chExt cx="1296270" cy="1634112"/>
              </a:xfrm>
            </p:grpSpPr>
            <p:sp>
              <p:nvSpPr>
                <p:cNvPr id="256" name="Rounded Rectangle 255"/>
                <p:cNvSpPr>
                  <a:spLocks noChangeAspect="1"/>
                </p:cNvSpPr>
                <p:nvPr/>
              </p:nvSpPr>
              <p:spPr>
                <a:xfrm>
                  <a:off x="4892997" y="2495436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ounded Rectangle 256"/>
                <p:cNvSpPr>
                  <a:spLocks noChangeAspect="1"/>
                </p:cNvSpPr>
                <p:nvPr/>
              </p:nvSpPr>
              <p:spPr>
                <a:xfrm>
                  <a:off x="5009216" y="2615181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ounded Rectangle 257"/>
                <p:cNvSpPr>
                  <a:spLocks/>
                </p:cNvSpPr>
                <p:nvPr/>
              </p:nvSpPr>
              <p:spPr>
                <a:xfrm>
                  <a:off x="4648287" y="3215148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FFC000"/>
                </a:solidFill>
                <a:ln>
                  <a:noFill/>
                </a:ln>
                <a:scene3d>
                  <a:camera prst="isometricOffAxis2Left">
                    <a:rot lat="1560000" lon="2700000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7" name="Group 246"/>
              <p:cNvGrpSpPr/>
              <p:nvPr/>
            </p:nvGrpSpPr>
            <p:grpSpPr>
              <a:xfrm>
                <a:off x="6403356" y="4594771"/>
                <a:ext cx="1307592" cy="1634112"/>
                <a:chOff x="6403356" y="2495436"/>
                <a:chExt cx="1307592" cy="1634112"/>
              </a:xfrm>
            </p:grpSpPr>
            <p:sp>
              <p:nvSpPr>
                <p:cNvPr id="253" name="Rounded Rectangle 252"/>
                <p:cNvSpPr>
                  <a:spLocks noChangeAspect="1"/>
                </p:cNvSpPr>
                <p:nvPr/>
              </p:nvSpPr>
              <p:spPr>
                <a:xfrm>
                  <a:off x="6403356" y="2495436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ounded Rectangle 253"/>
                <p:cNvSpPr>
                  <a:spLocks noChangeAspect="1"/>
                </p:cNvSpPr>
                <p:nvPr/>
              </p:nvSpPr>
              <p:spPr>
                <a:xfrm>
                  <a:off x="6519575" y="2615181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ounded Rectangle 254"/>
                <p:cNvSpPr>
                  <a:spLocks/>
                </p:cNvSpPr>
                <p:nvPr/>
              </p:nvSpPr>
              <p:spPr>
                <a:xfrm>
                  <a:off x="6860556" y="3215148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EE4848"/>
                </a:solidFill>
                <a:ln>
                  <a:noFill/>
                </a:ln>
                <a:scene3d>
                  <a:camera prst="isometricRightUp">
                    <a:rot lat="1500000" lon="18899998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/>
              <p:cNvGrpSpPr/>
              <p:nvPr/>
            </p:nvGrpSpPr>
            <p:grpSpPr>
              <a:xfrm>
                <a:off x="5410191" y="4901538"/>
                <a:ext cx="1552302" cy="1634112"/>
                <a:chOff x="5410191" y="2802203"/>
                <a:chExt cx="1552302" cy="1634112"/>
              </a:xfrm>
            </p:grpSpPr>
            <p:sp>
              <p:nvSpPr>
                <p:cNvPr id="249" name="Rounded Rectangle 248"/>
                <p:cNvSpPr>
                  <a:spLocks noChangeAspect="1"/>
                </p:cNvSpPr>
                <p:nvPr/>
              </p:nvSpPr>
              <p:spPr>
                <a:xfrm>
                  <a:off x="5654901" y="2802203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ounded Rectangle 249"/>
                <p:cNvSpPr>
                  <a:spLocks noChangeAspect="1"/>
                </p:cNvSpPr>
                <p:nvPr/>
              </p:nvSpPr>
              <p:spPr>
                <a:xfrm>
                  <a:off x="5771120" y="2921948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ounded Rectangle 250"/>
                <p:cNvSpPr>
                  <a:spLocks/>
                </p:cNvSpPr>
                <p:nvPr/>
              </p:nvSpPr>
              <p:spPr>
                <a:xfrm>
                  <a:off x="6112101" y="3521915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239D2F"/>
                </a:solidFill>
                <a:ln>
                  <a:noFill/>
                </a:ln>
                <a:scene3d>
                  <a:camera prst="isometricRightUp">
                    <a:rot lat="1500000" lon="18899998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ounded Rectangle 251"/>
                <p:cNvSpPr>
                  <a:spLocks/>
                </p:cNvSpPr>
                <p:nvPr/>
              </p:nvSpPr>
              <p:spPr>
                <a:xfrm>
                  <a:off x="5410191" y="3521915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scene3d>
                  <a:camera prst="isometricOffAxis2Left">
                    <a:rot lat="1560000" lon="2700000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34" name="Group 1033"/>
            <p:cNvGrpSpPr/>
            <p:nvPr/>
          </p:nvGrpSpPr>
          <p:grpSpPr>
            <a:xfrm>
              <a:off x="3657600" y="2554359"/>
              <a:ext cx="4567555" cy="2256011"/>
              <a:chOff x="3890645" y="4279639"/>
              <a:chExt cx="4567555" cy="2256011"/>
            </a:xfrm>
          </p:grpSpPr>
          <p:grpSp>
            <p:nvGrpSpPr>
              <p:cNvPr id="213" name="Group 212"/>
              <p:cNvGrpSpPr/>
              <p:nvPr/>
            </p:nvGrpSpPr>
            <p:grpSpPr>
              <a:xfrm>
                <a:off x="3890645" y="4279639"/>
                <a:ext cx="1296270" cy="1634112"/>
                <a:chOff x="3890645" y="2180304"/>
                <a:chExt cx="1296270" cy="1634112"/>
              </a:xfrm>
            </p:grpSpPr>
            <p:sp>
              <p:nvSpPr>
                <p:cNvPr id="231" name="Rounded Rectangle 230"/>
                <p:cNvSpPr>
                  <a:spLocks noChangeAspect="1"/>
                </p:cNvSpPr>
                <p:nvPr/>
              </p:nvSpPr>
              <p:spPr>
                <a:xfrm>
                  <a:off x="4135355" y="2180304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ounded Rectangle 231"/>
                <p:cNvSpPr>
                  <a:spLocks noChangeAspect="1"/>
                </p:cNvSpPr>
                <p:nvPr/>
              </p:nvSpPr>
              <p:spPr>
                <a:xfrm>
                  <a:off x="4251574" y="2300049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ounded Rectangle 232"/>
                <p:cNvSpPr>
                  <a:spLocks/>
                </p:cNvSpPr>
                <p:nvPr/>
              </p:nvSpPr>
              <p:spPr>
                <a:xfrm>
                  <a:off x="3890645" y="2900016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FFC000"/>
                </a:solidFill>
                <a:ln>
                  <a:noFill/>
                </a:ln>
                <a:scene3d>
                  <a:camera prst="isometricOffAxis2Left">
                    <a:rot lat="1560000" lon="2700000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4" name="Group 213"/>
              <p:cNvGrpSpPr/>
              <p:nvPr/>
            </p:nvGrpSpPr>
            <p:grpSpPr>
              <a:xfrm>
                <a:off x="7150608" y="4279639"/>
                <a:ext cx="1307592" cy="1634112"/>
                <a:chOff x="7150608" y="2180304"/>
                <a:chExt cx="1307592" cy="1634112"/>
              </a:xfrm>
            </p:grpSpPr>
            <p:sp>
              <p:nvSpPr>
                <p:cNvPr id="228" name="Rounded Rectangle 227"/>
                <p:cNvSpPr>
                  <a:spLocks noChangeAspect="1"/>
                </p:cNvSpPr>
                <p:nvPr/>
              </p:nvSpPr>
              <p:spPr>
                <a:xfrm>
                  <a:off x="7150608" y="2180304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ounded Rectangle 228"/>
                <p:cNvSpPr>
                  <a:spLocks noChangeAspect="1"/>
                </p:cNvSpPr>
                <p:nvPr/>
              </p:nvSpPr>
              <p:spPr>
                <a:xfrm>
                  <a:off x="7266827" y="2300049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ounded Rectangle 229"/>
                <p:cNvSpPr>
                  <a:spLocks/>
                </p:cNvSpPr>
                <p:nvPr/>
              </p:nvSpPr>
              <p:spPr>
                <a:xfrm>
                  <a:off x="7607808" y="2900016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scene3d>
                  <a:camera prst="isometricRightUp">
                    <a:rot lat="1500000" lon="18899998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/>
              <p:cNvGrpSpPr/>
              <p:nvPr/>
            </p:nvGrpSpPr>
            <p:grpSpPr>
              <a:xfrm>
                <a:off x="4648287" y="4589548"/>
                <a:ext cx="1296270" cy="1634112"/>
                <a:chOff x="4648287" y="2495436"/>
                <a:chExt cx="1296270" cy="1634112"/>
              </a:xfrm>
            </p:grpSpPr>
            <p:sp>
              <p:nvSpPr>
                <p:cNvPr id="225" name="Rounded Rectangle 224"/>
                <p:cNvSpPr>
                  <a:spLocks noChangeAspect="1"/>
                </p:cNvSpPr>
                <p:nvPr/>
              </p:nvSpPr>
              <p:spPr>
                <a:xfrm>
                  <a:off x="4892997" y="2495436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ounded Rectangle 225"/>
                <p:cNvSpPr>
                  <a:spLocks noChangeAspect="1"/>
                </p:cNvSpPr>
                <p:nvPr/>
              </p:nvSpPr>
              <p:spPr>
                <a:xfrm>
                  <a:off x="5009216" y="2615181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ounded Rectangle 226"/>
                <p:cNvSpPr>
                  <a:spLocks/>
                </p:cNvSpPr>
                <p:nvPr/>
              </p:nvSpPr>
              <p:spPr>
                <a:xfrm>
                  <a:off x="4648287" y="3215148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isometricOffAxis2Left">
                    <a:rot lat="1560000" lon="2700000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" name="Group 215"/>
              <p:cNvGrpSpPr/>
              <p:nvPr/>
            </p:nvGrpSpPr>
            <p:grpSpPr>
              <a:xfrm>
                <a:off x="6403356" y="4594771"/>
                <a:ext cx="1307592" cy="1634112"/>
                <a:chOff x="6403356" y="2495436"/>
                <a:chExt cx="1307592" cy="1634112"/>
              </a:xfrm>
            </p:grpSpPr>
            <p:sp>
              <p:nvSpPr>
                <p:cNvPr id="222" name="Rounded Rectangle 221"/>
                <p:cNvSpPr>
                  <a:spLocks noChangeAspect="1"/>
                </p:cNvSpPr>
                <p:nvPr/>
              </p:nvSpPr>
              <p:spPr>
                <a:xfrm>
                  <a:off x="6403356" y="2495436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ounded Rectangle 222"/>
                <p:cNvSpPr>
                  <a:spLocks noChangeAspect="1"/>
                </p:cNvSpPr>
                <p:nvPr/>
              </p:nvSpPr>
              <p:spPr>
                <a:xfrm>
                  <a:off x="6519575" y="2615181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ounded Rectangle 223"/>
                <p:cNvSpPr>
                  <a:spLocks/>
                </p:cNvSpPr>
                <p:nvPr/>
              </p:nvSpPr>
              <p:spPr>
                <a:xfrm>
                  <a:off x="6860556" y="3215148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A1DA"/>
                </a:solidFill>
                <a:ln>
                  <a:noFill/>
                </a:ln>
                <a:scene3d>
                  <a:camera prst="isometricRightUp">
                    <a:rot lat="1500000" lon="18899998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/>
              <p:cNvGrpSpPr/>
              <p:nvPr/>
            </p:nvGrpSpPr>
            <p:grpSpPr>
              <a:xfrm>
                <a:off x="5410191" y="4901538"/>
                <a:ext cx="1552302" cy="1634112"/>
                <a:chOff x="5410191" y="2802203"/>
                <a:chExt cx="1552302" cy="1634112"/>
              </a:xfrm>
            </p:grpSpPr>
            <p:sp>
              <p:nvSpPr>
                <p:cNvPr id="218" name="Rounded Rectangle 217"/>
                <p:cNvSpPr>
                  <a:spLocks noChangeAspect="1"/>
                </p:cNvSpPr>
                <p:nvPr/>
              </p:nvSpPr>
              <p:spPr>
                <a:xfrm>
                  <a:off x="5654901" y="2802203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ounded Rectangle 218"/>
                <p:cNvSpPr>
                  <a:spLocks noChangeAspect="1"/>
                </p:cNvSpPr>
                <p:nvPr/>
              </p:nvSpPr>
              <p:spPr>
                <a:xfrm>
                  <a:off x="5771120" y="2921948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ounded Rectangle 219"/>
                <p:cNvSpPr>
                  <a:spLocks/>
                </p:cNvSpPr>
                <p:nvPr/>
              </p:nvSpPr>
              <p:spPr>
                <a:xfrm>
                  <a:off x="6112101" y="3521915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EC3434"/>
                </a:solidFill>
                <a:ln>
                  <a:noFill/>
                </a:ln>
                <a:scene3d>
                  <a:camera prst="isometricRightUp">
                    <a:rot lat="1500000" lon="18899998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ounded Rectangle 220"/>
                <p:cNvSpPr>
                  <a:spLocks/>
                </p:cNvSpPr>
                <p:nvPr/>
              </p:nvSpPr>
              <p:spPr>
                <a:xfrm>
                  <a:off x="5410191" y="3521915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239D2F"/>
                </a:solidFill>
                <a:ln>
                  <a:noFill/>
                </a:ln>
                <a:scene3d>
                  <a:camera prst="isometricOffAxis2Left">
                    <a:rot lat="1560000" lon="2700000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37" name="Group 1036"/>
            <p:cNvGrpSpPr/>
            <p:nvPr/>
          </p:nvGrpSpPr>
          <p:grpSpPr>
            <a:xfrm>
              <a:off x="3657600" y="914400"/>
              <a:ext cx="4567555" cy="2882327"/>
              <a:chOff x="3657600" y="914400"/>
              <a:chExt cx="4567555" cy="288232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427664" y="914400"/>
                <a:ext cx="1051560" cy="1051560"/>
                <a:chOff x="5660709" y="1581036"/>
                <a:chExt cx="1051560" cy="1051560"/>
              </a:xfrm>
            </p:grpSpPr>
            <p:sp>
              <p:nvSpPr>
                <p:cNvPr id="51" name="Rounded Rectangle 50"/>
                <p:cNvSpPr>
                  <a:spLocks noChangeAspect="1"/>
                </p:cNvSpPr>
                <p:nvPr/>
              </p:nvSpPr>
              <p:spPr>
                <a:xfrm>
                  <a:off x="5660709" y="1581036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ounded Rectangle 51"/>
                <p:cNvSpPr>
                  <a:spLocks noChangeAspect="1"/>
                </p:cNvSpPr>
                <p:nvPr/>
              </p:nvSpPr>
              <p:spPr>
                <a:xfrm>
                  <a:off x="5776928" y="1700781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239D2F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4" name="Group 1023"/>
              <p:cNvGrpSpPr/>
              <p:nvPr/>
            </p:nvGrpSpPr>
            <p:grpSpPr>
              <a:xfrm>
                <a:off x="4659952" y="1229469"/>
                <a:ext cx="1051560" cy="1051560"/>
                <a:chOff x="4892997" y="1889028"/>
                <a:chExt cx="1051560" cy="1051560"/>
              </a:xfrm>
            </p:grpSpPr>
            <p:sp>
              <p:nvSpPr>
                <p:cNvPr id="46" name="Rounded Rectangle 45"/>
                <p:cNvSpPr>
                  <a:spLocks noChangeAspect="1"/>
                </p:cNvSpPr>
                <p:nvPr/>
              </p:nvSpPr>
              <p:spPr>
                <a:xfrm>
                  <a:off x="4892997" y="1889028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ounded Rectangle 46"/>
                <p:cNvSpPr>
                  <a:spLocks noChangeAspect="1"/>
                </p:cNvSpPr>
                <p:nvPr/>
              </p:nvSpPr>
              <p:spPr>
                <a:xfrm>
                  <a:off x="5009216" y="2008773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EE4848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5" name="Group 1024"/>
              <p:cNvGrpSpPr/>
              <p:nvPr/>
            </p:nvGrpSpPr>
            <p:grpSpPr>
              <a:xfrm>
                <a:off x="6170311" y="1219200"/>
                <a:ext cx="1051560" cy="1051560"/>
                <a:chOff x="6403356" y="1885836"/>
                <a:chExt cx="1051560" cy="1051560"/>
              </a:xfrm>
            </p:grpSpPr>
            <p:sp>
              <p:nvSpPr>
                <p:cNvPr id="41" name="Rounded Rectangle 40"/>
                <p:cNvSpPr>
                  <a:spLocks noChangeAspect="1"/>
                </p:cNvSpPr>
                <p:nvPr/>
              </p:nvSpPr>
              <p:spPr>
                <a:xfrm>
                  <a:off x="6403356" y="1885836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ounded Rectangle 41"/>
                <p:cNvSpPr>
                  <a:spLocks noChangeAspect="1"/>
                </p:cNvSpPr>
                <p:nvPr/>
              </p:nvSpPr>
              <p:spPr>
                <a:xfrm>
                  <a:off x="6519575" y="2005581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7" name="Group 1026"/>
              <p:cNvGrpSpPr/>
              <p:nvPr/>
            </p:nvGrpSpPr>
            <p:grpSpPr>
              <a:xfrm>
                <a:off x="5427664" y="1524000"/>
                <a:ext cx="1051560" cy="1051560"/>
                <a:chOff x="5660709" y="2195052"/>
                <a:chExt cx="1051560" cy="1051560"/>
              </a:xfrm>
            </p:grpSpPr>
            <p:sp>
              <p:nvSpPr>
                <p:cNvPr id="36" name="Rounded Rectangle 35"/>
                <p:cNvSpPr>
                  <a:spLocks noChangeAspect="1"/>
                </p:cNvSpPr>
                <p:nvPr/>
              </p:nvSpPr>
              <p:spPr>
                <a:xfrm>
                  <a:off x="5660709" y="2195052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ounded Rectangle 36"/>
                <p:cNvSpPr>
                  <a:spLocks noChangeAspect="1"/>
                </p:cNvSpPr>
                <p:nvPr/>
              </p:nvSpPr>
              <p:spPr>
                <a:xfrm>
                  <a:off x="5776928" y="2314797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FFC00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8" name="Group 1027"/>
              <p:cNvGrpSpPr/>
              <p:nvPr/>
            </p:nvGrpSpPr>
            <p:grpSpPr>
              <a:xfrm>
                <a:off x="3657600" y="1540716"/>
                <a:ext cx="1296270" cy="1634112"/>
                <a:chOff x="3890645" y="2180304"/>
                <a:chExt cx="1296270" cy="1634112"/>
              </a:xfrm>
            </p:grpSpPr>
            <p:sp>
              <p:nvSpPr>
                <p:cNvPr id="31" name="Rounded Rectangle 30"/>
                <p:cNvSpPr>
                  <a:spLocks noChangeAspect="1"/>
                </p:cNvSpPr>
                <p:nvPr/>
              </p:nvSpPr>
              <p:spPr>
                <a:xfrm>
                  <a:off x="4135355" y="2180304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ounded Rectangle 31"/>
                <p:cNvSpPr>
                  <a:spLocks noChangeAspect="1"/>
                </p:cNvSpPr>
                <p:nvPr/>
              </p:nvSpPr>
              <p:spPr>
                <a:xfrm>
                  <a:off x="4251574" y="2300049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A1DA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ounded Rectangle 33"/>
                <p:cNvSpPr>
                  <a:spLocks/>
                </p:cNvSpPr>
                <p:nvPr/>
              </p:nvSpPr>
              <p:spPr>
                <a:xfrm>
                  <a:off x="3890645" y="2900016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239D2F"/>
                </a:solidFill>
                <a:ln>
                  <a:noFill/>
                </a:ln>
                <a:scene3d>
                  <a:camera prst="isometricOffAxis2Left">
                    <a:rot lat="1560000" lon="2700000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9" name="Group 1028"/>
              <p:cNvGrpSpPr/>
              <p:nvPr/>
            </p:nvGrpSpPr>
            <p:grpSpPr>
              <a:xfrm>
                <a:off x="6917563" y="1540716"/>
                <a:ext cx="1307592" cy="1634112"/>
                <a:chOff x="7150608" y="2180304"/>
                <a:chExt cx="1307592" cy="1634112"/>
              </a:xfrm>
            </p:grpSpPr>
            <p:sp>
              <p:nvSpPr>
                <p:cNvPr id="26" name="Rounded Rectangle 25"/>
                <p:cNvSpPr>
                  <a:spLocks noChangeAspect="1"/>
                </p:cNvSpPr>
                <p:nvPr/>
              </p:nvSpPr>
              <p:spPr>
                <a:xfrm>
                  <a:off x="7150608" y="2180304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>
                  <a:spLocks noChangeAspect="1"/>
                </p:cNvSpPr>
                <p:nvPr/>
              </p:nvSpPr>
              <p:spPr>
                <a:xfrm>
                  <a:off x="7266827" y="2300049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>
                  <a:spLocks/>
                </p:cNvSpPr>
                <p:nvPr/>
              </p:nvSpPr>
              <p:spPr>
                <a:xfrm>
                  <a:off x="7607808" y="2900016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A1DA"/>
                </a:solidFill>
                <a:ln>
                  <a:noFill/>
                </a:ln>
                <a:scene3d>
                  <a:camera prst="isometricRightUp">
                    <a:rot lat="1500000" lon="18899998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0" name="Group 1029"/>
              <p:cNvGrpSpPr/>
              <p:nvPr/>
            </p:nvGrpSpPr>
            <p:grpSpPr>
              <a:xfrm>
                <a:off x="4415242" y="1850625"/>
                <a:ext cx="1296270" cy="1634112"/>
                <a:chOff x="4648287" y="2495436"/>
                <a:chExt cx="1296270" cy="1634112"/>
              </a:xfrm>
            </p:grpSpPr>
            <p:sp>
              <p:nvSpPr>
                <p:cNvPr id="21" name="Rounded Rectangle 20"/>
                <p:cNvSpPr>
                  <a:spLocks noChangeAspect="1"/>
                </p:cNvSpPr>
                <p:nvPr/>
              </p:nvSpPr>
              <p:spPr>
                <a:xfrm>
                  <a:off x="4892997" y="2495436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ounded Rectangle 21"/>
                <p:cNvSpPr>
                  <a:spLocks noChangeAspect="1"/>
                </p:cNvSpPr>
                <p:nvPr/>
              </p:nvSpPr>
              <p:spPr>
                <a:xfrm>
                  <a:off x="5009216" y="2615181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>
                  <a:spLocks/>
                </p:cNvSpPr>
                <p:nvPr/>
              </p:nvSpPr>
              <p:spPr>
                <a:xfrm>
                  <a:off x="4648287" y="3215148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EE4848"/>
                </a:solidFill>
                <a:ln>
                  <a:noFill/>
                </a:ln>
                <a:scene3d>
                  <a:camera prst="isometricOffAxis2Left">
                    <a:rot lat="1560000" lon="2700000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1" name="Group 1030"/>
              <p:cNvGrpSpPr/>
              <p:nvPr/>
            </p:nvGrpSpPr>
            <p:grpSpPr>
              <a:xfrm>
                <a:off x="6170311" y="1855848"/>
                <a:ext cx="1307592" cy="1634112"/>
                <a:chOff x="6403356" y="2495436"/>
                <a:chExt cx="1307592" cy="1634112"/>
              </a:xfrm>
            </p:grpSpPr>
            <p:sp>
              <p:nvSpPr>
                <p:cNvPr id="16" name="Rounded Rectangle 15"/>
                <p:cNvSpPr>
                  <a:spLocks noChangeAspect="1"/>
                </p:cNvSpPr>
                <p:nvPr/>
              </p:nvSpPr>
              <p:spPr>
                <a:xfrm>
                  <a:off x="6403356" y="2495436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ounded Rectangle 16"/>
                <p:cNvSpPr>
                  <a:spLocks noChangeAspect="1"/>
                </p:cNvSpPr>
                <p:nvPr/>
              </p:nvSpPr>
              <p:spPr>
                <a:xfrm>
                  <a:off x="6519575" y="2615181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EE4848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ounded Rectangle 17"/>
                <p:cNvSpPr>
                  <a:spLocks/>
                </p:cNvSpPr>
                <p:nvPr/>
              </p:nvSpPr>
              <p:spPr>
                <a:xfrm>
                  <a:off x="6860556" y="3215148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FFC000"/>
                </a:solidFill>
                <a:ln>
                  <a:noFill/>
                </a:ln>
                <a:scene3d>
                  <a:camera prst="isometricRightUp">
                    <a:rot lat="1500000" lon="18899998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2" name="Group 1031"/>
              <p:cNvGrpSpPr/>
              <p:nvPr/>
            </p:nvGrpSpPr>
            <p:grpSpPr>
              <a:xfrm>
                <a:off x="5177146" y="2162615"/>
                <a:ext cx="1552302" cy="1634112"/>
                <a:chOff x="5410191" y="2802203"/>
                <a:chExt cx="1552302" cy="1634112"/>
              </a:xfrm>
            </p:grpSpPr>
            <p:sp>
              <p:nvSpPr>
                <p:cNvPr id="4" name="Rounded Rectangle 3"/>
                <p:cNvSpPr>
                  <a:spLocks noChangeAspect="1"/>
                </p:cNvSpPr>
                <p:nvPr/>
              </p:nvSpPr>
              <p:spPr>
                <a:xfrm>
                  <a:off x="5654901" y="2802203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ounded Rectangle 5"/>
                <p:cNvSpPr>
                  <a:spLocks noChangeAspect="1"/>
                </p:cNvSpPr>
                <p:nvPr/>
              </p:nvSpPr>
              <p:spPr>
                <a:xfrm>
                  <a:off x="5771120" y="2921948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A1DA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ounded Rectangle 7"/>
                <p:cNvSpPr>
                  <a:spLocks/>
                </p:cNvSpPr>
                <p:nvPr/>
              </p:nvSpPr>
              <p:spPr>
                <a:xfrm>
                  <a:off x="6112101" y="3521915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scene3d>
                  <a:camera prst="isometricRightUp">
                    <a:rot lat="1500000" lon="18899998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ounded Rectangle 9"/>
                <p:cNvSpPr>
                  <a:spLocks/>
                </p:cNvSpPr>
                <p:nvPr/>
              </p:nvSpPr>
              <p:spPr>
                <a:xfrm>
                  <a:off x="5410191" y="3521915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isometricOffAxis2Left">
                    <a:rot lat="1560000" lon="2700000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70" name="Group 269"/>
          <p:cNvGrpSpPr/>
          <p:nvPr/>
        </p:nvGrpSpPr>
        <p:grpSpPr>
          <a:xfrm>
            <a:off x="533400" y="1143000"/>
            <a:ext cx="2438400" cy="1218290"/>
            <a:chOff x="5471532" y="962130"/>
            <a:chExt cx="2986668" cy="1364315"/>
          </a:xfrm>
        </p:grpSpPr>
        <p:sp>
          <p:nvSpPr>
            <p:cNvPr id="272" name="Rectangle 271"/>
            <p:cNvSpPr/>
            <p:nvPr/>
          </p:nvSpPr>
          <p:spPr>
            <a:xfrm>
              <a:off x="5471532" y="1360233"/>
              <a:ext cx="2986668" cy="96621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r>
                <a:rPr lang="ro-RO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LEARNINGAPPS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5471532" y="962130"/>
              <a:ext cx="2986668" cy="409600"/>
            </a:xfrm>
            <a:prstGeom prst="rect">
              <a:avLst/>
            </a:prstGeom>
            <a:solidFill>
              <a:srgbClr val="00A1DA"/>
            </a:solidFill>
            <a:ln w="19050">
              <a:solidFill>
                <a:srgbClr val="005E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o-RO" sz="1600" b="1" dirty="0"/>
                <a:t>SPÂNZURĂTOAREA</a:t>
              </a:r>
              <a:endParaRPr lang="en-US" sz="1600" b="1" dirty="0"/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1143000" y="2514600"/>
            <a:ext cx="2438400" cy="1218290"/>
            <a:chOff x="5471532" y="962130"/>
            <a:chExt cx="2986668" cy="1364315"/>
          </a:xfrm>
        </p:grpSpPr>
        <p:sp>
          <p:nvSpPr>
            <p:cNvPr id="278" name="Rectangle 277"/>
            <p:cNvSpPr/>
            <p:nvPr/>
          </p:nvSpPr>
          <p:spPr>
            <a:xfrm>
              <a:off x="5471532" y="1360233"/>
              <a:ext cx="2986668" cy="96621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r>
                <a:rPr lang="ro-RO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La ce vă gândiți când auziți despre...?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5471532" y="962130"/>
              <a:ext cx="2986668" cy="409600"/>
            </a:xfrm>
            <a:prstGeom prst="rect">
              <a:avLst/>
            </a:prstGeom>
            <a:solidFill>
              <a:srgbClr val="239D2F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o-RO" sz="1600" b="1" dirty="0"/>
                <a:t>BRAINSTORMING</a:t>
              </a:r>
              <a:endParaRPr lang="en-US" sz="1600" b="1" dirty="0"/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304800" y="4038600"/>
            <a:ext cx="2438400" cy="1218290"/>
            <a:chOff x="5471532" y="962130"/>
            <a:chExt cx="2986668" cy="1364315"/>
          </a:xfrm>
        </p:grpSpPr>
        <p:sp>
          <p:nvSpPr>
            <p:cNvPr id="281" name="Rectangle 280"/>
            <p:cNvSpPr/>
            <p:nvPr/>
          </p:nvSpPr>
          <p:spPr>
            <a:xfrm>
              <a:off x="5471532" y="1360233"/>
              <a:ext cx="2986668" cy="96621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r>
                <a:rPr lang="ro-RO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Vizionare video 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5471532" y="962130"/>
              <a:ext cx="2986668" cy="409600"/>
            </a:xfrm>
            <a:prstGeom prst="rect">
              <a:avLst/>
            </a:prstGeom>
            <a:solidFill>
              <a:srgbClr val="EE4848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o-RO" sz="1600" b="1" dirty="0"/>
                <a:t>16 LUCRURI INTERESANTE</a:t>
              </a:r>
              <a:endParaRPr lang="en-US" sz="1600" b="1" dirty="0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1219200" y="5410200"/>
            <a:ext cx="2438400" cy="1218290"/>
            <a:chOff x="5471532" y="962130"/>
            <a:chExt cx="2986668" cy="1364315"/>
          </a:xfrm>
        </p:grpSpPr>
        <p:sp>
          <p:nvSpPr>
            <p:cNvPr id="284" name="Rectangle 283"/>
            <p:cNvSpPr/>
            <p:nvPr/>
          </p:nvSpPr>
          <p:spPr>
            <a:xfrm>
              <a:off x="5471532" y="1360233"/>
              <a:ext cx="2986668" cy="96621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r>
                <a:rPr lang="ro-RO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Test de atenție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471532" y="962130"/>
              <a:ext cx="2986668" cy="40960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o-RO" sz="1600" b="1" dirty="0" err="1"/>
                <a:t>Quiz</a:t>
              </a:r>
              <a:endParaRPr lang="en-US" sz="1600" b="1" dirty="0"/>
            </a:p>
          </p:txBody>
        </p:sp>
      </p:grpSp>
      <p:pic>
        <p:nvPicPr>
          <p:cNvPr id="285" name="Picture 284" descr="E:\websites\slidehunter\2012beew\psd\logo2012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56" y="6209467"/>
            <a:ext cx="1790700" cy="51836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ifuri">
            <a:extLst>
              <a:ext uri="{FF2B5EF4-FFF2-40B4-BE49-F238E27FC236}">
                <a16:creationId xmlns:a16="http://schemas.microsoft.com/office/drawing/2014/main" id="{15CC5796-D382-49FC-88EA-CF5B3907C1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22" y="606283"/>
            <a:ext cx="4897236" cy="612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Imagine 97">
            <a:extLst>
              <a:ext uri="{FF2B5EF4-FFF2-40B4-BE49-F238E27FC236}">
                <a16:creationId xmlns:a16="http://schemas.microsoft.com/office/drawing/2014/main" id="{D2C94BE4-3DFD-4FD4-826B-8847A608DEA1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t="30500" r="3492" b="14249"/>
          <a:stretch/>
        </p:blipFill>
        <p:spPr bwMode="auto">
          <a:xfrm>
            <a:off x="7488153" y="5937454"/>
            <a:ext cx="1515784" cy="83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616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F6F6F6"/>
            </a:gs>
            <a:gs pos="15000">
              <a:schemeClr val="bg1"/>
            </a:gs>
            <a:gs pos="7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037"/>
          <p:cNvGrpSpPr/>
          <p:nvPr/>
        </p:nvGrpSpPr>
        <p:grpSpPr>
          <a:xfrm>
            <a:off x="4098569" y="929383"/>
            <a:ext cx="4567555" cy="4909613"/>
            <a:chOff x="3657600" y="914400"/>
            <a:chExt cx="4567555" cy="4909613"/>
          </a:xfrm>
          <a:effectLst>
            <a:outerShdw blurRad="317500" dist="38100" dir="5400000" algn="t" rotWithShape="0">
              <a:prstClr val="black">
                <a:alpha val="50000"/>
              </a:prstClr>
            </a:outerShdw>
          </a:effectLst>
        </p:grpSpPr>
        <p:grpSp>
          <p:nvGrpSpPr>
            <p:cNvPr id="243" name="Group 242"/>
            <p:cNvGrpSpPr/>
            <p:nvPr/>
          </p:nvGrpSpPr>
          <p:grpSpPr>
            <a:xfrm>
              <a:off x="3657600" y="3568002"/>
              <a:ext cx="4567555" cy="2256011"/>
              <a:chOff x="3890645" y="4279639"/>
              <a:chExt cx="4567555" cy="2256011"/>
            </a:xfrm>
          </p:grpSpPr>
          <p:grpSp>
            <p:nvGrpSpPr>
              <p:cNvPr id="244" name="Group 243"/>
              <p:cNvGrpSpPr/>
              <p:nvPr/>
            </p:nvGrpSpPr>
            <p:grpSpPr>
              <a:xfrm>
                <a:off x="3890645" y="4279639"/>
                <a:ext cx="1296270" cy="1634112"/>
                <a:chOff x="3890645" y="2180304"/>
                <a:chExt cx="1296270" cy="1634112"/>
              </a:xfrm>
            </p:grpSpPr>
            <p:sp>
              <p:nvSpPr>
                <p:cNvPr id="262" name="Rounded Rectangle 261"/>
                <p:cNvSpPr>
                  <a:spLocks noChangeAspect="1"/>
                </p:cNvSpPr>
                <p:nvPr/>
              </p:nvSpPr>
              <p:spPr>
                <a:xfrm>
                  <a:off x="4135355" y="2180304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ounded Rectangle 262"/>
                <p:cNvSpPr>
                  <a:spLocks noChangeAspect="1"/>
                </p:cNvSpPr>
                <p:nvPr/>
              </p:nvSpPr>
              <p:spPr>
                <a:xfrm>
                  <a:off x="4251574" y="2300049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ounded Rectangle 263"/>
                <p:cNvSpPr>
                  <a:spLocks/>
                </p:cNvSpPr>
                <p:nvPr/>
              </p:nvSpPr>
              <p:spPr>
                <a:xfrm>
                  <a:off x="3890645" y="2900016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isometricOffAxis2Left">
                    <a:rot lat="1560000" lon="2700000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5" name="Group 244"/>
              <p:cNvGrpSpPr/>
              <p:nvPr/>
            </p:nvGrpSpPr>
            <p:grpSpPr>
              <a:xfrm>
                <a:off x="7150608" y="4279639"/>
                <a:ext cx="1307592" cy="1634112"/>
                <a:chOff x="7150608" y="2180304"/>
                <a:chExt cx="1307592" cy="1634112"/>
              </a:xfrm>
            </p:grpSpPr>
            <p:sp>
              <p:nvSpPr>
                <p:cNvPr id="259" name="Rounded Rectangle 258"/>
                <p:cNvSpPr>
                  <a:spLocks noChangeAspect="1"/>
                </p:cNvSpPr>
                <p:nvPr/>
              </p:nvSpPr>
              <p:spPr>
                <a:xfrm>
                  <a:off x="7150608" y="2180304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ounded Rectangle 259"/>
                <p:cNvSpPr>
                  <a:spLocks noChangeAspect="1"/>
                </p:cNvSpPr>
                <p:nvPr/>
              </p:nvSpPr>
              <p:spPr>
                <a:xfrm>
                  <a:off x="7266827" y="2300049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ounded Rectangle 260"/>
                <p:cNvSpPr>
                  <a:spLocks/>
                </p:cNvSpPr>
                <p:nvPr/>
              </p:nvSpPr>
              <p:spPr>
                <a:xfrm>
                  <a:off x="7607808" y="2900016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A1DA"/>
                </a:solidFill>
                <a:ln>
                  <a:noFill/>
                </a:ln>
                <a:scene3d>
                  <a:camera prst="isometricRightUp">
                    <a:rot lat="1500000" lon="18899998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6" name="Group 245"/>
              <p:cNvGrpSpPr/>
              <p:nvPr/>
            </p:nvGrpSpPr>
            <p:grpSpPr>
              <a:xfrm>
                <a:off x="4648287" y="4589548"/>
                <a:ext cx="1296270" cy="1634112"/>
                <a:chOff x="4648287" y="2495436"/>
                <a:chExt cx="1296270" cy="1634112"/>
              </a:xfrm>
            </p:grpSpPr>
            <p:sp>
              <p:nvSpPr>
                <p:cNvPr id="256" name="Rounded Rectangle 255"/>
                <p:cNvSpPr>
                  <a:spLocks noChangeAspect="1"/>
                </p:cNvSpPr>
                <p:nvPr/>
              </p:nvSpPr>
              <p:spPr>
                <a:xfrm>
                  <a:off x="4892997" y="2495436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ounded Rectangle 256"/>
                <p:cNvSpPr>
                  <a:spLocks noChangeAspect="1"/>
                </p:cNvSpPr>
                <p:nvPr/>
              </p:nvSpPr>
              <p:spPr>
                <a:xfrm>
                  <a:off x="5009216" y="2615181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ounded Rectangle 257"/>
                <p:cNvSpPr>
                  <a:spLocks/>
                </p:cNvSpPr>
                <p:nvPr/>
              </p:nvSpPr>
              <p:spPr>
                <a:xfrm>
                  <a:off x="4648287" y="3215148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isometricOffAxis2Left">
                    <a:rot lat="1560000" lon="2700000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7" name="Group 246"/>
              <p:cNvGrpSpPr/>
              <p:nvPr/>
            </p:nvGrpSpPr>
            <p:grpSpPr>
              <a:xfrm>
                <a:off x="6403356" y="4594771"/>
                <a:ext cx="1307592" cy="1634112"/>
                <a:chOff x="6403356" y="2495436"/>
                <a:chExt cx="1307592" cy="1634112"/>
              </a:xfrm>
            </p:grpSpPr>
            <p:sp>
              <p:nvSpPr>
                <p:cNvPr id="253" name="Rounded Rectangle 252"/>
                <p:cNvSpPr>
                  <a:spLocks noChangeAspect="1"/>
                </p:cNvSpPr>
                <p:nvPr/>
              </p:nvSpPr>
              <p:spPr>
                <a:xfrm>
                  <a:off x="6403356" y="2495436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ounded Rectangle 253"/>
                <p:cNvSpPr>
                  <a:spLocks noChangeAspect="1"/>
                </p:cNvSpPr>
                <p:nvPr/>
              </p:nvSpPr>
              <p:spPr>
                <a:xfrm>
                  <a:off x="6519575" y="2615181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ounded Rectangle 254"/>
                <p:cNvSpPr>
                  <a:spLocks/>
                </p:cNvSpPr>
                <p:nvPr/>
              </p:nvSpPr>
              <p:spPr>
                <a:xfrm>
                  <a:off x="6860556" y="3215148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A1DA"/>
                </a:solidFill>
                <a:ln>
                  <a:noFill/>
                </a:ln>
                <a:scene3d>
                  <a:camera prst="isometricRightUp">
                    <a:rot lat="1500000" lon="18899998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/>
              <p:cNvGrpSpPr/>
              <p:nvPr/>
            </p:nvGrpSpPr>
            <p:grpSpPr>
              <a:xfrm>
                <a:off x="5410191" y="4901538"/>
                <a:ext cx="1552302" cy="1634112"/>
                <a:chOff x="5410191" y="2802203"/>
                <a:chExt cx="1552302" cy="1634112"/>
              </a:xfrm>
            </p:grpSpPr>
            <p:sp>
              <p:nvSpPr>
                <p:cNvPr id="249" name="Rounded Rectangle 248"/>
                <p:cNvSpPr>
                  <a:spLocks noChangeAspect="1"/>
                </p:cNvSpPr>
                <p:nvPr/>
              </p:nvSpPr>
              <p:spPr>
                <a:xfrm>
                  <a:off x="5654901" y="2802203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ounded Rectangle 249"/>
                <p:cNvSpPr>
                  <a:spLocks noChangeAspect="1"/>
                </p:cNvSpPr>
                <p:nvPr/>
              </p:nvSpPr>
              <p:spPr>
                <a:xfrm>
                  <a:off x="5771120" y="2921948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ounded Rectangle 250"/>
                <p:cNvSpPr>
                  <a:spLocks/>
                </p:cNvSpPr>
                <p:nvPr/>
              </p:nvSpPr>
              <p:spPr>
                <a:xfrm>
                  <a:off x="6112101" y="3521915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A1DA"/>
                </a:solidFill>
                <a:ln>
                  <a:noFill/>
                </a:ln>
                <a:scene3d>
                  <a:camera prst="isometricRightUp">
                    <a:rot lat="1500000" lon="18899998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ounded Rectangle 251"/>
                <p:cNvSpPr>
                  <a:spLocks/>
                </p:cNvSpPr>
                <p:nvPr/>
              </p:nvSpPr>
              <p:spPr>
                <a:xfrm>
                  <a:off x="5410191" y="3521915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isometricOffAxis2Left">
                    <a:rot lat="1560000" lon="2700000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34" name="Group 1033"/>
            <p:cNvGrpSpPr/>
            <p:nvPr/>
          </p:nvGrpSpPr>
          <p:grpSpPr>
            <a:xfrm>
              <a:off x="3657600" y="2554359"/>
              <a:ext cx="4567555" cy="2256011"/>
              <a:chOff x="3890645" y="4279639"/>
              <a:chExt cx="4567555" cy="2256011"/>
            </a:xfrm>
          </p:grpSpPr>
          <p:grpSp>
            <p:nvGrpSpPr>
              <p:cNvPr id="213" name="Group 212"/>
              <p:cNvGrpSpPr/>
              <p:nvPr/>
            </p:nvGrpSpPr>
            <p:grpSpPr>
              <a:xfrm>
                <a:off x="3890645" y="4279639"/>
                <a:ext cx="1296270" cy="1634112"/>
                <a:chOff x="3890645" y="2180304"/>
                <a:chExt cx="1296270" cy="1634112"/>
              </a:xfrm>
            </p:grpSpPr>
            <p:sp>
              <p:nvSpPr>
                <p:cNvPr id="231" name="Rounded Rectangle 230"/>
                <p:cNvSpPr>
                  <a:spLocks noChangeAspect="1"/>
                </p:cNvSpPr>
                <p:nvPr/>
              </p:nvSpPr>
              <p:spPr>
                <a:xfrm>
                  <a:off x="4135355" y="2180304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ounded Rectangle 231"/>
                <p:cNvSpPr>
                  <a:spLocks noChangeAspect="1"/>
                </p:cNvSpPr>
                <p:nvPr/>
              </p:nvSpPr>
              <p:spPr>
                <a:xfrm>
                  <a:off x="4251574" y="2300049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ounded Rectangle 232"/>
                <p:cNvSpPr>
                  <a:spLocks/>
                </p:cNvSpPr>
                <p:nvPr/>
              </p:nvSpPr>
              <p:spPr>
                <a:xfrm>
                  <a:off x="3890645" y="2900016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isometricOffAxis2Left">
                    <a:rot lat="1560000" lon="2700000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4" name="Group 213"/>
              <p:cNvGrpSpPr/>
              <p:nvPr/>
            </p:nvGrpSpPr>
            <p:grpSpPr>
              <a:xfrm>
                <a:off x="7150608" y="4279639"/>
                <a:ext cx="1307592" cy="1634112"/>
                <a:chOff x="7150608" y="2180304"/>
                <a:chExt cx="1307592" cy="1634112"/>
              </a:xfrm>
            </p:grpSpPr>
            <p:sp>
              <p:nvSpPr>
                <p:cNvPr id="228" name="Rounded Rectangle 227"/>
                <p:cNvSpPr>
                  <a:spLocks noChangeAspect="1"/>
                </p:cNvSpPr>
                <p:nvPr/>
              </p:nvSpPr>
              <p:spPr>
                <a:xfrm>
                  <a:off x="7150608" y="2180304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ounded Rectangle 228"/>
                <p:cNvSpPr>
                  <a:spLocks noChangeAspect="1"/>
                </p:cNvSpPr>
                <p:nvPr/>
              </p:nvSpPr>
              <p:spPr>
                <a:xfrm>
                  <a:off x="7266827" y="2300049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ounded Rectangle 229"/>
                <p:cNvSpPr>
                  <a:spLocks/>
                </p:cNvSpPr>
                <p:nvPr/>
              </p:nvSpPr>
              <p:spPr>
                <a:xfrm>
                  <a:off x="7607808" y="2900016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A1DA"/>
                </a:solidFill>
                <a:ln>
                  <a:noFill/>
                </a:ln>
                <a:scene3d>
                  <a:camera prst="isometricRightUp">
                    <a:rot lat="1500000" lon="18899998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/>
              <p:cNvGrpSpPr/>
              <p:nvPr/>
            </p:nvGrpSpPr>
            <p:grpSpPr>
              <a:xfrm>
                <a:off x="4648287" y="4589548"/>
                <a:ext cx="1296270" cy="1634112"/>
                <a:chOff x="4648287" y="2495436"/>
                <a:chExt cx="1296270" cy="1634112"/>
              </a:xfrm>
            </p:grpSpPr>
            <p:sp>
              <p:nvSpPr>
                <p:cNvPr id="225" name="Rounded Rectangle 224"/>
                <p:cNvSpPr>
                  <a:spLocks noChangeAspect="1"/>
                </p:cNvSpPr>
                <p:nvPr/>
              </p:nvSpPr>
              <p:spPr>
                <a:xfrm>
                  <a:off x="4892997" y="2495436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ounded Rectangle 225"/>
                <p:cNvSpPr>
                  <a:spLocks noChangeAspect="1"/>
                </p:cNvSpPr>
                <p:nvPr/>
              </p:nvSpPr>
              <p:spPr>
                <a:xfrm>
                  <a:off x="5009216" y="2615181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ounded Rectangle 226"/>
                <p:cNvSpPr>
                  <a:spLocks/>
                </p:cNvSpPr>
                <p:nvPr/>
              </p:nvSpPr>
              <p:spPr>
                <a:xfrm>
                  <a:off x="4648287" y="3215148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isometricOffAxis2Left">
                    <a:rot lat="1560000" lon="2700000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" name="Group 215"/>
              <p:cNvGrpSpPr/>
              <p:nvPr/>
            </p:nvGrpSpPr>
            <p:grpSpPr>
              <a:xfrm>
                <a:off x="6403356" y="4594771"/>
                <a:ext cx="1307592" cy="1634112"/>
                <a:chOff x="6403356" y="2495436"/>
                <a:chExt cx="1307592" cy="1634112"/>
              </a:xfrm>
            </p:grpSpPr>
            <p:sp>
              <p:nvSpPr>
                <p:cNvPr id="222" name="Rounded Rectangle 221"/>
                <p:cNvSpPr>
                  <a:spLocks noChangeAspect="1"/>
                </p:cNvSpPr>
                <p:nvPr/>
              </p:nvSpPr>
              <p:spPr>
                <a:xfrm>
                  <a:off x="6403356" y="2495436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ounded Rectangle 222"/>
                <p:cNvSpPr>
                  <a:spLocks noChangeAspect="1"/>
                </p:cNvSpPr>
                <p:nvPr/>
              </p:nvSpPr>
              <p:spPr>
                <a:xfrm>
                  <a:off x="6519575" y="2615181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ounded Rectangle 223"/>
                <p:cNvSpPr>
                  <a:spLocks/>
                </p:cNvSpPr>
                <p:nvPr/>
              </p:nvSpPr>
              <p:spPr>
                <a:xfrm>
                  <a:off x="6860556" y="3215148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A1DA"/>
                </a:solidFill>
                <a:ln>
                  <a:noFill/>
                </a:ln>
                <a:scene3d>
                  <a:camera prst="isometricRightUp">
                    <a:rot lat="1500000" lon="18899998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/>
              <p:cNvGrpSpPr/>
              <p:nvPr/>
            </p:nvGrpSpPr>
            <p:grpSpPr>
              <a:xfrm>
                <a:off x="5410191" y="4901538"/>
                <a:ext cx="1552302" cy="1634112"/>
                <a:chOff x="5410191" y="2802203"/>
                <a:chExt cx="1552302" cy="1634112"/>
              </a:xfrm>
            </p:grpSpPr>
            <p:sp>
              <p:nvSpPr>
                <p:cNvPr id="218" name="Rounded Rectangle 217"/>
                <p:cNvSpPr>
                  <a:spLocks noChangeAspect="1"/>
                </p:cNvSpPr>
                <p:nvPr/>
              </p:nvSpPr>
              <p:spPr>
                <a:xfrm>
                  <a:off x="5654901" y="2802203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ounded Rectangle 218"/>
                <p:cNvSpPr>
                  <a:spLocks noChangeAspect="1"/>
                </p:cNvSpPr>
                <p:nvPr/>
              </p:nvSpPr>
              <p:spPr>
                <a:xfrm>
                  <a:off x="5771120" y="2921948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ounded Rectangle 219"/>
                <p:cNvSpPr>
                  <a:spLocks/>
                </p:cNvSpPr>
                <p:nvPr/>
              </p:nvSpPr>
              <p:spPr>
                <a:xfrm>
                  <a:off x="6112101" y="3521915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A1DA"/>
                </a:solidFill>
                <a:ln>
                  <a:noFill/>
                </a:ln>
                <a:scene3d>
                  <a:camera prst="isometricRightUp">
                    <a:rot lat="1500000" lon="18899998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ounded Rectangle 220"/>
                <p:cNvSpPr>
                  <a:spLocks/>
                </p:cNvSpPr>
                <p:nvPr/>
              </p:nvSpPr>
              <p:spPr>
                <a:xfrm>
                  <a:off x="5410191" y="3521915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isometricOffAxis2Left">
                    <a:rot lat="1560000" lon="2700000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37" name="Group 1036"/>
            <p:cNvGrpSpPr/>
            <p:nvPr/>
          </p:nvGrpSpPr>
          <p:grpSpPr>
            <a:xfrm>
              <a:off x="3657600" y="914400"/>
              <a:ext cx="4567555" cy="2882327"/>
              <a:chOff x="3657600" y="914400"/>
              <a:chExt cx="4567555" cy="288232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427664" y="914400"/>
                <a:ext cx="1051560" cy="1051560"/>
                <a:chOff x="5660709" y="1581036"/>
                <a:chExt cx="1051560" cy="1051560"/>
              </a:xfrm>
            </p:grpSpPr>
            <p:sp>
              <p:nvSpPr>
                <p:cNvPr id="51" name="Rounded Rectangle 50"/>
                <p:cNvSpPr>
                  <a:spLocks noChangeAspect="1"/>
                </p:cNvSpPr>
                <p:nvPr/>
              </p:nvSpPr>
              <p:spPr>
                <a:xfrm>
                  <a:off x="5660709" y="1581036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ounded Rectangle 51"/>
                <p:cNvSpPr>
                  <a:spLocks noChangeAspect="1"/>
                </p:cNvSpPr>
                <p:nvPr/>
              </p:nvSpPr>
              <p:spPr>
                <a:xfrm>
                  <a:off x="5776928" y="1700781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239D2F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4" name="Group 1023"/>
              <p:cNvGrpSpPr/>
              <p:nvPr/>
            </p:nvGrpSpPr>
            <p:grpSpPr>
              <a:xfrm>
                <a:off x="4659952" y="1229469"/>
                <a:ext cx="1051560" cy="1051560"/>
                <a:chOff x="4892997" y="1889028"/>
                <a:chExt cx="1051560" cy="1051560"/>
              </a:xfrm>
            </p:grpSpPr>
            <p:sp>
              <p:nvSpPr>
                <p:cNvPr id="46" name="Rounded Rectangle 45"/>
                <p:cNvSpPr>
                  <a:spLocks noChangeAspect="1"/>
                </p:cNvSpPr>
                <p:nvPr/>
              </p:nvSpPr>
              <p:spPr>
                <a:xfrm>
                  <a:off x="4892997" y="1889028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ounded Rectangle 46"/>
                <p:cNvSpPr>
                  <a:spLocks noChangeAspect="1"/>
                </p:cNvSpPr>
                <p:nvPr/>
              </p:nvSpPr>
              <p:spPr>
                <a:xfrm>
                  <a:off x="5009216" y="2008773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239D2F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5" name="Group 1024"/>
              <p:cNvGrpSpPr/>
              <p:nvPr/>
            </p:nvGrpSpPr>
            <p:grpSpPr>
              <a:xfrm>
                <a:off x="6170311" y="1219200"/>
                <a:ext cx="1051560" cy="1051560"/>
                <a:chOff x="6403356" y="1885836"/>
                <a:chExt cx="1051560" cy="1051560"/>
              </a:xfrm>
            </p:grpSpPr>
            <p:sp>
              <p:nvSpPr>
                <p:cNvPr id="41" name="Rounded Rectangle 40"/>
                <p:cNvSpPr>
                  <a:spLocks noChangeAspect="1"/>
                </p:cNvSpPr>
                <p:nvPr/>
              </p:nvSpPr>
              <p:spPr>
                <a:xfrm>
                  <a:off x="6403356" y="1885836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ounded Rectangle 41"/>
                <p:cNvSpPr>
                  <a:spLocks noChangeAspect="1"/>
                </p:cNvSpPr>
                <p:nvPr/>
              </p:nvSpPr>
              <p:spPr>
                <a:xfrm>
                  <a:off x="6519575" y="2005581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239D2F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7" name="Group 1026"/>
              <p:cNvGrpSpPr/>
              <p:nvPr/>
            </p:nvGrpSpPr>
            <p:grpSpPr>
              <a:xfrm>
                <a:off x="5427664" y="1524000"/>
                <a:ext cx="1051560" cy="1051560"/>
                <a:chOff x="5660709" y="2195052"/>
                <a:chExt cx="1051560" cy="1051560"/>
              </a:xfrm>
            </p:grpSpPr>
            <p:sp>
              <p:nvSpPr>
                <p:cNvPr id="36" name="Rounded Rectangle 35"/>
                <p:cNvSpPr>
                  <a:spLocks noChangeAspect="1"/>
                </p:cNvSpPr>
                <p:nvPr/>
              </p:nvSpPr>
              <p:spPr>
                <a:xfrm>
                  <a:off x="5660709" y="2195052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ounded Rectangle 36"/>
                <p:cNvSpPr>
                  <a:spLocks noChangeAspect="1"/>
                </p:cNvSpPr>
                <p:nvPr/>
              </p:nvSpPr>
              <p:spPr>
                <a:xfrm>
                  <a:off x="5776928" y="2314797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239D2F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8" name="Group 1027"/>
              <p:cNvGrpSpPr/>
              <p:nvPr/>
            </p:nvGrpSpPr>
            <p:grpSpPr>
              <a:xfrm>
                <a:off x="3657600" y="1540716"/>
                <a:ext cx="1296270" cy="1634112"/>
                <a:chOff x="3890645" y="2180304"/>
                <a:chExt cx="1296270" cy="1634112"/>
              </a:xfrm>
            </p:grpSpPr>
            <p:sp>
              <p:nvSpPr>
                <p:cNvPr id="31" name="Rounded Rectangle 30"/>
                <p:cNvSpPr>
                  <a:spLocks noChangeAspect="1"/>
                </p:cNvSpPr>
                <p:nvPr/>
              </p:nvSpPr>
              <p:spPr>
                <a:xfrm>
                  <a:off x="4135355" y="2180304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ounded Rectangle 31"/>
                <p:cNvSpPr>
                  <a:spLocks noChangeAspect="1"/>
                </p:cNvSpPr>
                <p:nvPr/>
              </p:nvSpPr>
              <p:spPr>
                <a:xfrm>
                  <a:off x="4251574" y="2300049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239D2F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ounded Rectangle 33"/>
                <p:cNvSpPr>
                  <a:spLocks/>
                </p:cNvSpPr>
                <p:nvPr/>
              </p:nvSpPr>
              <p:spPr>
                <a:xfrm>
                  <a:off x="3890645" y="2900016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isometricOffAxis2Left">
                    <a:rot lat="1560000" lon="2700000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9" name="Group 1028"/>
              <p:cNvGrpSpPr/>
              <p:nvPr/>
            </p:nvGrpSpPr>
            <p:grpSpPr>
              <a:xfrm>
                <a:off x="6917563" y="1540716"/>
                <a:ext cx="1307592" cy="1634112"/>
                <a:chOff x="7150608" y="2180304"/>
                <a:chExt cx="1307592" cy="1634112"/>
              </a:xfrm>
            </p:grpSpPr>
            <p:sp>
              <p:nvSpPr>
                <p:cNvPr id="26" name="Rounded Rectangle 25"/>
                <p:cNvSpPr>
                  <a:spLocks noChangeAspect="1"/>
                </p:cNvSpPr>
                <p:nvPr/>
              </p:nvSpPr>
              <p:spPr>
                <a:xfrm>
                  <a:off x="7150608" y="2180304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>
                  <a:spLocks noChangeAspect="1"/>
                </p:cNvSpPr>
                <p:nvPr/>
              </p:nvSpPr>
              <p:spPr>
                <a:xfrm>
                  <a:off x="7266827" y="2300049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239D2F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>
                  <a:spLocks/>
                </p:cNvSpPr>
                <p:nvPr/>
              </p:nvSpPr>
              <p:spPr>
                <a:xfrm>
                  <a:off x="7607808" y="2900016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A1DA"/>
                </a:solidFill>
                <a:ln>
                  <a:noFill/>
                </a:ln>
                <a:scene3d>
                  <a:camera prst="isometricRightUp">
                    <a:rot lat="1500000" lon="18899998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0" name="Group 1029"/>
              <p:cNvGrpSpPr/>
              <p:nvPr/>
            </p:nvGrpSpPr>
            <p:grpSpPr>
              <a:xfrm>
                <a:off x="4415242" y="1850625"/>
                <a:ext cx="1296270" cy="1634112"/>
                <a:chOff x="4648287" y="2495436"/>
                <a:chExt cx="1296270" cy="1634112"/>
              </a:xfrm>
            </p:grpSpPr>
            <p:sp>
              <p:nvSpPr>
                <p:cNvPr id="21" name="Rounded Rectangle 20"/>
                <p:cNvSpPr>
                  <a:spLocks noChangeAspect="1"/>
                </p:cNvSpPr>
                <p:nvPr/>
              </p:nvSpPr>
              <p:spPr>
                <a:xfrm>
                  <a:off x="4892997" y="2495436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ounded Rectangle 21"/>
                <p:cNvSpPr>
                  <a:spLocks noChangeAspect="1"/>
                </p:cNvSpPr>
                <p:nvPr/>
              </p:nvSpPr>
              <p:spPr>
                <a:xfrm>
                  <a:off x="5009216" y="2615181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239D2F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>
                  <a:spLocks/>
                </p:cNvSpPr>
                <p:nvPr/>
              </p:nvSpPr>
              <p:spPr>
                <a:xfrm>
                  <a:off x="4648287" y="3215148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isometricOffAxis2Left">
                    <a:rot lat="1560000" lon="2700000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1" name="Group 1030"/>
              <p:cNvGrpSpPr/>
              <p:nvPr/>
            </p:nvGrpSpPr>
            <p:grpSpPr>
              <a:xfrm>
                <a:off x="6170311" y="1855848"/>
                <a:ext cx="1307592" cy="1634112"/>
                <a:chOff x="6403356" y="2495436"/>
                <a:chExt cx="1307592" cy="1634112"/>
              </a:xfrm>
            </p:grpSpPr>
            <p:sp>
              <p:nvSpPr>
                <p:cNvPr id="16" name="Rounded Rectangle 15"/>
                <p:cNvSpPr>
                  <a:spLocks noChangeAspect="1"/>
                </p:cNvSpPr>
                <p:nvPr/>
              </p:nvSpPr>
              <p:spPr>
                <a:xfrm>
                  <a:off x="6403356" y="2495436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ounded Rectangle 16"/>
                <p:cNvSpPr>
                  <a:spLocks noChangeAspect="1"/>
                </p:cNvSpPr>
                <p:nvPr/>
              </p:nvSpPr>
              <p:spPr>
                <a:xfrm>
                  <a:off x="6519575" y="2615181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239D2F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ounded Rectangle 17"/>
                <p:cNvSpPr>
                  <a:spLocks/>
                </p:cNvSpPr>
                <p:nvPr/>
              </p:nvSpPr>
              <p:spPr>
                <a:xfrm>
                  <a:off x="6860556" y="3215148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A1DA"/>
                </a:solidFill>
                <a:ln>
                  <a:noFill/>
                </a:ln>
                <a:scene3d>
                  <a:camera prst="isometricRightUp">
                    <a:rot lat="1500000" lon="18899998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2" name="Group 1031"/>
              <p:cNvGrpSpPr/>
              <p:nvPr/>
            </p:nvGrpSpPr>
            <p:grpSpPr>
              <a:xfrm>
                <a:off x="5177146" y="2162615"/>
                <a:ext cx="1552302" cy="1634112"/>
                <a:chOff x="5410191" y="2802203"/>
                <a:chExt cx="1552302" cy="1634112"/>
              </a:xfrm>
            </p:grpSpPr>
            <p:sp>
              <p:nvSpPr>
                <p:cNvPr id="4" name="Rounded Rectangle 3"/>
                <p:cNvSpPr>
                  <a:spLocks noChangeAspect="1"/>
                </p:cNvSpPr>
                <p:nvPr/>
              </p:nvSpPr>
              <p:spPr>
                <a:xfrm>
                  <a:off x="5654901" y="2802203"/>
                  <a:ext cx="1051560" cy="1051560"/>
                </a:xfrm>
                <a:prstGeom prst="roundRect">
                  <a:avLst>
                    <a:gd name="adj" fmla="val 8380"/>
                  </a:avLst>
                </a:prstGeom>
                <a:solidFill>
                  <a:schemeClr val="tx1"/>
                </a:solidFill>
                <a:ln>
                  <a:noFill/>
                </a:ln>
                <a:scene3d>
                  <a:camera prst="isometricTopUp">
                    <a:rot lat="19208651" lon="18204186" rev="4025413"/>
                  </a:camera>
                  <a:lightRig rig="soft" dir="t">
                    <a:rot lat="0" lon="0" rev="8400000"/>
                  </a:lightRig>
                </a:scene3d>
                <a:sp3d extrusionH="990600" prstMaterial="plastic">
                  <a:bevelT w="63500" h="63500"/>
                  <a:bevelB w="635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ounded Rectangle 5"/>
                <p:cNvSpPr>
                  <a:spLocks noChangeAspect="1"/>
                </p:cNvSpPr>
                <p:nvPr/>
              </p:nvSpPr>
              <p:spPr>
                <a:xfrm>
                  <a:off x="5771120" y="2921948"/>
                  <a:ext cx="822960" cy="82296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239D2F"/>
                </a:solidFill>
                <a:ln>
                  <a:noFill/>
                </a:ln>
                <a:scene3d>
                  <a:camera prst="isometricTopUp">
                    <a:rot lat="19208651" lon="18204191" rev="4025410"/>
                  </a:camera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ounded Rectangle 7"/>
                <p:cNvSpPr>
                  <a:spLocks/>
                </p:cNvSpPr>
                <p:nvPr/>
              </p:nvSpPr>
              <p:spPr>
                <a:xfrm>
                  <a:off x="6112101" y="3521915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rgbClr val="00A1DA"/>
                </a:solidFill>
                <a:ln>
                  <a:noFill/>
                </a:ln>
                <a:scene3d>
                  <a:camera prst="isometricRightUp">
                    <a:rot lat="1500000" lon="18899998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ounded Rectangle 9"/>
                <p:cNvSpPr>
                  <a:spLocks/>
                </p:cNvSpPr>
                <p:nvPr/>
              </p:nvSpPr>
              <p:spPr>
                <a:xfrm>
                  <a:off x="5410191" y="3521915"/>
                  <a:ext cx="850392" cy="914400"/>
                </a:xfrm>
                <a:prstGeom prst="roundRect">
                  <a:avLst>
                    <a:gd name="adj" fmla="val 5221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isometricOffAxis2Left">
                    <a:rot lat="1560000" lon="2700000" rev="0"/>
                  </a:camera>
                  <a:lightRig rig="threePt" dir="t">
                    <a:rot lat="0" lon="0" rev="1020000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039" name="Title 10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Povestea cubului </a:t>
            </a:r>
            <a:r>
              <a:rPr lang="en-US" dirty="0"/>
              <a:t>Rubik</a:t>
            </a:r>
          </a:p>
        </p:txBody>
      </p:sp>
      <p:grpSp>
        <p:nvGrpSpPr>
          <p:cNvPr id="270" name="Group 269"/>
          <p:cNvGrpSpPr/>
          <p:nvPr/>
        </p:nvGrpSpPr>
        <p:grpSpPr>
          <a:xfrm>
            <a:off x="1219200" y="1465426"/>
            <a:ext cx="2438400" cy="1218290"/>
            <a:chOff x="5471532" y="962130"/>
            <a:chExt cx="2986668" cy="1364314"/>
          </a:xfrm>
        </p:grpSpPr>
        <p:sp>
          <p:nvSpPr>
            <p:cNvPr id="272" name="Rectangle 271"/>
            <p:cNvSpPr/>
            <p:nvPr/>
          </p:nvSpPr>
          <p:spPr>
            <a:xfrm>
              <a:off x="5471532" y="1360233"/>
              <a:ext cx="2986668" cy="96621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hlinkClick r:id="rId2"/>
                </a:rPr>
                <a:t>https://learningapps.org/watch?v=p8os96p0c23</a:t>
              </a:r>
              <a:r>
                <a:rPr lang="ro-RO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5471532" y="962130"/>
              <a:ext cx="2986668" cy="409600"/>
            </a:xfrm>
            <a:prstGeom prst="rect">
              <a:avLst/>
            </a:prstGeom>
            <a:solidFill>
              <a:srgbClr val="00A1DA"/>
            </a:solidFill>
            <a:ln w="19050">
              <a:solidFill>
                <a:srgbClr val="005E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o-RO" sz="1600" b="1" dirty="0"/>
                <a:t>LINK 1</a:t>
              </a:r>
              <a:endParaRPr lang="en-US" sz="1600" b="1" dirty="0"/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533400" y="3201310"/>
            <a:ext cx="2438400" cy="1218290"/>
            <a:chOff x="5471532" y="962130"/>
            <a:chExt cx="2986668" cy="1364314"/>
          </a:xfrm>
        </p:grpSpPr>
        <p:sp>
          <p:nvSpPr>
            <p:cNvPr id="278" name="Rectangle 277"/>
            <p:cNvSpPr/>
            <p:nvPr/>
          </p:nvSpPr>
          <p:spPr>
            <a:xfrm>
              <a:off x="5471532" y="1360232"/>
              <a:ext cx="2986668" cy="96621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hlinkClick r:id="rId3"/>
                </a:rPr>
                <a:t>https://www.youtube.com/watch?v=tsueQjzq940</a:t>
              </a:r>
              <a:r>
                <a:rPr lang="ro-RO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5471532" y="962130"/>
              <a:ext cx="2986668" cy="409600"/>
            </a:xfrm>
            <a:prstGeom prst="rect">
              <a:avLst/>
            </a:prstGeom>
            <a:solidFill>
              <a:srgbClr val="239D2F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o-RO" sz="1600" b="1" dirty="0"/>
                <a:t>Link 2</a:t>
              </a:r>
              <a:endParaRPr lang="en-US" sz="1600" b="1" dirty="0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1037303" y="5020673"/>
            <a:ext cx="2438400" cy="1218290"/>
            <a:chOff x="5471532" y="962130"/>
            <a:chExt cx="2986668" cy="1364314"/>
          </a:xfrm>
        </p:grpSpPr>
        <p:sp>
          <p:nvSpPr>
            <p:cNvPr id="284" name="Rectangle 283"/>
            <p:cNvSpPr/>
            <p:nvPr/>
          </p:nvSpPr>
          <p:spPr>
            <a:xfrm>
              <a:off x="5471532" y="1360232"/>
              <a:ext cx="2986668" cy="966212"/>
            </a:xfrm>
            <a:prstGeom prst="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hlinkClick r:id="rId4"/>
                </a:rPr>
                <a:t>https://www.youtube.com/watch?v=xqnJEwcNDuM</a:t>
              </a:r>
              <a:r>
                <a:rPr lang="ro-RO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471532" y="962130"/>
              <a:ext cx="2986668" cy="4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o-RO" sz="1600" b="1" dirty="0"/>
                <a:t>Link 3</a:t>
              </a:r>
              <a:endParaRPr lang="en-US" sz="1600" b="1" dirty="0"/>
            </a:p>
          </p:txBody>
        </p:sp>
      </p:grpSp>
      <p:pic>
        <p:nvPicPr>
          <p:cNvPr id="93" name="Imagine 92">
            <a:extLst>
              <a:ext uri="{FF2B5EF4-FFF2-40B4-BE49-F238E27FC236}">
                <a16:creationId xmlns:a16="http://schemas.microsoft.com/office/drawing/2014/main" id="{8BFE80B5-80C0-4F9B-92EE-57417FB0736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t="30500" r="3492" b="14249"/>
          <a:stretch/>
        </p:blipFill>
        <p:spPr bwMode="auto">
          <a:xfrm>
            <a:off x="7488153" y="5937454"/>
            <a:ext cx="1515784" cy="83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752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83B61A1-8024-4A93-BAFF-9CE49D6D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60638"/>
            <a:ext cx="5638800" cy="868362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Test de atenție</a:t>
            </a:r>
            <a:br>
              <a:rPr lang="ro-RO" dirty="0"/>
            </a:br>
            <a:r>
              <a:rPr lang="ro-RO" dirty="0">
                <a:solidFill>
                  <a:srgbClr val="FF0000"/>
                </a:solidFill>
              </a:rPr>
              <a:t>varianta 1</a:t>
            </a:r>
            <a:r>
              <a:rPr lang="ro-RO" dirty="0"/>
              <a:t>- pe foaie și autoevaluare cu ajutorul următoarelor </a:t>
            </a:r>
            <a:r>
              <a:rPr lang="ro-RO" dirty="0" err="1"/>
              <a:t>slide</a:t>
            </a:r>
            <a:r>
              <a:rPr lang="ro-RO" dirty="0"/>
              <a:t>-uri</a:t>
            </a:r>
            <a:br>
              <a:rPr lang="ro-RO" dirty="0"/>
            </a:br>
            <a:br>
              <a:rPr lang="ro-RO" dirty="0"/>
            </a:br>
            <a:r>
              <a:rPr lang="ro-RO" dirty="0">
                <a:solidFill>
                  <a:srgbClr val="FF0000"/>
                </a:solidFill>
              </a:rPr>
              <a:t>varianta 2- online pe aplicația </a:t>
            </a:r>
            <a:r>
              <a:rPr lang="ro-RO" dirty="0" err="1">
                <a:solidFill>
                  <a:srgbClr val="FF0000"/>
                </a:solidFill>
              </a:rPr>
              <a:t>Blooket</a:t>
            </a:r>
            <a:r>
              <a:rPr lang="ro-RO" dirty="0"/>
              <a:t> </a:t>
            </a:r>
            <a:r>
              <a:rPr lang="ro-RO" sz="2200" dirty="0">
                <a:hlinkClick r:id="rId2"/>
              </a:rPr>
              <a:t>https://dashboard.blooket.com/set/64247cd989cb6dd71a227f74</a:t>
            </a:r>
            <a:r>
              <a:rPr lang="ro-RO" sz="2200" dirty="0"/>
              <a:t> </a:t>
            </a:r>
            <a:br>
              <a:rPr lang="ro-RO" sz="2200" dirty="0"/>
            </a:br>
            <a:endParaRPr lang="ro-RO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2EAFF245-796A-4C3B-8367-7373B07D4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352800"/>
            <a:ext cx="2263336" cy="3391194"/>
          </a:xfrm>
          <a:prstGeom prst="rect">
            <a:avLst/>
          </a:prstGeom>
        </p:spPr>
      </p:pic>
      <p:pic>
        <p:nvPicPr>
          <p:cNvPr id="1026" name="Picture 2" descr="Blooket Play &quot;How To&quot; for Teachers! - Teaching Expertise">
            <a:extLst>
              <a:ext uri="{FF2B5EF4-FFF2-40B4-BE49-F238E27FC236}">
                <a16:creationId xmlns:a16="http://schemas.microsoft.com/office/drawing/2014/main" id="{30727BA9-0F33-443A-B5A9-6A94F57F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12" y="48768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9752CE7A-F882-4857-B905-20D6FB8F1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587" y="508182"/>
            <a:ext cx="3621149" cy="20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9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6CF91F07-49FE-4037-912D-D0CAF8F369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57800" y="304800"/>
            <a:ext cx="3218688" cy="3352800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C19F8402-415C-47F1-8725-B90DF4F6C541}"/>
              </a:ext>
            </a:extLst>
          </p:cNvPr>
          <p:cNvSpPr txBox="1"/>
          <p:nvPr/>
        </p:nvSpPr>
        <p:spPr>
          <a:xfrm>
            <a:off x="304800" y="4572000"/>
            <a:ext cx="8839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Cubul a fost numit prima dată CUBUL MAGIC.</a:t>
            </a:r>
            <a:endParaRPr lang="ro-RO" sz="40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E086B1FA-2193-4877-9554-93B26B4A2F6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t="30500" r="3492" b="14249"/>
          <a:stretch/>
        </p:blipFill>
        <p:spPr bwMode="auto">
          <a:xfrm>
            <a:off x="7488153" y="5937454"/>
            <a:ext cx="1515784" cy="83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636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tăText 6">
            <a:extLst>
              <a:ext uri="{FF2B5EF4-FFF2-40B4-BE49-F238E27FC236}">
                <a16:creationId xmlns:a16="http://schemas.microsoft.com/office/drawing/2014/main" id="{C19F8402-415C-47F1-8725-B90DF4F6C541}"/>
              </a:ext>
            </a:extLst>
          </p:cNvPr>
          <p:cNvSpPr txBox="1"/>
          <p:nvPr/>
        </p:nvSpPr>
        <p:spPr>
          <a:xfrm>
            <a:off x="304800" y="4572000"/>
            <a:ext cx="8534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 A fost inventat de arhitectul ungur </a:t>
            </a:r>
            <a:r>
              <a:rPr lang="ro-RO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Erno</a:t>
            </a:r>
            <a:r>
              <a:rPr lang="ro-R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Rubik</a:t>
            </a:r>
            <a:r>
              <a:rPr lang="ro-R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în anul 1974.</a:t>
            </a:r>
            <a:endParaRPr lang="ro-RO" sz="4000" dirty="0"/>
          </a:p>
        </p:txBody>
      </p:sp>
      <p:pic>
        <p:nvPicPr>
          <p:cNvPr id="8" name="Picture 2" descr="Joc educativ Cub Rubik 3x3 MoYu MF3 - Micostore.ro.">
            <a:extLst>
              <a:ext uri="{FF2B5EF4-FFF2-40B4-BE49-F238E27FC236}">
                <a16:creationId xmlns:a16="http://schemas.microsoft.com/office/drawing/2014/main" id="{1D099E3A-0EAC-423E-8CF8-4D4578C29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7532704D-9724-42E0-AD4B-CCB16457CA7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t="30500" r="3492" b="14249"/>
          <a:stretch/>
        </p:blipFill>
        <p:spPr bwMode="auto">
          <a:xfrm>
            <a:off x="7488153" y="5937454"/>
            <a:ext cx="1515784" cy="83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209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6CF91F07-49FE-4037-912D-D0CAF8F369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57800" y="304800"/>
            <a:ext cx="3218688" cy="3352800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C19F8402-415C-47F1-8725-B90DF4F6C541}"/>
              </a:ext>
            </a:extLst>
          </p:cNvPr>
          <p:cNvSpPr txBox="1"/>
          <p:nvPr/>
        </p:nvSpPr>
        <p:spPr>
          <a:xfrm>
            <a:off x="304800" y="4572000"/>
            <a:ext cx="8534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 Este cea mai vândută jucărie din lume: s-au vândut peste 350 milioane de bucăți.</a:t>
            </a:r>
            <a:endParaRPr lang="ro-RO" sz="40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2D564D89-6E87-494A-9D41-12C813806BA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t="30500" r="3492" b="14249"/>
          <a:stretch/>
        </p:blipFill>
        <p:spPr bwMode="auto">
          <a:xfrm>
            <a:off x="7488153" y="5937454"/>
            <a:ext cx="1515784" cy="83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971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tăText 6">
            <a:extLst>
              <a:ext uri="{FF2B5EF4-FFF2-40B4-BE49-F238E27FC236}">
                <a16:creationId xmlns:a16="http://schemas.microsoft.com/office/drawing/2014/main" id="{C19F8402-415C-47F1-8725-B90DF4F6C541}"/>
              </a:ext>
            </a:extLst>
          </p:cNvPr>
          <p:cNvSpPr txBox="1"/>
          <p:nvPr/>
        </p:nvSpPr>
        <p:spPr>
          <a:xfrm>
            <a:off x="304800" y="4572000"/>
            <a:ext cx="883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– Cubul conține 26 de piese individuale.</a:t>
            </a:r>
            <a:endParaRPr lang="ro-RO" sz="4000" dirty="0"/>
          </a:p>
        </p:txBody>
      </p:sp>
      <p:pic>
        <p:nvPicPr>
          <p:cNvPr id="6" name="Picture 2" descr="Joc educativ Cub Rubik 3x3 MoYu MF3 - Micostore.ro.">
            <a:extLst>
              <a:ext uri="{FF2B5EF4-FFF2-40B4-BE49-F238E27FC236}">
                <a16:creationId xmlns:a16="http://schemas.microsoft.com/office/drawing/2014/main" id="{B57D133E-23EB-4885-AF60-62B152FE6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5A08E996-4A4B-46F8-906B-8AD48FE1E95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t="30500" r="3492" b="14249"/>
          <a:stretch/>
        </p:blipFill>
        <p:spPr bwMode="auto">
          <a:xfrm>
            <a:off x="7488153" y="5937454"/>
            <a:ext cx="1515784" cy="83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061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6CF91F07-49FE-4037-912D-D0CAF8F369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57800" y="304800"/>
            <a:ext cx="3218688" cy="3352800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C19F8402-415C-47F1-8725-B90DF4F6C541}"/>
              </a:ext>
            </a:extLst>
          </p:cNvPr>
          <p:cNvSpPr txBox="1"/>
          <p:nvPr/>
        </p:nvSpPr>
        <p:spPr>
          <a:xfrm>
            <a:off x="304800" y="4572000"/>
            <a:ext cx="8839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 Există campionate de rezolvare a cubului .</a:t>
            </a:r>
            <a:endParaRPr lang="ro-RO" sz="40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1FFB6A79-0853-44E4-9AA9-47CDE2349A3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t="30500" r="3492" b="14249"/>
          <a:stretch/>
        </p:blipFill>
        <p:spPr bwMode="auto">
          <a:xfrm>
            <a:off x="7488153" y="5937454"/>
            <a:ext cx="1515784" cy="83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6661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4E26F71-945E-438A-B1F0-C3C8DA6D27B2}">
  <we:reference id="wa104380121" version="2.0.0.0" store="ro-RO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228</Words>
  <Application>Microsoft Office PowerPoint</Application>
  <PresentationFormat>Expunere pe ecran (4:3)</PresentationFormat>
  <Paragraphs>29</Paragraphs>
  <Slides>15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Prezentare PowerPoint</vt:lpstr>
      <vt:lpstr>Prezentare PowerPoint</vt:lpstr>
      <vt:lpstr>Povestea cubului Rubik</vt:lpstr>
      <vt:lpstr>Test de atenție varianta 1- pe foaie și autoevaluare cu ajutorul următoarelor slide-uri  varianta 2- online pe aplicația Blooket https://dashboard.blooket.com/set/64247cd989cb6dd71a227f74 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Aminul Islam</dc:creator>
  <cp:lastModifiedBy>mihai manecuta</cp:lastModifiedBy>
  <cp:revision>29</cp:revision>
  <dcterms:created xsi:type="dcterms:W3CDTF">2013-06-07T13:23:45Z</dcterms:created>
  <dcterms:modified xsi:type="dcterms:W3CDTF">2023-03-29T18:26:46Z</dcterms:modified>
</cp:coreProperties>
</file>