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7" r:id="rId2"/>
  </p:sldMasterIdLst>
  <p:sldIdLst>
    <p:sldId id="282" r:id="rId3"/>
    <p:sldId id="258" r:id="rId4"/>
    <p:sldId id="259" r:id="rId5"/>
    <p:sldId id="277" r:id="rId6"/>
    <p:sldId id="278" r:id="rId7"/>
    <p:sldId id="271" r:id="rId8"/>
    <p:sldId id="272" r:id="rId9"/>
    <p:sldId id="273" r:id="rId10"/>
    <p:sldId id="274" r:id="rId11"/>
    <p:sldId id="275" r:id="rId12"/>
    <p:sldId id="276" r:id="rId13"/>
    <p:sldId id="269" r:id="rId14"/>
    <p:sldId id="268" r:id="rId15"/>
    <p:sldId id="260" r:id="rId16"/>
    <p:sldId id="280" r:id="rId17"/>
    <p:sldId id="281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15848-282B-459B-B522-E2099815EE67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o-RO"/>
        </a:p>
      </dgm:t>
    </dgm:pt>
    <dgm:pt modelId="{31B83671-5E22-4A32-B368-B8EC3EC3C0A4}">
      <dgm:prSet phldrT="[Text]"/>
      <dgm:spPr/>
      <dgm:t>
        <a:bodyPr/>
        <a:lstStyle/>
        <a:p>
          <a:pPr algn="ctr"/>
          <a:r>
            <a:rPr lang="ro-RO" dirty="0"/>
            <a:t>Structura anului școlar 2023-2024</a:t>
          </a:r>
        </a:p>
      </dgm:t>
    </dgm:pt>
    <dgm:pt modelId="{D8CED829-4CD2-4730-9E91-2EDB3126A389}" type="parTrans" cxnId="{7842F630-A432-45A5-A193-44CFB4FB5D22}">
      <dgm:prSet/>
      <dgm:spPr/>
      <dgm:t>
        <a:bodyPr/>
        <a:lstStyle/>
        <a:p>
          <a:endParaRPr lang="ro-RO"/>
        </a:p>
      </dgm:t>
    </dgm:pt>
    <dgm:pt modelId="{063C09D7-9B0D-4D05-9AF8-3BF24081735D}" type="sibTrans" cxnId="{7842F630-A432-45A5-A193-44CFB4FB5D22}">
      <dgm:prSet/>
      <dgm:spPr/>
      <dgm:t>
        <a:bodyPr/>
        <a:lstStyle/>
        <a:p>
          <a:endParaRPr lang="ro-RO"/>
        </a:p>
      </dgm:t>
    </dgm:pt>
    <dgm:pt modelId="{4909158B-BCE1-44EC-95E9-09F5AF2225E0}">
      <dgm:prSet phldrT="[Text]"/>
      <dgm:spPr/>
      <dgm:t>
        <a:bodyPr/>
        <a:lstStyle/>
        <a:p>
          <a:r>
            <a:rPr lang="ro-RO" dirty="0"/>
            <a:t>Cerințe personale</a:t>
          </a:r>
        </a:p>
      </dgm:t>
    </dgm:pt>
    <dgm:pt modelId="{85DE2485-3C9F-44E8-AB5C-9AB09006681E}" type="parTrans" cxnId="{728AFB7C-590E-4AE4-BEC9-5B9594CF7170}">
      <dgm:prSet/>
      <dgm:spPr/>
      <dgm:t>
        <a:bodyPr/>
        <a:lstStyle/>
        <a:p>
          <a:endParaRPr lang="ro-RO"/>
        </a:p>
      </dgm:t>
    </dgm:pt>
    <dgm:pt modelId="{727DEC55-D872-4CFB-961F-52828D5E7D3E}" type="sibTrans" cxnId="{728AFB7C-590E-4AE4-BEC9-5B9594CF7170}">
      <dgm:prSet/>
      <dgm:spPr/>
      <dgm:t>
        <a:bodyPr/>
        <a:lstStyle/>
        <a:p>
          <a:endParaRPr lang="ro-RO"/>
        </a:p>
      </dgm:t>
    </dgm:pt>
    <dgm:pt modelId="{A782DA33-AEFD-4755-B8EC-36212CE4EAAC}">
      <dgm:prSet phldrT="[Text]"/>
      <dgm:spPr/>
      <dgm:t>
        <a:bodyPr/>
        <a:lstStyle/>
        <a:p>
          <a:r>
            <a:rPr lang="ro-RO" dirty="0"/>
            <a:t>Comunicări din partea direcțiunii</a:t>
          </a:r>
        </a:p>
      </dgm:t>
    </dgm:pt>
    <dgm:pt modelId="{4F7CD232-DCA2-4DA1-9DFE-70635E10E7B6}" type="parTrans" cxnId="{6D8B245D-8F3F-4A1F-99E4-D8728D0798CE}">
      <dgm:prSet/>
      <dgm:spPr/>
      <dgm:t>
        <a:bodyPr/>
        <a:lstStyle/>
        <a:p>
          <a:endParaRPr lang="ro-RO"/>
        </a:p>
      </dgm:t>
    </dgm:pt>
    <dgm:pt modelId="{D87A8CAB-3B33-44AE-AD4D-65B436003C12}" type="sibTrans" cxnId="{6D8B245D-8F3F-4A1F-99E4-D8728D0798CE}">
      <dgm:prSet/>
      <dgm:spPr/>
      <dgm:t>
        <a:bodyPr/>
        <a:lstStyle/>
        <a:p>
          <a:endParaRPr lang="ro-RO"/>
        </a:p>
      </dgm:t>
    </dgm:pt>
    <dgm:pt modelId="{BE431730-C0F4-4150-93AF-5177EB01D32A}" type="pres">
      <dgm:prSet presAssocID="{93815848-282B-459B-B522-E2099815EE67}" presName="outerComposite" presStyleCnt="0">
        <dgm:presLayoutVars>
          <dgm:chMax val="5"/>
          <dgm:dir/>
          <dgm:resizeHandles val="exact"/>
        </dgm:presLayoutVars>
      </dgm:prSet>
      <dgm:spPr/>
    </dgm:pt>
    <dgm:pt modelId="{B1C19F1E-923B-4048-AE92-C451F4A68F42}" type="pres">
      <dgm:prSet presAssocID="{93815848-282B-459B-B522-E2099815EE67}" presName="dummyMaxCanvas" presStyleCnt="0">
        <dgm:presLayoutVars/>
      </dgm:prSet>
      <dgm:spPr/>
    </dgm:pt>
    <dgm:pt modelId="{92A56693-39E9-4F03-8CC1-34E741E44279}" type="pres">
      <dgm:prSet presAssocID="{93815848-282B-459B-B522-E2099815EE67}" presName="ThreeNodes_1" presStyleLbl="node1" presStyleIdx="0" presStyleCnt="3">
        <dgm:presLayoutVars>
          <dgm:bulletEnabled val="1"/>
        </dgm:presLayoutVars>
      </dgm:prSet>
      <dgm:spPr/>
    </dgm:pt>
    <dgm:pt modelId="{B2D3DDA1-D5CE-400F-85E0-D965A54F69D5}" type="pres">
      <dgm:prSet presAssocID="{93815848-282B-459B-B522-E2099815EE67}" presName="ThreeNodes_2" presStyleLbl="node1" presStyleIdx="1" presStyleCnt="3">
        <dgm:presLayoutVars>
          <dgm:bulletEnabled val="1"/>
        </dgm:presLayoutVars>
      </dgm:prSet>
      <dgm:spPr/>
    </dgm:pt>
    <dgm:pt modelId="{0F68928F-9915-4036-885E-BD83C2BF4F5D}" type="pres">
      <dgm:prSet presAssocID="{93815848-282B-459B-B522-E2099815EE67}" presName="ThreeNodes_3" presStyleLbl="node1" presStyleIdx="2" presStyleCnt="3">
        <dgm:presLayoutVars>
          <dgm:bulletEnabled val="1"/>
        </dgm:presLayoutVars>
      </dgm:prSet>
      <dgm:spPr/>
    </dgm:pt>
    <dgm:pt modelId="{FD495F89-E182-4DF8-A7DF-CB0537C0E0DA}" type="pres">
      <dgm:prSet presAssocID="{93815848-282B-459B-B522-E2099815EE67}" presName="ThreeConn_1-2" presStyleLbl="fgAccFollowNode1" presStyleIdx="0" presStyleCnt="2">
        <dgm:presLayoutVars>
          <dgm:bulletEnabled val="1"/>
        </dgm:presLayoutVars>
      </dgm:prSet>
      <dgm:spPr/>
    </dgm:pt>
    <dgm:pt modelId="{21ACC977-20A9-4E85-82E1-DD893484FD48}" type="pres">
      <dgm:prSet presAssocID="{93815848-282B-459B-B522-E2099815EE67}" presName="ThreeConn_2-3" presStyleLbl="fgAccFollowNode1" presStyleIdx="1" presStyleCnt="2">
        <dgm:presLayoutVars>
          <dgm:bulletEnabled val="1"/>
        </dgm:presLayoutVars>
      </dgm:prSet>
      <dgm:spPr/>
    </dgm:pt>
    <dgm:pt modelId="{4C56FA1F-C2BA-48CD-A45F-CE98810F27EA}" type="pres">
      <dgm:prSet presAssocID="{93815848-282B-459B-B522-E2099815EE67}" presName="ThreeNodes_1_text" presStyleLbl="node1" presStyleIdx="2" presStyleCnt="3">
        <dgm:presLayoutVars>
          <dgm:bulletEnabled val="1"/>
        </dgm:presLayoutVars>
      </dgm:prSet>
      <dgm:spPr/>
    </dgm:pt>
    <dgm:pt modelId="{D54E5162-D615-4AAC-B38D-02CA41A887DD}" type="pres">
      <dgm:prSet presAssocID="{93815848-282B-459B-B522-E2099815EE67}" presName="ThreeNodes_2_text" presStyleLbl="node1" presStyleIdx="2" presStyleCnt="3">
        <dgm:presLayoutVars>
          <dgm:bulletEnabled val="1"/>
        </dgm:presLayoutVars>
      </dgm:prSet>
      <dgm:spPr/>
    </dgm:pt>
    <dgm:pt modelId="{CAE17955-E0D3-49E3-93ED-95B0EE1E0DF6}" type="pres">
      <dgm:prSet presAssocID="{93815848-282B-459B-B522-E2099815EE6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842F630-A432-45A5-A193-44CFB4FB5D22}" srcId="{93815848-282B-459B-B522-E2099815EE67}" destId="{31B83671-5E22-4A32-B368-B8EC3EC3C0A4}" srcOrd="0" destOrd="0" parTransId="{D8CED829-4CD2-4730-9E91-2EDB3126A389}" sibTransId="{063C09D7-9B0D-4D05-9AF8-3BF24081735D}"/>
    <dgm:cxn modelId="{6D8B245D-8F3F-4A1F-99E4-D8728D0798CE}" srcId="{93815848-282B-459B-B522-E2099815EE67}" destId="{A782DA33-AEFD-4755-B8EC-36212CE4EAAC}" srcOrd="2" destOrd="0" parTransId="{4F7CD232-DCA2-4DA1-9DFE-70635E10E7B6}" sibTransId="{D87A8CAB-3B33-44AE-AD4D-65B436003C12}"/>
    <dgm:cxn modelId="{C907096F-EC61-4D13-B0B1-546B2D5CB939}" type="presOf" srcId="{A782DA33-AEFD-4755-B8EC-36212CE4EAAC}" destId="{CAE17955-E0D3-49E3-93ED-95B0EE1E0DF6}" srcOrd="1" destOrd="0" presId="urn:microsoft.com/office/officeart/2005/8/layout/vProcess5"/>
    <dgm:cxn modelId="{ECEE6073-AF83-44CD-9AD6-5559D897EC65}" type="presOf" srcId="{727DEC55-D872-4CFB-961F-52828D5E7D3E}" destId="{21ACC977-20A9-4E85-82E1-DD893484FD48}" srcOrd="0" destOrd="0" presId="urn:microsoft.com/office/officeart/2005/8/layout/vProcess5"/>
    <dgm:cxn modelId="{728AFB7C-590E-4AE4-BEC9-5B9594CF7170}" srcId="{93815848-282B-459B-B522-E2099815EE67}" destId="{4909158B-BCE1-44EC-95E9-09F5AF2225E0}" srcOrd="1" destOrd="0" parTransId="{85DE2485-3C9F-44E8-AB5C-9AB09006681E}" sibTransId="{727DEC55-D872-4CFB-961F-52828D5E7D3E}"/>
    <dgm:cxn modelId="{FD7EEB99-B4D7-402E-8F6D-3638C5E67C48}" type="presOf" srcId="{93815848-282B-459B-B522-E2099815EE67}" destId="{BE431730-C0F4-4150-93AF-5177EB01D32A}" srcOrd="0" destOrd="0" presId="urn:microsoft.com/office/officeart/2005/8/layout/vProcess5"/>
    <dgm:cxn modelId="{18960A9C-20C7-43C8-8536-763F66FF55BC}" type="presOf" srcId="{31B83671-5E22-4A32-B368-B8EC3EC3C0A4}" destId="{92A56693-39E9-4F03-8CC1-34E741E44279}" srcOrd="0" destOrd="0" presId="urn:microsoft.com/office/officeart/2005/8/layout/vProcess5"/>
    <dgm:cxn modelId="{2AB4AAC7-BD9F-4AE4-B82A-A0215A1E615D}" type="presOf" srcId="{063C09D7-9B0D-4D05-9AF8-3BF24081735D}" destId="{FD495F89-E182-4DF8-A7DF-CB0537C0E0DA}" srcOrd="0" destOrd="0" presId="urn:microsoft.com/office/officeart/2005/8/layout/vProcess5"/>
    <dgm:cxn modelId="{F37B0DD1-2EDB-4EBD-947F-1D6BDB1E9B36}" type="presOf" srcId="{4909158B-BCE1-44EC-95E9-09F5AF2225E0}" destId="{B2D3DDA1-D5CE-400F-85E0-D965A54F69D5}" srcOrd="0" destOrd="0" presId="urn:microsoft.com/office/officeart/2005/8/layout/vProcess5"/>
    <dgm:cxn modelId="{F52250EA-C63C-4A9D-B432-95F5D39A6A4D}" type="presOf" srcId="{31B83671-5E22-4A32-B368-B8EC3EC3C0A4}" destId="{4C56FA1F-C2BA-48CD-A45F-CE98810F27EA}" srcOrd="1" destOrd="0" presId="urn:microsoft.com/office/officeart/2005/8/layout/vProcess5"/>
    <dgm:cxn modelId="{2960FBF1-132F-4AD0-99A3-7F21938C43EE}" type="presOf" srcId="{A782DA33-AEFD-4755-B8EC-36212CE4EAAC}" destId="{0F68928F-9915-4036-885E-BD83C2BF4F5D}" srcOrd="0" destOrd="0" presId="urn:microsoft.com/office/officeart/2005/8/layout/vProcess5"/>
    <dgm:cxn modelId="{78AB0FF8-327D-4FF1-8EBB-1FBDDB79CE8B}" type="presOf" srcId="{4909158B-BCE1-44EC-95E9-09F5AF2225E0}" destId="{D54E5162-D615-4AAC-B38D-02CA41A887DD}" srcOrd="1" destOrd="0" presId="urn:microsoft.com/office/officeart/2005/8/layout/vProcess5"/>
    <dgm:cxn modelId="{A28D928C-3AE0-4C4E-B4F5-66BB7343BB84}" type="presParOf" srcId="{BE431730-C0F4-4150-93AF-5177EB01D32A}" destId="{B1C19F1E-923B-4048-AE92-C451F4A68F42}" srcOrd="0" destOrd="0" presId="urn:microsoft.com/office/officeart/2005/8/layout/vProcess5"/>
    <dgm:cxn modelId="{B09FECB1-A805-4EC1-9974-9A887F2ECD8D}" type="presParOf" srcId="{BE431730-C0F4-4150-93AF-5177EB01D32A}" destId="{92A56693-39E9-4F03-8CC1-34E741E44279}" srcOrd="1" destOrd="0" presId="urn:microsoft.com/office/officeart/2005/8/layout/vProcess5"/>
    <dgm:cxn modelId="{76F7D21B-05BF-470B-8B26-5C4B06095862}" type="presParOf" srcId="{BE431730-C0F4-4150-93AF-5177EB01D32A}" destId="{B2D3DDA1-D5CE-400F-85E0-D965A54F69D5}" srcOrd="2" destOrd="0" presId="urn:microsoft.com/office/officeart/2005/8/layout/vProcess5"/>
    <dgm:cxn modelId="{78939515-6E5E-4300-8201-020FC22263BF}" type="presParOf" srcId="{BE431730-C0F4-4150-93AF-5177EB01D32A}" destId="{0F68928F-9915-4036-885E-BD83C2BF4F5D}" srcOrd="3" destOrd="0" presId="urn:microsoft.com/office/officeart/2005/8/layout/vProcess5"/>
    <dgm:cxn modelId="{F97260A7-2F53-4AE0-B470-289681CF9E42}" type="presParOf" srcId="{BE431730-C0F4-4150-93AF-5177EB01D32A}" destId="{FD495F89-E182-4DF8-A7DF-CB0537C0E0DA}" srcOrd="4" destOrd="0" presId="urn:microsoft.com/office/officeart/2005/8/layout/vProcess5"/>
    <dgm:cxn modelId="{D5D033E1-750C-4BBB-B55B-39CC4CCFC01F}" type="presParOf" srcId="{BE431730-C0F4-4150-93AF-5177EB01D32A}" destId="{21ACC977-20A9-4E85-82E1-DD893484FD48}" srcOrd="5" destOrd="0" presId="urn:microsoft.com/office/officeart/2005/8/layout/vProcess5"/>
    <dgm:cxn modelId="{41809D5D-C6DB-46A9-8567-5421B76E43A4}" type="presParOf" srcId="{BE431730-C0F4-4150-93AF-5177EB01D32A}" destId="{4C56FA1F-C2BA-48CD-A45F-CE98810F27EA}" srcOrd="6" destOrd="0" presId="urn:microsoft.com/office/officeart/2005/8/layout/vProcess5"/>
    <dgm:cxn modelId="{A4CBF6EF-2C62-4F1D-B413-B6834F646237}" type="presParOf" srcId="{BE431730-C0F4-4150-93AF-5177EB01D32A}" destId="{D54E5162-D615-4AAC-B38D-02CA41A887DD}" srcOrd="7" destOrd="0" presId="urn:microsoft.com/office/officeart/2005/8/layout/vProcess5"/>
    <dgm:cxn modelId="{A0198DC9-B520-49A6-878E-2C513CE878B8}" type="presParOf" srcId="{BE431730-C0F4-4150-93AF-5177EB01D32A}" destId="{CAE17955-E0D3-49E3-93ED-95B0EE1E0D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56693-39E9-4F03-8CC1-34E741E44279}">
      <dsp:nvSpPr>
        <dsp:cNvPr id="0" name=""/>
        <dsp:cNvSpPr/>
      </dsp:nvSpPr>
      <dsp:spPr>
        <a:xfrm>
          <a:off x="0" y="0"/>
          <a:ext cx="4533900" cy="1142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dirty="0"/>
            <a:t>Structura anului școlar 2023-2024</a:t>
          </a:r>
        </a:p>
      </dsp:txBody>
      <dsp:txXfrm>
        <a:off x="33455" y="33455"/>
        <a:ext cx="3301321" cy="1075342"/>
      </dsp:txXfrm>
    </dsp:sp>
    <dsp:sp modelId="{B2D3DDA1-D5CE-400F-85E0-D965A54F69D5}">
      <dsp:nvSpPr>
        <dsp:cNvPr id="0" name=""/>
        <dsp:cNvSpPr/>
      </dsp:nvSpPr>
      <dsp:spPr>
        <a:xfrm>
          <a:off x="400049" y="1332628"/>
          <a:ext cx="4533900" cy="1142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dirty="0"/>
            <a:t>Cerințe personale</a:t>
          </a:r>
        </a:p>
      </dsp:txBody>
      <dsp:txXfrm>
        <a:off x="433504" y="1366083"/>
        <a:ext cx="3324475" cy="1075342"/>
      </dsp:txXfrm>
    </dsp:sp>
    <dsp:sp modelId="{0F68928F-9915-4036-885E-BD83C2BF4F5D}">
      <dsp:nvSpPr>
        <dsp:cNvPr id="0" name=""/>
        <dsp:cNvSpPr/>
      </dsp:nvSpPr>
      <dsp:spPr>
        <a:xfrm>
          <a:off x="800099" y="2665256"/>
          <a:ext cx="4533900" cy="11422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2900" kern="1200" dirty="0"/>
            <a:t>Comunicări din partea direcțiunii</a:t>
          </a:r>
        </a:p>
      </dsp:txBody>
      <dsp:txXfrm>
        <a:off x="833554" y="2698711"/>
        <a:ext cx="3324475" cy="1075342"/>
      </dsp:txXfrm>
    </dsp:sp>
    <dsp:sp modelId="{FD495F89-E182-4DF8-A7DF-CB0537C0E0DA}">
      <dsp:nvSpPr>
        <dsp:cNvPr id="0" name=""/>
        <dsp:cNvSpPr/>
      </dsp:nvSpPr>
      <dsp:spPr>
        <a:xfrm>
          <a:off x="3791435" y="866208"/>
          <a:ext cx="742464" cy="74246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300" kern="1200"/>
        </a:p>
      </dsp:txBody>
      <dsp:txXfrm>
        <a:off x="3958489" y="866208"/>
        <a:ext cx="408356" cy="558704"/>
      </dsp:txXfrm>
    </dsp:sp>
    <dsp:sp modelId="{21ACC977-20A9-4E85-82E1-DD893484FD48}">
      <dsp:nvSpPr>
        <dsp:cNvPr id="0" name=""/>
        <dsp:cNvSpPr/>
      </dsp:nvSpPr>
      <dsp:spPr>
        <a:xfrm>
          <a:off x="4191485" y="2191221"/>
          <a:ext cx="742464" cy="74246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o-RO" sz="3300" kern="1200"/>
        </a:p>
      </dsp:txBody>
      <dsp:txXfrm>
        <a:off x="4358539" y="2191221"/>
        <a:ext cx="408356" cy="55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557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3232"/>
            <a:ext cx="9144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Saturday, September 9,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67328" y="6217920"/>
            <a:ext cx="7196328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152" y="0"/>
            <a:ext cx="68580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7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9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08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3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6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51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4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68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79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Saturday, September 9,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06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9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9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1081941"/>
            <a:ext cx="10543032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3961666"/>
            <a:ext cx="10543032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0624" y="1825625"/>
            <a:ext cx="5599176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791456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5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681163"/>
            <a:ext cx="554969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0624" y="2505075"/>
            <a:ext cx="5549697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70321" y="1681163"/>
            <a:ext cx="4993335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70321" y="2505075"/>
            <a:ext cx="4993335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938306"/>
            <a:ext cx="10543032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2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10543032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99340"/>
            <a:ext cx="5780468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457200"/>
            <a:ext cx="4489180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0624" y="2199340"/>
            <a:ext cx="4489180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0624" y="6217920"/>
            <a:ext cx="27432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Saturday, September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478322" y="709375"/>
            <a:ext cx="10713675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24" y="365125"/>
            <a:ext cx="105430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624" y="1825625"/>
            <a:ext cx="105430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624" y="6217920"/>
            <a:ext cx="2743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Saturday, September 9,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67328" y="6217920"/>
            <a:ext cx="7196328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3152" y="0"/>
            <a:ext cx="68580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96CA-6BF2-489E-B109-EC8CE8931FBE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F82C-8743-403A-803F-946E311060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5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School Teacher Clipart, Download Free School Teacher Clipart png  images, Free ClipArts on Clipart Library">
            <a:extLst>
              <a:ext uri="{FF2B5EF4-FFF2-40B4-BE49-F238E27FC236}">
                <a16:creationId xmlns:a16="http://schemas.microsoft.com/office/drawing/2014/main" id="{47773B80-78E5-63BB-B850-1EDDE1DD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71" y="-19049"/>
            <a:ext cx="6740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3029" y="3894232"/>
            <a:ext cx="4343400" cy="1295400"/>
          </a:xfrm>
        </p:spPr>
        <p:txBody>
          <a:bodyPr>
            <a:normAutofit/>
          </a:bodyPr>
          <a:lstStyle/>
          <a:p>
            <a:r>
              <a:rPr lang="ro-R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Prof. Mînecuță Elisabeta</a:t>
            </a:r>
          </a:p>
          <a:p>
            <a:r>
              <a:rPr lang="ro-RO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Septembrie 2023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BD26D9-EFD7-AF91-C115-79E84D15F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850279"/>
            <a:ext cx="5486400" cy="1470025"/>
          </a:xfrm>
        </p:spPr>
        <p:txBody>
          <a:bodyPr>
            <a:normAutofit/>
          </a:bodyPr>
          <a:lstStyle/>
          <a:p>
            <a: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Ședință cu părinții</a:t>
            </a:r>
            <a:b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clasa a III-a B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Sticker Mesaje Motivationale, Copiii sunt ca fluturii, 60x90 cm - eMAG.ro">
            <a:extLst>
              <a:ext uri="{FF2B5EF4-FFF2-40B4-BE49-F238E27FC236}">
                <a16:creationId xmlns:a16="http://schemas.microsoft.com/office/drawing/2014/main" id="{A63EC61E-0390-2232-9E76-851E7B70B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8" r="17320"/>
          <a:stretch/>
        </p:blipFill>
        <p:spPr bwMode="auto">
          <a:xfrm>
            <a:off x="7719918" y="1330178"/>
            <a:ext cx="3487272" cy="53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C10E3582-C30C-3C47-7EE7-B02E59E6DC5E}"/>
              </a:ext>
            </a:extLst>
          </p:cNvPr>
          <p:cNvSpPr/>
          <p:nvPr/>
        </p:nvSpPr>
        <p:spPr>
          <a:xfrm>
            <a:off x="8299425" y="331711"/>
            <a:ext cx="219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Motto:</a:t>
            </a:r>
          </a:p>
        </p:txBody>
      </p:sp>
    </p:spTree>
    <p:extLst>
      <p:ext uri="{BB962C8B-B14F-4D97-AF65-F5344CB8AC3E}">
        <p14:creationId xmlns:p14="http://schemas.microsoft.com/office/powerpoint/2010/main" val="273772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BF93729-1845-4CEA-8955-C414A4688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998" y="825992"/>
            <a:ext cx="105430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EDUCAȚIE CIVICĂ</a:t>
            </a:r>
            <a:br>
              <a:rPr lang="ro-RO" sz="5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7081497-B115-4A68-95CE-D5D0E5232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269" y="1825625"/>
            <a:ext cx="10177669" cy="4206383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Această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o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autocunoaștere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întâlni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primele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noțiuni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educație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viitori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cetățeni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calificativ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portofoliu-în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manual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sem. I sunt 10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portofoliu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copiii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își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pot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alege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dintre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pe care le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așeza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într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-un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dosar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care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pună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evidență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creativitatea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personalitatea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scrie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mâna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nu la calculator,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apară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cerința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eventual numarul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paginii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o-R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portofoliu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realizează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treptat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nu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grabă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înainte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o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termenul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F32926DE-B1A0-2688-C276-340E3FEA9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664" y="284922"/>
            <a:ext cx="1125842" cy="14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5B82FF1E-0D1F-48F0-BE8E-CC62C1FD8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461" y="1007165"/>
            <a:ext cx="10323443" cy="502484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AVAP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o-R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 aibă instrumentele de lucru necesare: acuarele, pensule, pahar, foarfecă, carton, hârtie glasată etc.</a:t>
            </a:r>
          </a:p>
          <a:p>
            <a:pPr algn="just"/>
            <a:r>
              <a:rPr lang="en-US" sz="2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MUZICĂ ȘI MIȘCARE</a:t>
            </a: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ro-R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 aibă caietul de muzică, să repete acasă după CD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JOC ȘI MIȘCARE</a:t>
            </a: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calificativ</a:t>
            </a:r>
            <a:r>
              <a:rPr lang="ro-R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pentru prezentarea clară a unui joc (reguli, mod de desfășurare, materiale necesare) Vor fi profesori pentru o  oră.</a:t>
            </a:r>
          </a:p>
          <a:p>
            <a:pPr algn="just"/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curentă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cu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comportamentului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elevului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desfășurarea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jocurilor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sumativă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semestrială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vedere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capacitatea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elevului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participa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eficient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desfășurarea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minimum 4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jocuri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mișcare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dintre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predate de-a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lungul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semestrului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cu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îndeplinire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roluri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variate.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EDUCAȚIE FIZICĂ </a:t>
            </a:r>
            <a:r>
              <a:rPr lang="en-US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US" sz="2800" b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adeverinț</a:t>
            </a: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</a:t>
            </a:r>
            <a:r>
              <a:rPr lang="en-US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echipament</a:t>
            </a: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2387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7802F4D-1ABA-4DA7-83F8-C13AF013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54" y="637079"/>
            <a:ext cx="9404723" cy="806239"/>
          </a:xfrm>
        </p:spPr>
        <p:txBody>
          <a:bodyPr>
            <a:normAutofit/>
          </a:bodyPr>
          <a:lstStyle/>
          <a:p>
            <a:r>
              <a:rPr lang="ro-RO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o-RO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Aspecte organizatorice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B9B83A9-54F3-4B43-8C36-49507CE27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2547" y="2025440"/>
            <a:ext cx="5291844" cy="4195481"/>
          </a:xfrm>
        </p:spPr>
        <p:txBody>
          <a:bodyPr>
            <a:normAutofit fontScale="77500" lnSpcReduction="20000"/>
          </a:bodyPr>
          <a:lstStyle/>
          <a:p>
            <a:pPr marL="457200" algn="just">
              <a:lnSpc>
                <a:spcPct val="115000"/>
              </a:lnSpc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Organizarea colectivului:</a:t>
            </a:r>
          </a:p>
          <a:p>
            <a:pPr marL="114300" indent="0" algn="just">
              <a:lnSpc>
                <a:spcPct val="115000"/>
              </a:lnSpc>
              <a:buNone/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Comitetul de parinti </a:t>
            </a:r>
          </a:p>
          <a:p>
            <a:pPr marL="114300" indent="0" algn="just">
              <a:lnSpc>
                <a:spcPct val="115000"/>
              </a:lnSpc>
              <a:buNone/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Președinte – vicepreședinte</a:t>
            </a:r>
          </a:p>
          <a:p>
            <a:pPr marL="114300" indent="0" algn="just">
              <a:lnSpc>
                <a:spcPct val="115000"/>
              </a:lnSpc>
              <a:buNone/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Casier </a:t>
            </a:r>
          </a:p>
          <a:p>
            <a:pPr marL="457200" algn="just">
              <a:lnSpc>
                <a:spcPct val="115000"/>
              </a:lnSpc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Auxiliare</a:t>
            </a:r>
          </a:p>
          <a:p>
            <a:pPr marL="457200" algn="just">
              <a:lnSpc>
                <a:spcPct val="115000"/>
              </a:lnSpc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 rechizite școlare</a:t>
            </a:r>
          </a:p>
          <a:p>
            <a:pPr marL="457200" algn="just">
              <a:lnSpc>
                <a:spcPct val="115000"/>
              </a:lnSpc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Orarul clasei</a:t>
            </a:r>
          </a:p>
          <a:p>
            <a:pPr marL="457200" algn="just">
              <a:lnSpc>
                <a:spcPct val="115000"/>
              </a:lnSpc>
              <a:tabLst>
                <a:tab pos="4095750" algn="l"/>
              </a:tabLst>
            </a:pPr>
            <a:r>
              <a:rPr lang="ro-R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 informații: sosirea la școală, adeverințe, declarații, procese verbale, proiecte</a:t>
            </a:r>
            <a:r>
              <a:rPr lang="ro-RO" sz="28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concursuri</a:t>
            </a:r>
            <a:endParaRPr lang="ro-RO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5" name="Picture 8" descr="Imagine similarÄ">
            <a:extLst>
              <a:ext uri="{FF2B5EF4-FFF2-40B4-BE49-F238E27FC236}">
                <a16:creationId xmlns:a16="http://schemas.microsoft.com/office/drawing/2014/main" id="{EDCB6DBB-1085-437A-B84B-BB2AD11F1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914" y="118717"/>
            <a:ext cx="1504955" cy="188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uzzle Board Game Funny Cartoon Outlined Stock Vector (Royalty ...">
            <a:extLst>
              <a:ext uri="{FF2B5EF4-FFF2-40B4-BE49-F238E27FC236}">
                <a16:creationId xmlns:a16="http://schemas.microsoft.com/office/drawing/2014/main" id="{2DF80695-380E-43B6-8242-268F96801C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8"/>
          <a:stretch/>
        </p:blipFill>
        <p:spPr bwMode="auto">
          <a:xfrm>
            <a:off x="391874" y="1443318"/>
            <a:ext cx="3242069" cy="3119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or 3">
            <a:extLst>
              <a:ext uri="{FF2B5EF4-FFF2-40B4-BE49-F238E27FC236}">
                <a16:creationId xmlns:a16="http://schemas.microsoft.com/office/drawing/2014/main" id="{A715A9FE-4B3F-4697-9DD3-88C97FA2F2D2}"/>
              </a:ext>
            </a:extLst>
          </p:cNvPr>
          <p:cNvSpPr/>
          <p:nvPr/>
        </p:nvSpPr>
        <p:spPr>
          <a:xfrm>
            <a:off x="391874" y="4651340"/>
            <a:ext cx="5173041" cy="1399444"/>
          </a:xfrm>
          <a:prstGeom prst="clou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ro-RO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CONSULTAȚII CU PĂRINȚII: </a:t>
            </a:r>
          </a:p>
          <a:p>
            <a:pPr algn="ctr">
              <a:spcAft>
                <a:spcPts val="0"/>
              </a:spcAft>
            </a:pPr>
            <a:r>
              <a:rPr lang="ro-RO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Ziua ..... Ora ........</a:t>
            </a:r>
          </a:p>
          <a:p>
            <a:pPr algn="ctr"/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070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3A8AA81-621F-4FC1-B027-DE61B6C0A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5" y="208358"/>
            <a:ext cx="5817705" cy="6441283"/>
          </a:xfrm>
        </p:spPr>
      </p:pic>
      <p:pic>
        <p:nvPicPr>
          <p:cNvPr id="6148" name="Picture 4" descr="Tulburarea de deficit de atentie la copii | Reginamaria.ro">
            <a:extLst>
              <a:ext uri="{FF2B5EF4-FFF2-40B4-BE49-F238E27FC236}">
                <a16:creationId xmlns:a16="http://schemas.microsoft.com/office/drawing/2014/main" id="{DE0F3548-88FA-454E-8DDB-4B150D514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4" y="4532244"/>
            <a:ext cx="2910302" cy="194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u 1">
            <a:extLst>
              <a:ext uri="{FF2B5EF4-FFF2-40B4-BE49-F238E27FC236}">
                <a16:creationId xmlns:a16="http://schemas.microsoft.com/office/drawing/2014/main" id="{762FC342-2426-4D75-835B-BE164F18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760" y="845365"/>
            <a:ext cx="4937885" cy="806239"/>
          </a:xfrm>
        </p:spPr>
        <p:txBody>
          <a:bodyPr>
            <a:normAutofit fontScale="90000"/>
          </a:bodyPr>
          <a:lstStyle/>
          <a:p>
            <a:r>
              <a:rPr lang="ro-RO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ro-RO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Evaluarea inițială</a:t>
            </a:r>
            <a:endParaRPr lang="ro-R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B472ECAC-D845-4937-BA36-F56FF46CEA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9" b="26835"/>
          <a:stretch/>
        </p:blipFill>
        <p:spPr>
          <a:xfrm>
            <a:off x="7849808" y="1863945"/>
            <a:ext cx="2447787" cy="21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reptunghi 10">
            <a:extLst>
              <a:ext uri="{FF2B5EF4-FFF2-40B4-BE49-F238E27FC236}">
                <a16:creationId xmlns:a16="http://schemas.microsoft.com/office/drawing/2014/main" id="{38906A04-2E2B-4134-887C-A2DA91D92BF0}"/>
              </a:ext>
            </a:extLst>
          </p:cNvPr>
          <p:cNvSpPr/>
          <p:nvPr/>
        </p:nvSpPr>
        <p:spPr>
          <a:xfrm>
            <a:off x="7065343" y="477078"/>
            <a:ext cx="4464047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formularea unor răspunsuri la întrebări în legătură cu un scurt text citit;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5785C9ED-47C2-4D65-98A3-F35696F6549C}"/>
              </a:ext>
            </a:extLst>
          </p:cNvPr>
          <p:cNvSpPr/>
          <p:nvPr/>
        </p:nvSpPr>
        <p:spPr>
          <a:xfrm>
            <a:off x="7842532" y="1696700"/>
            <a:ext cx="4177190" cy="1185663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transcrieri selective de cuvinte și fraze dintr- un scurt text pe teme cunoscute;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17" name="Dreptunghi 16">
            <a:extLst>
              <a:ext uri="{FF2B5EF4-FFF2-40B4-BE49-F238E27FC236}">
                <a16:creationId xmlns:a16="http://schemas.microsoft.com/office/drawing/2014/main" id="{5063677D-E1D2-41ED-9A34-6C81B7B29431}"/>
              </a:ext>
            </a:extLst>
          </p:cNvPr>
          <p:cNvSpPr/>
          <p:nvPr/>
        </p:nvSpPr>
        <p:spPr>
          <a:xfrm>
            <a:off x="286857" y="1923850"/>
            <a:ext cx="3670852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identificarea unor cuvinte după criterii date;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18673A74-226D-4094-8EE3-8CD822FFA10A}"/>
              </a:ext>
            </a:extLst>
          </p:cNvPr>
          <p:cNvSpPr/>
          <p:nvPr/>
        </p:nvSpPr>
        <p:spPr>
          <a:xfrm>
            <a:off x="1303404" y="355503"/>
            <a:ext cx="3670852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completarea unor propoziții cu informațiile lipsă;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76079EE6-BB3F-47BA-8249-9C89CC0756FA}"/>
              </a:ext>
            </a:extLst>
          </p:cNvPr>
          <p:cNvSpPr/>
          <p:nvPr/>
        </p:nvSpPr>
        <p:spPr>
          <a:xfrm>
            <a:off x="286857" y="3574882"/>
            <a:ext cx="3670852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despărțirea cuvintelor în silabe;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AB056E38-C904-4E8B-A1EA-C17194BADBF4}"/>
              </a:ext>
            </a:extLst>
          </p:cNvPr>
          <p:cNvSpPr/>
          <p:nvPr/>
        </p:nvSpPr>
        <p:spPr>
          <a:xfrm>
            <a:off x="7558627" y="3383660"/>
            <a:ext cx="4346516" cy="1360618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formularea unei opinii referitoare la un personaj/ o întâmplare/ un mod de comportament;</a:t>
            </a:r>
          </a:p>
        </p:txBody>
      </p:sp>
      <p:sp>
        <p:nvSpPr>
          <p:cNvPr id="25" name="Dreptunghi 24">
            <a:extLst>
              <a:ext uri="{FF2B5EF4-FFF2-40B4-BE49-F238E27FC236}">
                <a16:creationId xmlns:a16="http://schemas.microsoft.com/office/drawing/2014/main" id="{95AC8E26-CDF8-497D-B20A-B400368249BB}"/>
              </a:ext>
            </a:extLst>
          </p:cNvPr>
          <p:cNvSpPr/>
          <p:nvPr/>
        </p:nvSpPr>
        <p:spPr>
          <a:xfrm>
            <a:off x="1255086" y="5303715"/>
            <a:ext cx="3670852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folosirea convențiilor limbajului scris;</a:t>
            </a:r>
          </a:p>
          <a:p>
            <a:pPr algn="ctr"/>
            <a:endParaRPr lang="it-IT" dirty="0"/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8779F7CB-1198-48D3-97FF-16802736A7A2}"/>
              </a:ext>
            </a:extLst>
          </p:cNvPr>
          <p:cNvSpPr/>
          <p:nvPr/>
        </p:nvSpPr>
        <p:spPr>
          <a:xfrm>
            <a:off x="6536077" y="5303715"/>
            <a:ext cx="4542739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redactarea unui bilet respectând regulile de ortografie și punctuație;</a:t>
            </a:r>
            <a:endParaRPr lang="ro-RO" sz="2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Limba si literatura romana - Clasa 3 - Culegere - Valentina Stefan ...">
            <a:extLst>
              <a:ext uri="{FF2B5EF4-FFF2-40B4-BE49-F238E27FC236}">
                <a16:creationId xmlns:a16="http://schemas.microsoft.com/office/drawing/2014/main" id="{26A14257-A6E9-4ADF-B314-4B65BEBAF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8" b="62000"/>
          <a:stretch/>
        </p:blipFill>
        <p:spPr bwMode="auto">
          <a:xfrm>
            <a:off x="4127782" y="1739040"/>
            <a:ext cx="3714750" cy="11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limpiadele judetene de limba si literatura romana si de limbi ...">
            <a:extLst>
              <a:ext uri="{FF2B5EF4-FFF2-40B4-BE49-F238E27FC236}">
                <a16:creationId xmlns:a16="http://schemas.microsoft.com/office/drawing/2014/main" id="{9F7ADCF5-CE7F-4DCF-AC51-7C472620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782" y="3166487"/>
            <a:ext cx="3260772" cy="18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reptunghi 10">
            <a:extLst>
              <a:ext uri="{FF2B5EF4-FFF2-40B4-BE49-F238E27FC236}">
                <a16:creationId xmlns:a16="http://schemas.microsoft.com/office/drawing/2014/main" id="{38906A04-2E2B-4134-887C-A2DA91D92BF0}"/>
              </a:ext>
            </a:extLst>
          </p:cNvPr>
          <p:cNvSpPr/>
          <p:nvPr/>
        </p:nvSpPr>
        <p:spPr>
          <a:xfrm>
            <a:off x="6243708" y="198784"/>
            <a:ext cx="5484466" cy="1283154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400" dirty="0">
                <a:solidFill>
                  <a:schemeClr val="tx1"/>
                </a:solidFill>
              </a:rPr>
              <a:t>rezolvarea de adunări și scăderi, cu și fără trecere peste ordin, respectând algoritmul și așezarea corectă a unităților, zecilor și sutelor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15" name="Dreptunghi 14">
            <a:extLst>
              <a:ext uri="{FF2B5EF4-FFF2-40B4-BE49-F238E27FC236}">
                <a16:creationId xmlns:a16="http://schemas.microsoft.com/office/drawing/2014/main" id="{5785C9ED-47C2-4D65-98A3-F35696F6549C}"/>
              </a:ext>
            </a:extLst>
          </p:cNvPr>
          <p:cNvSpPr/>
          <p:nvPr/>
        </p:nvSpPr>
        <p:spPr>
          <a:xfrm>
            <a:off x="7742731" y="1966130"/>
            <a:ext cx="3870454" cy="109427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rezolvarea unor exerciții matematice, respectând ordinea efectuării operațiilor;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19" name="Dreptunghi 18">
            <a:extLst>
              <a:ext uri="{FF2B5EF4-FFF2-40B4-BE49-F238E27FC236}">
                <a16:creationId xmlns:a16="http://schemas.microsoft.com/office/drawing/2014/main" id="{18673A74-226D-4094-8EE3-8CD822FFA10A}"/>
              </a:ext>
            </a:extLst>
          </p:cNvPr>
          <p:cNvSpPr/>
          <p:nvPr/>
        </p:nvSpPr>
        <p:spPr>
          <a:xfrm>
            <a:off x="1303404" y="355503"/>
            <a:ext cx="3670852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identificarea unui număr pe baza unor criterii date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21" name="Dreptunghi 20">
            <a:extLst>
              <a:ext uri="{FF2B5EF4-FFF2-40B4-BE49-F238E27FC236}">
                <a16:creationId xmlns:a16="http://schemas.microsoft.com/office/drawing/2014/main" id="{76079EE6-BB3F-47BA-8249-9C89CC0756FA}"/>
              </a:ext>
            </a:extLst>
          </p:cNvPr>
          <p:cNvSpPr/>
          <p:nvPr/>
        </p:nvSpPr>
        <p:spPr>
          <a:xfrm>
            <a:off x="220597" y="1966499"/>
            <a:ext cx="3670852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rezolvarea unei probleme prin mai multe operații</a:t>
            </a:r>
            <a:endParaRPr lang="ro-RO" sz="2400" dirty="0">
              <a:solidFill>
                <a:schemeClr val="tx1"/>
              </a:solidFill>
            </a:endParaRPr>
          </a:p>
        </p:txBody>
      </p:sp>
      <p:sp>
        <p:nvSpPr>
          <p:cNvPr id="23" name="Dreptunghi 22">
            <a:extLst>
              <a:ext uri="{FF2B5EF4-FFF2-40B4-BE49-F238E27FC236}">
                <a16:creationId xmlns:a16="http://schemas.microsoft.com/office/drawing/2014/main" id="{AB056E38-C904-4E8B-A1EA-C17194BADBF4}"/>
              </a:ext>
            </a:extLst>
          </p:cNvPr>
          <p:cNvSpPr/>
          <p:nvPr/>
        </p:nvSpPr>
        <p:spPr>
          <a:xfrm>
            <a:off x="7742731" y="3490616"/>
            <a:ext cx="3870454" cy="1094276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400" dirty="0">
                <a:solidFill>
                  <a:schemeClr val="tx1"/>
                </a:solidFill>
              </a:rPr>
              <a:t>asocierea obiectelor cu denumirea corpului geometric cu care se aseamănă</a:t>
            </a:r>
          </a:p>
        </p:txBody>
      </p:sp>
      <p:sp>
        <p:nvSpPr>
          <p:cNvPr id="25" name="Dreptunghi 24">
            <a:extLst>
              <a:ext uri="{FF2B5EF4-FFF2-40B4-BE49-F238E27FC236}">
                <a16:creationId xmlns:a16="http://schemas.microsoft.com/office/drawing/2014/main" id="{95AC8E26-CDF8-497D-B20A-B400368249BB}"/>
              </a:ext>
            </a:extLst>
          </p:cNvPr>
          <p:cNvSpPr/>
          <p:nvPr/>
        </p:nvSpPr>
        <p:spPr>
          <a:xfrm>
            <a:off x="220597" y="3670492"/>
            <a:ext cx="3670852" cy="914400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rezolvarea unor exerciții matematice, respectând ordinea efectuării operațiilor</a:t>
            </a:r>
          </a:p>
        </p:txBody>
      </p:sp>
      <p:sp>
        <p:nvSpPr>
          <p:cNvPr id="27" name="Dreptunghi 26">
            <a:extLst>
              <a:ext uri="{FF2B5EF4-FFF2-40B4-BE49-F238E27FC236}">
                <a16:creationId xmlns:a16="http://schemas.microsoft.com/office/drawing/2014/main" id="{8779F7CB-1198-48D3-97FF-16802736A7A2}"/>
              </a:ext>
            </a:extLst>
          </p:cNvPr>
          <p:cNvSpPr/>
          <p:nvPr/>
        </p:nvSpPr>
        <p:spPr>
          <a:xfrm>
            <a:off x="2846312" y="5248961"/>
            <a:ext cx="6019391" cy="1113183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utilizarea fracțiilor jumătate, respectiv sfert, utilizând suport concret sau desene (pizza,tort etc)</a:t>
            </a:r>
          </a:p>
        </p:txBody>
      </p:sp>
      <p:pic>
        <p:nvPicPr>
          <p:cNvPr id="3074" name="Picture 2" descr="182108388 carti-matematica-culegere-pentru-clasele-1-4-rodica-chiran-…">
            <a:extLst>
              <a:ext uri="{FF2B5EF4-FFF2-40B4-BE49-F238E27FC236}">
                <a16:creationId xmlns:a16="http://schemas.microsoft.com/office/drawing/2014/main" id="{7BA08437-08FB-4E90-9E7B-14FDBF756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2" b="61546"/>
          <a:stretch/>
        </p:blipFill>
        <p:spPr bwMode="auto">
          <a:xfrm>
            <a:off x="4527557" y="1837502"/>
            <a:ext cx="2579066" cy="8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eometry Clipart General Mathematics - Proiect La Matematică Clasa ...">
            <a:extLst>
              <a:ext uri="{FF2B5EF4-FFF2-40B4-BE49-F238E27FC236}">
                <a16:creationId xmlns:a16="http://schemas.microsoft.com/office/drawing/2014/main" id="{CE31223D-7067-4D35-ACD6-DC00A4A78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7" y="3320492"/>
            <a:ext cx="2579066" cy="14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1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3D02388-7D33-4AE1-B20F-F4530687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720" y="508991"/>
            <a:ext cx="3604592" cy="612905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5.Discuții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428BE0D-3FA4-4AD1-9E6B-5FBAC416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485" y="1325808"/>
            <a:ext cx="3767062" cy="612905"/>
          </a:xfrm>
        </p:spPr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Chestionar părinți</a:t>
            </a:r>
          </a:p>
          <a:p>
            <a:endParaRPr lang="ro-RO" dirty="0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D1826025-CACA-4C2C-960F-F4EAFF2D66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" b="10859"/>
          <a:stretch/>
        </p:blipFill>
        <p:spPr>
          <a:xfrm>
            <a:off x="6676469" y="202505"/>
            <a:ext cx="4287187" cy="6290370"/>
          </a:xfrm>
          <a:prstGeom prst="rect">
            <a:avLst/>
          </a:prstGeom>
        </p:spPr>
      </p:pic>
      <p:pic>
        <p:nvPicPr>
          <p:cNvPr id="6" name="Picture 2" descr="Analiza si evaluarea">
            <a:extLst>
              <a:ext uri="{FF2B5EF4-FFF2-40B4-BE49-F238E27FC236}">
                <a16:creationId xmlns:a16="http://schemas.microsoft.com/office/drawing/2014/main" id="{A61EB006-30DA-45DD-A660-BAD7F9890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0" y="2551709"/>
            <a:ext cx="4815282" cy="361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0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ool Border Clipart School Borders Free Download - Png Download ...">
            <a:extLst>
              <a:ext uri="{FF2B5EF4-FFF2-40B4-BE49-F238E27FC236}">
                <a16:creationId xmlns:a16="http://schemas.microsoft.com/office/drawing/2014/main" id="{DB8E6FF3-4280-4ED8-BF0F-FADF7BDAAD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t="3182" r="6812" b="4210"/>
          <a:stretch/>
        </p:blipFill>
        <p:spPr bwMode="auto">
          <a:xfrm>
            <a:off x="80978" y="-1"/>
            <a:ext cx="12030044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B55BB8F4-4303-45AA-B11A-FB909E9BF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58" y="1069323"/>
            <a:ext cx="10543032" cy="1325563"/>
          </a:xfrm>
        </p:spPr>
        <p:txBody>
          <a:bodyPr/>
          <a:lstStyle/>
          <a:p>
            <a:pPr algn="ctr"/>
            <a:r>
              <a:rPr lang="ro-R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Ordinea de zi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2869168-5C17-4A5E-9791-252AC3A00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83" y="2667215"/>
            <a:ext cx="9014923" cy="335996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Momentul de început: structura anului școlar, cerințe personale, comunicări din partea direcțiunii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o-RO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Clasa a III-a: elemente de noutate, prezentarea disciplinelor din orar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Aspecte organizatorice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Evaluare inițială</a:t>
            </a:r>
          </a:p>
          <a:p>
            <a:pPr marL="457200" indent="-457200">
              <a:buFont typeface="+mj-lt"/>
              <a:buAutoNum type="arabicPeriod"/>
            </a:pPr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</a:rPr>
              <a:t>Discuții</a:t>
            </a:r>
          </a:p>
          <a:p>
            <a:pPr marL="457200" indent="-457200">
              <a:buFont typeface="+mj-lt"/>
              <a:buAutoNum type="arabicPeriod"/>
            </a:pP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o-RO" dirty="0"/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6C3528DD-1E2E-4EDB-8F5F-21CCAC689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34" y="3646901"/>
            <a:ext cx="1745201" cy="21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1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iley-face emotions clip art | smiley-face-clip-art-thumbs-up ...">
            <a:extLst>
              <a:ext uri="{FF2B5EF4-FFF2-40B4-BE49-F238E27FC236}">
                <a16:creationId xmlns:a16="http://schemas.microsoft.com/office/drawing/2014/main" id="{D7D93785-738A-44A6-A1DD-1BEE593A4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77" y="296568"/>
            <a:ext cx="2451652" cy="205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C70CEBD-7D09-468A-AC0E-97B1B0B82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936" y="132522"/>
            <a:ext cx="6786230" cy="6858000"/>
          </a:xfrm>
          <a:prstGeom prst="rect">
            <a:avLst/>
          </a:prstGeom>
        </p:spPr>
      </p:pic>
      <p:pic>
        <p:nvPicPr>
          <p:cNvPr id="1028" name="Picture 4" descr="Nu Uita Sa Zambesti - Photos | Facebook">
            <a:extLst>
              <a:ext uri="{FF2B5EF4-FFF2-40B4-BE49-F238E27FC236}">
                <a16:creationId xmlns:a16="http://schemas.microsoft.com/office/drawing/2014/main" id="{D33CB84E-13F6-4DCE-90FD-4D22C587C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5" y="2690192"/>
            <a:ext cx="4133103" cy="333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7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Înscriere clasa pregătitoare 2020-2021 - Școala Gimnazială „George ...">
            <a:extLst>
              <a:ext uri="{FF2B5EF4-FFF2-40B4-BE49-F238E27FC236}">
                <a16:creationId xmlns:a16="http://schemas.microsoft.com/office/drawing/2014/main" id="{4DE75974-D03C-4432-AB24-68C6EAF2D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5241">
            <a:off x="105026" y="1189691"/>
            <a:ext cx="2545846" cy="10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0CC7C017-2335-0125-56B3-998C8ED29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356" y="0"/>
            <a:ext cx="3175853" cy="6858000"/>
          </a:xfrm>
          <a:prstGeom prst="rect">
            <a:avLst/>
          </a:prstGeom>
        </p:spPr>
      </p:pic>
      <p:graphicFrame>
        <p:nvGraphicFramePr>
          <p:cNvPr id="10" name="Nomogramă 9">
            <a:extLst>
              <a:ext uri="{FF2B5EF4-FFF2-40B4-BE49-F238E27FC236}">
                <a16:creationId xmlns:a16="http://schemas.microsoft.com/office/drawing/2014/main" id="{3F387A94-93DB-E248-4D22-27C97CE2D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485718"/>
              </p:ext>
            </p:extLst>
          </p:nvPr>
        </p:nvGraphicFramePr>
        <p:xfrm>
          <a:off x="2525059" y="2718216"/>
          <a:ext cx="5334000" cy="380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Dreptunghi 11">
            <a:extLst>
              <a:ext uri="{FF2B5EF4-FFF2-40B4-BE49-F238E27FC236}">
                <a16:creationId xmlns:a16="http://schemas.microsoft.com/office/drawing/2014/main" id="{418737FD-FC42-CFA1-09E3-E8D0C31B855D}"/>
              </a:ext>
            </a:extLst>
          </p:cNvPr>
          <p:cNvSpPr/>
          <p:nvPr/>
        </p:nvSpPr>
        <p:spPr>
          <a:xfrm>
            <a:off x="2402541" y="556392"/>
            <a:ext cx="46561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Momentul de început</a:t>
            </a:r>
            <a:endParaRPr lang="ro-RO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54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AE4894B-B8EC-48C8-9987-5D2D2733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84" y="985363"/>
            <a:ext cx="10217426" cy="1325218"/>
          </a:xfrm>
        </p:spPr>
        <p:txBody>
          <a:bodyPr>
            <a:normAutofit fontScale="90000"/>
          </a:bodyPr>
          <a:lstStyle/>
          <a:p>
            <a:r>
              <a:rPr lang="ro-RO" sz="3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o-RO" sz="31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Clasa a III-a: </a:t>
            </a:r>
            <a:br>
              <a:rPr lang="ro-RO" sz="31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o-RO" sz="31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o-RO" sz="3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elemente de noutate, prezentarea disciplinelor din orar</a:t>
            </a:r>
            <a:br>
              <a:rPr lang="ro-RO" sz="5400" dirty="0">
                <a:solidFill>
                  <a:srgbClr val="0070C0"/>
                </a:solidFill>
              </a:rPr>
            </a:br>
            <a:endParaRPr lang="ro-RO" dirty="0">
              <a:solidFill>
                <a:srgbClr val="0070C0"/>
              </a:solidFill>
            </a:endParaRPr>
          </a:p>
        </p:txBody>
      </p:sp>
      <p:sp>
        <p:nvSpPr>
          <p:cNvPr id="4" name="Substituent conținut 2">
            <a:extLst>
              <a:ext uri="{FF2B5EF4-FFF2-40B4-BE49-F238E27FC236}">
                <a16:creationId xmlns:a16="http://schemas.microsoft.com/office/drawing/2014/main" id="{66C41898-89F5-4D01-9F03-9EB399EBCDB3}"/>
              </a:ext>
            </a:extLst>
          </p:cNvPr>
          <p:cNvSpPr txBox="1">
            <a:spLocks/>
          </p:cNvSpPr>
          <p:nvPr/>
        </p:nvSpPr>
        <p:spPr>
          <a:xfrm>
            <a:off x="1282017" y="2641885"/>
            <a:ext cx="5675374" cy="2554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800"/>
              </a:lnSpc>
              <a:spcBef>
                <a:spcPts val="500"/>
              </a:spcBef>
              <a:buClr>
                <a:schemeClr val="accent2"/>
              </a:buClr>
              <a:buFont typeface="Wingdings 2" panose="05020102010507070707" pitchFamily="18" charset="2"/>
              <a:buChar char="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CLASA a III-a – reprezintă primul an din ciclul curricular numit CICLUL DE DEZVOLTARE (cl. III-VI) </a:t>
            </a:r>
          </a:p>
          <a:p>
            <a:pPr algn="just"/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Obiectivul major:  dezvoltarea competențelor specificate în profilul absolventului de ciclu primar</a:t>
            </a:r>
          </a:p>
          <a:p>
            <a:pPr algn="just"/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02902B0-6563-4C14-9C0D-D97544DAD8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36" y="2405270"/>
            <a:ext cx="4151374" cy="3467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965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0C6F4A0-3DC1-4046-92D9-77494A1D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968" y="825992"/>
            <a:ext cx="10543032" cy="1325563"/>
          </a:xfrm>
        </p:spPr>
        <p:txBody>
          <a:bodyPr>
            <a:normAutofit fontScale="90000"/>
          </a:bodyPr>
          <a:lstStyle/>
          <a:p>
            <a:r>
              <a:rPr lang="ro-RO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Ciclul de dezvoltare vizează</a:t>
            </a:r>
            <a:b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757C6927-661F-4379-B21E-9F4177A57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790" y="1825625"/>
            <a:ext cx="10543031" cy="4747453"/>
          </a:xfrm>
        </p:spPr>
        <p:txBody>
          <a:bodyPr>
            <a:normAutofit fontScale="77500" lnSpcReduction="20000"/>
          </a:bodyPr>
          <a:lstStyle/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achiziţiilor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lingvistice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încurajarea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folosirii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limbii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române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limbii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materne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limbilor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străine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exprimarea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situaţii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variate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comunicare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gândiri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structurate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competenţei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aplica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practică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rezolvarea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probleme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familiarizarea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abordare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pluridisciplinară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domeniilor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cunoaşterii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constituirea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set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valori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consonante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o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societate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democratică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pluralistă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încurajarea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talentului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experienţei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expresiei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diferite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artă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responsabilităţii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propria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şi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sănătate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"/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unei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atitudini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responsabile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faţă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mediu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1DBA7365-FC54-FCC2-E088-B8E78D78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664" y="284922"/>
            <a:ext cx="1125842" cy="14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8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FD04EE1-8B4E-48C9-8284-DD103B666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83" y="366662"/>
            <a:ext cx="105430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LIMBA ȘI LITERATURA ROMÂNĂ</a:t>
            </a:r>
            <a:br>
              <a:rPr lang="ro-RO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A933C4E-11EF-4C25-95B6-5E7F3114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5" y="2444190"/>
            <a:ext cx="10058401" cy="4206383"/>
          </a:xfrm>
        </p:spPr>
        <p:txBody>
          <a:bodyPr/>
          <a:lstStyle/>
          <a:p>
            <a:pPr algn="just"/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Elementul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noutate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o-RO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intuirea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părților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vorbire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Textele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propuse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manual sunt lungi,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necesită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acestora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2-3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pentru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înțelegerea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conținutului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abordate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ajutorul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metodelor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gândirii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critice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formula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ideile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principale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povesti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textul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scris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oral,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formula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opinii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alcătui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compuneri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după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un plan de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idei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început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final dat. 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insista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scrierea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corectă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ortografică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dictările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vor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lipsi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o-RO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A51AFA0C-FDC8-9557-50CB-297AA0F0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873" y="1364556"/>
            <a:ext cx="1125842" cy="14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7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8768C15-8A81-49A6-9693-B7C76A61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964" y="706722"/>
            <a:ext cx="105430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MATEMATICĂ</a:t>
            </a:r>
            <a:br>
              <a:rPr lang="ro-RO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27221EF9-3BCC-4209-9FF2-6E0AAABF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1235" y="1825625"/>
            <a:ext cx="10543032" cy="46944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Numerele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0-10 000 (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scriere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citire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ordonare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comparare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continuarea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șirului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găsirea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nr. care respect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niște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condiții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rotunjirea</a:t>
            </a:r>
            <a:r>
              <a:rPr lang="en-US" sz="3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cifrele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romane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o-RO" sz="3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Adunarea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scăderea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se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insistă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folosirea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terminologiei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descăzut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scăzător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pe </a:t>
            </a:r>
            <a:r>
              <a:rPr lang="en-US" sz="31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proprietățile</a:t>
            </a:r>
            <a:r>
              <a:rPr lang="en-US" sz="3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adunării</a:t>
            </a:r>
            <a:r>
              <a:rPr lang="en-US" sz="3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asociativitate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comutativitate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element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neutru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o-RO" sz="3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Înmulțirea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împărțirea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numerelor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vom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relua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înmulțirii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vom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ajunge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până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finalul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anului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să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calculăm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înmulțirea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unui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număr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2-3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cifre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cu alt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număr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cifră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și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înmulțirea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2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nr.formate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din ZU.</a:t>
            </a:r>
            <a:endParaRPr lang="ro-RO" sz="3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PUNCTUL FORTE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îl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reprezenta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CALCULUL MATEMATIC (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corect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rapid,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respectând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ordinea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efectuării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operațiilor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paranteza</a:t>
            </a:r>
            <a:r>
              <a:rPr lang="en-US" sz="3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o-RO" sz="3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o-R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o-RO" dirty="0"/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209DFA1D-59F1-B30C-38CA-C625E272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664" y="284922"/>
            <a:ext cx="1125842" cy="14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0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9FE6AB3-1A28-4014-9601-8BB19DD94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394" y="736185"/>
            <a:ext cx="7216736" cy="1325563"/>
          </a:xfrm>
        </p:spPr>
        <p:txBody>
          <a:bodyPr>
            <a:normAutofit fontScale="90000"/>
          </a:bodyPr>
          <a:lstStyle/>
          <a:p>
            <a:r>
              <a:rPr lang="en-US" sz="54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ȘTIINȚELE NATURII</a:t>
            </a:r>
            <a:br>
              <a:rPr lang="ro-RO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o-RO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007EE68-39E4-4B59-98E5-F28BA024B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746112"/>
            <a:ext cx="9925878" cy="2931905"/>
          </a:xfrm>
        </p:spPr>
        <p:txBody>
          <a:bodyPr/>
          <a:lstStyle/>
          <a:p>
            <a:pPr algn="just"/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În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acest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semestru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vom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aborda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tematici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legate de APĂ, FENOMENE ALE NATURII, CARACTERISTICI ALE VIEȚUITOARELOR –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nevoi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bază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sunt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propuse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diverse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experimente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activități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practice- apar cu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denumirea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LABORATOR.</a:t>
            </a:r>
            <a:endParaRPr lang="ro-R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Evaluarea</a:t>
            </a:r>
            <a:r>
              <a:rPr lang="ro-R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Elevii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primi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calificative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la: test</a:t>
            </a:r>
            <a:r>
              <a:rPr lang="ro-R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ascultare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prezentare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proiect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realizarea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experimentelor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acasă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portofoliu</a:t>
            </a:r>
            <a:endParaRPr lang="ro-R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o-RO" dirty="0"/>
          </a:p>
        </p:txBody>
      </p:sp>
      <p:pic>
        <p:nvPicPr>
          <p:cNvPr id="4" name="Picture 8" descr="Imagine similarÄ">
            <a:extLst>
              <a:ext uri="{FF2B5EF4-FFF2-40B4-BE49-F238E27FC236}">
                <a16:creationId xmlns:a16="http://schemas.microsoft.com/office/drawing/2014/main" id="{F0AC717A-CCC7-37D7-02A4-7AD1BE032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664" y="284922"/>
            <a:ext cx="1125842" cy="140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setVTI">
  <a:themeElements>
    <a:clrScheme name="Office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919</Words>
  <Application>Microsoft Office PowerPoint</Application>
  <PresentationFormat>Ecran lat</PresentationFormat>
  <Paragraphs>80</Paragraphs>
  <Slides>16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Dante</vt:lpstr>
      <vt:lpstr>Dante (Headings)2</vt:lpstr>
      <vt:lpstr>Times New Roman</vt:lpstr>
      <vt:lpstr>Wingdings</vt:lpstr>
      <vt:lpstr>Wingdings 2</vt:lpstr>
      <vt:lpstr>OffsetVTI</vt:lpstr>
      <vt:lpstr>Office Theme</vt:lpstr>
      <vt:lpstr>Ședință cu părinții clasa a III-a B</vt:lpstr>
      <vt:lpstr>Ordinea de zi</vt:lpstr>
      <vt:lpstr>Prezentare PowerPoint</vt:lpstr>
      <vt:lpstr>Prezentare PowerPoint</vt:lpstr>
      <vt:lpstr>2. Clasa a III-a:     elemente de noutate, prezentarea disciplinelor din orar </vt:lpstr>
      <vt:lpstr>Ciclul de dezvoltare vizează </vt:lpstr>
      <vt:lpstr>LIMBA ȘI LITERATURA ROMÂNĂ </vt:lpstr>
      <vt:lpstr>MATEMATICĂ </vt:lpstr>
      <vt:lpstr>ȘTIINȚELE NATURII </vt:lpstr>
      <vt:lpstr>EDUCAȚIE CIVICĂ </vt:lpstr>
      <vt:lpstr>Prezentare PowerPoint</vt:lpstr>
      <vt:lpstr>3. Aspecte organizatorice</vt:lpstr>
      <vt:lpstr>4. Evaluarea inițială</vt:lpstr>
      <vt:lpstr>Prezentare PowerPoint</vt:lpstr>
      <vt:lpstr>Prezentare PowerPoint</vt:lpstr>
      <vt:lpstr>5.Discuții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Ședință cu părinții  clasa a III-a</dc:title>
  <dc:creator>mihai manecuta</dc:creator>
  <cp:lastModifiedBy>Elisabeta Mînecuță</cp:lastModifiedBy>
  <cp:revision>14</cp:revision>
  <dcterms:created xsi:type="dcterms:W3CDTF">2020-08-23T05:44:30Z</dcterms:created>
  <dcterms:modified xsi:type="dcterms:W3CDTF">2023-09-09T12:21:09Z</dcterms:modified>
</cp:coreProperties>
</file>