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9" r:id="rId5"/>
    <p:sldId id="267" r:id="rId6"/>
    <p:sldId id="272" r:id="rId7"/>
    <p:sldId id="270" r:id="rId8"/>
    <p:sldId id="271" r:id="rId9"/>
    <p:sldId id="261" r:id="rId10"/>
    <p:sldId id="268" r:id="rId11"/>
    <p:sldId id="263" r:id="rId12"/>
    <p:sldId id="274" r:id="rId13"/>
    <p:sldId id="273" r:id="rId1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513F5"/>
    <a:srgbClr val="9933FF"/>
    <a:srgbClr val="3333FF"/>
    <a:srgbClr val="3846C8"/>
    <a:srgbClr val="66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11.02.2024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736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11.02.2024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1899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11.02.2024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8357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11.02.2024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2769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11.02.2024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3149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11.02.2024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9618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11.02.2024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2911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11.02.2024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36998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11.02.2024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968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11.02.2024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3803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11.02.2024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5016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E8AD-4F80-492A-97A9-79DD5BB5D54F}" type="datetimeFigureOut">
              <a:rPr lang="ro-RO" smtClean="0"/>
              <a:t>11.02.2024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49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ionarts.blogspot.com/2005/12/remembering-enescu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garijugar.com/es/instrumentos-musicales/1579-diapason-250hz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6448-music-transpare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freepngimg.com/png/20621-piano-clip-art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6448-music-transpare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NAUPLjeBNT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7X05QgDtBH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ngall.com/mallard-png/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pixabay.com/ko/%EC%95%8C%ED%8C%8C%EB%B2%B3-%EB%8B%A8%EC%96%B4-%EC%9D%B4%EB%AF%B8%EC%A7%80-%EB%A7%8C%ED%99%94-%EA%B0%9C-%ED%8F%AD%EC%8A%A4-%EB%B6%89%EC%9D%80-%EC%97%AC%EC%9A%B0-1295383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ine 6" descr="Notes De Musique Temps Étoiles · Image gratuite sur Pixabay">
            <a:extLst>
              <a:ext uri="{FF2B5EF4-FFF2-40B4-BE49-F238E27FC236}">
                <a16:creationId xmlns:a16="http://schemas.microsoft.com/office/drawing/2014/main" id="{D31E4C6D-CB9E-A294-C978-CC585669B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9" r="1" b="1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99715" y="5635366"/>
            <a:ext cx="7091299" cy="898581"/>
          </a:xfrm>
        </p:spPr>
        <p:txBody>
          <a:bodyPr anchor="ctr">
            <a:normAutofit/>
          </a:bodyPr>
          <a:lstStyle/>
          <a:p>
            <a:pPr algn="l"/>
            <a:r>
              <a:rPr lang="ro-RO" sz="4000">
                <a:solidFill>
                  <a:srgbClr val="FFFFFF"/>
                </a:solidFill>
                <a:ea typeface="Calibri Light"/>
                <a:cs typeface="Calibri Light"/>
              </a:rPr>
              <a:t>Ora de muzică</a:t>
            </a:r>
            <a:endParaRPr lang="ro-RO" sz="400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8571507" y="5669430"/>
            <a:ext cx="3291839" cy="8304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o-RO" sz="1700">
                <a:solidFill>
                  <a:srgbClr val="FFFFFF"/>
                </a:solidFill>
                <a:ea typeface="+mn-lt"/>
                <a:cs typeface="+mn-lt"/>
              </a:rPr>
              <a:t>Motto: Muzica pornește de la inima și se adresează inimilor. (George Enescu)</a:t>
            </a:r>
            <a:endParaRPr lang="ro-RO" sz="1700">
              <a:solidFill>
                <a:srgbClr val="FFFFFF"/>
              </a:solidFill>
            </a:endParaRPr>
          </a:p>
        </p:txBody>
      </p:sp>
      <p:pic>
        <p:nvPicPr>
          <p:cNvPr id="8" name="Imagine 7" descr="O imagine care conține muzică, instrument cu coarde, instrument muzical, persoană&#10;&#10;Descriere generată automat">
            <a:extLst>
              <a:ext uri="{FF2B5EF4-FFF2-40B4-BE49-F238E27FC236}">
                <a16:creationId xmlns:a16="http://schemas.microsoft.com/office/drawing/2014/main" id="{4048F547-B4D2-2818-35E3-847F2ECAC1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495" r="3" b="8149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3515F9F5-E892-547A-144A-7D30135BBF00}"/>
              </a:ext>
            </a:extLst>
          </p:cNvPr>
          <p:cNvSpPr txBox="1"/>
          <p:nvPr/>
        </p:nvSpPr>
        <p:spPr>
          <a:xfrm>
            <a:off x="9384820" y="5091330"/>
            <a:ext cx="280717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Această fotografie</a:t>
            </a:r>
            <a:r>
              <a:rPr lang="en-US" sz="700">
                <a:solidFill>
                  <a:srgbClr val="FFFFFF"/>
                </a:solidFill>
              </a:rPr>
              <a:t> de Autor necunoscut este licențiat sub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-103100" y="2501549"/>
            <a:ext cx="3442254" cy="3071906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1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STUDIEREA NOILOR ELEMENTE MUZICALE</a:t>
            </a:r>
          </a:p>
        </p:txBody>
      </p:sp>
      <p:pic>
        <p:nvPicPr>
          <p:cNvPr id="5122" name="Picture 2" descr="Sunetul Mi și sunetul Sol | R.E.I. - Resurse Educație Incluzivă">
            <a:extLst>
              <a:ext uri="{FF2B5EF4-FFF2-40B4-BE49-F238E27FC236}">
                <a16:creationId xmlns:a16="http://schemas.microsoft.com/office/drawing/2014/main" id="{E83C6CB9-11A3-CFAE-BAF6-7A4D9CF13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53" y="1518472"/>
            <a:ext cx="5736817" cy="33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ama SOL MAJOR și MI MINOR la pian - Lecția 15 pentru pian - YouTube">
            <a:extLst>
              <a:ext uri="{FF2B5EF4-FFF2-40B4-BE49-F238E27FC236}">
                <a16:creationId xmlns:a16="http://schemas.microsoft.com/office/drawing/2014/main" id="{9F2AA302-C175-BA9B-FB4E-C09458BFF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2"/>
          <a:stretch/>
        </p:blipFill>
        <p:spPr bwMode="auto">
          <a:xfrm>
            <a:off x="5124001" y="5066522"/>
            <a:ext cx="5625531" cy="159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tăText 9">
            <a:extLst>
              <a:ext uri="{FF2B5EF4-FFF2-40B4-BE49-F238E27FC236}">
                <a16:creationId xmlns:a16="http://schemas.microsoft.com/office/drawing/2014/main" id="{75D7C10F-579E-C35C-48E8-793412314B49}"/>
              </a:ext>
            </a:extLst>
          </p:cNvPr>
          <p:cNvSpPr txBox="1"/>
          <p:nvPr/>
        </p:nvSpPr>
        <p:spPr>
          <a:xfrm>
            <a:off x="4319103" y="310167"/>
            <a:ext cx="4414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600" dirty="0">
                <a:ea typeface="Calibri Light"/>
                <a:cs typeface="Calibri Light"/>
              </a:rPr>
              <a:t>Recunoaște sunetul!</a:t>
            </a:r>
            <a:endParaRPr lang="ro-RO" sz="3600" dirty="0"/>
          </a:p>
        </p:txBody>
      </p:sp>
    </p:spTree>
    <p:extLst>
      <p:ext uri="{BB962C8B-B14F-4D97-AF65-F5344CB8AC3E}">
        <p14:creationId xmlns:p14="http://schemas.microsoft.com/office/powerpoint/2010/main" val="398574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4A8164-0293-656F-ADCB-991FFFAAA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69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71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73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A65D929-6053-4CBE-1F7B-6803CA973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9496427" cy="13852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ro-RO" sz="2000">
              <a:ea typeface="Calibri"/>
              <a:cs typeface="Arial"/>
            </a:endParaRPr>
          </a:p>
          <a:p>
            <a:pPr marL="0" indent="0">
              <a:buNone/>
            </a:pPr>
            <a:endParaRPr lang="ro-RO" sz="2000">
              <a:ea typeface="Calibri"/>
              <a:cs typeface="Calibri"/>
            </a:endParaRPr>
          </a:p>
        </p:txBody>
      </p:sp>
      <p:sp>
        <p:nvSpPr>
          <p:cNvPr id="8" name="Titlu 7">
            <a:extLst>
              <a:ext uri="{FF2B5EF4-FFF2-40B4-BE49-F238E27FC236}">
                <a16:creationId xmlns:a16="http://schemas.microsoft.com/office/drawing/2014/main" id="{1DFCBB6D-91E7-7578-B9A4-17285310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6000" b="1" dirty="0">
                <a:solidFill>
                  <a:schemeClr val="bg1"/>
                </a:solidFill>
              </a:rPr>
              <a:t>Sunetul și nota LA</a:t>
            </a: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0700A490-3598-1045-25F4-374EA33B8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005" t="9679" r="4315" b="12858"/>
          <a:stretch/>
        </p:blipFill>
        <p:spPr>
          <a:xfrm>
            <a:off x="2152650" y="1785877"/>
            <a:ext cx="3057526" cy="2471798"/>
          </a:xfrm>
          <a:prstGeom prst="rect">
            <a:avLst/>
          </a:prstGeom>
        </p:spPr>
      </p:pic>
      <p:pic>
        <p:nvPicPr>
          <p:cNvPr id="7172" name="Picture 4" descr="Clase para Semana 29/JUNIO al 03/JULIO – LA FLAUTA DULCE. NOTAS SI, LA y  SOL – Diversión Musical">
            <a:extLst>
              <a:ext uri="{FF2B5EF4-FFF2-40B4-BE49-F238E27FC236}">
                <a16:creationId xmlns:a16="http://schemas.microsoft.com/office/drawing/2014/main" id="{7CE70202-0BDC-A73C-BC04-DFE6F79B4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4"/>
          <a:stretch/>
        </p:blipFill>
        <p:spPr bwMode="auto">
          <a:xfrm>
            <a:off x="7106975" y="1832134"/>
            <a:ext cx="3877086" cy="306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DE3F2539-D778-C28D-3326-55DAE0E16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11" y="4352864"/>
            <a:ext cx="6412438" cy="2313163"/>
          </a:xfrm>
          <a:prstGeom prst="rect">
            <a:avLst/>
          </a:prstGeom>
        </p:spPr>
      </p:pic>
      <p:sp>
        <p:nvSpPr>
          <p:cNvPr id="14" name="CasetăText 13">
            <a:extLst>
              <a:ext uri="{FF2B5EF4-FFF2-40B4-BE49-F238E27FC236}">
                <a16:creationId xmlns:a16="http://schemas.microsoft.com/office/drawing/2014/main" id="{8C8D0293-FFCF-5148-BC05-A7ACBA3CFE43}"/>
              </a:ext>
            </a:extLst>
          </p:cNvPr>
          <p:cNvSpPr txBox="1"/>
          <p:nvPr/>
        </p:nvSpPr>
        <p:spPr>
          <a:xfrm>
            <a:off x="7106975" y="5901379"/>
            <a:ext cx="4414350" cy="707886"/>
          </a:xfrm>
          <a:custGeom>
            <a:avLst/>
            <a:gdLst>
              <a:gd name="connsiteX0" fmla="*/ 0 w 4414350"/>
              <a:gd name="connsiteY0" fmla="*/ 0 h 707886"/>
              <a:gd name="connsiteX1" fmla="*/ 419363 w 4414350"/>
              <a:gd name="connsiteY1" fmla="*/ 0 h 707886"/>
              <a:gd name="connsiteX2" fmla="*/ 1059444 w 4414350"/>
              <a:gd name="connsiteY2" fmla="*/ 0 h 707886"/>
              <a:gd name="connsiteX3" fmla="*/ 1699525 w 4414350"/>
              <a:gd name="connsiteY3" fmla="*/ 0 h 707886"/>
              <a:gd name="connsiteX4" fmla="*/ 2163032 w 4414350"/>
              <a:gd name="connsiteY4" fmla="*/ 0 h 707886"/>
              <a:gd name="connsiteX5" fmla="*/ 2582395 w 4414350"/>
              <a:gd name="connsiteY5" fmla="*/ 0 h 707886"/>
              <a:gd name="connsiteX6" fmla="*/ 3222476 w 4414350"/>
              <a:gd name="connsiteY6" fmla="*/ 0 h 707886"/>
              <a:gd name="connsiteX7" fmla="*/ 3774269 w 4414350"/>
              <a:gd name="connsiteY7" fmla="*/ 0 h 707886"/>
              <a:gd name="connsiteX8" fmla="*/ 4414350 w 4414350"/>
              <a:gd name="connsiteY8" fmla="*/ 0 h 707886"/>
              <a:gd name="connsiteX9" fmla="*/ 4414350 w 4414350"/>
              <a:gd name="connsiteY9" fmla="*/ 368101 h 707886"/>
              <a:gd name="connsiteX10" fmla="*/ 4414350 w 4414350"/>
              <a:gd name="connsiteY10" fmla="*/ 707886 h 707886"/>
              <a:gd name="connsiteX11" fmla="*/ 3774269 w 4414350"/>
              <a:gd name="connsiteY11" fmla="*/ 707886 h 707886"/>
              <a:gd name="connsiteX12" fmla="*/ 3354906 w 4414350"/>
              <a:gd name="connsiteY12" fmla="*/ 707886 h 707886"/>
              <a:gd name="connsiteX13" fmla="*/ 2758969 w 4414350"/>
              <a:gd name="connsiteY13" fmla="*/ 707886 h 707886"/>
              <a:gd name="connsiteX14" fmla="*/ 2207175 w 4414350"/>
              <a:gd name="connsiteY14" fmla="*/ 707886 h 707886"/>
              <a:gd name="connsiteX15" fmla="*/ 1743668 w 4414350"/>
              <a:gd name="connsiteY15" fmla="*/ 707886 h 707886"/>
              <a:gd name="connsiteX16" fmla="*/ 1103588 w 4414350"/>
              <a:gd name="connsiteY16" fmla="*/ 707886 h 707886"/>
              <a:gd name="connsiteX17" fmla="*/ 684224 w 4414350"/>
              <a:gd name="connsiteY17" fmla="*/ 707886 h 707886"/>
              <a:gd name="connsiteX18" fmla="*/ 0 w 4414350"/>
              <a:gd name="connsiteY18" fmla="*/ 707886 h 707886"/>
              <a:gd name="connsiteX19" fmla="*/ 0 w 4414350"/>
              <a:gd name="connsiteY19" fmla="*/ 353943 h 707886"/>
              <a:gd name="connsiteX20" fmla="*/ 0 w 4414350"/>
              <a:gd name="connsiteY20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4350" h="707886" fill="none" extrusionOk="0">
                <a:moveTo>
                  <a:pt x="0" y="0"/>
                </a:moveTo>
                <a:cubicBezTo>
                  <a:pt x="109807" y="-6578"/>
                  <a:pt x="285855" y="30956"/>
                  <a:pt x="419363" y="0"/>
                </a:cubicBezTo>
                <a:cubicBezTo>
                  <a:pt x="552871" y="-30956"/>
                  <a:pt x="894100" y="19978"/>
                  <a:pt x="1059444" y="0"/>
                </a:cubicBezTo>
                <a:cubicBezTo>
                  <a:pt x="1224788" y="-19978"/>
                  <a:pt x="1541352" y="74208"/>
                  <a:pt x="1699525" y="0"/>
                </a:cubicBezTo>
                <a:cubicBezTo>
                  <a:pt x="1857698" y="-74208"/>
                  <a:pt x="1961737" y="6117"/>
                  <a:pt x="2163032" y="0"/>
                </a:cubicBezTo>
                <a:cubicBezTo>
                  <a:pt x="2364327" y="-6117"/>
                  <a:pt x="2460823" y="49288"/>
                  <a:pt x="2582395" y="0"/>
                </a:cubicBezTo>
                <a:cubicBezTo>
                  <a:pt x="2703967" y="-49288"/>
                  <a:pt x="2940275" y="39836"/>
                  <a:pt x="3222476" y="0"/>
                </a:cubicBezTo>
                <a:cubicBezTo>
                  <a:pt x="3504677" y="-39836"/>
                  <a:pt x="3546667" y="56252"/>
                  <a:pt x="3774269" y="0"/>
                </a:cubicBezTo>
                <a:cubicBezTo>
                  <a:pt x="4001871" y="-56252"/>
                  <a:pt x="4249512" y="24465"/>
                  <a:pt x="4414350" y="0"/>
                </a:cubicBezTo>
                <a:cubicBezTo>
                  <a:pt x="4454421" y="153220"/>
                  <a:pt x="4396962" y="246916"/>
                  <a:pt x="4414350" y="368101"/>
                </a:cubicBezTo>
                <a:cubicBezTo>
                  <a:pt x="4431738" y="489286"/>
                  <a:pt x="4386582" y="602042"/>
                  <a:pt x="4414350" y="707886"/>
                </a:cubicBezTo>
                <a:cubicBezTo>
                  <a:pt x="4171617" y="730263"/>
                  <a:pt x="3938314" y="682034"/>
                  <a:pt x="3774269" y="707886"/>
                </a:cubicBezTo>
                <a:cubicBezTo>
                  <a:pt x="3610224" y="733738"/>
                  <a:pt x="3506678" y="691668"/>
                  <a:pt x="3354906" y="707886"/>
                </a:cubicBezTo>
                <a:cubicBezTo>
                  <a:pt x="3203134" y="724104"/>
                  <a:pt x="3023391" y="664107"/>
                  <a:pt x="2758969" y="707886"/>
                </a:cubicBezTo>
                <a:cubicBezTo>
                  <a:pt x="2494547" y="751665"/>
                  <a:pt x="2376705" y="671265"/>
                  <a:pt x="2207175" y="707886"/>
                </a:cubicBezTo>
                <a:cubicBezTo>
                  <a:pt x="2037645" y="744507"/>
                  <a:pt x="1854898" y="693256"/>
                  <a:pt x="1743668" y="707886"/>
                </a:cubicBezTo>
                <a:cubicBezTo>
                  <a:pt x="1632438" y="722516"/>
                  <a:pt x="1245418" y="677566"/>
                  <a:pt x="1103588" y="707886"/>
                </a:cubicBezTo>
                <a:cubicBezTo>
                  <a:pt x="961758" y="738206"/>
                  <a:pt x="831941" y="659448"/>
                  <a:pt x="684224" y="707886"/>
                </a:cubicBezTo>
                <a:cubicBezTo>
                  <a:pt x="536507" y="756324"/>
                  <a:pt x="226343" y="676438"/>
                  <a:pt x="0" y="707886"/>
                </a:cubicBezTo>
                <a:cubicBezTo>
                  <a:pt x="-10053" y="558859"/>
                  <a:pt x="38978" y="502494"/>
                  <a:pt x="0" y="353943"/>
                </a:cubicBezTo>
                <a:cubicBezTo>
                  <a:pt x="-38978" y="205392"/>
                  <a:pt x="21423" y="107477"/>
                  <a:pt x="0" y="0"/>
                </a:cubicBezTo>
                <a:close/>
              </a:path>
              <a:path w="4414350" h="707886" stroke="0" extrusionOk="0">
                <a:moveTo>
                  <a:pt x="0" y="0"/>
                </a:moveTo>
                <a:cubicBezTo>
                  <a:pt x="155922" y="-5925"/>
                  <a:pt x="279956" y="32942"/>
                  <a:pt x="419363" y="0"/>
                </a:cubicBezTo>
                <a:cubicBezTo>
                  <a:pt x="558770" y="-32942"/>
                  <a:pt x="707417" y="48399"/>
                  <a:pt x="838727" y="0"/>
                </a:cubicBezTo>
                <a:cubicBezTo>
                  <a:pt x="970037" y="-48399"/>
                  <a:pt x="1307716" y="14821"/>
                  <a:pt x="1478807" y="0"/>
                </a:cubicBezTo>
                <a:cubicBezTo>
                  <a:pt x="1649898" y="-14821"/>
                  <a:pt x="1791945" y="34463"/>
                  <a:pt x="1898170" y="0"/>
                </a:cubicBezTo>
                <a:cubicBezTo>
                  <a:pt x="2004395" y="-34463"/>
                  <a:pt x="2221630" y="21439"/>
                  <a:pt x="2317534" y="0"/>
                </a:cubicBezTo>
                <a:cubicBezTo>
                  <a:pt x="2413438" y="-21439"/>
                  <a:pt x="2585872" y="40629"/>
                  <a:pt x="2781040" y="0"/>
                </a:cubicBezTo>
                <a:cubicBezTo>
                  <a:pt x="2976208" y="-40629"/>
                  <a:pt x="3123318" y="5551"/>
                  <a:pt x="3244547" y="0"/>
                </a:cubicBezTo>
                <a:cubicBezTo>
                  <a:pt x="3365776" y="-5551"/>
                  <a:pt x="3601779" y="33825"/>
                  <a:pt x="3796341" y="0"/>
                </a:cubicBezTo>
                <a:cubicBezTo>
                  <a:pt x="3990903" y="-33825"/>
                  <a:pt x="4238276" y="17401"/>
                  <a:pt x="4414350" y="0"/>
                </a:cubicBezTo>
                <a:cubicBezTo>
                  <a:pt x="4452385" y="97224"/>
                  <a:pt x="4405533" y="206166"/>
                  <a:pt x="4414350" y="361022"/>
                </a:cubicBezTo>
                <a:cubicBezTo>
                  <a:pt x="4423167" y="515878"/>
                  <a:pt x="4373466" y="604193"/>
                  <a:pt x="4414350" y="707886"/>
                </a:cubicBezTo>
                <a:cubicBezTo>
                  <a:pt x="4260548" y="755625"/>
                  <a:pt x="4094442" y="640555"/>
                  <a:pt x="3818413" y="707886"/>
                </a:cubicBezTo>
                <a:cubicBezTo>
                  <a:pt x="3542384" y="775217"/>
                  <a:pt x="3550739" y="698144"/>
                  <a:pt x="3399050" y="707886"/>
                </a:cubicBezTo>
                <a:cubicBezTo>
                  <a:pt x="3247361" y="717628"/>
                  <a:pt x="3104825" y="697753"/>
                  <a:pt x="2935543" y="707886"/>
                </a:cubicBezTo>
                <a:cubicBezTo>
                  <a:pt x="2766261" y="718019"/>
                  <a:pt x="2530532" y="652372"/>
                  <a:pt x="2339606" y="707886"/>
                </a:cubicBezTo>
                <a:cubicBezTo>
                  <a:pt x="2148680" y="763400"/>
                  <a:pt x="2000089" y="661050"/>
                  <a:pt x="1831955" y="707886"/>
                </a:cubicBezTo>
                <a:cubicBezTo>
                  <a:pt x="1663821" y="754722"/>
                  <a:pt x="1382288" y="705726"/>
                  <a:pt x="1191874" y="707886"/>
                </a:cubicBezTo>
                <a:cubicBezTo>
                  <a:pt x="1001460" y="710046"/>
                  <a:pt x="840046" y="642758"/>
                  <a:pt x="595937" y="707886"/>
                </a:cubicBezTo>
                <a:cubicBezTo>
                  <a:pt x="351828" y="773014"/>
                  <a:pt x="139149" y="636565"/>
                  <a:pt x="0" y="707886"/>
                </a:cubicBezTo>
                <a:cubicBezTo>
                  <a:pt x="-9669" y="638566"/>
                  <a:pt x="24256" y="533802"/>
                  <a:pt x="0" y="375180"/>
                </a:cubicBezTo>
                <a:cubicBezTo>
                  <a:pt x="-24256" y="216558"/>
                  <a:pt x="33957" y="108937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2082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ro-RO" sz="2000" dirty="0">
                <a:ea typeface="Calibri Light"/>
                <a:cs typeface="Calibri Light"/>
              </a:rPr>
              <a:t>Manualul de </a:t>
            </a:r>
            <a:r>
              <a:rPr lang="ro-RO" sz="2000" i="1" dirty="0">
                <a:ea typeface="Calibri Light"/>
                <a:cs typeface="Calibri Light"/>
              </a:rPr>
              <a:t>Muzică și mișcare</a:t>
            </a:r>
          </a:p>
          <a:p>
            <a:pPr algn="ctr"/>
            <a:r>
              <a:rPr lang="ro-RO" sz="2000" dirty="0">
                <a:ea typeface="Calibri Light"/>
                <a:cs typeface="Calibri Light"/>
              </a:rPr>
              <a:t>Editura </a:t>
            </a:r>
            <a:r>
              <a:rPr lang="ro-RO" sz="2000" dirty="0" err="1">
                <a:ea typeface="Calibri Light"/>
                <a:cs typeface="Calibri Light"/>
              </a:rPr>
              <a:t>Aramis</a:t>
            </a:r>
            <a:r>
              <a:rPr lang="ro-RO" sz="2000" dirty="0">
                <a:ea typeface="Calibri Light"/>
                <a:cs typeface="Calibri Light"/>
              </a:rPr>
              <a:t>, pag. 45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1452356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-223350" y="2571750"/>
            <a:ext cx="4367190" cy="2209848"/>
          </a:xfrm>
          <a:prstGeom prst="ellipse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o-RO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CONSOLIDAREA CUNOȘTINȚELOR</a:t>
            </a:r>
            <a:b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br>
              <a:rPr lang="ro-RO" sz="3600" b="1" dirty="0">
                <a:solidFill>
                  <a:srgbClr val="FFFFFF"/>
                </a:solidFill>
                <a:latin typeface="Calibri"/>
                <a:ea typeface="Calibri Light"/>
                <a:cs typeface="Arial"/>
              </a:rPr>
            </a:br>
            <a:endParaRPr lang="en-US" sz="3100" b="1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8AD341ED-F92A-3120-B82F-9270B9987865}"/>
              </a:ext>
            </a:extLst>
          </p:cNvPr>
          <p:cNvSpPr/>
          <p:nvPr/>
        </p:nvSpPr>
        <p:spPr>
          <a:xfrm>
            <a:off x="4140207" y="5352224"/>
            <a:ext cx="849768" cy="88640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BB69FAA4-0221-7E39-4292-0B631C874FB2}"/>
              </a:ext>
            </a:extLst>
          </p:cNvPr>
          <p:cNvSpPr/>
          <p:nvPr/>
        </p:nvSpPr>
        <p:spPr>
          <a:xfrm>
            <a:off x="5068722" y="4815374"/>
            <a:ext cx="923730" cy="14232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47599696-E3F1-D22F-604A-A1DF7E884338}"/>
              </a:ext>
            </a:extLst>
          </p:cNvPr>
          <p:cNvSpPr/>
          <p:nvPr/>
        </p:nvSpPr>
        <p:spPr>
          <a:xfrm>
            <a:off x="6058009" y="4218216"/>
            <a:ext cx="849768" cy="20204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9A24F03B-E0FA-3F24-9217-F4DD014AE54F}"/>
              </a:ext>
            </a:extLst>
          </p:cNvPr>
          <p:cNvSpPr/>
          <p:nvPr/>
        </p:nvSpPr>
        <p:spPr>
          <a:xfrm>
            <a:off x="6997951" y="3663804"/>
            <a:ext cx="877286" cy="2574828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9D9870A8-F4DF-78AF-7FA5-868EAF90DA5F}"/>
              </a:ext>
            </a:extLst>
          </p:cNvPr>
          <p:cNvSpPr/>
          <p:nvPr/>
        </p:nvSpPr>
        <p:spPr>
          <a:xfrm>
            <a:off x="7973962" y="3194719"/>
            <a:ext cx="849768" cy="3043913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Dreptunghi 13">
            <a:extLst>
              <a:ext uri="{FF2B5EF4-FFF2-40B4-BE49-F238E27FC236}">
                <a16:creationId xmlns:a16="http://schemas.microsoft.com/office/drawing/2014/main" id="{F713B240-E001-9FF8-9EBF-1BF7AA937BBC}"/>
              </a:ext>
            </a:extLst>
          </p:cNvPr>
          <p:cNvSpPr/>
          <p:nvPr/>
        </p:nvSpPr>
        <p:spPr>
          <a:xfrm>
            <a:off x="8912120" y="2678243"/>
            <a:ext cx="849768" cy="3551836"/>
          </a:xfrm>
          <a:prstGeom prst="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6214FF03-27C6-8FF2-4FB9-0B49DE354E17}"/>
              </a:ext>
            </a:extLst>
          </p:cNvPr>
          <p:cNvSpPr/>
          <p:nvPr/>
        </p:nvSpPr>
        <p:spPr>
          <a:xfrm>
            <a:off x="9860878" y="2314349"/>
            <a:ext cx="923730" cy="3915730"/>
          </a:xfrm>
          <a:prstGeom prst="rect">
            <a:avLst/>
          </a:prstGeom>
          <a:solidFill>
            <a:srgbClr val="F513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95CE4AB1-B949-5E2D-11FE-6952157A02D7}"/>
              </a:ext>
            </a:extLst>
          </p:cNvPr>
          <p:cNvSpPr/>
          <p:nvPr/>
        </p:nvSpPr>
        <p:spPr>
          <a:xfrm>
            <a:off x="10862916" y="1779798"/>
            <a:ext cx="842443" cy="44502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CED0405D-2C03-0E87-E5AF-0F7A820F8D0D}"/>
              </a:ext>
            </a:extLst>
          </p:cNvPr>
          <p:cNvSpPr/>
          <p:nvPr/>
        </p:nvSpPr>
        <p:spPr>
          <a:xfrm>
            <a:off x="8485195" y="184717"/>
            <a:ext cx="3303134" cy="886408"/>
          </a:xfrm>
          <a:custGeom>
            <a:avLst/>
            <a:gdLst>
              <a:gd name="connsiteX0" fmla="*/ 0 w 3303134"/>
              <a:gd name="connsiteY0" fmla="*/ 0 h 886408"/>
              <a:gd name="connsiteX1" fmla="*/ 451428 w 3303134"/>
              <a:gd name="connsiteY1" fmla="*/ 0 h 886408"/>
              <a:gd name="connsiteX2" fmla="*/ 1034982 w 3303134"/>
              <a:gd name="connsiteY2" fmla="*/ 0 h 886408"/>
              <a:gd name="connsiteX3" fmla="*/ 1585504 w 3303134"/>
              <a:gd name="connsiteY3" fmla="*/ 0 h 886408"/>
              <a:gd name="connsiteX4" fmla="*/ 2202089 w 3303134"/>
              <a:gd name="connsiteY4" fmla="*/ 0 h 886408"/>
              <a:gd name="connsiteX5" fmla="*/ 2752612 w 3303134"/>
              <a:gd name="connsiteY5" fmla="*/ 0 h 886408"/>
              <a:gd name="connsiteX6" fmla="*/ 3303134 w 3303134"/>
              <a:gd name="connsiteY6" fmla="*/ 0 h 886408"/>
              <a:gd name="connsiteX7" fmla="*/ 3303134 w 3303134"/>
              <a:gd name="connsiteY7" fmla="*/ 452068 h 886408"/>
              <a:gd name="connsiteX8" fmla="*/ 3303134 w 3303134"/>
              <a:gd name="connsiteY8" fmla="*/ 886408 h 886408"/>
              <a:gd name="connsiteX9" fmla="*/ 2818674 w 3303134"/>
              <a:gd name="connsiteY9" fmla="*/ 886408 h 886408"/>
              <a:gd name="connsiteX10" fmla="*/ 2268152 w 3303134"/>
              <a:gd name="connsiteY10" fmla="*/ 886408 h 886408"/>
              <a:gd name="connsiteX11" fmla="*/ 1750661 w 3303134"/>
              <a:gd name="connsiteY11" fmla="*/ 886408 h 886408"/>
              <a:gd name="connsiteX12" fmla="*/ 1299233 w 3303134"/>
              <a:gd name="connsiteY12" fmla="*/ 886408 h 886408"/>
              <a:gd name="connsiteX13" fmla="*/ 847804 w 3303134"/>
              <a:gd name="connsiteY13" fmla="*/ 886408 h 886408"/>
              <a:gd name="connsiteX14" fmla="*/ 0 w 3303134"/>
              <a:gd name="connsiteY14" fmla="*/ 886408 h 886408"/>
              <a:gd name="connsiteX15" fmla="*/ 0 w 3303134"/>
              <a:gd name="connsiteY15" fmla="*/ 443204 h 886408"/>
              <a:gd name="connsiteX16" fmla="*/ 0 w 3303134"/>
              <a:gd name="connsiteY16" fmla="*/ 0 h 8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3134" h="886408" fill="none" extrusionOk="0">
                <a:moveTo>
                  <a:pt x="0" y="0"/>
                </a:moveTo>
                <a:cubicBezTo>
                  <a:pt x="124594" y="-24153"/>
                  <a:pt x="347329" y="20533"/>
                  <a:pt x="451428" y="0"/>
                </a:cubicBezTo>
                <a:cubicBezTo>
                  <a:pt x="555527" y="-20533"/>
                  <a:pt x="915998" y="4853"/>
                  <a:pt x="1034982" y="0"/>
                </a:cubicBezTo>
                <a:cubicBezTo>
                  <a:pt x="1153966" y="-4853"/>
                  <a:pt x="1393089" y="1371"/>
                  <a:pt x="1585504" y="0"/>
                </a:cubicBezTo>
                <a:cubicBezTo>
                  <a:pt x="1777919" y="-1371"/>
                  <a:pt x="2011941" y="12283"/>
                  <a:pt x="2202089" y="0"/>
                </a:cubicBezTo>
                <a:cubicBezTo>
                  <a:pt x="2392238" y="-12283"/>
                  <a:pt x="2614481" y="37999"/>
                  <a:pt x="2752612" y="0"/>
                </a:cubicBezTo>
                <a:cubicBezTo>
                  <a:pt x="2890743" y="-37999"/>
                  <a:pt x="3184201" y="6771"/>
                  <a:pt x="3303134" y="0"/>
                </a:cubicBezTo>
                <a:cubicBezTo>
                  <a:pt x="3346646" y="137912"/>
                  <a:pt x="3292665" y="324335"/>
                  <a:pt x="3303134" y="452068"/>
                </a:cubicBezTo>
                <a:cubicBezTo>
                  <a:pt x="3313603" y="579801"/>
                  <a:pt x="3264503" y="776541"/>
                  <a:pt x="3303134" y="886408"/>
                </a:cubicBezTo>
                <a:cubicBezTo>
                  <a:pt x="3201534" y="923325"/>
                  <a:pt x="3023061" y="870771"/>
                  <a:pt x="2818674" y="886408"/>
                </a:cubicBezTo>
                <a:cubicBezTo>
                  <a:pt x="2614287" y="902045"/>
                  <a:pt x="2503840" y="832877"/>
                  <a:pt x="2268152" y="886408"/>
                </a:cubicBezTo>
                <a:cubicBezTo>
                  <a:pt x="2032464" y="939939"/>
                  <a:pt x="1876222" y="840508"/>
                  <a:pt x="1750661" y="886408"/>
                </a:cubicBezTo>
                <a:cubicBezTo>
                  <a:pt x="1625100" y="932308"/>
                  <a:pt x="1478413" y="854116"/>
                  <a:pt x="1299233" y="886408"/>
                </a:cubicBezTo>
                <a:cubicBezTo>
                  <a:pt x="1120053" y="918700"/>
                  <a:pt x="949673" y="843609"/>
                  <a:pt x="847804" y="886408"/>
                </a:cubicBezTo>
                <a:cubicBezTo>
                  <a:pt x="745935" y="929207"/>
                  <a:pt x="244112" y="885215"/>
                  <a:pt x="0" y="886408"/>
                </a:cubicBezTo>
                <a:cubicBezTo>
                  <a:pt x="-29833" y="678858"/>
                  <a:pt x="37272" y="656307"/>
                  <a:pt x="0" y="443204"/>
                </a:cubicBezTo>
                <a:cubicBezTo>
                  <a:pt x="-37272" y="230101"/>
                  <a:pt x="22506" y="193085"/>
                  <a:pt x="0" y="0"/>
                </a:cubicBezTo>
                <a:close/>
              </a:path>
              <a:path w="3303134" h="886408" stroke="0" extrusionOk="0">
                <a:moveTo>
                  <a:pt x="0" y="0"/>
                </a:moveTo>
                <a:cubicBezTo>
                  <a:pt x="172706" y="-42157"/>
                  <a:pt x="339464" y="40113"/>
                  <a:pt x="583554" y="0"/>
                </a:cubicBezTo>
                <a:cubicBezTo>
                  <a:pt x="827644" y="-40113"/>
                  <a:pt x="1022108" y="65718"/>
                  <a:pt x="1134076" y="0"/>
                </a:cubicBezTo>
                <a:cubicBezTo>
                  <a:pt x="1246044" y="-65718"/>
                  <a:pt x="1443804" y="16221"/>
                  <a:pt x="1684598" y="0"/>
                </a:cubicBezTo>
                <a:cubicBezTo>
                  <a:pt x="1925392" y="-16221"/>
                  <a:pt x="2026106" y="57086"/>
                  <a:pt x="2169058" y="0"/>
                </a:cubicBezTo>
                <a:cubicBezTo>
                  <a:pt x="2312010" y="-57086"/>
                  <a:pt x="2423323" y="23895"/>
                  <a:pt x="2653518" y="0"/>
                </a:cubicBezTo>
                <a:cubicBezTo>
                  <a:pt x="2883713" y="-23895"/>
                  <a:pt x="3088180" y="39347"/>
                  <a:pt x="3303134" y="0"/>
                </a:cubicBezTo>
                <a:cubicBezTo>
                  <a:pt x="3340536" y="167106"/>
                  <a:pt x="3284725" y="222205"/>
                  <a:pt x="3303134" y="443204"/>
                </a:cubicBezTo>
                <a:cubicBezTo>
                  <a:pt x="3321543" y="664203"/>
                  <a:pt x="3263005" y="676120"/>
                  <a:pt x="3303134" y="886408"/>
                </a:cubicBezTo>
                <a:cubicBezTo>
                  <a:pt x="3151116" y="939429"/>
                  <a:pt x="2885870" y="829170"/>
                  <a:pt x="2752612" y="886408"/>
                </a:cubicBezTo>
                <a:cubicBezTo>
                  <a:pt x="2619354" y="943646"/>
                  <a:pt x="2400077" y="872454"/>
                  <a:pt x="2136027" y="886408"/>
                </a:cubicBezTo>
                <a:cubicBezTo>
                  <a:pt x="1871978" y="900362"/>
                  <a:pt x="1831194" y="858368"/>
                  <a:pt x="1684598" y="886408"/>
                </a:cubicBezTo>
                <a:cubicBezTo>
                  <a:pt x="1538002" y="914448"/>
                  <a:pt x="1351829" y="835284"/>
                  <a:pt x="1200139" y="886408"/>
                </a:cubicBezTo>
                <a:cubicBezTo>
                  <a:pt x="1048449" y="937532"/>
                  <a:pt x="887009" y="883727"/>
                  <a:pt x="748710" y="886408"/>
                </a:cubicBezTo>
                <a:cubicBezTo>
                  <a:pt x="610411" y="889089"/>
                  <a:pt x="157581" y="799085"/>
                  <a:pt x="0" y="886408"/>
                </a:cubicBezTo>
                <a:cubicBezTo>
                  <a:pt x="-30785" y="715377"/>
                  <a:pt x="40666" y="586012"/>
                  <a:pt x="0" y="443204"/>
                </a:cubicBezTo>
                <a:cubicBezTo>
                  <a:pt x="-40666" y="300396"/>
                  <a:pt x="42349" y="18686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5495562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Scara muzicală</a:t>
            </a: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32B0614A-5B31-9E84-C74B-A30B3FEE5A9F}"/>
              </a:ext>
            </a:extLst>
          </p:cNvPr>
          <p:cNvSpPr/>
          <p:nvPr/>
        </p:nvSpPr>
        <p:spPr>
          <a:xfrm>
            <a:off x="4507798" y="986945"/>
            <a:ext cx="631258" cy="516476"/>
          </a:xfrm>
          <a:prstGeom prst="rect">
            <a:avLst/>
          </a:prstGeom>
          <a:ln w="28575">
            <a:extLst>
              <a:ext uri="{C807C97D-BFC1-408E-A445-0C87EB9F89A2}">
                <ask:lineSketchStyleProps xmlns:ask="http://schemas.microsoft.com/office/drawing/2018/sketchyshapes" sd="1549556238">
                  <a:custGeom>
                    <a:avLst/>
                    <a:gdLst>
                      <a:gd name="connsiteX0" fmla="*/ 0 w 631258"/>
                      <a:gd name="connsiteY0" fmla="*/ 0 h 516476"/>
                      <a:gd name="connsiteX1" fmla="*/ 328254 w 631258"/>
                      <a:gd name="connsiteY1" fmla="*/ 0 h 516476"/>
                      <a:gd name="connsiteX2" fmla="*/ 631258 w 631258"/>
                      <a:gd name="connsiteY2" fmla="*/ 0 h 516476"/>
                      <a:gd name="connsiteX3" fmla="*/ 631258 w 631258"/>
                      <a:gd name="connsiteY3" fmla="*/ 516476 h 516476"/>
                      <a:gd name="connsiteX4" fmla="*/ 328254 w 631258"/>
                      <a:gd name="connsiteY4" fmla="*/ 516476 h 516476"/>
                      <a:gd name="connsiteX5" fmla="*/ 0 w 631258"/>
                      <a:gd name="connsiteY5" fmla="*/ 516476 h 516476"/>
                      <a:gd name="connsiteX6" fmla="*/ 0 w 631258"/>
                      <a:gd name="connsiteY6" fmla="*/ 0 h 51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31258" h="516476" fill="none" extrusionOk="0">
                        <a:moveTo>
                          <a:pt x="0" y="0"/>
                        </a:moveTo>
                        <a:cubicBezTo>
                          <a:pt x="150326" y="-27345"/>
                          <a:pt x="170247" y="7282"/>
                          <a:pt x="328254" y="0"/>
                        </a:cubicBezTo>
                        <a:cubicBezTo>
                          <a:pt x="486261" y="-7282"/>
                          <a:pt x="498195" y="30125"/>
                          <a:pt x="631258" y="0"/>
                        </a:cubicBezTo>
                        <a:cubicBezTo>
                          <a:pt x="675553" y="169852"/>
                          <a:pt x="624756" y="291858"/>
                          <a:pt x="631258" y="516476"/>
                        </a:cubicBezTo>
                        <a:cubicBezTo>
                          <a:pt x="487351" y="524520"/>
                          <a:pt x="425176" y="488390"/>
                          <a:pt x="328254" y="516476"/>
                        </a:cubicBezTo>
                        <a:cubicBezTo>
                          <a:pt x="231332" y="544562"/>
                          <a:pt x="69829" y="493547"/>
                          <a:pt x="0" y="516476"/>
                        </a:cubicBezTo>
                        <a:cubicBezTo>
                          <a:pt x="-56392" y="328145"/>
                          <a:pt x="58913" y="148811"/>
                          <a:pt x="0" y="0"/>
                        </a:cubicBezTo>
                        <a:close/>
                      </a:path>
                      <a:path w="631258" h="516476" stroke="0" extrusionOk="0">
                        <a:moveTo>
                          <a:pt x="0" y="0"/>
                        </a:moveTo>
                        <a:cubicBezTo>
                          <a:pt x="144848" y="-31873"/>
                          <a:pt x="247088" y="29498"/>
                          <a:pt x="321942" y="0"/>
                        </a:cubicBezTo>
                        <a:cubicBezTo>
                          <a:pt x="396796" y="-29498"/>
                          <a:pt x="556432" y="2612"/>
                          <a:pt x="631258" y="0"/>
                        </a:cubicBezTo>
                        <a:cubicBezTo>
                          <a:pt x="642242" y="132870"/>
                          <a:pt x="601281" y="400031"/>
                          <a:pt x="631258" y="516476"/>
                        </a:cubicBezTo>
                        <a:cubicBezTo>
                          <a:pt x="533404" y="523450"/>
                          <a:pt x="452598" y="485684"/>
                          <a:pt x="309316" y="516476"/>
                        </a:cubicBezTo>
                        <a:cubicBezTo>
                          <a:pt x="166034" y="547268"/>
                          <a:pt x="123406" y="492328"/>
                          <a:pt x="0" y="516476"/>
                        </a:cubicBezTo>
                        <a:cubicBezTo>
                          <a:pt x="-26909" y="333991"/>
                          <a:pt x="49559" y="1740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Sol</a:t>
            </a:r>
            <a:r>
              <a:rPr lang="ro-RO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74F7A6D9-67E0-2390-8C77-78B6E513E372}"/>
              </a:ext>
            </a:extLst>
          </p:cNvPr>
          <p:cNvSpPr/>
          <p:nvPr/>
        </p:nvSpPr>
        <p:spPr>
          <a:xfrm>
            <a:off x="5851635" y="970935"/>
            <a:ext cx="631258" cy="516476"/>
          </a:xfrm>
          <a:prstGeom prst="rect">
            <a:avLst/>
          </a:prstGeom>
          <a:ln w="28575">
            <a:extLst>
              <a:ext uri="{C807C97D-BFC1-408E-A445-0C87EB9F89A2}">
                <ask:lineSketchStyleProps xmlns:ask="http://schemas.microsoft.com/office/drawing/2018/sketchyshapes" sd="1549556238">
                  <a:custGeom>
                    <a:avLst/>
                    <a:gdLst>
                      <a:gd name="connsiteX0" fmla="*/ 0 w 631258"/>
                      <a:gd name="connsiteY0" fmla="*/ 0 h 516476"/>
                      <a:gd name="connsiteX1" fmla="*/ 328254 w 631258"/>
                      <a:gd name="connsiteY1" fmla="*/ 0 h 516476"/>
                      <a:gd name="connsiteX2" fmla="*/ 631258 w 631258"/>
                      <a:gd name="connsiteY2" fmla="*/ 0 h 516476"/>
                      <a:gd name="connsiteX3" fmla="*/ 631258 w 631258"/>
                      <a:gd name="connsiteY3" fmla="*/ 516476 h 516476"/>
                      <a:gd name="connsiteX4" fmla="*/ 328254 w 631258"/>
                      <a:gd name="connsiteY4" fmla="*/ 516476 h 516476"/>
                      <a:gd name="connsiteX5" fmla="*/ 0 w 631258"/>
                      <a:gd name="connsiteY5" fmla="*/ 516476 h 516476"/>
                      <a:gd name="connsiteX6" fmla="*/ 0 w 631258"/>
                      <a:gd name="connsiteY6" fmla="*/ 0 h 51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31258" h="516476" fill="none" extrusionOk="0">
                        <a:moveTo>
                          <a:pt x="0" y="0"/>
                        </a:moveTo>
                        <a:cubicBezTo>
                          <a:pt x="150326" y="-27345"/>
                          <a:pt x="170247" y="7282"/>
                          <a:pt x="328254" y="0"/>
                        </a:cubicBezTo>
                        <a:cubicBezTo>
                          <a:pt x="486261" y="-7282"/>
                          <a:pt x="498195" y="30125"/>
                          <a:pt x="631258" y="0"/>
                        </a:cubicBezTo>
                        <a:cubicBezTo>
                          <a:pt x="675553" y="169852"/>
                          <a:pt x="624756" y="291858"/>
                          <a:pt x="631258" y="516476"/>
                        </a:cubicBezTo>
                        <a:cubicBezTo>
                          <a:pt x="487351" y="524520"/>
                          <a:pt x="425176" y="488390"/>
                          <a:pt x="328254" y="516476"/>
                        </a:cubicBezTo>
                        <a:cubicBezTo>
                          <a:pt x="231332" y="544562"/>
                          <a:pt x="69829" y="493547"/>
                          <a:pt x="0" y="516476"/>
                        </a:cubicBezTo>
                        <a:cubicBezTo>
                          <a:pt x="-56392" y="328145"/>
                          <a:pt x="58913" y="148811"/>
                          <a:pt x="0" y="0"/>
                        </a:cubicBezTo>
                        <a:close/>
                      </a:path>
                      <a:path w="631258" h="516476" stroke="0" extrusionOk="0">
                        <a:moveTo>
                          <a:pt x="0" y="0"/>
                        </a:moveTo>
                        <a:cubicBezTo>
                          <a:pt x="144848" y="-31873"/>
                          <a:pt x="247088" y="29498"/>
                          <a:pt x="321942" y="0"/>
                        </a:cubicBezTo>
                        <a:cubicBezTo>
                          <a:pt x="396796" y="-29498"/>
                          <a:pt x="556432" y="2612"/>
                          <a:pt x="631258" y="0"/>
                        </a:cubicBezTo>
                        <a:cubicBezTo>
                          <a:pt x="642242" y="132870"/>
                          <a:pt x="601281" y="400031"/>
                          <a:pt x="631258" y="516476"/>
                        </a:cubicBezTo>
                        <a:cubicBezTo>
                          <a:pt x="533404" y="523450"/>
                          <a:pt x="452598" y="485684"/>
                          <a:pt x="309316" y="516476"/>
                        </a:cubicBezTo>
                        <a:cubicBezTo>
                          <a:pt x="166034" y="547268"/>
                          <a:pt x="123406" y="492328"/>
                          <a:pt x="0" y="516476"/>
                        </a:cubicBezTo>
                        <a:cubicBezTo>
                          <a:pt x="-26909" y="333991"/>
                          <a:pt x="49559" y="1740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Mi </a:t>
            </a:r>
            <a:endParaRPr lang="ro-RO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E94517EB-0FD0-D4D7-878D-C67D908C22F0}"/>
              </a:ext>
            </a:extLst>
          </p:cNvPr>
          <p:cNvSpPr/>
          <p:nvPr/>
        </p:nvSpPr>
        <p:spPr>
          <a:xfrm>
            <a:off x="7168415" y="970935"/>
            <a:ext cx="631258" cy="516476"/>
          </a:xfrm>
          <a:prstGeom prst="rect">
            <a:avLst/>
          </a:prstGeom>
          <a:ln w="28575">
            <a:extLst>
              <a:ext uri="{C807C97D-BFC1-408E-A445-0C87EB9F89A2}">
                <ask:lineSketchStyleProps xmlns:ask="http://schemas.microsoft.com/office/drawing/2018/sketchyshapes" sd="1549556238">
                  <a:custGeom>
                    <a:avLst/>
                    <a:gdLst>
                      <a:gd name="connsiteX0" fmla="*/ 0 w 631258"/>
                      <a:gd name="connsiteY0" fmla="*/ 0 h 516476"/>
                      <a:gd name="connsiteX1" fmla="*/ 328254 w 631258"/>
                      <a:gd name="connsiteY1" fmla="*/ 0 h 516476"/>
                      <a:gd name="connsiteX2" fmla="*/ 631258 w 631258"/>
                      <a:gd name="connsiteY2" fmla="*/ 0 h 516476"/>
                      <a:gd name="connsiteX3" fmla="*/ 631258 w 631258"/>
                      <a:gd name="connsiteY3" fmla="*/ 516476 h 516476"/>
                      <a:gd name="connsiteX4" fmla="*/ 328254 w 631258"/>
                      <a:gd name="connsiteY4" fmla="*/ 516476 h 516476"/>
                      <a:gd name="connsiteX5" fmla="*/ 0 w 631258"/>
                      <a:gd name="connsiteY5" fmla="*/ 516476 h 516476"/>
                      <a:gd name="connsiteX6" fmla="*/ 0 w 631258"/>
                      <a:gd name="connsiteY6" fmla="*/ 0 h 51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31258" h="516476" fill="none" extrusionOk="0">
                        <a:moveTo>
                          <a:pt x="0" y="0"/>
                        </a:moveTo>
                        <a:cubicBezTo>
                          <a:pt x="150326" y="-27345"/>
                          <a:pt x="170247" y="7282"/>
                          <a:pt x="328254" y="0"/>
                        </a:cubicBezTo>
                        <a:cubicBezTo>
                          <a:pt x="486261" y="-7282"/>
                          <a:pt x="498195" y="30125"/>
                          <a:pt x="631258" y="0"/>
                        </a:cubicBezTo>
                        <a:cubicBezTo>
                          <a:pt x="675553" y="169852"/>
                          <a:pt x="624756" y="291858"/>
                          <a:pt x="631258" y="516476"/>
                        </a:cubicBezTo>
                        <a:cubicBezTo>
                          <a:pt x="487351" y="524520"/>
                          <a:pt x="425176" y="488390"/>
                          <a:pt x="328254" y="516476"/>
                        </a:cubicBezTo>
                        <a:cubicBezTo>
                          <a:pt x="231332" y="544562"/>
                          <a:pt x="69829" y="493547"/>
                          <a:pt x="0" y="516476"/>
                        </a:cubicBezTo>
                        <a:cubicBezTo>
                          <a:pt x="-56392" y="328145"/>
                          <a:pt x="58913" y="148811"/>
                          <a:pt x="0" y="0"/>
                        </a:cubicBezTo>
                        <a:close/>
                      </a:path>
                      <a:path w="631258" h="516476" stroke="0" extrusionOk="0">
                        <a:moveTo>
                          <a:pt x="0" y="0"/>
                        </a:moveTo>
                        <a:cubicBezTo>
                          <a:pt x="144848" y="-31873"/>
                          <a:pt x="247088" y="29498"/>
                          <a:pt x="321942" y="0"/>
                        </a:cubicBezTo>
                        <a:cubicBezTo>
                          <a:pt x="396796" y="-29498"/>
                          <a:pt x="556432" y="2612"/>
                          <a:pt x="631258" y="0"/>
                        </a:cubicBezTo>
                        <a:cubicBezTo>
                          <a:pt x="642242" y="132870"/>
                          <a:pt x="601281" y="400031"/>
                          <a:pt x="631258" y="516476"/>
                        </a:cubicBezTo>
                        <a:cubicBezTo>
                          <a:pt x="533404" y="523450"/>
                          <a:pt x="452598" y="485684"/>
                          <a:pt x="309316" y="516476"/>
                        </a:cubicBezTo>
                        <a:cubicBezTo>
                          <a:pt x="166034" y="547268"/>
                          <a:pt x="123406" y="492328"/>
                          <a:pt x="0" y="516476"/>
                        </a:cubicBezTo>
                        <a:cubicBezTo>
                          <a:pt x="-26909" y="333991"/>
                          <a:pt x="49559" y="1740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endParaRPr lang="ro-RO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4" name="Picture 2" descr="Caiet muzica, 24 file, 60g/mp CI9700238">
            <a:extLst>
              <a:ext uri="{FF2B5EF4-FFF2-40B4-BE49-F238E27FC236}">
                <a16:creationId xmlns:a16="http://schemas.microsoft.com/office/drawing/2014/main" id="{0F031BF8-2B42-5554-2074-725EED786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5" y="3892397"/>
            <a:ext cx="2672054" cy="267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91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2.91667E-6 0.00023 C 0.00313 0.02268 0.00326 0.04861 0.00977 0.06852 C 0.01237 0.07685 0.04193 0.09931 0.04688 0.10208 C 0.07136 0.1169 0.06315 0.10995 0.08242 0.11597 C 0.08789 0.11782 0.09349 0.12037 0.09896 0.12222 C 0.1043 0.12361 0.10964 0.125 0.11498 0.12662 L 0.13386 0.13287 C 0.14375 0.13981 0.16537 0.15463 0.17474 0.16481 C 0.18021 0.17083 0.18425 0.18125 0.18998 0.18634 C 0.1931 0.18935 0.19662 0.19167 0.19974 0.1956 C 0.20417 0.20093 0.21654 0.22893 0.21784 0.23218 C 0.21901 0.23518 0.22032 0.23796 0.22097 0.24143 C 0.22136 0.24444 0.22136 0.24815 0.2224 0.25046 C 0.22657 0.25926 0.23099 0.26736 0.23607 0.27361 C 0.25391 0.29491 0.26302 0.29514 0.27696 0.31782 C 0.27878 0.3206 0.27995 0.325 0.28151 0.32847 C 0.28399 0.36273 0.27982 0.30162 0.28295 0.38796 C 0.28321 0.39259 0.28451 0.40046 0.28451 0.40093 L 0.28763 0.40046 L 0.2892 0.39745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8.33333E-7 1.48148E-6 C -0.0026 0.00509 -0.00521 0.01065 -0.00781 0.01574 C -0.00885 0.01805 -0.0112 0.02245 -0.0112 0.02268 C -0.01237 0.03287 -0.01706 0.0743 -0.01706 0.08009 C -0.01745 0.10393 -0.01628 0.12754 -0.01458 0.15116 C -0.0138 0.16296 -0.00846 0.19097 -0.00599 0.20347 C -0.00456 0.20995 -0.00338 0.2169 -0.00169 0.22338 C 0.00143 0.23542 0.00521 0.24676 0.00846 0.25833 C 0.01055 0.26504 0.01289 0.27153 0.01458 0.27847 L 0.01888 0.29583 C 0.0194 0.30254 0.02018 0.30926 0.02057 0.31574 C 0.02162 0.33287 0.02318 0.3669 0.02318 0.36713 C 0.02175 0.38727 0.0207 0.40787 0.01888 0.42847 C 0.01836 0.43333 0.01641 0.43796 0.01641 0.44329 C 0.01641 0.4706 0.01771 0.47268 0.02227 0.49259 C 0.02409 0.52106 0.01797 0.52083 0.025 0.52083 L 0.025 0.52106 " pathEditMode="relative" rAng="0" ptsTypes="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4027 L -0.00534 0.04027 C -0.00508 0.04676 -0.00638 0.05416 -0.00456 0.05972 C -0.00208 0.06643 0.00313 0.06805 0.00638 0.07361 C 0.00834 0.07662 0.00912 0.08148 0.01107 0.08472 C 0.01289 0.08727 0.01537 0.08819 0.01732 0.09027 C 0.03203 0.10486 0.01393 0.09259 0.0431 0.10416 C 0.05664 0.10949 0.04844 0.1074 0.06419 0.11944 C 0.07357 0.12639 0.08334 0.13102 0.09232 0.13889 C 0.103 0.14791 0.11966 0.16504 0.1306 0.18055 C 0.13412 0.18541 0.1375 0.19051 0.14076 0.19583 C 0.14297 0.1993 0.14518 0.20277 0.14701 0.20694 C 0.1487 0.21018 0.14974 0.21898 0.15013 0.22222 C 0.15104 0.28912 0.15091 0.26458 0.15091 0.29583 L 0.15091 0.29583 " pathEditMode="relative" ptsTypes="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-293134" y="2342929"/>
            <a:ext cx="4436973" cy="3071906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o-RO" sz="31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ASIGURAREA TRANSFERULUI</a:t>
            </a:r>
            <a:endParaRPr lang="en-US" sz="3100" b="1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95D6DFA3-8982-E494-5F46-22F4363AD5CF}"/>
              </a:ext>
            </a:extLst>
          </p:cNvPr>
          <p:cNvSpPr txBox="1"/>
          <p:nvPr/>
        </p:nvSpPr>
        <p:spPr>
          <a:xfrm>
            <a:off x="6326619" y="386337"/>
            <a:ext cx="4414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600" dirty="0"/>
              <a:t>ECHIPE MUZICALE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5C67BE5-EEE0-4DF3-EE61-29B89F0BD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6" r="49607"/>
          <a:stretch/>
        </p:blipFill>
        <p:spPr bwMode="auto">
          <a:xfrm>
            <a:off x="8335819" y="1032668"/>
            <a:ext cx="323850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80712A67-0F86-6FD8-C8B9-B5E5882B3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6" r="24921"/>
          <a:stretch/>
        </p:blipFill>
        <p:spPr bwMode="auto">
          <a:xfrm>
            <a:off x="4476748" y="3437909"/>
            <a:ext cx="3238504" cy="206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2FAC0DF-FF22-8B6F-DFB2-D9CD6C31F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5" r="24588"/>
          <a:stretch/>
        </p:blipFill>
        <p:spPr bwMode="auto">
          <a:xfrm>
            <a:off x="4333874" y="1022922"/>
            <a:ext cx="3118388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C5E194D7-8BFB-FAD9-6540-047F1A515ED4}"/>
              </a:ext>
            </a:extLst>
          </p:cNvPr>
          <p:cNvSpPr txBox="1"/>
          <p:nvPr/>
        </p:nvSpPr>
        <p:spPr>
          <a:xfrm>
            <a:off x="7972425" y="3947625"/>
            <a:ext cx="3762372" cy="1200329"/>
          </a:xfrm>
          <a:custGeom>
            <a:avLst/>
            <a:gdLst>
              <a:gd name="connsiteX0" fmla="*/ 0 w 3762372"/>
              <a:gd name="connsiteY0" fmla="*/ 0 h 1200329"/>
              <a:gd name="connsiteX1" fmla="*/ 537482 w 3762372"/>
              <a:gd name="connsiteY1" fmla="*/ 0 h 1200329"/>
              <a:gd name="connsiteX2" fmla="*/ 1074963 w 3762372"/>
              <a:gd name="connsiteY2" fmla="*/ 0 h 1200329"/>
              <a:gd name="connsiteX3" fmla="*/ 1574821 w 3762372"/>
              <a:gd name="connsiteY3" fmla="*/ 0 h 1200329"/>
              <a:gd name="connsiteX4" fmla="*/ 2112303 w 3762372"/>
              <a:gd name="connsiteY4" fmla="*/ 0 h 1200329"/>
              <a:gd name="connsiteX5" fmla="*/ 2536914 w 3762372"/>
              <a:gd name="connsiteY5" fmla="*/ 0 h 1200329"/>
              <a:gd name="connsiteX6" fmla="*/ 3112019 w 3762372"/>
              <a:gd name="connsiteY6" fmla="*/ 0 h 1200329"/>
              <a:gd name="connsiteX7" fmla="*/ 3762372 w 3762372"/>
              <a:gd name="connsiteY7" fmla="*/ 0 h 1200329"/>
              <a:gd name="connsiteX8" fmla="*/ 3762372 w 3762372"/>
              <a:gd name="connsiteY8" fmla="*/ 364100 h 1200329"/>
              <a:gd name="connsiteX9" fmla="*/ 3762372 w 3762372"/>
              <a:gd name="connsiteY9" fmla="*/ 788216 h 1200329"/>
              <a:gd name="connsiteX10" fmla="*/ 3762372 w 3762372"/>
              <a:gd name="connsiteY10" fmla="*/ 1200329 h 1200329"/>
              <a:gd name="connsiteX11" fmla="*/ 3149643 w 3762372"/>
              <a:gd name="connsiteY11" fmla="*/ 1200329 h 1200329"/>
              <a:gd name="connsiteX12" fmla="*/ 2725032 w 3762372"/>
              <a:gd name="connsiteY12" fmla="*/ 1200329 h 1200329"/>
              <a:gd name="connsiteX13" fmla="*/ 2225174 w 3762372"/>
              <a:gd name="connsiteY13" fmla="*/ 1200329 h 1200329"/>
              <a:gd name="connsiteX14" fmla="*/ 1725316 w 3762372"/>
              <a:gd name="connsiteY14" fmla="*/ 1200329 h 1200329"/>
              <a:gd name="connsiteX15" fmla="*/ 1187835 w 3762372"/>
              <a:gd name="connsiteY15" fmla="*/ 1200329 h 1200329"/>
              <a:gd name="connsiteX16" fmla="*/ 612729 w 3762372"/>
              <a:gd name="connsiteY16" fmla="*/ 1200329 h 1200329"/>
              <a:gd name="connsiteX17" fmla="*/ 0 w 3762372"/>
              <a:gd name="connsiteY17" fmla="*/ 1200329 h 1200329"/>
              <a:gd name="connsiteX18" fmla="*/ 0 w 3762372"/>
              <a:gd name="connsiteY18" fmla="*/ 788216 h 1200329"/>
              <a:gd name="connsiteX19" fmla="*/ 0 w 3762372"/>
              <a:gd name="connsiteY19" fmla="*/ 400110 h 1200329"/>
              <a:gd name="connsiteX20" fmla="*/ 0 w 3762372"/>
              <a:gd name="connsiteY20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62372" h="1200329" fill="none" extrusionOk="0">
                <a:moveTo>
                  <a:pt x="0" y="0"/>
                </a:moveTo>
                <a:cubicBezTo>
                  <a:pt x="265891" y="-16367"/>
                  <a:pt x="426133" y="28367"/>
                  <a:pt x="537482" y="0"/>
                </a:cubicBezTo>
                <a:cubicBezTo>
                  <a:pt x="648831" y="-28367"/>
                  <a:pt x="820190" y="13595"/>
                  <a:pt x="1074963" y="0"/>
                </a:cubicBezTo>
                <a:cubicBezTo>
                  <a:pt x="1329736" y="-13595"/>
                  <a:pt x="1447760" y="19720"/>
                  <a:pt x="1574821" y="0"/>
                </a:cubicBezTo>
                <a:cubicBezTo>
                  <a:pt x="1701882" y="-19720"/>
                  <a:pt x="1988038" y="46251"/>
                  <a:pt x="2112303" y="0"/>
                </a:cubicBezTo>
                <a:cubicBezTo>
                  <a:pt x="2236568" y="-46251"/>
                  <a:pt x="2407855" y="39072"/>
                  <a:pt x="2536914" y="0"/>
                </a:cubicBezTo>
                <a:cubicBezTo>
                  <a:pt x="2665973" y="-39072"/>
                  <a:pt x="2939665" y="26750"/>
                  <a:pt x="3112019" y="0"/>
                </a:cubicBezTo>
                <a:cubicBezTo>
                  <a:pt x="3284373" y="-26750"/>
                  <a:pt x="3488906" y="4207"/>
                  <a:pt x="3762372" y="0"/>
                </a:cubicBezTo>
                <a:cubicBezTo>
                  <a:pt x="3777755" y="117416"/>
                  <a:pt x="3729845" y="215165"/>
                  <a:pt x="3762372" y="364100"/>
                </a:cubicBezTo>
                <a:cubicBezTo>
                  <a:pt x="3794899" y="513035"/>
                  <a:pt x="3733408" y="686261"/>
                  <a:pt x="3762372" y="788216"/>
                </a:cubicBezTo>
                <a:cubicBezTo>
                  <a:pt x="3791336" y="890171"/>
                  <a:pt x="3740294" y="1057006"/>
                  <a:pt x="3762372" y="1200329"/>
                </a:cubicBezTo>
                <a:cubicBezTo>
                  <a:pt x="3587817" y="1208183"/>
                  <a:pt x="3450127" y="1167141"/>
                  <a:pt x="3149643" y="1200329"/>
                </a:cubicBezTo>
                <a:cubicBezTo>
                  <a:pt x="2849159" y="1233517"/>
                  <a:pt x="2900832" y="1195500"/>
                  <a:pt x="2725032" y="1200329"/>
                </a:cubicBezTo>
                <a:cubicBezTo>
                  <a:pt x="2549232" y="1205158"/>
                  <a:pt x="2452685" y="1182091"/>
                  <a:pt x="2225174" y="1200329"/>
                </a:cubicBezTo>
                <a:cubicBezTo>
                  <a:pt x="1997663" y="1218567"/>
                  <a:pt x="1899840" y="1191387"/>
                  <a:pt x="1725316" y="1200329"/>
                </a:cubicBezTo>
                <a:cubicBezTo>
                  <a:pt x="1550792" y="1209271"/>
                  <a:pt x="1385547" y="1191935"/>
                  <a:pt x="1187835" y="1200329"/>
                </a:cubicBezTo>
                <a:cubicBezTo>
                  <a:pt x="990123" y="1208723"/>
                  <a:pt x="786304" y="1142846"/>
                  <a:pt x="612729" y="1200329"/>
                </a:cubicBezTo>
                <a:cubicBezTo>
                  <a:pt x="439154" y="1257812"/>
                  <a:pt x="142124" y="1139866"/>
                  <a:pt x="0" y="1200329"/>
                </a:cubicBezTo>
                <a:cubicBezTo>
                  <a:pt x="-12847" y="1013982"/>
                  <a:pt x="3810" y="947814"/>
                  <a:pt x="0" y="788216"/>
                </a:cubicBezTo>
                <a:cubicBezTo>
                  <a:pt x="-3810" y="628618"/>
                  <a:pt x="12704" y="504009"/>
                  <a:pt x="0" y="400110"/>
                </a:cubicBezTo>
                <a:cubicBezTo>
                  <a:pt x="-12704" y="296211"/>
                  <a:pt x="12678" y="89004"/>
                  <a:pt x="0" y="0"/>
                </a:cubicBezTo>
                <a:close/>
              </a:path>
              <a:path w="3762372" h="1200329" stroke="0" extrusionOk="0">
                <a:moveTo>
                  <a:pt x="0" y="0"/>
                </a:moveTo>
                <a:cubicBezTo>
                  <a:pt x="253450" y="-30372"/>
                  <a:pt x="342602" y="46844"/>
                  <a:pt x="537482" y="0"/>
                </a:cubicBezTo>
                <a:cubicBezTo>
                  <a:pt x="732362" y="-46844"/>
                  <a:pt x="965848" y="53707"/>
                  <a:pt x="1074963" y="0"/>
                </a:cubicBezTo>
                <a:cubicBezTo>
                  <a:pt x="1184078" y="-53707"/>
                  <a:pt x="1432169" y="44870"/>
                  <a:pt x="1574821" y="0"/>
                </a:cubicBezTo>
                <a:cubicBezTo>
                  <a:pt x="1717473" y="-44870"/>
                  <a:pt x="1930582" y="62008"/>
                  <a:pt x="2149927" y="0"/>
                </a:cubicBezTo>
                <a:cubicBezTo>
                  <a:pt x="2369272" y="-62008"/>
                  <a:pt x="2404218" y="29441"/>
                  <a:pt x="2612161" y="0"/>
                </a:cubicBezTo>
                <a:cubicBezTo>
                  <a:pt x="2820104" y="-29441"/>
                  <a:pt x="3028473" y="10161"/>
                  <a:pt x="3149643" y="0"/>
                </a:cubicBezTo>
                <a:cubicBezTo>
                  <a:pt x="3270813" y="-10161"/>
                  <a:pt x="3460646" y="16428"/>
                  <a:pt x="3762372" y="0"/>
                </a:cubicBezTo>
                <a:cubicBezTo>
                  <a:pt x="3766555" y="190574"/>
                  <a:pt x="3744674" y="259595"/>
                  <a:pt x="3762372" y="424116"/>
                </a:cubicBezTo>
                <a:cubicBezTo>
                  <a:pt x="3780070" y="588637"/>
                  <a:pt x="3755084" y="635900"/>
                  <a:pt x="3762372" y="800219"/>
                </a:cubicBezTo>
                <a:cubicBezTo>
                  <a:pt x="3769660" y="964538"/>
                  <a:pt x="3746552" y="1104294"/>
                  <a:pt x="3762372" y="1200329"/>
                </a:cubicBezTo>
                <a:cubicBezTo>
                  <a:pt x="3536699" y="1201568"/>
                  <a:pt x="3378372" y="1137772"/>
                  <a:pt x="3149643" y="1200329"/>
                </a:cubicBezTo>
                <a:cubicBezTo>
                  <a:pt x="2920914" y="1262886"/>
                  <a:pt x="2797155" y="1160637"/>
                  <a:pt x="2612161" y="1200329"/>
                </a:cubicBezTo>
                <a:cubicBezTo>
                  <a:pt x="2427167" y="1240021"/>
                  <a:pt x="2144804" y="1168904"/>
                  <a:pt x="1999432" y="1200329"/>
                </a:cubicBezTo>
                <a:cubicBezTo>
                  <a:pt x="1854060" y="1231754"/>
                  <a:pt x="1653002" y="1179567"/>
                  <a:pt x="1424327" y="1200329"/>
                </a:cubicBezTo>
                <a:cubicBezTo>
                  <a:pt x="1195652" y="1221091"/>
                  <a:pt x="1110922" y="1174913"/>
                  <a:pt x="849221" y="1200329"/>
                </a:cubicBezTo>
                <a:cubicBezTo>
                  <a:pt x="587520" y="1225745"/>
                  <a:pt x="223299" y="1104649"/>
                  <a:pt x="0" y="1200329"/>
                </a:cubicBezTo>
                <a:cubicBezTo>
                  <a:pt x="-6252" y="1017274"/>
                  <a:pt x="1873" y="988407"/>
                  <a:pt x="0" y="812223"/>
                </a:cubicBezTo>
                <a:cubicBezTo>
                  <a:pt x="-1873" y="636039"/>
                  <a:pt x="28320" y="506246"/>
                  <a:pt x="0" y="412113"/>
                </a:cubicBezTo>
                <a:cubicBezTo>
                  <a:pt x="-28320" y="317980"/>
                  <a:pt x="23321" y="204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258188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ro-RO" dirty="0"/>
              <a:t>Se formează 3 echipe.</a:t>
            </a:r>
          </a:p>
          <a:p>
            <a:r>
              <a:rPr lang="ro-RO" dirty="0"/>
              <a:t>Timp de 5 minute fiecare echipă va scrie cât mai multe cuvinte care să conțină sunetul ”echipei”.</a:t>
            </a:r>
          </a:p>
        </p:txBody>
      </p:sp>
    </p:spTree>
    <p:extLst>
      <p:ext uri="{BB962C8B-B14F-4D97-AF65-F5344CB8AC3E}">
        <p14:creationId xmlns:p14="http://schemas.microsoft.com/office/powerpoint/2010/main" val="3445709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C8BA5285-C13B-78F5-60BB-67083647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  <a:latin typeface="+mn-lt"/>
              </a:rPr>
              <a:t>Să</a:t>
            </a:r>
            <a:r>
              <a:rPr lang="en-US" sz="4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+mn-lt"/>
              </a:rPr>
              <a:t>pornim</a:t>
            </a:r>
            <a:r>
              <a:rPr lang="en-US" sz="4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+mn-lt"/>
              </a:rPr>
              <a:t>în</a:t>
            </a:r>
            <a:r>
              <a:rPr lang="en-US" sz="4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+mn-lt"/>
              </a:rPr>
              <a:t>călătoria</a:t>
            </a:r>
            <a:r>
              <a:rPr lang="en-US" sz="4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+mn-lt"/>
              </a:rPr>
              <a:t>noastră</a:t>
            </a:r>
            <a:r>
              <a:rPr lang="en-US" sz="4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+mn-lt"/>
              </a:rPr>
              <a:t>muzicală</a:t>
            </a:r>
            <a:r>
              <a:rPr lang="en-US" sz="4000" dirty="0">
                <a:solidFill>
                  <a:srgbClr val="FFFFFF"/>
                </a:solidFill>
                <a:latin typeface="+mn-lt"/>
              </a:rPr>
              <a:t>!</a:t>
            </a:r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1FF27B96-305C-A7D3-37BD-34CD5DE434E7}"/>
              </a:ext>
            </a:extLst>
          </p:cNvPr>
          <p:cNvSpPr txBox="1"/>
          <p:nvPr/>
        </p:nvSpPr>
        <p:spPr>
          <a:xfrm>
            <a:off x="4458450" y="84222"/>
            <a:ext cx="6352650" cy="168259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114300"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MOMENTUL ORGANIZATORIC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(</a:t>
            </a:r>
            <a:r>
              <a:rPr lang="en-US" sz="2000" dirty="0" err="1"/>
              <a:t>ordine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disciplină</a:t>
            </a:r>
            <a:r>
              <a:rPr lang="en-US" sz="2000" dirty="0"/>
              <a:t>)</a:t>
            </a:r>
          </a:p>
        </p:txBody>
      </p:sp>
      <p:pic>
        <p:nvPicPr>
          <p:cNvPr id="9" name="Substituent conținut 8" descr="O imagine care conține desen animat, ilustrație, Artă de copii, scris de mână&#10;&#10;Descriere generată automat">
            <a:extLst>
              <a:ext uri="{FF2B5EF4-FFF2-40B4-BE49-F238E27FC236}">
                <a16:creationId xmlns:a16="http://schemas.microsoft.com/office/drawing/2014/main" id="{738CC1C8-F780-5A8A-AA16-775EBDB62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8640" y="2836505"/>
            <a:ext cx="7843360" cy="3862855"/>
          </a:xfrm>
          <a:prstGeom prst="rect">
            <a:avLst/>
          </a:prstGeom>
        </p:spPr>
      </p:pic>
      <p:pic>
        <p:nvPicPr>
          <p:cNvPr id="17" name="Imagine 16" descr="O imagine care conține clipart, desen animat, emoticon, smiley&#10;&#10;Descriere generată automat">
            <a:extLst>
              <a:ext uri="{FF2B5EF4-FFF2-40B4-BE49-F238E27FC236}">
                <a16:creationId xmlns:a16="http://schemas.microsoft.com/office/drawing/2014/main" id="{BF78368D-AC8B-BBE3-4AB0-83C60DE25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526" y="981359"/>
            <a:ext cx="1581049" cy="158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52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23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CAPTAREA ATENȚIEI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43198-FBA4-5482-FC97-018A06397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10232" y="687796"/>
            <a:ext cx="7188199" cy="4043361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94A094CA-00A3-2629-1346-1F4B7729A51C}"/>
              </a:ext>
            </a:extLst>
          </p:cNvPr>
          <p:cNvSpPr txBox="1"/>
          <p:nvPr/>
        </p:nvSpPr>
        <p:spPr>
          <a:xfrm>
            <a:off x="3604154" y="447869"/>
            <a:ext cx="44600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/>
              <a:t>O cutie mare</a:t>
            </a:r>
          </a:p>
          <a:p>
            <a:r>
              <a:rPr lang="ro-RO" sz="2800" dirty="0"/>
              <a:t>Stă pe trei picioare</a:t>
            </a:r>
          </a:p>
          <a:p>
            <a:r>
              <a:rPr lang="ro-RO" sz="2800" dirty="0"/>
              <a:t>Apăsând pe clape</a:t>
            </a:r>
            <a:br>
              <a:rPr lang="ro-RO" sz="2800" dirty="0"/>
            </a:br>
            <a:r>
              <a:rPr lang="ro-RO" sz="2800" dirty="0"/>
              <a:t>Scoate sunete vibrante.</a:t>
            </a:r>
          </a:p>
          <a:p>
            <a:endParaRPr lang="ro-RO" dirty="0"/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D5C5DD9C-6016-AFF1-1CCF-10990EB430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26564" y="4034523"/>
            <a:ext cx="3691812" cy="2768859"/>
          </a:xfrm>
          <a:prstGeom prst="rect">
            <a:avLst/>
          </a:prstGeom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C3BA4710-C677-EED4-A1D6-12CD029BE962}"/>
              </a:ext>
            </a:extLst>
          </p:cNvPr>
          <p:cNvSpPr txBox="1"/>
          <p:nvPr/>
        </p:nvSpPr>
        <p:spPr>
          <a:xfrm>
            <a:off x="7026564" y="6963771"/>
            <a:ext cx="369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900">
                <a:hlinkClick r:id="rId5" tooltip="https://freepngimg.com/png/20621-piano-clip-art"/>
              </a:rPr>
              <a:t>Această fotografie</a:t>
            </a:r>
            <a:r>
              <a:rPr lang="ro-RO" sz="900"/>
              <a:t> de Autor necunoscut este licențiată în condițiile </a:t>
            </a:r>
            <a:r>
              <a:rPr lang="ro-RO" sz="900">
                <a:hlinkClick r:id="rId6" tooltip="https://creativecommons.org/licenses/by-nc/3.0/"/>
              </a:rPr>
              <a:t>CC BY-NC</a:t>
            </a:r>
            <a:endParaRPr lang="ro-RO" sz="900"/>
          </a:p>
        </p:txBody>
      </p:sp>
    </p:spTree>
    <p:extLst>
      <p:ext uri="{BB962C8B-B14F-4D97-AF65-F5344CB8AC3E}">
        <p14:creationId xmlns:p14="http://schemas.microsoft.com/office/powerpoint/2010/main" val="304670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23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CAPTAREA ATENȚIEI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43198-FBA4-5482-FC97-018A06397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08679" y="398547"/>
            <a:ext cx="7188199" cy="4043361"/>
          </a:xfrm>
          <a:prstGeom prst="rect">
            <a:avLst/>
          </a:prstGeom>
        </p:spPr>
      </p:pic>
      <p:pic>
        <p:nvPicPr>
          <p:cNvPr id="3074" name="Picture 2" descr="Walking Piano">
            <a:extLst>
              <a:ext uri="{FF2B5EF4-FFF2-40B4-BE49-F238E27FC236}">
                <a16:creationId xmlns:a16="http://schemas.microsoft.com/office/drawing/2014/main" id="{3D6E8C54-FABA-E514-BBB1-8E25E2B24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63" y="510300"/>
            <a:ext cx="2388637" cy="23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CA0E0B50-CC6B-DC76-1EB4-B7264541BA8D}"/>
              </a:ext>
            </a:extLst>
          </p:cNvPr>
          <p:cNvSpPr txBox="1"/>
          <p:nvPr/>
        </p:nvSpPr>
        <p:spPr>
          <a:xfrm>
            <a:off x="6734526" y="381108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5"/>
              </a:rPr>
              <a:t>https://www.youtube.com/watch?v=NAUPLjeBNTg</a:t>
            </a:r>
            <a:r>
              <a:rPr lang="ro-RO" dirty="0"/>
              <a:t> 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600B5463-5B2C-41D0-DB54-88D9138E1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168" y="4472766"/>
            <a:ext cx="2976321" cy="209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48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6666B6-AE9B-DCDF-F836-DB83551DA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40CFF6AA-F7C2-9AE2-BBD1-E136C785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82" y="456345"/>
            <a:ext cx="3111690" cy="3556097"/>
          </a:xfrm>
        </p:spPr>
        <p:txBody>
          <a:bodyPr anchor="b">
            <a:normAutofit/>
          </a:bodyPr>
          <a:lstStyle/>
          <a:p>
            <a:pPr algn="ctr"/>
            <a:r>
              <a:rPr lang="ro-RO" sz="3400" b="1" dirty="0">
                <a:solidFill>
                  <a:srgbClr val="FFFFFF"/>
                </a:solidFill>
                <a:latin typeface="Arial"/>
                <a:cs typeface="Arial"/>
              </a:rPr>
              <a:t>PREGĂTIREA AFECTIVĂ ȘI VOCALĂ</a:t>
            </a:r>
            <a:endParaRPr lang="ro-RO" sz="3400" dirty="0">
              <a:solidFill>
                <a:srgbClr val="FFFFFF"/>
              </a:solidFill>
            </a:endParaRPr>
          </a:p>
          <a:p>
            <a:pPr algn="r"/>
            <a:endParaRPr lang="ro-RO" sz="3400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E3E5F47-9C0B-FA35-D648-2187BC428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007" y="511389"/>
            <a:ext cx="3124284" cy="5848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o-RO" sz="2000" dirty="0">
                <a:ea typeface="Calibri"/>
                <a:cs typeface="Calibri"/>
              </a:rPr>
              <a:t>EXERCIȚII DE RESPIRAȚIE</a:t>
            </a:r>
          </a:p>
          <a:p>
            <a:pPr marL="342900" indent="-342900">
              <a:buAutoNum type="arabicPeriod"/>
            </a:pPr>
            <a:r>
              <a:rPr lang="ro-RO" sz="2000" dirty="0">
                <a:latin typeface="Calibri"/>
                <a:ea typeface="Calibri"/>
                <a:cs typeface="Arial"/>
              </a:rPr>
              <a:t>Astăzi la plimbare</a:t>
            </a:r>
            <a:endParaRPr lang="ro-RO" sz="2000" dirty="0">
              <a:latin typeface="Calibri"/>
              <a:ea typeface="Calibri" panose="020F0502020204030204"/>
              <a:cs typeface="Calibri" panose="020F0502020204030204"/>
            </a:endParaRPr>
          </a:p>
          <a:p>
            <a:pPr>
              <a:buNone/>
            </a:pPr>
            <a:r>
              <a:rPr lang="ro-RO" sz="2000" dirty="0">
                <a:latin typeface="Calibri"/>
                <a:ea typeface="Calibri"/>
                <a:cs typeface="Arial"/>
              </a:rPr>
              <a:t>Mirosim o floare!</a:t>
            </a:r>
            <a:endParaRPr lang="ro-RO" sz="2000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ro-RO" sz="2000" dirty="0">
                <a:ea typeface="+mn-lt"/>
                <a:cs typeface="+mn-lt"/>
              </a:rPr>
              <a:t>Floarea cea aleasă</a:t>
            </a:r>
          </a:p>
          <a:p>
            <a:pPr>
              <a:buNone/>
            </a:pPr>
            <a:r>
              <a:rPr lang="ro-RO" sz="2000" dirty="0">
                <a:ea typeface="+mn-lt"/>
                <a:cs typeface="+mn-lt"/>
              </a:rPr>
              <a:t>S-o aduci acasă!</a:t>
            </a:r>
          </a:p>
          <a:p>
            <a:pPr>
              <a:buNone/>
            </a:pPr>
            <a:endParaRPr lang="ro-RO" sz="2000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ro-RO" sz="2000" dirty="0">
                <a:ea typeface="Calibri"/>
                <a:cs typeface="Calibri"/>
              </a:rPr>
              <a:t>2. Suflăm în ceaiul fierbinte</a:t>
            </a:r>
          </a:p>
          <a:p>
            <a:pPr>
              <a:buNone/>
            </a:pPr>
            <a:endParaRPr lang="ro-RO" sz="2000" dirty="0">
              <a:ea typeface="Calibri"/>
              <a:cs typeface="Calibri"/>
            </a:endParaRPr>
          </a:p>
          <a:p>
            <a:pPr>
              <a:buNone/>
            </a:pPr>
            <a:r>
              <a:rPr lang="ro-RO" sz="2000" dirty="0">
                <a:ea typeface="Calibri"/>
                <a:cs typeface="Calibri"/>
              </a:rPr>
              <a:t>3. Suflăm în lumânări</a:t>
            </a:r>
          </a:p>
          <a:p>
            <a:pPr>
              <a:buNone/>
            </a:pPr>
            <a:endParaRPr lang="ro-RO" sz="2000" dirty="0">
              <a:ea typeface="Calibri"/>
              <a:cs typeface="Arial"/>
            </a:endParaRPr>
          </a:p>
          <a:p>
            <a:pPr marL="0" indent="0">
              <a:buNone/>
            </a:pPr>
            <a:endParaRPr lang="ro-RO" sz="2000" dirty="0">
              <a:ea typeface="Calibri"/>
              <a:cs typeface="Calibri"/>
            </a:endParaRPr>
          </a:p>
        </p:txBody>
      </p:sp>
      <p:pic>
        <p:nvPicPr>
          <p:cNvPr id="9" name="Imagine 8" descr="Little Girl Smelling Orange Flower Free Stock Photo - Public Domain ...">
            <a:extLst>
              <a:ext uri="{FF2B5EF4-FFF2-40B4-BE49-F238E27FC236}">
                <a16:creationId xmlns:a16="http://schemas.microsoft.com/office/drawing/2014/main" id="{A5BF03D3-B32D-100F-0F58-9AE91CD41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35" r="-3" b="41645"/>
          <a:stretch/>
        </p:blipFill>
        <p:spPr>
          <a:xfrm>
            <a:off x="8331957" y="-10140"/>
            <a:ext cx="3860043" cy="2311316"/>
          </a:xfrm>
          <a:prstGeom prst="rect">
            <a:avLst/>
          </a:prstGeom>
        </p:spPr>
      </p:pic>
      <p:pic>
        <p:nvPicPr>
          <p:cNvPr id="8" name="Imagine 7" descr="Boy Blowing Out Candles Free Stock Photo - Public Domain Pictures">
            <a:extLst>
              <a:ext uri="{FF2B5EF4-FFF2-40B4-BE49-F238E27FC236}">
                <a16:creationId xmlns:a16="http://schemas.microsoft.com/office/drawing/2014/main" id="{42116054-300B-1B38-C427-AC4A7EE63B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80" r="-3" b="43927"/>
          <a:stretch/>
        </p:blipFill>
        <p:spPr>
          <a:xfrm>
            <a:off x="8331957" y="4571454"/>
            <a:ext cx="3860043" cy="2286543"/>
          </a:xfrm>
          <a:prstGeom prst="rect">
            <a:avLst/>
          </a:prstGeom>
        </p:spPr>
      </p:pic>
      <p:pic>
        <p:nvPicPr>
          <p:cNvPr id="4" name="Imagine 3" descr="O imagine care conține persoană, Chip de om, îmbrăcăminte, portret&#10;&#10;Descriere generată automat">
            <a:extLst>
              <a:ext uri="{FF2B5EF4-FFF2-40B4-BE49-F238E27FC236}">
                <a16:creationId xmlns:a16="http://schemas.microsoft.com/office/drawing/2014/main" id="{325E56E2-46E7-97FA-ACDB-6B3FCC9CF8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2" r="-1" b="9979"/>
          <a:stretch/>
        </p:blipFill>
        <p:spPr>
          <a:xfrm>
            <a:off x="8331957" y="2294552"/>
            <a:ext cx="3860043" cy="23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61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4A8164-0293-656F-ADCB-991FFFAAA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69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71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73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u 1">
            <a:extLst>
              <a:ext uri="{FF2B5EF4-FFF2-40B4-BE49-F238E27FC236}">
                <a16:creationId xmlns:a16="http://schemas.microsoft.com/office/drawing/2014/main" id="{7F4DA308-855A-014E-9D74-D5CF55D4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r>
              <a:rPr lang="ro-RO" sz="3400" b="1">
                <a:solidFill>
                  <a:srgbClr val="FFFFFF"/>
                </a:solidFill>
                <a:latin typeface="Calibri"/>
                <a:ea typeface="Calibri Light"/>
                <a:cs typeface="Arial"/>
              </a:rPr>
              <a:t>EXERCIȚII DE ÎNCĂLZIRE A VOCII</a:t>
            </a:r>
            <a:br>
              <a:rPr lang="ro-RO" sz="3400" b="1">
                <a:solidFill>
                  <a:srgbClr val="FFFFFF"/>
                </a:solidFill>
                <a:latin typeface="Calibri"/>
                <a:ea typeface="Calibri Light"/>
                <a:cs typeface="Arial"/>
              </a:rPr>
            </a:br>
            <a:r>
              <a:rPr lang="ro-RO" sz="3400">
                <a:solidFill>
                  <a:srgbClr val="FFFFFF"/>
                </a:solidFill>
                <a:ea typeface="+mj-lt"/>
                <a:cs typeface="+mj-lt"/>
                <a:hlinkClick r:id="rId2"/>
              </a:rPr>
              <a:t>https://www.youtube.com/watch?v=7X05QgDtBHs</a:t>
            </a:r>
            <a:r>
              <a:rPr lang="ro-RO" sz="340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ro-RO" sz="3400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  <a:p>
            <a:endParaRPr lang="ro-RO" sz="3400" b="1">
              <a:solidFill>
                <a:srgbClr val="FFFFFF"/>
              </a:solidFill>
              <a:latin typeface="Calibri"/>
              <a:ea typeface="Calibri Light"/>
              <a:cs typeface="Arial"/>
            </a:endParaRPr>
          </a:p>
        </p:txBody>
      </p:sp>
      <p:pic>
        <p:nvPicPr>
          <p:cNvPr id="4" name="Imagine 3" descr="O imagine care conține Chip de om, buză, ruj, geană&#10;&#10;Descriere generată automat">
            <a:extLst>
              <a:ext uri="{FF2B5EF4-FFF2-40B4-BE49-F238E27FC236}">
                <a16:creationId xmlns:a16="http://schemas.microsoft.com/office/drawing/2014/main" id="{4C817970-13C0-C8D0-7EED-0538528DCF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55" r="32040"/>
          <a:stretch/>
        </p:blipFill>
        <p:spPr>
          <a:xfrm>
            <a:off x="893372" y="2063510"/>
            <a:ext cx="3687375" cy="4490077"/>
          </a:xfrm>
          <a:prstGeom prst="rect">
            <a:avLst/>
          </a:prstGeom>
        </p:spPr>
      </p:pic>
      <p:pic>
        <p:nvPicPr>
          <p:cNvPr id="5" name="Imagine 4" descr="O imagine care conține text, diagramă, număr, linie&#10;&#10;Descriere generată automat">
            <a:extLst>
              <a:ext uri="{FF2B5EF4-FFF2-40B4-BE49-F238E27FC236}">
                <a16:creationId xmlns:a16="http://schemas.microsoft.com/office/drawing/2014/main" id="{771AFFAE-C5BD-8FE3-3FCF-D49EBCBF32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" b="7283"/>
          <a:stretch/>
        </p:blipFill>
        <p:spPr>
          <a:xfrm>
            <a:off x="5195705" y="2384096"/>
            <a:ext cx="6686785" cy="4076788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A65D929-6053-4CBE-1F7B-6803CA973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9496427" cy="13852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ro-RO" sz="2000">
              <a:ea typeface="Calibri"/>
              <a:cs typeface="Arial"/>
            </a:endParaRPr>
          </a:p>
          <a:p>
            <a:pPr marL="0" indent="0">
              <a:buNone/>
            </a:pPr>
            <a:endParaRPr lang="ro-RO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2483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-223350" y="1709692"/>
            <a:ext cx="4367190" cy="3071906"/>
          </a:xfrm>
          <a:prstGeom prst="ellipse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o-RO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REACTUALIZAREA CUNOȘTINȚELOR</a:t>
            </a:r>
            <a:b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br>
              <a:rPr lang="ro-RO" sz="3600" b="1" dirty="0">
                <a:solidFill>
                  <a:srgbClr val="FFFFFF"/>
                </a:solidFill>
                <a:latin typeface="Calibri"/>
                <a:ea typeface="Calibri Light"/>
                <a:cs typeface="Arial"/>
              </a:rPr>
            </a:b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 Light"/>
                <a:cs typeface="Arial"/>
              </a:rPr>
              <a:t>ANUNȚAREA TEMEI</a:t>
            </a:r>
            <a:endParaRPr lang="en-US" sz="3100" b="1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7" name="Imagine 16">
            <a:extLst>
              <a:ext uri="{FF2B5EF4-FFF2-40B4-BE49-F238E27FC236}">
                <a16:creationId xmlns:a16="http://schemas.microsoft.com/office/drawing/2014/main" id="{96DC7A68-57E7-5DB1-2CC4-549E79A90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310"/>
          <a:stretch/>
        </p:blipFill>
        <p:spPr>
          <a:xfrm>
            <a:off x="5241849" y="1365422"/>
            <a:ext cx="6258271" cy="4336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CasetăText 17">
            <a:extLst>
              <a:ext uri="{FF2B5EF4-FFF2-40B4-BE49-F238E27FC236}">
                <a16:creationId xmlns:a16="http://schemas.microsoft.com/office/drawing/2014/main" id="{0A102DAD-1344-9C30-D3F8-027F6B9E78F7}"/>
              </a:ext>
            </a:extLst>
          </p:cNvPr>
          <p:cNvSpPr txBox="1"/>
          <p:nvPr/>
        </p:nvSpPr>
        <p:spPr>
          <a:xfrm>
            <a:off x="5997738" y="144102"/>
            <a:ext cx="4414350" cy="1077218"/>
          </a:xfrm>
          <a:custGeom>
            <a:avLst/>
            <a:gdLst>
              <a:gd name="connsiteX0" fmla="*/ 0 w 4414350"/>
              <a:gd name="connsiteY0" fmla="*/ 0 h 1077218"/>
              <a:gd name="connsiteX1" fmla="*/ 419363 w 4414350"/>
              <a:gd name="connsiteY1" fmla="*/ 0 h 1077218"/>
              <a:gd name="connsiteX2" fmla="*/ 1059444 w 4414350"/>
              <a:gd name="connsiteY2" fmla="*/ 0 h 1077218"/>
              <a:gd name="connsiteX3" fmla="*/ 1699525 w 4414350"/>
              <a:gd name="connsiteY3" fmla="*/ 0 h 1077218"/>
              <a:gd name="connsiteX4" fmla="*/ 2163032 w 4414350"/>
              <a:gd name="connsiteY4" fmla="*/ 0 h 1077218"/>
              <a:gd name="connsiteX5" fmla="*/ 2582395 w 4414350"/>
              <a:gd name="connsiteY5" fmla="*/ 0 h 1077218"/>
              <a:gd name="connsiteX6" fmla="*/ 3222476 w 4414350"/>
              <a:gd name="connsiteY6" fmla="*/ 0 h 1077218"/>
              <a:gd name="connsiteX7" fmla="*/ 3774269 w 4414350"/>
              <a:gd name="connsiteY7" fmla="*/ 0 h 1077218"/>
              <a:gd name="connsiteX8" fmla="*/ 4414350 w 4414350"/>
              <a:gd name="connsiteY8" fmla="*/ 0 h 1077218"/>
              <a:gd name="connsiteX9" fmla="*/ 4414350 w 4414350"/>
              <a:gd name="connsiteY9" fmla="*/ 560153 h 1077218"/>
              <a:gd name="connsiteX10" fmla="*/ 4414350 w 4414350"/>
              <a:gd name="connsiteY10" fmla="*/ 1077218 h 1077218"/>
              <a:gd name="connsiteX11" fmla="*/ 3774269 w 4414350"/>
              <a:gd name="connsiteY11" fmla="*/ 1077218 h 1077218"/>
              <a:gd name="connsiteX12" fmla="*/ 3354906 w 4414350"/>
              <a:gd name="connsiteY12" fmla="*/ 1077218 h 1077218"/>
              <a:gd name="connsiteX13" fmla="*/ 2758969 w 4414350"/>
              <a:gd name="connsiteY13" fmla="*/ 1077218 h 1077218"/>
              <a:gd name="connsiteX14" fmla="*/ 2207175 w 4414350"/>
              <a:gd name="connsiteY14" fmla="*/ 1077218 h 1077218"/>
              <a:gd name="connsiteX15" fmla="*/ 1743668 w 4414350"/>
              <a:gd name="connsiteY15" fmla="*/ 1077218 h 1077218"/>
              <a:gd name="connsiteX16" fmla="*/ 1103588 w 4414350"/>
              <a:gd name="connsiteY16" fmla="*/ 1077218 h 1077218"/>
              <a:gd name="connsiteX17" fmla="*/ 684224 w 4414350"/>
              <a:gd name="connsiteY17" fmla="*/ 1077218 h 1077218"/>
              <a:gd name="connsiteX18" fmla="*/ 0 w 4414350"/>
              <a:gd name="connsiteY18" fmla="*/ 1077218 h 1077218"/>
              <a:gd name="connsiteX19" fmla="*/ 0 w 4414350"/>
              <a:gd name="connsiteY19" fmla="*/ 538609 h 1077218"/>
              <a:gd name="connsiteX20" fmla="*/ 0 w 4414350"/>
              <a:gd name="connsiteY20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4350" h="1077218" fill="none" extrusionOk="0">
                <a:moveTo>
                  <a:pt x="0" y="0"/>
                </a:moveTo>
                <a:cubicBezTo>
                  <a:pt x="109807" y="-6578"/>
                  <a:pt x="285855" y="30956"/>
                  <a:pt x="419363" y="0"/>
                </a:cubicBezTo>
                <a:cubicBezTo>
                  <a:pt x="552871" y="-30956"/>
                  <a:pt x="894100" y="19978"/>
                  <a:pt x="1059444" y="0"/>
                </a:cubicBezTo>
                <a:cubicBezTo>
                  <a:pt x="1224788" y="-19978"/>
                  <a:pt x="1541352" y="74208"/>
                  <a:pt x="1699525" y="0"/>
                </a:cubicBezTo>
                <a:cubicBezTo>
                  <a:pt x="1857698" y="-74208"/>
                  <a:pt x="1961737" y="6117"/>
                  <a:pt x="2163032" y="0"/>
                </a:cubicBezTo>
                <a:cubicBezTo>
                  <a:pt x="2364327" y="-6117"/>
                  <a:pt x="2460823" y="49288"/>
                  <a:pt x="2582395" y="0"/>
                </a:cubicBezTo>
                <a:cubicBezTo>
                  <a:pt x="2703967" y="-49288"/>
                  <a:pt x="2940275" y="39836"/>
                  <a:pt x="3222476" y="0"/>
                </a:cubicBezTo>
                <a:cubicBezTo>
                  <a:pt x="3504677" y="-39836"/>
                  <a:pt x="3546667" y="56252"/>
                  <a:pt x="3774269" y="0"/>
                </a:cubicBezTo>
                <a:cubicBezTo>
                  <a:pt x="4001871" y="-56252"/>
                  <a:pt x="4249512" y="24465"/>
                  <a:pt x="4414350" y="0"/>
                </a:cubicBezTo>
                <a:cubicBezTo>
                  <a:pt x="4418404" y="250561"/>
                  <a:pt x="4368639" y="297103"/>
                  <a:pt x="4414350" y="560153"/>
                </a:cubicBezTo>
                <a:cubicBezTo>
                  <a:pt x="4460061" y="823203"/>
                  <a:pt x="4386682" y="949029"/>
                  <a:pt x="4414350" y="1077218"/>
                </a:cubicBezTo>
                <a:cubicBezTo>
                  <a:pt x="4171617" y="1099595"/>
                  <a:pt x="3938314" y="1051366"/>
                  <a:pt x="3774269" y="1077218"/>
                </a:cubicBezTo>
                <a:cubicBezTo>
                  <a:pt x="3610224" y="1103070"/>
                  <a:pt x="3506678" y="1061000"/>
                  <a:pt x="3354906" y="1077218"/>
                </a:cubicBezTo>
                <a:cubicBezTo>
                  <a:pt x="3203134" y="1093436"/>
                  <a:pt x="3023391" y="1033439"/>
                  <a:pt x="2758969" y="1077218"/>
                </a:cubicBezTo>
                <a:cubicBezTo>
                  <a:pt x="2494547" y="1120997"/>
                  <a:pt x="2376705" y="1040597"/>
                  <a:pt x="2207175" y="1077218"/>
                </a:cubicBezTo>
                <a:cubicBezTo>
                  <a:pt x="2037645" y="1113839"/>
                  <a:pt x="1854898" y="1062588"/>
                  <a:pt x="1743668" y="1077218"/>
                </a:cubicBezTo>
                <a:cubicBezTo>
                  <a:pt x="1632438" y="1091848"/>
                  <a:pt x="1245418" y="1046898"/>
                  <a:pt x="1103588" y="1077218"/>
                </a:cubicBezTo>
                <a:cubicBezTo>
                  <a:pt x="961758" y="1107538"/>
                  <a:pt x="831941" y="1028780"/>
                  <a:pt x="684224" y="1077218"/>
                </a:cubicBezTo>
                <a:cubicBezTo>
                  <a:pt x="536507" y="1125656"/>
                  <a:pt x="226343" y="1045770"/>
                  <a:pt x="0" y="1077218"/>
                </a:cubicBezTo>
                <a:cubicBezTo>
                  <a:pt x="-54578" y="871985"/>
                  <a:pt x="22147" y="806455"/>
                  <a:pt x="0" y="538609"/>
                </a:cubicBezTo>
                <a:cubicBezTo>
                  <a:pt x="-22147" y="270763"/>
                  <a:pt x="21017" y="263629"/>
                  <a:pt x="0" y="0"/>
                </a:cubicBezTo>
                <a:close/>
              </a:path>
              <a:path w="4414350" h="1077218" stroke="0" extrusionOk="0">
                <a:moveTo>
                  <a:pt x="0" y="0"/>
                </a:moveTo>
                <a:cubicBezTo>
                  <a:pt x="155922" y="-5925"/>
                  <a:pt x="279956" y="32942"/>
                  <a:pt x="419363" y="0"/>
                </a:cubicBezTo>
                <a:cubicBezTo>
                  <a:pt x="558770" y="-32942"/>
                  <a:pt x="707417" y="48399"/>
                  <a:pt x="838727" y="0"/>
                </a:cubicBezTo>
                <a:cubicBezTo>
                  <a:pt x="970037" y="-48399"/>
                  <a:pt x="1307716" y="14821"/>
                  <a:pt x="1478807" y="0"/>
                </a:cubicBezTo>
                <a:cubicBezTo>
                  <a:pt x="1649898" y="-14821"/>
                  <a:pt x="1791945" y="34463"/>
                  <a:pt x="1898170" y="0"/>
                </a:cubicBezTo>
                <a:cubicBezTo>
                  <a:pt x="2004395" y="-34463"/>
                  <a:pt x="2221630" y="21439"/>
                  <a:pt x="2317534" y="0"/>
                </a:cubicBezTo>
                <a:cubicBezTo>
                  <a:pt x="2413438" y="-21439"/>
                  <a:pt x="2585872" y="40629"/>
                  <a:pt x="2781040" y="0"/>
                </a:cubicBezTo>
                <a:cubicBezTo>
                  <a:pt x="2976208" y="-40629"/>
                  <a:pt x="3123318" y="5551"/>
                  <a:pt x="3244547" y="0"/>
                </a:cubicBezTo>
                <a:cubicBezTo>
                  <a:pt x="3365776" y="-5551"/>
                  <a:pt x="3601779" y="33825"/>
                  <a:pt x="3796341" y="0"/>
                </a:cubicBezTo>
                <a:cubicBezTo>
                  <a:pt x="3990903" y="-33825"/>
                  <a:pt x="4238276" y="17401"/>
                  <a:pt x="4414350" y="0"/>
                </a:cubicBezTo>
                <a:cubicBezTo>
                  <a:pt x="4454820" y="175182"/>
                  <a:pt x="4364269" y="389416"/>
                  <a:pt x="4414350" y="549381"/>
                </a:cubicBezTo>
                <a:cubicBezTo>
                  <a:pt x="4464431" y="709346"/>
                  <a:pt x="4393299" y="957731"/>
                  <a:pt x="4414350" y="1077218"/>
                </a:cubicBezTo>
                <a:cubicBezTo>
                  <a:pt x="4260548" y="1124957"/>
                  <a:pt x="4094442" y="1009887"/>
                  <a:pt x="3818413" y="1077218"/>
                </a:cubicBezTo>
                <a:cubicBezTo>
                  <a:pt x="3542384" y="1144549"/>
                  <a:pt x="3550739" y="1067476"/>
                  <a:pt x="3399050" y="1077218"/>
                </a:cubicBezTo>
                <a:cubicBezTo>
                  <a:pt x="3247361" y="1086960"/>
                  <a:pt x="3104825" y="1067085"/>
                  <a:pt x="2935543" y="1077218"/>
                </a:cubicBezTo>
                <a:cubicBezTo>
                  <a:pt x="2766261" y="1087351"/>
                  <a:pt x="2530532" y="1021704"/>
                  <a:pt x="2339606" y="1077218"/>
                </a:cubicBezTo>
                <a:cubicBezTo>
                  <a:pt x="2148680" y="1132732"/>
                  <a:pt x="2000089" y="1030382"/>
                  <a:pt x="1831955" y="1077218"/>
                </a:cubicBezTo>
                <a:cubicBezTo>
                  <a:pt x="1663821" y="1124054"/>
                  <a:pt x="1382288" y="1075058"/>
                  <a:pt x="1191874" y="1077218"/>
                </a:cubicBezTo>
                <a:cubicBezTo>
                  <a:pt x="1001460" y="1079378"/>
                  <a:pt x="840046" y="1012090"/>
                  <a:pt x="595937" y="1077218"/>
                </a:cubicBezTo>
                <a:cubicBezTo>
                  <a:pt x="351828" y="1142346"/>
                  <a:pt x="139149" y="1005897"/>
                  <a:pt x="0" y="1077218"/>
                </a:cubicBezTo>
                <a:cubicBezTo>
                  <a:pt x="-2746" y="901095"/>
                  <a:pt x="17946" y="812901"/>
                  <a:pt x="0" y="570926"/>
                </a:cubicBezTo>
                <a:cubicBezTo>
                  <a:pt x="-17946" y="328951"/>
                  <a:pt x="18414" y="20373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2082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ro-RO" sz="3200" dirty="0">
                <a:ea typeface="Calibri Light"/>
                <a:cs typeface="Calibri Light"/>
              </a:rPr>
              <a:t>Joc muzical</a:t>
            </a:r>
          </a:p>
          <a:p>
            <a:pPr algn="ctr"/>
            <a:r>
              <a:rPr lang="ro-RO" sz="3200" i="1" dirty="0">
                <a:ea typeface="Calibri Light"/>
                <a:cs typeface="Calibri Light"/>
              </a:rPr>
              <a:t>Vulpea și rața</a:t>
            </a:r>
            <a:endParaRPr lang="ro-RO" sz="3200" i="1" dirty="0"/>
          </a:p>
        </p:txBody>
      </p:sp>
      <p:sp>
        <p:nvSpPr>
          <p:cNvPr id="19" name="CasetăText 18">
            <a:extLst>
              <a:ext uri="{FF2B5EF4-FFF2-40B4-BE49-F238E27FC236}">
                <a16:creationId xmlns:a16="http://schemas.microsoft.com/office/drawing/2014/main" id="{A56FD432-9892-B9DE-7FFA-794B64253EFD}"/>
              </a:ext>
            </a:extLst>
          </p:cNvPr>
          <p:cNvSpPr txBox="1"/>
          <p:nvPr/>
        </p:nvSpPr>
        <p:spPr>
          <a:xfrm>
            <a:off x="6211621" y="6042544"/>
            <a:ext cx="4414350" cy="707886"/>
          </a:xfrm>
          <a:custGeom>
            <a:avLst/>
            <a:gdLst>
              <a:gd name="connsiteX0" fmla="*/ 0 w 4414350"/>
              <a:gd name="connsiteY0" fmla="*/ 0 h 707886"/>
              <a:gd name="connsiteX1" fmla="*/ 419363 w 4414350"/>
              <a:gd name="connsiteY1" fmla="*/ 0 h 707886"/>
              <a:gd name="connsiteX2" fmla="*/ 1059444 w 4414350"/>
              <a:gd name="connsiteY2" fmla="*/ 0 h 707886"/>
              <a:gd name="connsiteX3" fmla="*/ 1699525 w 4414350"/>
              <a:gd name="connsiteY3" fmla="*/ 0 h 707886"/>
              <a:gd name="connsiteX4" fmla="*/ 2163032 w 4414350"/>
              <a:gd name="connsiteY4" fmla="*/ 0 h 707886"/>
              <a:gd name="connsiteX5" fmla="*/ 2582395 w 4414350"/>
              <a:gd name="connsiteY5" fmla="*/ 0 h 707886"/>
              <a:gd name="connsiteX6" fmla="*/ 3222476 w 4414350"/>
              <a:gd name="connsiteY6" fmla="*/ 0 h 707886"/>
              <a:gd name="connsiteX7" fmla="*/ 3774269 w 4414350"/>
              <a:gd name="connsiteY7" fmla="*/ 0 h 707886"/>
              <a:gd name="connsiteX8" fmla="*/ 4414350 w 4414350"/>
              <a:gd name="connsiteY8" fmla="*/ 0 h 707886"/>
              <a:gd name="connsiteX9" fmla="*/ 4414350 w 4414350"/>
              <a:gd name="connsiteY9" fmla="*/ 368101 h 707886"/>
              <a:gd name="connsiteX10" fmla="*/ 4414350 w 4414350"/>
              <a:gd name="connsiteY10" fmla="*/ 707886 h 707886"/>
              <a:gd name="connsiteX11" fmla="*/ 3774269 w 4414350"/>
              <a:gd name="connsiteY11" fmla="*/ 707886 h 707886"/>
              <a:gd name="connsiteX12" fmla="*/ 3354906 w 4414350"/>
              <a:gd name="connsiteY12" fmla="*/ 707886 h 707886"/>
              <a:gd name="connsiteX13" fmla="*/ 2758969 w 4414350"/>
              <a:gd name="connsiteY13" fmla="*/ 707886 h 707886"/>
              <a:gd name="connsiteX14" fmla="*/ 2207175 w 4414350"/>
              <a:gd name="connsiteY14" fmla="*/ 707886 h 707886"/>
              <a:gd name="connsiteX15" fmla="*/ 1743668 w 4414350"/>
              <a:gd name="connsiteY15" fmla="*/ 707886 h 707886"/>
              <a:gd name="connsiteX16" fmla="*/ 1103588 w 4414350"/>
              <a:gd name="connsiteY16" fmla="*/ 707886 h 707886"/>
              <a:gd name="connsiteX17" fmla="*/ 684224 w 4414350"/>
              <a:gd name="connsiteY17" fmla="*/ 707886 h 707886"/>
              <a:gd name="connsiteX18" fmla="*/ 0 w 4414350"/>
              <a:gd name="connsiteY18" fmla="*/ 707886 h 707886"/>
              <a:gd name="connsiteX19" fmla="*/ 0 w 4414350"/>
              <a:gd name="connsiteY19" fmla="*/ 353943 h 707886"/>
              <a:gd name="connsiteX20" fmla="*/ 0 w 4414350"/>
              <a:gd name="connsiteY20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4350" h="707886" fill="none" extrusionOk="0">
                <a:moveTo>
                  <a:pt x="0" y="0"/>
                </a:moveTo>
                <a:cubicBezTo>
                  <a:pt x="109807" y="-6578"/>
                  <a:pt x="285855" y="30956"/>
                  <a:pt x="419363" y="0"/>
                </a:cubicBezTo>
                <a:cubicBezTo>
                  <a:pt x="552871" y="-30956"/>
                  <a:pt x="894100" y="19978"/>
                  <a:pt x="1059444" y="0"/>
                </a:cubicBezTo>
                <a:cubicBezTo>
                  <a:pt x="1224788" y="-19978"/>
                  <a:pt x="1541352" y="74208"/>
                  <a:pt x="1699525" y="0"/>
                </a:cubicBezTo>
                <a:cubicBezTo>
                  <a:pt x="1857698" y="-74208"/>
                  <a:pt x="1961737" y="6117"/>
                  <a:pt x="2163032" y="0"/>
                </a:cubicBezTo>
                <a:cubicBezTo>
                  <a:pt x="2364327" y="-6117"/>
                  <a:pt x="2460823" y="49288"/>
                  <a:pt x="2582395" y="0"/>
                </a:cubicBezTo>
                <a:cubicBezTo>
                  <a:pt x="2703967" y="-49288"/>
                  <a:pt x="2940275" y="39836"/>
                  <a:pt x="3222476" y="0"/>
                </a:cubicBezTo>
                <a:cubicBezTo>
                  <a:pt x="3504677" y="-39836"/>
                  <a:pt x="3546667" y="56252"/>
                  <a:pt x="3774269" y="0"/>
                </a:cubicBezTo>
                <a:cubicBezTo>
                  <a:pt x="4001871" y="-56252"/>
                  <a:pt x="4249512" y="24465"/>
                  <a:pt x="4414350" y="0"/>
                </a:cubicBezTo>
                <a:cubicBezTo>
                  <a:pt x="4454421" y="153220"/>
                  <a:pt x="4396962" y="246916"/>
                  <a:pt x="4414350" y="368101"/>
                </a:cubicBezTo>
                <a:cubicBezTo>
                  <a:pt x="4431738" y="489286"/>
                  <a:pt x="4386582" y="602042"/>
                  <a:pt x="4414350" y="707886"/>
                </a:cubicBezTo>
                <a:cubicBezTo>
                  <a:pt x="4171617" y="730263"/>
                  <a:pt x="3938314" y="682034"/>
                  <a:pt x="3774269" y="707886"/>
                </a:cubicBezTo>
                <a:cubicBezTo>
                  <a:pt x="3610224" y="733738"/>
                  <a:pt x="3506678" y="691668"/>
                  <a:pt x="3354906" y="707886"/>
                </a:cubicBezTo>
                <a:cubicBezTo>
                  <a:pt x="3203134" y="724104"/>
                  <a:pt x="3023391" y="664107"/>
                  <a:pt x="2758969" y="707886"/>
                </a:cubicBezTo>
                <a:cubicBezTo>
                  <a:pt x="2494547" y="751665"/>
                  <a:pt x="2376705" y="671265"/>
                  <a:pt x="2207175" y="707886"/>
                </a:cubicBezTo>
                <a:cubicBezTo>
                  <a:pt x="2037645" y="744507"/>
                  <a:pt x="1854898" y="693256"/>
                  <a:pt x="1743668" y="707886"/>
                </a:cubicBezTo>
                <a:cubicBezTo>
                  <a:pt x="1632438" y="722516"/>
                  <a:pt x="1245418" y="677566"/>
                  <a:pt x="1103588" y="707886"/>
                </a:cubicBezTo>
                <a:cubicBezTo>
                  <a:pt x="961758" y="738206"/>
                  <a:pt x="831941" y="659448"/>
                  <a:pt x="684224" y="707886"/>
                </a:cubicBezTo>
                <a:cubicBezTo>
                  <a:pt x="536507" y="756324"/>
                  <a:pt x="226343" y="676438"/>
                  <a:pt x="0" y="707886"/>
                </a:cubicBezTo>
                <a:cubicBezTo>
                  <a:pt x="-10053" y="558859"/>
                  <a:pt x="38978" y="502494"/>
                  <a:pt x="0" y="353943"/>
                </a:cubicBezTo>
                <a:cubicBezTo>
                  <a:pt x="-38978" y="205392"/>
                  <a:pt x="21423" y="107477"/>
                  <a:pt x="0" y="0"/>
                </a:cubicBezTo>
                <a:close/>
              </a:path>
              <a:path w="4414350" h="707886" stroke="0" extrusionOk="0">
                <a:moveTo>
                  <a:pt x="0" y="0"/>
                </a:moveTo>
                <a:cubicBezTo>
                  <a:pt x="155922" y="-5925"/>
                  <a:pt x="279956" y="32942"/>
                  <a:pt x="419363" y="0"/>
                </a:cubicBezTo>
                <a:cubicBezTo>
                  <a:pt x="558770" y="-32942"/>
                  <a:pt x="707417" y="48399"/>
                  <a:pt x="838727" y="0"/>
                </a:cubicBezTo>
                <a:cubicBezTo>
                  <a:pt x="970037" y="-48399"/>
                  <a:pt x="1307716" y="14821"/>
                  <a:pt x="1478807" y="0"/>
                </a:cubicBezTo>
                <a:cubicBezTo>
                  <a:pt x="1649898" y="-14821"/>
                  <a:pt x="1791945" y="34463"/>
                  <a:pt x="1898170" y="0"/>
                </a:cubicBezTo>
                <a:cubicBezTo>
                  <a:pt x="2004395" y="-34463"/>
                  <a:pt x="2221630" y="21439"/>
                  <a:pt x="2317534" y="0"/>
                </a:cubicBezTo>
                <a:cubicBezTo>
                  <a:pt x="2413438" y="-21439"/>
                  <a:pt x="2585872" y="40629"/>
                  <a:pt x="2781040" y="0"/>
                </a:cubicBezTo>
                <a:cubicBezTo>
                  <a:pt x="2976208" y="-40629"/>
                  <a:pt x="3123318" y="5551"/>
                  <a:pt x="3244547" y="0"/>
                </a:cubicBezTo>
                <a:cubicBezTo>
                  <a:pt x="3365776" y="-5551"/>
                  <a:pt x="3601779" y="33825"/>
                  <a:pt x="3796341" y="0"/>
                </a:cubicBezTo>
                <a:cubicBezTo>
                  <a:pt x="3990903" y="-33825"/>
                  <a:pt x="4238276" y="17401"/>
                  <a:pt x="4414350" y="0"/>
                </a:cubicBezTo>
                <a:cubicBezTo>
                  <a:pt x="4452385" y="97224"/>
                  <a:pt x="4405533" y="206166"/>
                  <a:pt x="4414350" y="361022"/>
                </a:cubicBezTo>
                <a:cubicBezTo>
                  <a:pt x="4423167" y="515878"/>
                  <a:pt x="4373466" y="604193"/>
                  <a:pt x="4414350" y="707886"/>
                </a:cubicBezTo>
                <a:cubicBezTo>
                  <a:pt x="4260548" y="755625"/>
                  <a:pt x="4094442" y="640555"/>
                  <a:pt x="3818413" y="707886"/>
                </a:cubicBezTo>
                <a:cubicBezTo>
                  <a:pt x="3542384" y="775217"/>
                  <a:pt x="3550739" y="698144"/>
                  <a:pt x="3399050" y="707886"/>
                </a:cubicBezTo>
                <a:cubicBezTo>
                  <a:pt x="3247361" y="717628"/>
                  <a:pt x="3104825" y="697753"/>
                  <a:pt x="2935543" y="707886"/>
                </a:cubicBezTo>
                <a:cubicBezTo>
                  <a:pt x="2766261" y="718019"/>
                  <a:pt x="2530532" y="652372"/>
                  <a:pt x="2339606" y="707886"/>
                </a:cubicBezTo>
                <a:cubicBezTo>
                  <a:pt x="2148680" y="763400"/>
                  <a:pt x="2000089" y="661050"/>
                  <a:pt x="1831955" y="707886"/>
                </a:cubicBezTo>
                <a:cubicBezTo>
                  <a:pt x="1663821" y="754722"/>
                  <a:pt x="1382288" y="705726"/>
                  <a:pt x="1191874" y="707886"/>
                </a:cubicBezTo>
                <a:cubicBezTo>
                  <a:pt x="1001460" y="710046"/>
                  <a:pt x="840046" y="642758"/>
                  <a:pt x="595937" y="707886"/>
                </a:cubicBezTo>
                <a:cubicBezTo>
                  <a:pt x="351828" y="773014"/>
                  <a:pt x="139149" y="636565"/>
                  <a:pt x="0" y="707886"/>
                </a:cubicBezTo>
                <a:cubicBezTo>
                  <a:pt x="-9669" y="638566"/>
                  <a:pt x="24256" y="533802"/>
                  <a:pt x="0" y="375180"/>
                </a:cubicBezTo>
                <a:cubicBezTo>
                  <a:pt x="-24256" y="216558"/>
                  <a:pt x="33957" y="108937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2082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ro-RO" sz="2000" dirty="0">
                <a:ea typeface="Calibri Light"/>
                <a:cs typeface="Calibri Light"/>
              </a:rPr>
              <a:t>Manualul de </a:t>
            </a:r>
            <a:r>
              <a:rPr lang="ro-RO" sz="2000" i="1" dirty="0">
                <a:ea typeface="Calibri Light"/>
                <a:cs typeface="Calibri Light"/>
              </a:rPr>
              <a:t>Muzică și mișcare</a:t>
            </a:r>
          </a:p>
          <a:p>
            <a:pPr algn="ctr"/>
            <a:r>
              <a:rPr lang="ro-RO" sz="2000" dirty="0">
                <a:ea typeface="Calibri Light"/>
                <a:cs typeface="Calibri Light"/>
              </a:rPr>
              <a:t>Editura </a:t>
            </a:r>
            <a:r>
              <a:rPr lang="ro-RO" sz="2000" dirty="0" err="1">
                <a:ea typeface="Calibri Light"/>
                <a:cs typeface="Calibri Light"/>
              </a:rPr>
              <a:t>Aramis</a:t>
            </a:r>
            <a:r>
              <a:rPr lang="ro-RO" sz="2000" dirty="0">
                <a:ea typeface="Calibri Light"/>
                <a:cs typeface="Calibri Light"/>
              </a:rPr>
              <a:t>, pag. 38</a:t>
            </a:r>
            <a:endParaRPr lang="ro-RO" sz="2000" dirty="0"/>
          </a:p>
        </p:txBody>
      </p:sp>
      <p:pic>
        <p:nvPicPr>
          <p:cNvPr id="21" name="Imagine 20">
            <a:extLst>
              <a:ext uri="{FF2B5EF4-FFF2-40B4-BE49-F238E27FC236}">
                <a16:creationId xmlns:a16="http://schemas.microsoft.com/office/drawing/2014/main" id="{E9546174-6CF0-A370-D467-CC649C641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1081996" y="277681"/>
            <a:ext cx="2047277" cy="1633042"/>
          </a:xfrm>
          <a:prstGeom prst="rect">
            <a:avLst/>
          </a:prstGeom>
        </p:spPr>
      </p:pic>
      <p:pic>
        <p:nvPicPr>
          <p:cNvPr id="23" name="Imagine 22">
            <a:extLst>
              <a:ext uri="{FF2B5EF4-FFF2-40B4-BE49-F238E27FC236}">
                <a16:creationId xmlns:a16="http://schemas.microsoft.com/office/drawing/2014/main" id="{804B4128-9064-7B26-69B8-434C03B37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989121" y="4594168"/>
            <a:ext cx="1433523" cy="1959429"/>
          </a:xfrm>
          <a:prstGeom prst="rect">
            <a:avLst/>
          </a:prstGeom>
        </p:spPr>
      </p:pic>
      <p:sp>
        <p:nvSpPr>
          <p:cNvPr id="24" name="CasetăText 23">
            <a:extLst>
              <a:ext uri="{FF2B5EF4-FFF2-40B4-BE49-F238E27FC236}">
                <a16:creationId xmlns:a16="http://schemas.microsoft.com/office/drawing/2014/main" id="{FEBC8154-ED9C-8FDE-3003-05B9C893EB15}"/>
              </a:ext>
            </a:extLst>
          </p:cNvPr>
          <p:cNvSpPr txBox="1"/>
          <p:nvPr/>
        </p:nvSpPr>
        <p:spPr>
          <a:xfrm>
            <a:off x="2422644" y="6718478"/>
            <a:ext cx="131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900">
                <a:hlinkClick r:id="rId6" tooltip="https://www.pngall.com/mallard-png/"/>
              </a:rPr>
              <a:t>Această fotografie</a:t>
            </a:r>
            <a:r>
              <a:rPr lang="ro-RO" sz="900"/>
              <a:t> de Autor necunoscut este licențiată în condițiile </a:t>
            </a:r>
            <a:r>
              <a:rPr lang="ro-RO" sz="900">
                <a:hlinkClick r:id="rId7" tooltip="https://creativecommons.org/licenses/by-nc/3.0/"/>
              </a:rPr>
              <a:t>CC BY-NC</a:t>
            </a:r>
            <a:endParaRPr lang="ro-RO" sz="900"/>
          </a:p>
        </p:txBody>
      </p:sp>
    </p:spTree>
    <p:extLst>
      <p:ext uri="{BB962C8B-B14F-4D97-AF65-F5344CB8AC3E}">
        <p14:creationId xmlns:p14="http://schemas.microsoft.com/office/powerpoint/2010/main" val="93969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-223350" y="1709692"/>
            <a:ext cx="4367190" cy="3071906"/>
          </a:xfrm>
          <a:prstGeom prst="ellipse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o-RO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REACTUALIZAREA CUNOȘTINȚELOR</a:t>
            </a:r>
            <a:b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br>
              <a:rPr lang="ro-RO" sz="3600" b="1" dirty="0">
                <a:solidFill>
                  <a:srgbClr val="FFFFFF"/>
                </a:solidFill>
                <a:latin typeface="Calibri"/>
                <a:ea typeface="Calibri Light"/>
                <a:cs typeface="Arial"/>
              </a:rPr>
            </a:b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 Light"/>
                <a:cs typeface="Arial"/>
              </a:rPr>
              <a:t>ANUNȚAREA TEMEI</a:t>
            </a:r>
            <a:endParaRPr lang="en-US" sz="3100" b="1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8AD341ED-F92A-3120-B82F-9270B9987865}"/>
              </a:ext>
            </a:extLst>
          </p:cNvPr>
          <p:cNvSpPr/>
          <p:nvPr/>
        </p:nvSpPr>
        <p:spPr>
          <a:xfrm>
            <a:off x="4140207" y="5352224"/>
            <a:ext cx="849768" cy="88640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BB69FAA4-0221-7E39-4292-0B631C874FB2}"/>
              </a:ext>
            </a:extLst>
          </p:cNvPr>
          <p:cNvSpPr/>
          <p:nvPr/>
        </p:nvSpPr>
        <p:spPr>
          <a:xfrm>
            <a:off x="5068722" y="4815374"/>
            <a:ext cx="923730" cy="14232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47599696-E3F1-D22F-604A-A1DF7E884338}"/>
              </a:ext>
            </a:extLst>
          </p:cNvPr>
          <p:cNvSpPr/>
          <p:nvPr/>
        </p:nvSpPr>
        <p:spPr>
          <a:xfrm>
            <a:off x="6058009" y="4218216"/>
            <a:ext cx="849768" cy="20204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9A24F03B-E0FA-3F24-9217-F4DD014AE54F}"/>
              </a:ext>
            </a:extLst>
          </p:cNvPr>
          <p:cNvSpPr/>
          <p:nvPr/>
        </p:nvSpPr>
        <p:spPr>
          <a:xfrm>
            <a:off x="6997951" y="3663804"/>
            <a:ext cx="877286" cy="2574828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9D9870A8-F4DF-78AF-7FA5-868EAF90DA5F}"/>
              </a:ext>
            </a:extLst>
          </p:cNvPr>
          <p:cNvSpPr/>
          <p:nvPr/>
        </p:nvSpPr>
        <p:spPr>
          <a:xfrm>
            <a:off x="7973962" y="3194719"/>
            <a:ext cx="849768" cy="3043913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Dreptunghi 13">
            <a:extLst>
              <a:ext uri="{FF2B5EF4-FFF2-40B4-BE49-F238E27FC236}">
                <a16:creationId xmlns:a16="http://schemas.microsoft.com/office/drawing/2014/main" id="{F713B240-E001-9FF8-9EBF-1BF7AA937BBC}"/>
              </a:ext>
            </a:extLst>
          </p:cNvPr>
          <p:cNvSpPr/>
          <p:nvPr/>
        </p:nvSpPr>
        <p:spPr>
          <a:xfrm>
            <a:off x="8912120" y="2678243"/>
            <a:ext cx="849768" cy="3551836"/>
          </a:xfrm>
          <a:prstGeom prst="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6214FF03-27C6-8FF2-4FB9-0B49DE354E17}"/>
              </a:ext>
            </a:extLst>
          </p:cNvPr>
          <p:cNvSpPr/>
          <p:nvPr/>
        </p:nvSpPr>
        <p:spPr>
          <a:xfrm>
            <a:off x="9860878" y="2314349"/>
            <a:ext cx="923730" cy="3915730"/>
          </a:xfrm>
          <a:prstGeom prst="rect">
            <a:avLst/>
          </a:prstGeom>
          <a:solidFill>
            <a:srgbClr val="F513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95CE4AB1-B949-5E2D-11FE-6952157A02D7}"/>
              </a:ext>
            </a:extLst>
          </p:cNvPr>
          <p:cNvSpPr/>
          <p:nvPr/>
        </p:nvSpPr>
        <p:spPr>
          <a:xfrm>
            <a:off x="10862916" y="1779798"/>
            <a:ext cx="842443" cy="44502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CED0405D-2C03-0E87-E5AF-0F7A820F8D0D}"/>
              </a:ext>
            </a:extLst>
          </p:cNvPr>
          <p:cNvSpPr/>
          <p:nvPr/>
        </p:nvSpPr>
        <p:spPr>
          <a:xfrm>
            <a:off x="7875237" y="265469"/>
            <a:ext cx="3759828" cy="886408"/>
          </a:xfrm>
          <a:custGeom>
            <a:avLst/>
            <a:gdLst>
              <a:gd name="connsiteX0" fmla="*/ 0 w 3759828"/>
              <a:gd name="connsiteY0" fmla="*/ 0 h 886408"/>
              <a:gd name="connsiteX1" fmla="*/ 461922 w 3759828"/>
              <a:gd name="connsiteY1" fmla="*/ 0 h 886408"/>
              <a:gd name="connsiteX2" fmla="*/ 1074237 w 3759828"/>
              <a:gd name="connsiteY2" fmla="*/ 0 h 886408"/>
              <a:gd name="connsiteX3" fmla="*/ 1611355 w 3759828"/>
              <a:gd name="connsiteY3" fmla="*/ 0 h 886408"/>
              <a:gd name="connsiteX4" fmla="*/ 2035678 w 3759828"/>
              <a:gd name="connsiteY4" fmla="*/ 0 h 886408"/>
              <a:gd name="connsiteX5" fmla="*/ 2610395 w 3759828"/>
              <a:gd name="connsiteY5" fmla="*/ 0 h 886408"/>
              <a:gd name="connsiteX6" fmla="*/ 3109915 w 3759828"/>
              <a:gd name="connsiteY6" fmla="*/ 0 h 886408"/>
              <a:gd name="connsiteX7" fmla="*/ 3759828 w 3759828"/>
              <a:gd name="connsiteY7" fmla="*/ 0 h 886408"/>
              <a:gd name="connsiteX8" fmla="*/ 3759828 w 3759828"/>
              <a:gd name="connsiteY8" fmla="*/ 443204 h 886408"/>
              <a:gd name="connsiteX9" fmla="*/ 3759828 w 3759828"/>
              <a:gd name="connsiteY9" fmla="*/ 886408 h 886408"/>
              <a:gd name="connsiteX10" fmla="*/ 3297906 w 3759828"/>
              <a:gd name="connsiteY10" fmla="*/ 886408 h 886408"/>
              <a:gd name="connsiteX11" fmla="*/ 2873583 w 3759828"/>
              <a:gd name="connsiteY11" fmla="*/ 886408 h 886408"/>
              <a:gd name="connsiteX12" fmla="*/ 2449259 w 3759828"/>
              <a:gd name="connsiteY12" fmla="*/ 886408 h 886408"/>
              <a:gd name="connsiteX13" fmla="*/ 1912141 w 3759828"/>
              <a:gd name="connsiteY13" fmla="*/ 886408 h 886408"/>
              <a:gd name="connsiteX14" fmla="*/ 1450219 w 3759828"/>
              <a:gd name="connsiteY14" fmla="*/ 886408 h 886408"/>
              <a:gd name="connsiteX15" fmla="*/ 1025896 w 3759828"/>
              <a:gd name="connsiteY15" fmla="*/ 886408 h 886408"/>
              <a:gd name="connsiteX16" fmla="*/ 0 w 3759828"/>
              <a:gd name="connsiteY16" fmla="*/ 886408 h 886408"/>
              <a:gd name="connsiteX17" fmla="*/ 0 w 3759828"/>
              <a:gd name="connsiteY17" fmla="*/ 469796 h 886408"/>
              <a:gd name="connsiteX18" fmla="*/ 0 w 3759828"/>
              <a:gd name="connsiteY18" fmla="*/ 0 h 8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59828" h="886408" fill="none" extrusionOk="0">
                <a:moveTo>
                  <a:pt x="0" y="0"/>
                </a:moveTo>
                <a:cubicBezTo>
                  <a:pt x="220157" y="-29096"/>
                  <a:pt x="245363" y="50530"/>
                  <a:pt x="461922" y="0"/>
                </a:cubicBezTo>
                <a:cubicBezTo>
                  <a:pt x="678481" y="-50530"/>
                  <a:pt x="814737" y="28274"/>
                  <a:pt x="1074237" y="0"/>
                </a:cubicBezTo>
                <a:cubicBezTo>
                  <a:pt x="1333737" y="-28274"/>
                  <a:pt x="1393346" y="13224"/>
                  <a:pt x="1611355" y="0"/>
                </a:cubicBezTo>
                <a:cubicBezTo>
                  <a:pt x="1829364" y="-13224"/>
                  <a:pt x="1831691" y="37758"/>
                  <a:pt x="2035678" y="0"/>
                </a:cubicBezTo>
                <a:cubicBezTo>
                  <a:pt x="2239665" y="-37758"/>
                  <a:pt x="2471386" y="10957"/>
                  <a:pt x="2610395" y="0"/>
                </a:cubicBezTo>
                <a:cubicBezTo>
                  <a:pt x="2749404" y="-10957"/>
                  <a:pt x="2861168" y="38010"/>
                  <a:pt x="3109915" y="0"/>
                </a:cubicBezTo>
                <a:cubicBezTo>
                  <a:pt x="3358662" y="-38010"/>
                  <a:pt x="3536845" y="27277"/>
                  <a:pt x="3759828" y="0"/>
                </a:cubicBezTo>
                <a:cubicBezTo>
                  <a:pt x="3769805" y="143380"/>
                  <a:pt x="3717631" y="306203"/>
                  <a:pt x="3759828" y="443204"/>
                </a:cubicBezTo>
                <a:cubicBezTo>
                  <a:pt x="3802025" y="580205"/>
                  <a:pt x="3758345" y="741607"/>
                  <a:pt x="3759828" y="886408"/>
                </a:cubicBezTo>
                <a:cubicBezTo>
                  <a:pt x="3544170" y="918563"/>
                  <a:pt x="3409282" y="853591"/>
                  <a:pt x="3297906" y="886408"/>
                </a:cubicBezTo>
                <a:cubicBezTo>
                  <a:pt x="3186530" y="919225"/>
                  <a:pt x="2964852" y="853897"/>
                  <a:pt x="2873583" y="886408"/>
                </a:cubicBezTo>
                <a:cubicBezTo>
                  <a:pt x="2782314" y="918919"/>
                  <a:pt x="2559218" y="852681"/>
                  <a:pt x="2449259" y="886408"/>
                </a:cubicBezTo>
                <a:cubicBezTo>
                  <a:pt x="2339300" y="920135"/>
                  <a:pt x="2178344" y="836088"/>
                  <a:pt x="1912141" y="886408"/>
                </a:cubicBezTo>
                <a:cubicBezTo>
                  <a:pt x="1645938" y="936728"/>
                  <a:pt x="1655822" y="834606"/>
                  <a:pt x="1450219" y="886408"/>
                </a:cubicBezTo>
                <a:cubicBezTo>
                  <a:pt x="1244616" y="938210"/>
                  <a:pt x="1170986" y="872840"/>
                  <a:pt x="1025896" y="886408"/>
                </a:cubicBezTo>
                <a:cubicBezTo>
                  <a:pt x="880806" y="899976"/>
                  <a:pt x="326577" y="796245"/>
                  <a:pt x="0" y="886408"/>
                </a:cubicBezTo>
                <a:cubicBezTo>
                  <a:pt x="-36381" y="686225"/>
                  <a:pt x="6031" y="606355"/>
                  <a:pt x="0" y="469796"/>
                </a:cubicBezTo>
                <a:cubicBezTo>
                  <a:pt x="-6031" y="333237"/>
                  <a:pt x="54392" y="97472"/>
                  <a:pt x="0" y="0"/>
                </a:cubicBezTo>
                <a:close/>
              </a:path>
              <a:path w="3759828" h="886408" stroke="0" extrusionOk="0">
                <a:moveTo>
                  <a:pt x="0" y="0"/>
                </a:moveTo>
                <a:cubicBezTo>
                  <a:pt x="212611" y="-10041"/>
                  <a:pt x="328248" y="66765"/>
                  <a:pt x="574717" y="0"/>
                </a:cubicBezTo>
                <a:cubicBezTo>
                  <a:pt x="821186" y="-66765"/>
                  <a:pt x="868383" y="22599"/>
                  <a:pt x="1111835" y="0"/>
                </a:cubicBezTo>
                <a:cubicBezTo>
                  <a:pt x="1355287" y="-22599"/>
                  <a:pt x="1410826" y="33271"/>
                  <a:pt x="1648953" y="0"/>
                </a:cubicBezTo>
                <a:cubicBezTo>
                  <a:pt x="1887080" y="-33271"/>
                  <a:pt x="1942418" y="15889"/>
                  <a:pt x="2110875" y="0"/>
                </a:cubicBezTo>
                <a:cubicBezTo>
                  <a:pt x="2279332" y="-15889"/>
                  <a:pt x="2351572" y="47417"/>
                  <a:pt x="2572797" y="0"/>
                </a:cubicBezTo>
                <a:cubicBezTo>
                  <a:pt x="2794022" y="-47417"/>
                  <a:pt x="2995458" y="41774"/>
                  <a:pt x="3185111" y="0"/>
                </a:cubicBezTo>
                <a:cubicBezTo>
                  <a:pt x="3374764" y="-41774"/>
                  <a:pt x="3503947" y="4819"/>
                  <a:pt x="3759828" y="0"/>
                </a:cubicBezTo>
                <a:cubicBezTo>
                  <a:pt x="3805919" y="214451"/>
                  <a:pt x="3729996" y="248845"/>
                  <a:pt x="3759828" y="434340"/>
                </a:cubicBezTo>
                <a:cubicBezTo>
                  <a:pt x="3789660" y="619835"/>
                  <a:pt x="3721787" y="726544"/>
                  <a:pt x="3759828" y="886408"/>
                </a:cubicBezTo>
                <a:cubicBezTo>
                  <a:pt x="3486666" y="889452"/>
                  <a:pt x="3402779" y="865306"/>
                  <a:pt x="3147513" y="886408"/>
                </a:cubicBezTo>
                <a:cubicBezTo>
                  <a:pt x="2892248" y="907510"/>
                  <a:pt x="2917465" y="847307"/>
                  <a:pt x="2723190" y="886408"/>
                </a:cubicBezTo>
                <a:cubicBezTo>
                  <a:pt x="2528915" y="925509"/>
                  <a:pt x="2445125" y="843191"/>
                  <a:pt x="2261268" y="886408"/>
                </a:cubicBezTo>
                <a:cubicBezTo>
                  <a:pt x="2077411" y="929625"/>
                  <a:pt x="1972648" y="880321"/>
                  <a:pt x="1836945" y="886408"/>
                </a:cubicBezTo>
                <a:cubicBezTo>
                  <a:pt x="1701242" y="892495"/>
                  <a:pt x="1502650" y="868414"/>
                  <a:pt x="1375023" y="886408"/>
                </a:cubicBezTo>
                <a:cubicBezTo>
                  <a:pt x="1247396" y="904402"/>
                  <a:pt x="1042775" y="885243"/>
                  <a:pt x="837905" y="886408"/>
                </a:cubicBezTo>
                <a:cubicBezTo>
                  <a:pt x="633035" y="887573"/>
                  <a:pt x="369619" y="796925"/>
                  <a:pt x="0" y="886408"/>
                </a:cubicBezTo>
                <a:cubicBezTo>
                  <a:pt x="-17186" y="781387"/>
                  <a:pt x="47390" y="637095"/>
                  <a:pt x="0" y="469796"/>
                </a:cubicBezTo>
                <a:cubicBezTo>
                  <a:pt x="-47390" y="302497"/>
                  <a:pt x="8024" y="17317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5495562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Scara muzicală</a:t>
            </a: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32B0614A-5B31-9E84-C74B-A30B3FEE5A9F}"/>
              </a:ext>
            </a:extLst>
          </p:cNvPr>
          <p:cNvSpPr/>
          <p:nvPr/>
        </p:nvSpPr>
        <p:spPr>
          <a:xfrm>
            <a:off x="4507798" y="986945"/>
            <a:ext cx="631258" cy="516476"/>
          </a:xfrm>
          <a:prstGeom prst="rect">
            <a:avLst/>
          </a:prstGeom>
          <a:ln w="28575">
            <a:extLst>
              <a:ext uri="{C807C97D-BFC1-408E-A445-0C87EB9F89A2}">
                <ask:lineSketchStyleProps xmlns:ask="http://schemas.microsoft.com/office/drawing/2018/sketchyshapes" sd="1549556238">
                  <a:custGeom>
                    <a:avLst/>
                    <a:gdLst>
                      <a:gd name="connsiteX0" fmla="*/ 0 w 631258"/>
                      <a:gd name="connsiteY0" fmla="*/ 0 h 516476"/>
                      <a:gd name="connsiteX1" fmla="*/ 328254 w 631258"/>
                      <a:gd name="connsiteY1" fmla="*/ 0 h 516476"/>
                      <a:gd name="connsiteX2" fmla="*/ 631258 w 631258"/>
                      <a:gd name="connsiteY2" fmla="*/ 0 h 516476"/>
                      <a:gd name="connsiteX3" fmla="*/ 631258 w 631258"/>
                      <a:gd name="connsiteY3" fmla="*/ 516476 h 516476"/>
                      <a:gd name="connsiteX4" fmla="*/ 328254 w 631258"/>
                      <a:gd name="connsiteY4" fmla="*/ 516476 h 516476"/>
                      <a:gd name="connsiteX5" fmla="*/ 0 w 631258"/>
                      <a:gd name="connsiteY5" fmla="*/ 516476 h 516476"/>
                      <a:gd name="connsiteX6" fmla="*/ 0 w 631258"/>
                      <a:gd name="connsiteY6" fmla="*/ 0 h 51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31258" h="516476" fill="none" extrusionOk="0">
                        <a:moveTo>
                          <a:pt x="0" y="0"/>
                        </a:moveTo>
                        <a:cubicBezTo>
                          <a:pt x="150326" y="-27345"/>
                          <a:pt x="170247" y="7282"/>
                          <a:pt x="328254" y="0"/>
                        </a:cubicBezTo>
                        <a:cubicBezTo>
                          <a:pt x="486261" y="-7282"/>
                          <a:pt x="498195" y="30125"/>
                          <a:pt x="631258" y="0"/>
                        </a:cubicBezTo>
                        <a:cubicBezTo>
                          <a:pt x="675553" y="169852"/>
                          <a:pt x="624756" y="291858"/>
                          <a:pt x="631258" y="516476"/>
                        </a:cubicBezTo>
                        <a:cubicBezTo>
                          <a:pt x="487351" y="524520"/>
                          <a:pt x="425176" y="488390"/>
                          <a:pt x="328254" y="516476"/>
                        </a:cubicBezTo>
                        <a:cubicBezTo>
                          <a:pt x="231332" y="544562"/>
                          <a:pt x="69829" y="493547"/>
                          <a:pt x="0" y="516476"/>
                        </a:cubicBezTo>
                        <a:cubicBezTo>
                          <a:pt x="-56392" y="328145"/>
                          <a:pt x="58913" y="148811"/>
                          <a:pt x="0" y="0"/>
                        </a:cubicBezTo>
                        <a:close/>
                      </a:path>
                      <a:path w="631258" h="516476" stroke="0" extrusionOk="0">
                        <a:moveTo>
                          <a:pt x="0" y="0"/>
                        </a:moveTo>
                        <a:cubicBezTo>
                          <a:pt x="144848" y="-31873"/>
                          <a:pt x="247088" y="29498"/>
                          <a:pt x="321942" y="0"/>
                        </a:cubicBezTo>
                        <a:cubicBezTo>
                          <a:pt x="396796" y="-29498"/>
                          <a:pt x="556432" y="2612"/>
                          <a:pt x="631258" y="0"/>
                        </a:cubicBezTo>
                        <a:cubicBezTo>
                          <a:pt x="642242" y="132870"/>
                          <a:pt x="601281" y="400031"/>
                          <a:pt x="631258" y="516476"/>
                        </a:cubicBezTo>
                        <a:cubicBezTo>
                          <a:pt x="533404" y="523450"/>
                          <a:pt x="452598" y="485684"/>
                          <a:pt x="309316" y="516476"/>
                        </a:cubicBezTo>
                        <a:cubicBezTo>
                          <a:pt x="166034" y="547268"/>
                          <a:pt x="123406" y="492328"/>
                          <a:pt x="0" y="516476"/>
                        </a:cubicBezTo>
                        <a:cubicBezTo>
                          <a:pt x="-26909" y="333991"/>
                          <a:pt x="49559" y="1740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Sol</a:t>
            </a:r>
            <a:r>
              <a:rPr lang="ro-RO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74F7A6D9-67E0-2390-8C77-78B6E513E372}"/>
              </a:ext>
            </a:extLst>
          </p:cNvPr>
          <p:cNvSpPr/>
          <p:nvPr/>
        </p:nvSpPr>
        <p:spPr>
          <a:xfrm>
            <a:off x="5851635" y="970935"/>
            <a:ext cx="631258" cy="516476"/>
          </a:xfrm>
          <a:prstGeom prst="rect">
            <a:avLst/>
          </a:prstGeom>
          <a:ln w="28575">
            <a:extLst>
              <a:ext uri="{C807C97D-BFC1-408E-A445-0C87EB9F89A2}">
                <ask:lineSketchStyleProps xmlns:ask="http://schemas.microsoft.com/office/drawing/2018/sketchyshapes" sd="1549556238">
                  <a:custGeom>
                    <a:avLst/>
                    <a:gdLst>
                      <a:gd name="connsiteX0" fmla="*/ 0 w 631258"/>
                      <a:gd name="connsiteY0" fmla="*/ 0 h 516476"/>
                      <a:gd name="connsiteX1" fmla="*/ 328254 w 631258"/>
                      <a:gd name="connsiteY1" fmla="*/ 0 h 516476"/>
                      <a:gd name="connsiteX2" fmla="*/ 631258 w 631258"/>
                      <a:gd name="connsiteY2" fmla="*/ 0 h 516476"/>
                      <a:gd name="connsiteX3" fmla="*/ 631258 w 631258"/>
                      <a:gd name="connsiteY3" fmla="*/ 516476 h 516476"/>
                      <a:gd name="connsiteX4" fmla="*/ 328254 w 631258"/>
                      <a:gd name="connsiteY4" fmla="*/ 516476 h 516476"/>
                      <a:gd name="connsiteX5" fmla="*/ 0 w 631258"/>
                      <a:gd name="connsiteY5" fmla="*/ 516476 h 516476"/>
                      <a:gd name="connsiteX6" fmla="*/ 0 w 631258"/>
                      <a:gd name="connsiteY6" fmla="*/ 0 h 51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31258" h="516476" fill="none" extrusionOk="0">
                        <a:moveTo>
                          <a:pt x="0" y="0"/>
                        </a:moveTo>
                        <a:cubicBezTo>
                          <a:pt x="150326" y="-27345"/>
                          <a:pt x="170247" y="7282"/>
                          <a:pt x="328254" y="0"/>
                        </a:cubicBezTo>
                        <a:cubicBezTo>
                          <a:pt x="486261" y="-7282"/>
                          <a:pt x="498195" y="30125"/>
                          <a:pt x="631258" y="0"/>
                        </a:cubicBezTo>
                        <a:cubicBezTo>
                          <a:pt x="675553" y="169852"/>
                          <a:pt x="624756" y="291858"/>
                          <a:pt x="631258" y="516476"/>
                        </a:cubicBezTo>
                        <a:cubicBezTo>
                          <a:pt x="487351" y="524520"/>
                          <a:pt x="425176" y="488390"/>
                          <a:pt x="328254" y="516476"/>
                        </a:cubicBezTo>
                        <a:cubicBezTo>
                          <a:pt x="231332" y="544562"/>
                          <a:pt x="69829" y="493547"/>
                          <a:pt x="0" y="516476"/>
                        </a:cubicBezTo>
                        <a:cubicBezTo>
                          <a:pt x="-56392" y="328145"/>
                          <a:pt x="58913" y="148811"/>
                          <a:pt x="0" y="0"/>
                        </a:cubicBezTo>
                        <a:close/>
                      </a:path>
                      <a:path w="631258" h="516476" stroke="0" extrusionOk="0">
                        <a:moveTo>
                          <a:pt x="0" y="0"/>
                        </a:moveTo>
                        <a:cubicBezTo>
                          <a:pt x="144848" y="-31873"/>
                          <a:pt x="247088" y="29498"/>
                          <a:pt x="321942" y="0"/>
                        </a:cubicBezTo>
                        <a:cubicBezTo>
                          <a:pt x="396796" y="-29498"/>
                          <a:pt x="556432" y="2612"/>
                          <a:pt x="631258" y="0"/>
                        </a:cubicBezTo>
                        <a:cubicBezTo>
                          <a:pt x="642242" y="132870"/>
                          <a:pt x="601281" y="400031"/>
                          <a:pt x="631258" y="516476"/>
                        </a:cubicBezTo>
                        <a:cubicBezTo>
                          <a:pt x="533404" y="523450"/>
                          <a:pt x="452598" y="485684"/>
                          <a:pt x="309316" y="516476"/>
                        </a:cubicBezTo>
                        <a:cubicBezTo>
                          <a:pt x="166034" y="547268"/>
                          <a:pt x="123406" y="492328"/>
                          <a:pt x="0" y="516476"/>
                        </a:cubicBezTo>
                        <a:cubicBezTo>
                          <a:pt x="-26909" y="333991"/>
                          <a:pt x="49559" y="1740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Mi </a:t>
            </a:r>
            <a:endParaRPr lang="ro-RO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8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2.91667E-6 0.00023 C 0.00313 0.02268 0.00326 0.04861 0.00977 0.06852 C 0.01237 0.07685 0.04193 0.09931 0.04688 0.10208 C 0.07136 0.1169 0.06315 0.10995 0.08242 0.11597 C 0.08789 0.11782 0.09349 0.12037 0.09896 0.12222 C 0.1043 0.12361 0.10964 0.125 0.11498 0.12662 L 0.13386 0.13287 C 0.14375 0.13981 0.16537 0.15463 0.17474 0.16481 C 0.18021 0.17083 0.18425 0.18125 0.18998 0.18634 C 0.1931 0.18935 0.19662 0.19167 0.19974 0.1956 C 0.20417 0.20093 0.21654 0.22893 0.21784 0.23218 C 0.21901 0.23518 0.22032 0.23796 0.22097 0.24143 C 0.22136 0.24444 0.22136 0.24815 0.2224 0.25046 C 0.22657 0.25926 0.23099 0.26736 0.23607 0.27361 C 0.25391 0.29491 0.26302 0.29514 0.27696 0.31782 C 0.27878 0.3206 0.27995 0.325 0.28151 0.32847 C 0.28399 0.36273 0.27982 0.30162 0.28295 0.38796 C 0.28321 0.39259 0.28451 0.40046 0.28451 0.40093 L 0.28763 0.40046 L 0.2892 0.39745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8.33333E-7 1.48148E-6 C -0.0026 0.00509 -0.00521 0.01065 -0.00781 0.01574 C -0.00885 0.01805 -0.0112 0.02245 -0.0112 0.02268 C -0.01237 0.03287 -0.01706 0.0743 -0.01706 0.08009 C -0.01745 0.10393 -0.01628 0.12754 -0.01458 0.15116 C -0.0138 0.16296 -0.00846 0.19097 -0.00599 0.20347 C -0.00456 0.20995 -0.00338 0.2169 -0.00169 0.22338 C 0.00143 0.23542 0.00521 0.24676 0.00846 0.25833 C 0.01055 0.26504 0.01289 0.27153 0.01458 0.27847 L 0.01888 0.29583 C 0.0194 0.30254 0.02018 0.30926 0.02057 0.31574 C 0.02162 0.33287 0.02318 0.3669 0.02318 0.36713 C 0.02175 0.38727 0.0207 0.40787 0.01888 0.42847 C 0.01836 0.43333 0.01641 0.43796 0.01641 0.44329 C 0.01641 0.4706 0.01771 0.47268 0.02227 0.49259 C 0.02409 0.52106 0.01797 0.52083 0.025 0.52083 L 0.025 0.52106 " pathEditMode="relative" rAng="0" ptsTypes="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AD680D-1B30-A3E4-AA92-F5D99A037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7787F225-32C0-21DB-56B7-9C4F89A74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15" y="5990253"/>
            <a:ext cx="4685560" cy="541340"/>
          </a:xfrm>
        </p:spPr>
        <p:txBody>
          <a:bodyPr>
            <a:normAutofit fontScale="90000"/>
          </a:bodyPr>
          <a:lstStyle/>
          <a:p>
            <a:r>
              <a:rPr lang="ro-RO" sz="6000" dirty="0">
                <a:solidFill>
                  <a:srgbClr val="FFFFFF"/>
                </a:solidFill>
                <a:latin typeface="Vladimir Script" panose="03050402040407070305" pitchFamily="66" charset="0"/>
                <a:ea typeface="Calibri Light"/>
                <a:cs typeface="Calibri Light"/>
              </a:rPr>
              <a:t>Portativul</a:t>
            </a:r>
          </a:p>
        </p:txBody>
      </p:sp>
      <p:pic>
        <p:nvPicPr>
          <p:cNvPr id="14" name="Imagine 13">
            <a:extLst>
              <a:ext uri="{FF2B5EF4-FFF2-40B4-BE49-F238E27FC236}">
                <a16:creationId xmlns:a16="http://schemas.microsoft.com/office/drawing/2014/main" id="{673EA5EB-FDC9-D92A-6AAE-A11EEE395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93"/>
          <a:stretch/>
        </p:blipFill>
        <p:spPr>
          <a:xfrm>
            <a:off x="4909663" y="867747"/>
            <a:ext cx="6914679" cy="2561253"/>
          </a:xfrm>
          <a:prstGeom prst="rect">
            <a:avLst/>
          </a:prstGeom>
        </p:spPr>
      </p:pic>
      <p:sp>
        <p:nvSpPr>
          <p:cNvPr id="16" name="CasetăText 15">
            <a:extLst>
              <a:ext uri="{FF2B5EF4-FFF2-40B4-BE49-F238E27FC236}">
                <a16:creationId xmlns:a16="http://schemas.microsoft.com/office/drawing/2014/main" id="{5F3A444A-78A0-05D6-4206-B9B45D837E0F}"/>
              </a:ext>
            </a:extLst>
          </p:cNvPr>
          <p:cNvSpPr txBox="1"/>
          <p:nvPr/>
        </p:nvSpPr>
        <p:spPr>
          <a:xfrm>
            <a:off x="7906868" y="3983564"/>
            <a:ext cx="6219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600" dirty="0">
                <a:ea typeface="Calibri Light"/>
                <a:cs typeface="Calibri Light"/>
              </a:rPr>
              <a:t>Joc cu mingea: </a:t>
            </a:r>
          </a:p>
          <a:p>
            <a:r>
              <a:rPr lang="ro-RO" sz="3600" b="1" i="1" dirty="0">
                <a:ea typeface="Calibri Light"/>
                <a:cs typeface="Calibri Light"/>
              </a:rPr>
              <a:t>Prinde sunetul!</a:t>
            </a:r>
            <a:endParaRPr lang="ro-RO" sz="3600" b="1" i="1" dirty="0"/>
          </a:p>
        </p:txBody>
      </p:sp>
      <p:pic>
        <p:nvPicPr>
          <p:cNvPr id="1028" name="Picture 4" descr="Minge de burete pentru curatare tubulatura, diametrul 100mm - Arhivat">
            <a:extLst>
              <a:ext uri="{FF2B5EF4-FFF2-40B4-BE49-F238E27FC236}">
                <a16:creationId xmlns:a16="http://schemas.microsoft.com/office/drawing/2014/main" id="{D0ED2DEB-C67F-A271-BF4C-3D0A5408A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91" y="3983564"/>
            <a:ext cx="1875310" cy="11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rijor de desene animate Vectori de stoc ©ronleishman 13915281">
            <a:extLst>
              <a:ext uri="{FF2B5EF4-FFF2-40B4-BE49-F238E27FC236}">
                <a16:creationId xmlns:a16="http://schemas.microsoft.com/office/drawing/2014/main" id="{30F97C37-4743-975C-6A9A-C4FDB89D0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58" y="2264847"/>
            <a:ext cx="3242390" cy="287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alon text: oval 16">
            <a:extLst>
              <a:ext uri="{FF2B5EF4-FFF2-40B4-BE49-F238E27FC236}">
                <a16:creationId xmlns:a16="http://schemas.microsoft.com/office/drawing/2014/main" id="{1DF79BA0-BF12-B229-26B7-389F51A0947A}"/>
              </a:ext>
            </a:extLst>
          </p:cNvPr>
          <p:cNvSpPr/>
          <p:nvPr/>
        </p:nvSpPr>
        <p:spPr>
          <a:xfrm>
            <a:off x="1412627" y="302322"/>
            <a:ext cx="3129378" cy="1407961"/>
          </a:xfrm>
          <a:prstGeom prst="wedgeEllipseCallout">
            <a:avLst>
              <a:gd name="adj1" fmla="val -42880"/>
              <a:gd name="adj2" fmla="val 976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8" name="CasetăText 17">
            <a:extLst>
              <a:ext uri="{FF2B5EF4-FFF2-40B4-BE49-F238E27FC236}">
                <a16:creationId xmlns:a16="http://schemas.microsoft.com/office/drawing/2014/main" id="{2D7238F2-D42A-AB10-DF9A-8F1B7D9D0097}"/>
              </a:ext>
            </a:extLst>
          </p:cNvPr>
          <p:cNvSpPr txBox="1"/>
          <p:nvPr/>
        </p:nvSpPr>
        <p:spPr>
          <a:xfrm>
            <a:off x="1849601" y="467551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/>
              <a:t>Ce știți despre portativ?</a:t>
            </a:r>
          </a:p>
        </p:txBody>
      </p:sp>
    </p:spTree>
    <p:extLst>
      <p:ext uri="{BB962C8B-B14F-4D97-AF65-F5344CB8AC3E}">
        <p14:creationId xmlns:p14="http://schemas.microsoft.com/office/powerpoint/2010/main" val="3203245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256</Words>
  <Application>Microsoft Office PowerPoint</Application>
  <PresentationFormat>Ecran lat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Vladimir Script</vt:lpstr>
      <vt:lpstr>Temă Office</vt:lpstr>
      <vt:lpstr>Ora de muzică</vt:lpstr>
      <vt:lpstr>Să pornim în călătoria noastră muzicală!</vt:lpstr>
      <vt:lpstr>CAPTAREA ATENȚIEI</vt:lpstr>
      <vt:lpstr>CAPTAREA ATENȚIEI</vt:lpstr>
      <vt:lpstr>PREGĂTIREA AFECTIVĂ ȘI VOCALĂ </vt:lpstr>
      <vt:lpstr>EXERCIȚII DE ÎNCĂLZIRE A VOCII https://www.youtube.com/watch?v=7X05QgDtBHs  </vt:lpstr>
      <vt:lpstr> REACTUALIZAREA CUNOȘTINȚELOR  ANUNȚAREA TEMEI</vt:lpstr>
      <vt:lpstr> REACTUALIZAREA CUNOȘTINȚELOR  ANUNȚAREA TEMEI</vt:lpstr>
      <vt:lpstr>Portativul</vt:lpstr>
      <vt:lpstr>STUDIEREA NOILOR ELEMENTE MUZICALE</vt:lpstr>
      <vt:lpstr>Sunetul și nota LA</vt:lpstr>
      <vt:lpstr> CONSOLIDAREA CUNOȘTINȚELOR  </vt:lpstr>
      <vt:lpstr>ASIGURAREA TRANSFERULUI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eli</dc:creator>
  <cp:lastModifiedBy>mihai manecuta</cp:lastModifiedBy>
  <cp:revision>218</cp:revision>
  <dcterms:created xsi:type="dcterms:W3CDTF">2024-01-21T11:24:11Z</dcterms:created>
  <dcterms:modified xsi:type="dcterms:W3CDTF">2024-02-11T17:11:54Z</dcterms:modified>
</cp:coreProperties>
</file>