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6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FE9202"/>
    <a:srgbClr val="152A00"/>
    <a:srgbClr val="4E0233"/>
    <a:srgbClr val="1D3A00"/>
    <a:srgbClr val="00CC99"/>
    <a:srgbClr val="66FFCC"/>
    <a:srgbClr val="007033"/>
    <a:srgbClr val="CC0099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6015" y="2877159"/>
            <a:ext cx="656631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152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015" y="4251505"/>
            <a:ext cx="656631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0" cy="3206806"/>
          </a:xfrm>
        </p:spPr>
        <p:txBody>
          <a:bodyPr/>
          <a:lstStyle>
            <a:lvl1pPr algn="l">
              <a:defRPr sz="2800">
                <a:solidFill>
                  <a:srgbClr val="152A00"/>
                </a:solidFill>
              </a:defRPr>
            </a:lvl1pPr>
            <a:lvl2pPr algn="l">
              <a:defRPr>
                <a:solidFill>
                  <a:srgbClr val="152A00"/>
                </a:solidFill>
              </a:defRPr>
            </a:lvl2pPr>
            <a:lvl3pPr algn="l">
              <a:defRPr>
                <a:solidFill>
                  <a:srgbClr val="152A00"/>
                </a:solidFill>
              </a:defRPr>
            </a:lvl3pPr>
            <a:lvl4pPr algn="l">
              <a:defRPr>
                <a:solidFill>
                  <a:srgbClr val="152A00"/>
                </a:solidFill>
              </a:defRPr>
            </a:lvl4pPr>
            <a:lvl5pPr algn="l">
              <a:defRPr>
                <a:solidFill>
                  <a:srgbClr val="152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41361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413610" cy="3511061"/>
          </a:xfrm>
        </p:spPr>
        <p:txBody>
          <a:bodyPr/>
          <a:lstStyle>
            <a:lvl1pPr>
              <a:defRPr sz="2800">
                <a:solidFill>
                  <a:srgbClr val="4E0233"/>
                </a:solidFill>
              </a:defRPr>
            </a:lvl1pPr>
            <a:lvl2pPr>
              <a:defRPr>
                <a:solidFill>
                  <a:srgbClr val="4E0233"/>
                </a:solidFill>
              </a:defRPr>
            </a:lvl2pPr>
            <a:lvl3pPr>
              <a:defRPr>
                <a:solidFill>
                  <a:srgbClr val="4E0233"/>
                </a:solidFill>
              </a:defRPr>
            </a:lvl3pPr>
            <a:lvl4pPr>
              <a:defRPr>
                <a:solidFill>
                  <a:srgbClr val="4E0233"/>
                </a:solidFill>
              </a:defRPr>
            </a:lvl4pPr>
            <a:lvl5pPr>
              <a:defRPr>
                <a:solidFill>
                  <a:srgbClr val="4E02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52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52A00"/>
                </a:solidFill>
              </a:defRPr>
            </a:lvl1pPr>
            <a:lvl2pPr algn="ctr">
              <a:defRPr sz="2000">
                <a:solidFill>
                  <a:srgbClr val="152A00"/>
                </a:solidFill>
              </a:defRPr>
            </a:lvl2pPr>
            <a:lvl3pPr algn="ctr">
              <a:defRPr sz="1800">
                <a:solidFill>
                  <a:srgbClr val="152A00"/>
                </a:solidFill>
              </a:defRPr>
            </a:lvl3pPr>
            <a:lvl4pPr algn="ctr">
              <a:defRPr sz="1600">
                <a:solidFill>
                  <a:srgbClr val="152A00"/>
                </a:solidFill>
              </a:defRPr>
            </a:lvl4pPr>
            <a:lvl5pPr algn="ctr">
              <a:defRPr sz="1600">
                <a:solidFill>
                  <a:srgbClr val="152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52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52A00"/>
                </a:solidFill>
              </a:defRPr>
            </a:lvl1pPr>
            <a:lvl2pPr algn="ctr">
              <a:defRPr sz="2000">
                <a:solidFill>
                  <a:srgbClr val="152A00"/>
                </a:solidFill>
              </a:defRPr>
            </a:lvl2pPr>
            <a:lvl3pPr algn="ctr">
              <a:defRPr sz="1800">
                <a:solidFill>
                  <a:srgbClr val="152A00"/>
                </a:solidFill>
              </a:defRPr>
            </a:lvl3pPr>
            <a:lvl4pPr algn="ctr">
              <a:defRPr sz="1600">
                <a:solidFill>
                  <a:srgbClr val="152A00"/>
                </a:solidFill>
              </a:defRPr>
            </a:lvl4pPr>
            <a:lvl5pPr algn="ctr">
              <a:defRPr sz="1600">
                <a:solidFill>
                  <a:srgbClr val="152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G0XrK95A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wall.net/resource/697661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view34535551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rge_Co%C8%99bu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kWJZJqBlj8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aurabolota499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705" y="3029865"/>
            <a:ext cx="4581150" cy="1527050"/>
          </a:xfrm>
        </p:spPr>
        <p:txBody>
          <a:bodyPr/>
          <a:lstStyle/>
          <a:p>
            <a:pPr algn="ctr"/>
            <a:r>
              <a:rPr lang="ro-RO" dirty="0"/>
              <a:t>Ora de LLR</a:t>
            </a:r>
            <a:br>
              <a:rPr lang="ro-RO" dirty="0"/>
            </a:br>
            <a:r>
              <a:rPr lang="ro-RO" dirty="0">
                <a:solidFill>
                  <a:schemeClr val="bg1"/>
                </a:solidFill>
              </a:rPr>
              <a:t>Captarea atenției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3AA5152F-1312-22AB-A54F-CF61D4A994F9}"/>
              </a:ext>
            </a:extLst>
          </p:cNvPr>
          <p:cNvSpPr txBox="1"/>
          <p:nvPr/>
        </p:nvSpPr>
        <p:spPr>
          <a:xfrm>
            <a:off x="3961180" y="4497169"/>
            <a:ext cx="5191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2"/>
              </a:rPr>
              <a:t>https://www.youtube.com/watch?v=TNG0XrK95AM</a:t>
            </a:r>
            <a:r>
              <a:rPr lang="ro-RO" dirty="0"/>
              <a:t> 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0FE6A90A-2B55-6782-A4FC-10B7974D7DAB}"/>
              </a:ext>
            </a:extLst>
          </p:cNvPr>
          <p:cNvSpPr/>
          <p:nvPr/>
        </p:nvSpPr>
        <p:spPr>
          <a:xfrm>
            <a:off x="6709870" y="433880"/>
            <a:ext cx="2137870" cy="18324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Glasul păsărilor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a Question Mark Mascot Holding a Magnifying Glass Searching  for an Answer">
            <a:extLst>
              <a:ext uri="{FF2B5EF4-FFF2-40B4-BE49-F238E27FC236}">
                <a16:creationId xmlns:a16="http://schemas.microsoft.com/office/drawing/2014/main" id="{C64802CF-C0B3-D0A6-A120-C30435BB4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0"/>
          <a:stretch/>
        </p:blipFill>
        <p:spPr bwMode="auto">
          <a:xfrm>
            <a:off x="7213758" y="113864"/>
            <a:ext cx="1900391" cy="24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E6EAF6F7-0FEE-B8FD-0D51-455CD14339A0}"/>
              </a:ext>
            </a:extLst>
          </p:cNvPr>
          <p:cNvSpPr/>
          <p:nvPr/>
        </p:nvSpPr>
        <p:spPr>
          <a:xfrm>
            <a:off x="2892245" y="233665"/>
            <a:ext cx="4458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3200" b="1" cap="none" spc="0" dirty="0">
                <a:ln/>
                <a:solidFill>
                  <a:schemeClr val="accent3"/>
                </a:solidFill>
                <a:effectLst/>
              </a:rPr>
              <a:t>Sedentare sau călătoare?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4DCC73B-3C79-5E74-51B1-AAC21AD0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35" y="1478600"/>
            <a:ext cx="5370909" cy="3519894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BF926F69-0EF2-80F1-4389-4AC177B533D7}"/>
              </a:ext>
            </a:extLst>
          </p:cNvPr>
          <p:cNvSpPr txBox="1"/>
          <p:nvPr/>
        </p:nvSpPr>
        <p:spPr>
          <a:xfrm>
            <a:off x="2978855" y="966172"/>
            <a:ext cx="458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https://wordwall.net/resource/69766113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63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560" y="480824"/>
            <a:ext cx="8246070" cy="916230"/>
          </a:xfrm>
        </p:spPr>
        <p:txBody>
          <a:bodyPr>
            <a:normAutofit/>
          </a:bodyPr>
          <a:lstStyle/>
          <a:p>
            <a:r>
              <a:rPr lang="ro-RO" dirty="0"/>
              <a:t>Ne reamintim!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593" y="2878251"/>
            <a:ext cx="4048484" cy="9162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RO" sz="2000" dirty="0"/>
              <a:t>Puzzle </a:t>
            </a:r>
            <a:r>
              <a:rPr lang="ro-RO" sz="2000" dirty="0">
                <a:hlinkClick r:id="rId2"/>
              </a:rPr>
              <a:t>https://learningapps.org/view34535551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ro-RO" sz="2000" dirty="0"/>
              <a:t>Reconstituie textul.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Grafic 4" descr="Puzzle pieces with solid fill">
            <a:extLst>
              <a:ext uri="{FF2B5EF4-FFF2-40B4-BE49-F238E27FC236}">
                <a16:creationId xmlns:a16="http://schemas.microsoft.com/office/drawing/2014/main" id="{1995A99A-C482-CE15-34D0-10FD64E2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0115" y="1145985"/>
            <a:ext cx="1525220" cy="1525220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DCCD4A1B-15F7-A8A3-E103-62A99886C89C}"/>
              </a:ext>
            </a:extLst>
          </p:cNvPr>
          <p:cNvSpPr txBox="1"/>
          <p:nvPr/>
        </p:nvSpPr>
        <p:spPr>
          <a:xfrm>
            <a:off x="-566405" y="2618940"/>
            <a:ext cx="5155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i="1" dirty="0">
                <a:solidFill>
                  <a:schemeClr val="bg1"/>
                </a:solidFill>
                <a:highlight>
                  <a:srgbClr val="6C1A00"/>
                </a:highlight>
                <a:ea typeface="Times New Roman" panose="02020603050405020304" pitchFamily="18" charset="0"/>
              </a:rPr>
              <a:t>Păsările din crâng</a:t>
            </a:r>
            <a:endParaRPr lang="ro-RO" dirty="0">
              <a:solidFill>
                <a:schemeClr val="bg1"/>
              </a:solidFill>
              <a:effectLst/>
              <a:highlight>
                <a:srgbClr val="6C1A00"/>
              </a:highlight>
              <a:ea typeface="Times New Roman" panose="02020603050405020304" pitchFamily="18" charset="0"/>
            </a:endParaRPr>
          </a:p>
          <a:p>
            <a:pPr algn="ctr"/>
            <a:r>
              <a:rPr lang="ro-RO" b="1" i="1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Vor participa: mierla, cucul, </a:t>
            </a:r>
          </a:p>
          <a:p>
            <a:pPr algn="ctr"/>
            <a:r>
              <a:rPr lang="ro-RO" b="1" i="1" dirty="0">
                <a:effectLst/>
                <a:highlight>
                  <a:srgbClr val="00FF00"/>
                </a:highlight>
                <a:ea typeface="Times New Roman" panose="02020603050405020304" pitchFamily="18" charset="0"/>
              </a:rPr>
              <a:t> ciocănitoarea, </a:t>
            </a:r>
            <a:r>
              <a:rPr lang="ro-RO" b="1" i="1" dirty="0" err="1">
                <a:effectLst/>
                <a:highlight>
                  <a:srgbClr val="00FF00"/>
                </a:highlight>
                <a:ea typeface="Times New Roman" panose="02020603050405020304" pitchFamily="18" charset="0"/>
              </a:rPr>
              <a:t>gaiţele</a:t>
            </a:r>
            <a:r>
              <a:rPr lang="ro-RO" b="1" i="1" dirty="0">
                <a:effectLst/>
                <a:highlight>
                  <a:srgbClr val="00FF00"/>
                </a:highlight>
                <a:ea typeface="Times New Roman" panose="02020603050405020304" pitchFamily="18" charset="0"/>
              </a:rPr>
              <a:t> </a:t>
            </a:r>
            <a:r>
              <a:rPr lang="ro-RO" b="1" i="1" dirty="0" err="1">
                <a:effectLst/>
                <a:highlight>
                  <a:srgbClr val="00FF00"/>
                </a:highlight>
                <a:ea typeface="Times New Roman" panose="02020603050405020304" pitchFamily="18" charset="0"/>
              </a:rPr>
              <a:t>şi</a:t>
            </a:r>
            <a:r>
              <a:rPr lang="ro-RO" b="1" i="1" dirty="0">
                <a:effectLst/>
                <a:highlight>
                  <a:srgbClr val="00FF00"/>
                </a:highlight>
                <a:ea typeface="Times New Roman" panose="02020603050405020304" pitchFamily="18" charset="0"/>
              </a:rPr>
              <a:t> sturzii.</a:t>
            </a:r>
          </a:p>
          <a:p>
            <a:pPr algn="ctr"/>
            <a:r>
              <a:rPr lang="ro-RO" b="1" i="1" dirty="0" err="1">
                <a:effectLst/>
                <a:highlight>
                  <a:srgbClr val="0000FF"/>
                </a:highlight>
                <a:ea typeface="Times New Roman" panose="02020603050405020304" pitchFamily="18" charset="0"/>
              </a:rPr>
              <a:t>invitaţi</a:t>
            </a:r>
            <a:r>
              <a:rPr lang="ro-RO" b="1" i="1" dirty="0">
                <a:effectLst/>
                <a:highlight>
                  <a:srgbClr val="0000FF"/>
                </a:highlight>
                <a:ea typeface="Times New Roman" panose="02020603050405020304" pitchFamily="18" charset="0"/>
              </a:rPr>
              <a:t> la „Concertul primăverii” </a:t>
            </a:r>
            <a:endParaRPr lang="ro-RO" dirty="0">
              <a:effectLst/>
              <a:highlight>
                <a:srgbClr val="00FF00"/>
              </a:highlight>
              <a:ea typeface="Times New Roman" panose="02020603050405020304" pitchFamily="18" charset="0"/>
            </a:endParaRPr>
          </a:p>
          <a:p>
            <a:pPr algn="ctr"/>
            <a:r>
              <a:rPr lang="ro-RO" b="1" i="1" dirty="0">
                <a:effectLst/>
                <a:highlight>
                  <a:srgbClr val="FF0000"/>
                </a:highlight>
                <a:ea typeface="Times New Roman" panose="02020603050405020304" pitchFamily="18" charset="0"/>
              </a:rPr>
              <a:t>Vă </a:t>
            </a:r>
            <a:r>
              <a:rPr lang="ro-RO" b="1" i="1" dirty="0" err="1">
                <a:effectLst/>
                <a:highlight>
                  <a:srgbClr val="FF0000"/>
                </a:highlight>
                <a:ea typeface="Times New Roman" panose="02020603050405020304" pitchFamily="18" charset="0"/>
              </a:rPr>
              <a:t>aşteptăm</a:t>
            </a:r>
            <a:r>
              <a:rPr lang="ro-RO" dirty="0">
                <a:highlight>
                  <a:srgbClr val="FF0000"/>
                </a:highlight>
                <a:ea typeface="Times New Roman" panose="02020603050405020304" pitchFamily="18" charset="0"/>
              </a:rPr>
              <a:t> </a:t>
            </a:r>
            <a:r>
              <a:rPr lang="ro-RO" b="1" i="1" dirty="0">
                <a:effectLst/>
                <a:highlight>
                  <a:srgbClr val="FF0000"/>
                </a:highlight>
                <a:ea typeface="Times New Roman" panose="02020603050405020304" pitchFamily="18" charset="0"/>
              </a:rPr>
              <a:t>cu drag!</a:t>
            </a:r>
          </a:p>
          <a:p>
            <a:pPr algn="ctr"/>
            <a:r>
              <a:rPr lang="ro-RO" b="1" i="1" dirty="0">
                <a:effectLst/>
                <a:highlight>
                  <a:srgbClr val="FF00FF"/>
                </a:highlight>
                <a:ea typeface="Times New Roman" panose="02020603050405020304" pitchFamily="18" charset="0"/>
              </a:rPr>
              <a:t>Pe data de 1.04.2024, ora 17, </a:t>
            </a:r>
            <a:r>
              <a:rPr lang="ro-RO" b="1" i="1" dirty="0" err="1">
                <a:effectLst/>
                <a:highlight>
                  <a:srgbClr val="FF00FF"/>
                </a:highlight>
                <a:ea typeface="Times New Roman" panose="02020603050405020304" pitchFamily="18" charset="0"/>
              </a:rPr>
              <a:t>sunteţi</a:t>
            </a:r>
            <a:endParaRPr lang="ro-RO" b="1" i="1" dirty="0">
              <a:effectLst/>
              <a:highlight>
                <a:srgbClr val="FF00FF"/>
              </a:highlight>
              <a:ea typeface="Times New Roman" panose="02020603050405020304" pitchFamily="18" charset="0"/>
            </a:endParaRPr>
          </a:p>
          <a:p>
            <a:pPr algn="ctr"/>
            <a:r>
              <a:rPr lang="ro-RO" b="1" i="1" dirty="0">
                <a:highlight>
                  <a:srgbClr val="FE9202"/>
                </a:highlight>
                <a:ea typeface="Times New Roman" panose="02020603050405020304" pitchFamily="18" charset="0"/>
              </a:rPr>
              <a:t>Dragi copii,</a:t>
            </a:r>
            <a:r>
              <a:rPr lang="ro-RO" b="1" i="1" dirty="0">
                <a:effectLst/>
                <a:highlight>
                  <a:srgbClr val="FE9202"/>
                </a:highlight>
                <a:ea typeface="Times New Roman" panose="02020603050405020304" pitchFamily="18" charset="0"/>
              </a:rPr>
              <a:t> </a:t>
            </a:r>
            <a:endParaRPr lang="ro-RO" dirty="0">
              <a:effectLst/>
              <a:highlight>
                <a:srgbClr val="FE9202"/>
              </a:highlight>
              <a:ea typeface="Times New Roman" panose="02020603050405020304" pitchFamily="18" charset="0"/>
            </a:endParaRPr>
          </a:p>
          <a:p>
            <a:pPr algn="ctr"/>
            <a:r>
              <a:rPr lang="ro-RO" sz="1800" b="1" i="1" dirty="0">
                <a:effectLst/>
                <a:highlight>
                  <a:srgbClr val="FE9202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1800" dirty="0">
              <a:effectLst/>
              <a:highlight>
                <a:srgbClr val="FE9202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o-RO" sz="1800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1800" b="1" i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1000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Ilustrații de stoc cu Un Porumbel De Poștă Cu Un Plic În Cioc - Descarca  imaginea acum - Porumbel mesager, Vector, Corespondenţă - iStock">
            <a:extLst>
              <a:ext uri="{FF2B5EF4-FFF2-40B4-BE49-F238E27FC236}">
                <a16:creationId xmlns:a16="http://schemas.microsoft.com/office/drawing/2014/main" id="{80874E4D-14F4-8BC7-BE59-7FC36D01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7516" r="89706">
                        <a14:foregroundMark x1="20752" y1="53758" x2="27124" y2="55392"/>
                        <a14:foregroundMark x1="24673" y1="61765" x2="42974" y2="51797"/>
                        <a14:foregroundMark x1="42974" y1="51797" x2="54739" y2="32190"/>
                        <a14:foregroundMark x1="54739" y1="32190" x2="58007" y2="55065"/>
                        <a14:foregroundMark x1="58007" y1="55065" x2="52614" y2="66176"/>
                        <a14:foregroundMark x1="53595" y1="70098" x2="73203" y2="62745"/>
                        <a14:foregroundMark x1="73203" y1="62745" x2="73856" y2="61601"/>
                        <a14:foregroundMark x1="77941" y1="57516" x2="17320" y2="54412"/>
                        <a14:foregroundMark x1="16340" y1="40686" x2="8333" y2="54412"/>
                        <a14:foregroundMark x1="7516" y1="57843" x2="44608" y2="80229"/>
                        <a14:foregroundMark x1="40033" y1="65523" x2="30229" y2="46569"/>
                        <a14:foregroundMark x1="30229" y1="46569" x2="48203" y2="38562"/>
                        <a14:foregroundMark x1="48203" y1="38562" x2="43791" y2="39706"/>
                        <a14:foregroundMark x1="49346" y1="22386" x2="64706" y2="39706"/>
                        <a14:foregroundMark x1="64706" y1="39706" x2="34804" y2="52941"/>
                        <a14:foregroundMark x1="34804" y1="52941" x2="23693" y2="52941"/>
                        <a14:foregroundMark x1="19771" y1="46405" x2="19444" y2="48529"/>
                        <a14:foregroundMark x1="23203" y1="49837" x2="41013" y2="66993"/>
                        <a14:foregroundMark x1="41013" y1="66993" x2="46242" y2="62418"/>
                        <a14:foregroundMark x1="46242" y1="61765" x2="46242" y2="61765"/>
                        <a14:foregroundMark x1="38235" y1="62092" x2="18137" y2="50980"/>
                        <a14:foregroundMark x1="18137" y1="50980" x2="19118" y2="49183"/>
                        <a14:foregroundMark x1="19118" y1="43954" x2="46569" y2="38072"/>
                        <a14:foregroundMark x1="45915" y1="29902" x2="24837" y2="54739"/>
                        <a14:foregroundMark x1="24837" y1="54739" x2="52124" y2="39052"/>
                        <a14:foregroundMark x1="54739" y1="36601" x2="74183" y2="54248"/>
                        <a14:foregroundMark x1="74183" y1="54248" x2="69444" y2="73366"/>
                        <a14:foregroundMark x1="69444" y1="73366" x2="69935" y2="73856"/>
                        <a14:foregroundMark x1="75163" y1="72876" x2="86111" y2="55229"/>
                        <a14:foregroundMark x1="86111" y1="55229" x2="49510" y2="77288"/>
                        <a14:foregroundMark x1="30229" y1="64869" x2="44608" y2="60948"/>
                        <a14:foregroundMark x1="34150" y1="62418" x2="34150" y2="64052"/>
                        <a14:foregroundMark x1="55719" y1="35131" x2="51471" y2="39379"/>
                        <a14:foregroundMark x1="51797" y1="35458" x2="51797" y2="35458"/>
                        <a14:foregroundMark x1="79085" y1="29248" x2="79085" y2="29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865721"/>
            <a:ext cx="2097794" cy="20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9162958A-6C24-A698-60C6-D49A8B9FCA7D}"/>
              </a:ext>
            </a:extLst>
          </p:cNvPr>
          <p:cNvSpPr txBox="1"/>
          <p:nvPr/>
        </p:nvSpPr>
        <p:spPr>
          <a:xfrm>
            <a:off x="4724705" y="3739346"/>
            <a:ext cx="4843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i="1" dirty="0">
                <a:effectLst/>
                <a:ea typeface="Times New Roman" panose="02020603050405020304" pitchFamily="18" charset="0"/>
              </a:rPr>
              <a:t>Unde are loc concertul?</a:t>
            </a:r>
          </a:p>
          <a:p>
            <a:r>
              <a:rPr lang="ro-RO" sz="2000" i="1" dirty="0">
                <a:effectLst/>
                <a:ea typeface="Times New Roman" panose="02020603050405020304" pitchFamily="18" charset="0"/>
              </a:rPr>
              <a:t>Cine va participa la concert?</a:t>
            </a:r>
          </a:p>
          <a:p>
            <a:r>
              <a:rPr lang="ro-RO" sz="2000" i="1" dirty="0">
                <a:effectLst/>
                <a:ea typeface="Times New Roman" panose="02020603050405020304" pitchFamily="18" charset="0"/>
              </a:rPr>
              <a:t>Ce fel de text este textul descoperit?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822" y="3029866"/>
            <a:ext cx="4428445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Concertul primăverii</a:t>
            </a:r>
            <a:br>
              <a:rPr lang="ro-RO" dirty="0"/>
            </a:br>
            <a:r>
              <a:rPr lang="ro-RO" dirty="0"/>
              <a:t>de George Coșbuc</a:t>
            </a:r>
            <a:br>
              <a:rPr lang="ro-RO" dirty="0"/>
            </a:br>
            <a:r>
              <a:rPr lang="ro-RO" dirty="0"/>
              <a:t>fragment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E5B3B9E-37FC-C277-624B-86F143EA3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934" y="2419045"/>
            <a:ext cx="1945888" cy="2515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oncertul primaverii de George Cosbuc | Poezii">
            <a:extLst>
              <a:ext uri="{FF2B5EF4-FFF2-40B4-BE49-F238E27FC236}">
                <a16:creationId xmlns:a16="http://schemas.microsoft.com/office/drawing/2014/main" id="{DF564525-108A-9847-1738-8E7C4B3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8550" y="2958472"/>
            <a:ext cx="1679755" cy="15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7EDE58AA-D37E-0BFE-84A3-91438DB10F87}"/>
              </a:ext>
            </a:extLst>
          </p:cNvPr>
          <p:cNvSpPr txBox="1"/>
          <p:nvPr/>
        </p:nvSpPr>
        <p:spPr>
          <a:xfrm>
            <a:off x="3808475" y="1856521"/>
            <a:ext cx="503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5"/>
              </a:rPr>
              <a:t>https://www.youtube.com/watch?v=LkWJZJqBlj8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45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342F5B-8C4E-F498-7D33-258211788734}"/>
              </a:ext>
            </a:extLst>
          </p:cNvPr>
          <p:cNvSpPr txBox="1">
            <a:spLocks/>
          </p:cNvSpPr>
          <p:nvPr/>
        </p:nvSpPr>
        <p:spPr>
          <a:xfrm>
            <a:off x="3350360" y="94673"/>
            <a:ext cx="442844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5300" b="1" i="1" dirty="0">
                <a:solidFill>
                  <a:srgbClr val="00B050"/>
                </a:solidFill>
                <a:effectLst/>
              </a:rPr>
              <a:t>Concertul primăverii</a:t>
            </a:r>
            <a:br>
              <a:rPr lang="ro-RO" dirty="0"/>
            </a:br>
            <a:r>
              <a:rPr lang="ro-RO" dirty="0">
                <a:effectLst/>
              </a:rPr>
              <a:t>de George Coșbuc</a:t>
            </a:r>
            <a:br>
              <a:rPr lang="ro-RO" dirty="0">
                <a:effectLst/>
              </a:rPr>
            </a:br>
            <a:r>
              <a:rPr lang="ro-RO" dirty="0">
                <a:effectLst/>
              </a:rPr>
              <a:t>fragment</a:t>
            </a:r>
            <a:endParaRPr lang="en-US" dirty="0">
              <a:effectLst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9378E66-544C-9C3E-90B7-E744C9A11A10}"/>
              </a:ext>
            </a:extLst>
          </p:cNvPr>
          <p:cNvSpPr txBox="1"/>
          <p:nvPr/>
        </p:nvSpPr>
        <p:spPr>
          <a:xfrm>
            <a:off x="2935270" y="1067418"/>
            <a:ext cx="32734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Chiar acum din crâng venii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- Și c-o veste bună!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Iarăși e concert, copii;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Merg și eu, și tu să vii,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Mergem împreună.</a:t>
            </a:r>
            <a:endParaRPr lang="ro-RO" sz="2000" dirty="0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FF753250-A994-BBE1-5162-9F638F4C46B4}"/>
              </a:ext>
            </a:extLst>
          </p:cNvPr>
          <p:cNvSpPr txBox="1"/>
          <p:nvPr/>
        </p:nvSpPr>
        <p:spPr>
          <a:xfrm>
            <a:off x="2739540" y="3182570"/>
            <a:ext cx="27511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Vrei programă, lămurit?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Stai puțin să caut.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Cucul, un solist vestit,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De prin alte țări venit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Va cânta din flaut.</a:t>
            </a:r>
            <a:endParaRPr lang="ro-RO" sz="2000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F957B8BC-70A7-AA0D-2004-18EED9961F51}"/>
              </a:ext>
            </a:extLst>
          </p:cNvPr>
          <p:cNvSpPr txBox="1"/>
          <p:nvPr/>
        </p:nvSpPr>
        <p:spPr>
          <a:xfrm>
            <a:off x="6404460" y="1067418"/>
            <a:ext cx="50068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Cântăreața dulce-n grai,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Cea numită „perla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Cântăreților din mai“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Dulce va doini din nai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Multe doine mierla.</a:t>
            </a:r>
            <a:endParaRPr lang="ro-RO" sz="2000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8DE9A3D9-6C7D-2794-C3FC-ECD4D16C78DA}"/>
              </a:ext>
            </a:extLst>
          </p:cNvPr>
          <p:cNvSpPr txBox="1"/>
          <p:nvPr/>
        </p:nvSpPr>
        <p:spPr>
          <a:xfrm>
            <a:off x="6208728" y="3182570"/>
            <a:ext cx="58605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Vom cânta și noi ce-om ști,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Cântece din carte.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Și, de va putea veni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Vântul, și el va doini,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Că e dus departe.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a Question Mark Mascot Holding a Magnifying Glass Searching  for an Answer">
            <a:extLst>
              <a:ext uri="{FF2B5EF4-FFF2-40B4-BE49-F238E27FC236}">
                <a16:creationId xmlns:a16="http://schemas.microsoft.com/office/drawing/2014/main" id="{C64802CF-C0B3-D0A6-A120-C30435BB4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0"/>
          <a:stretch/>
        </p:blipFill>
        <p:spPr bwMode="auto">
          <a:xfrm>
            <a:off x="7015280" y="1502815"/>
            <a:ext cx="1900391" cy="24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B44EC4-4319-DDE5-1006-AAFB1C081F9C}"/>
              </a:ext>
            </a:extLst>
          </p:cNvPr>
          <p:cNvSpPr txBox="1">
            <a:spLocks/>
          </p:cNvSpPr>
          <p:nvPr/>
        </p:nvSpPr>
        <p:spPr>
          <a:xfrm>
            <a:off x="3350360" y="281175"/>
            <a:ext cx="442844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5300" b="1" i="1" dirty="0">
                <a:solidFill>
                  <a:srgbClr val="00B050"/>
                </a:solidFill>
                <a:effectLst/>
              </a:rPr>
              <a:t>Concertul primăverii</a:t>
            </a:r>
            <a:br>
              <a:rPr lang="ro-RO" dirty="0"/>
            </a:br>
            <a:r>
              <a:rPr lang="ro-RO" dirty="0">
                <a:effectLst/>
              </a:rPr>
              <a:t>de George Coșbuc</a:t>
            </a:r>
            <a:br>
              <a:rPr lang="ro-RO" dirty="0">
                <a:effectLst/>
              </a:rPr>
            </a:br>
            <a:r>
              <a:rPr lang="ro-RO" dirty="0">
                <a:effectLst/>
              </a:rPr>
              <a:t>fragment</a:t>
            </a:r>
            <a:endParaRPr lang="en-US" dirty="0">
              <a:effectLst/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FD44B656-7543-6285-1BF5-7FF5A4599CB1}"/>
              </a:ext>
            </a:extLst>
          </p:cNvPr>
          <p:cNvSpPr/>
          <p:nvPr/>
        </p:nvSpPr>
        <p:spPr>
          <a:xfrm>
            <a:off x="2739540" y="1808225"/>
            <a:ext cx="42033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Este parte de vorbire</a:t>
            </a:r>
          </a:p>
          <a:p>
            <a:pPr algn="ctr"/>
            <a:r>
              <a:rPr lang="ro-R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Are rude în neștire,</a:t>
            </a:r>
          </a:p>
          <a:p>
            <a:pPr algn="ctr"/>
            <a:r>
              <a:rPr lang="ro-R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Ține locul unui nume</a:t>
            </a:r>
          </a:p>
          <a:p>
            <a:pPr algn="ctr"/>
            <a:r>
              <a:rPr lang="ro-R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Este chiar domnul ...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9F47E85D-DF71-EA01-D151-7F8AE12F9FC3}"/>
              </a:ext>
            </a:extLst>
          </p:cNvPr>
          <p:cNvSpPr txBox="1"/>
          <p:nvPr/>
        </p:nvSpPr>
        <p:spPr>
          <a:xfrm>
            <a:off x="4266590" y="4391331"/>
            <a:ext cx="458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0" i="0" dirty="0">
                <a:solidFill>
                  <a:srgbClr val="454757"/>
                </a:solidFill>
                <a:effectLst/>
                <a:highlight>
                  <a:srgbClr val="FFFFFF"/>
                </a:highlight>
                <a:latin typeface="PT Sans" panose="020F0502020204030204" pitchFamily="34" charset="-18"/>
              </a:rPr>
              <a:t>©</a:t>
            </a:r>
            <a:r>
              <a:rPr lang="ro-RO" b="0" i="0" dirty="0"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Laura </a:t>
            </a:r>
            <a:r>
              <a:rPr lang="ro-RO" b="0" i="0" dirty="0" err="1"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Bolotă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9160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342F5B-8C4E-F498-7D33-258211788734}"/>
              </a:ext>
            </a:extLst>
          </p:cNvPr>
          <p:cNvSpPr txBox="1">
            <a:spLocks/>
          </p:cNvSpPr>
          <p:nvPr/>
        </p:nvSpPr>
        <p:spPr>
          <a:xfrm>
            <a:off x="2586835" y="157738"/>
            <a:ext cx="442844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 sz="5300" b="1" i="1" dirty="0">
                <a:solidFill>
                  <a:srgbClr val="00B050"/>
                </a:solidFill>
                <a:effectLst/>
              </a:rPr>
              <a:t>                     Concertul primăverii</a:t>
            </a:r>
          </a:p>
          <a:p>
            <a:br>
              <a:rPr lang="ro-RO" dirty="0"/>
            </a:br>
            <a:r>
              <a:rPr lang="ro-RO" dirty="0"/>
              <a:t>Subliniați și apoi analizați pronumele personale. 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9378E66-544C-9C3E-90B7-E744C9A11A10}"/>
              </a:ext>
            </a:extLst>
          </p:cNvPr>
          <p:cNvSpPr txBox="1"/>
          <p:nvPr/>
        </p:nvSpPr>
        <p:spPr>
          <a:xfrm>
            <a:off x="2935270" y="1067418"/>
            <a:ext cx="32734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Chiar acum din crâng venii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- Și c-o veste bună!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Iarăși e concert, copii;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Merg și eu, și tu să vii,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Mergem împreună.</a:t>
            </a:r>
            <a:endParaRPr lang="ro-RO" sz="2000" dirty="0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FF753250-A994-BBE1-5162-9F638F4C46B4}"/>
              </a:ext>
            </a:extLst>
          </p:cNvPr>
          <p:cNvSpPr txBox="1"/>
          <p:nvPr/>
        </p:nvSpPr>
        <p:spPr>
          <a:xfrm>
            <a:off x="2739540" y="3182570"/>
            <a:ext cx="27511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Vrei programă, lămurit?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Stai puțin să caut.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Cucul, un solist vestit,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De prin alte țări venit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Va cânta din flaut.</a:t>
            </a:r>
            <a:endParaRPr lang="ro-RO" sz="2000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F957B8BC-70A7-AA0D-2004-18EED9961F51}"/>
              </a:ext>
            </a:extLst>
          </p:cNvPr>
          <p:cNvSpPr txBox="1"/>
          <p:nvPr/>
        </p:nvSpPr>
        <p:spPr>
          <a:xfrm>
            <a:off x="6404460" y="1067418"/>
            <a:ext cx="50068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Cântăreața dulce-n grai,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Cea numită „perla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Cântăreților din mai“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Dulce va doini din nai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Multe doine mierla.</a:t>
            </a:r>
            <a:endParaRPr lang="ro-RO" sz="2000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8DE9A3D9-6C7D-2794-C3FC-ECD4D16C78DA}"/>
              </a:ext>
            </a:extLst>
          </p:cNvPr>
          <p:cNvSpPr txBox="1"/>
          <p:nvPr/>
        </p:nvSpPr>
        <p:spPr>
          <a:xfrm>
            <a:off x="6208728" y="3182570"/>
            <a:ext cx="58605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Vom cânta și noi ce-om ști,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Cântece din carte.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Și, de va putea veni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Vântul, și el va doini,</a:t>
            </a:r>
            <a:br>
              <a:rPr lang="ro-RO" sz="2000" dirty="0"/>
            </a:br>
            <a:r>
              <a:rPr lang="ro-RO" sz="20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   Că e dus departe.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41286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891995"/>
            <a:ext cx="8093365" cy="916230"/>
          </a:xfrm>
        </p:spPr>
        <p:txBody>
          <a:bodyPr>
            <a:normAutofit/>
          </a:bodyPr>
          <a:lstStyle/>
          <a:p>
            <a:r>
              <a:rPr lang="ro-RO" dirty="0"/>
              <a:t>Fixarea cunoștințelor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960929"/>
            <a:ext cx="4041775" cy="479822"/>
          </a:xfrm>
        </p:spPr>
        <p:txBody>
          <a:bodyPr/>
          <a:lstStyle/>
          <a:p>
            <a:r>
              <a:rPr lang="ro-RO" dirty="0"/>
              <a:t>Exerciții din manual-pag. 110</a:t>
            </a:r>
            <a:endParaRPr lang="en-US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EBADBD5-0082-83B5-0129-B90EB559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898781"/>
            <a:ext cx="2453853" cy="2872989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223BD19C-6040-6491-B38A-CBDD506BD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32"/>
          <a:stretch/>
        </p:blipFill>
        <p:spPr>
          <a:xfrm>
            <a:off x="3197655" y="3182569"/>
            <a:ext cx="5845047" cy="1257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98CA-64E3-C43E-DA9D-0ED6B833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63" y="891995"/>
            <a:ext cx="4428445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o-RO" i="1" dirty="0"/>
              <a:t>Concertul primăverii</a:t>
            </a:r>
            <a:br>
              <a:rPr lang="ro-RO" dirty="0"/>
            </a:br>
            <a:r>
              <a:rPr lang="ro-RO" dirty="0"/>
              <a:t>de George Coșbuc</a:t>
            </a:r>
            <a:br>
              <a:rPr lang="ro-RO" dirty="0"/>
            </a:br>
            <a:r>
              <a:rPr lang="ro-RO" dirty="0"/>
              <a:t>fragment</a:t>
            </a:r>
            <a:endParaRPr lang="en-US" dirty="0"/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5D50306A-25DC-A35B-FD01-7ABCFB49FCF7}"/>
              </a:ext>
            </a:extLst>
          </p:cNvPr>
          <p:cNvSpPr txBox="1"/>
          <p:nvPr/>
        </p:nvSpPr>
        <p:spPr>
          <a:xfrm>
            <a:off x="2739540" y="2724455"/>
            <a:ext cx="4586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dirty="0"/>
              <a:t>Obținerea performanței</a:t>
            </a:r>
          </a:p>
        </p:txBody>
      </p:sp>
      <p:pic>
        <p:nvPicPr>
          <p:cNvPr id="1028" name="Picture 4" descr="Vector Illustration Background Program Royalty Free SVG, Cliparts, Vectors,  and Stock Illustration. Image 86616835.">
            <a:extLst>
              <a:ext uri="{FF2B5EF4-FFF2-40B4-BE49-F238E27FC236}">
                <a16:creationId xmlns:a16="http://schemas.microsoft.com/office/drawing/2014/main" id="{54FACAE7-8616-5F28-8E08-65C98748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495242"/>
            <a:ext cx="2451530" cy="16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4A945119-D613-AF3C-AFD9-C70B7F6E2823}"/>
              </a:ext>
            </a:extLst>
          </p:cNvPr>
          <p:cNvSpPr txBox="1"/>
          <p:nvPr/>
        </p:nvSpPr>
        <p:spPr>
          <a:xfrm>
            <a:off x="5335525" y="3495242"/>
            <a:ext cx="2807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Realizarea programului concertului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dând un titlu fiecărei strofe</a:t>
            </a:r>
          </a:p>
          <a:p>
            <a:pPr algn="just"/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fișă de lucru pe grupe</a:t>
            </a:r>
            <a:endParaRPr lang="ro-RO" b="1" dirty="0"/>
          </a:p>
        </p:txBody>
      </p:sp>
      <p:pic>
        <p:nvPicPr>
          <p:cNvPr id="6" name="Picture 2" descr="Guitar And Birds, Vector Illustration Royalty Free SVG, Cliparts, Vectors,  and Stock Illustration. Image 173226224.">
            <a:extLst>
              <a:ext uri="{FF2B5EF4-FFF2-40B4-BE49-F238E27FC236}">
                <a16:creationId xmlns:a16="http://schemas.microsoft.com/office/drawing/2014/main" id="{10F3CD11-8758-6C92-0E28-5C85DE46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596987"/>
            <a:ext cx="1960930" cy="196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4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D5EA60EA-2647-B215-B06D-8BB968D6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433880"/>
            <a:ext cx="5806440" cy="42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Expunere pe ecran (16:9)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PT Sans</vt:lpstr>
      <vt:lpstr>Roboto</vt:lpstr>
      <vt:lpstr>Times New Roman</vt:lpstr>
      <vt:lpstr>Office Theme</vt:lpstr>
      <vt:lpstr>Ora de LLR Captarea atenției</vt:lpstr>
      <vt:lpstr>Ne reamintim!</vt:lpstr>
      <vt:lpstr>Concertul primăverii de George Coșbuc fragment</vt:lpstr>
      <vt:lpstr>Prezentare PowerPoint</vt:lpstr>
      <vt:lpstr>Prezentare PowerPoint</vt:lpstr>
      <vt:lpstr>Prezentare PowerPoint</vt:lpstr>
      <vt:lpstr>Fixarea cunoștințelor</vt:lpstr>
      <vt:lpstr>Concertul primăverii de George Coșbuc fragment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2024-03-11T18:04:23Z</dcterms:modified>
</cp:coreProperties>
</file>