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75" r:id="rId4"/>
    <p:sldId id="265" r:id="rId5"/>
    <p:sldId id="266" r:id="rId6"/>
    <p:sldId id="267" r:id="rId7"/>
    <p:sldId id="270" r:id="rId8"/>
    <p:sldId id="263" r:id="rId9"/>
    <p:sldId id="272" r:id="rId10"/>
    <p:sldId id="273" r:id="rId11"/>
    <p:sldId id="274" r:id="rId12"/>
    <p:sldId id="258" r:id="rId13"/>
    <p:sldId id="25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>
        <p:scale>
          <a:sx n="90" d="100"/>
          <a:sy n="90" d="100"/>
        </p:scale>
        <p:origin x="624" y="-2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25DEE-F41E-4869-8E4A-9A5692653F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DC7459-DF65-4CB8-AF01-56D3BC3A39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6A0839-2EB8-4E30-A850-FEB8E33F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03BB-6D90-4F06-A90E-F7455D124F09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77D007-A7FF-4037-9363-FD264269E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D23DA-4AF5-45A1-A7D7-6EBA40D78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96F2F-BDAF-4F04-BE34-19142C4F5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420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3EB56-4117-4D07-BBE0-2F1D10096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6A0FAB-5CD8-4FEB-BFCA-80F9DF58F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F1A40-932F-4F22-8A55-1FE029C67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03BB-6D90-4F06-A90E-F7455D124F09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D16AE-01EA-450B-B136-5ABC06C80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B63D7-EEBF-4C25-994B-EB20D5CF9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96F2F-BDAF-4F04-BE34-19142C4F5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5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6CBEC0-F617-4E34-BC90-4C8421EA26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32793E-0519-401A-8ECA-D41B58469A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AE8A75-701B-4E71-BB48-7C360F763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03BB-6D90-4F06-A90E-F7455D124F09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8E2DE-4F3D-4CED-9D51-DC82F6CC5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2765-1D57-421F-8F75-1A637FE13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96F2F-BDAF-4F04-BE34-19142C4F5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95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 b="1" cap="none" spc="0">
                <a:ln w="66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st="63500" dir="3900000" algn="tl" rotWithShape="0">
                    <a:srgbClr val="FFFF00">
                      <a:alpha val="87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A8475-AA3E-104B-87C3-E7B2F0BB8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D3CA7-904C-46A9-BB69-293DFB8B48B4}" type="datetimeFigureOut">
              <a:rPr lang="en-US"/>
              <a:pPr>
                <a:defRPr/>
              </a:pPr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69FA0A-4A7F-183F-B9C9-9D661E145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494D9-CE8E-676B-8F0D-FA32644C8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FF2EED-A102-45A4-A95B-05C0F8BDFBAE}" type="slidenum">
              <a:rPr lang="en-US" altLang="ro-RO"/>
              <a:pPr/>
              <a:t>‹#›</a:t>
            </a:fld>
            <a:endParaRPr lang="en-US" altLang="ro-RO"/>
          </a:p>
        </p:txBody>
      </p:sp>
    </p:spTree>
    <p:extLst>
      <p:ext uri="{BB962C8B-B14F-4D97-AF65-F5344CB8AC3E}">
        <p14:creationId xmlns:p14="http://schemas.microsoft.com/office/powerpoint/2010/main" val="1796451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17041-CD59-C3DE-0076-3FF49F05B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AC884-E066-4F2F-9ABC-EB49A8BE1C35}" type="datetimeFigureOut">
              <a:rPr lang="en-US"/>
              <a:pPr>
                <a:defRPr/>
              </a:pPr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9B210-20C3-C293-E078-6C7B31FF8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164BF-EA3C-4BF5-A207-3047C2F08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BDBB3D-7800-42DF-B10D-D17855C5800C}" type="slidenum">
              <a:rPr lang="en-US" altLang="ro-RO"/>
              <a:pPr/>
              <a:t>‹#›</a:t>
            </a:fld>
            <a:endParaRPr lang="en-US" altLang="ro-RO"/>
          </a:p>
        </p:txBody>
      </p:sp>
    </p:spTree>
    <p:extLst>
      <p:ext uri="{BB962C8B-B14F-4D97-AF65-F5344CB8AC3E}">
        <p14:creationId xmlns:p14="http://schemas.microsoft.com/office/powerpoint/2010/main" val="3410572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3A514-B373-27DA-810E-C40E63EAE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E7E28-0936-465A-87C2-F5B2D44E33C2}" type="datetimeFigureOut">
              <a:rPr lang="en-US"/>
              <a:pPr>
                <a:defRPr/>
              </a:pPr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DA0BC-CE57-7794-1BFC-52304E599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7CA37-BB78-4D43-5160-2803FB64F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C1F03-AB53-4024-B907-BC2B2F60948E}" type="slidenum">
              <a:rPr lang="en-US" altLang="ro-RO"/>
              <a:pPr/>
              <a:t>‹#›</a:t>
            </a:fld>
            <a:endParaRPr lang="en-US" altLang="ro-RO"/>
          </a:p>
        </p:txBody>
      </p:sp>
    </p:spTree>
    <p:extLst>
      <p:ext uri="{BB962C8B-B14F-4D97-AF65-F5344CB8AC3E}">
        <p14:creationId xmlns:p14="http://schemas.microsoft.com/office/powerpoint/2010/main" val="1371198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7A851BA-03A9-3D5C-22E9-35A6DEB8B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03FB7-05D1-42FD-B2F0-AF65C2D32B1B}" type="datetimeFigureOut">
              <a:rPr lang="en-US"/>
              <a:pPr>
                <a:defRPr/>
              </a:pPr>
              <a:t>12/15/2024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6D3086D-5086-3FD5-2926-7CC284363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D7EDEDD-851D-3798-1F60-B5A1BFF97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CFFB65-C67C-4D28-8CFB-A861A179BC06}" type="slidenum">
              <a:rPr lang="en-US" altLang="ro-RO"/>
              <a:pPr/>
              <a:t>‹#›</a:t>
            </a:fld>
            <a:endParaRPr lang="en-US" altLang="ro-RO"/>
          </a:p>
        </p:txBody>
      </p:sp>
    </p:spTree>
    <p:extLst>
      <p:ext uri="{BB962C8B-B14F-4D97-AF65-F5344CB8AC3E}">
        <p14:creationId xmlns:p14="http://schemas.microsoft.com/office/powerpoint/2010/main" val="3140544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647D5F2-9A61-C31B-4B17-41BAAF324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0DAA8-89A7-4460-A0C2-B4F0C0A18974}" type="datetimeFigureOut">
              <a:rPr lang="en-US"/>
              <a:pPr>
                <a:defRPr/>
              </a:pPr>
              <a:t>12/15/2024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1099048-3CE1-8DA8-82C9-62D0DA330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F3EAEC7-8D91-D10F-A914-7F127AA7A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1613E3-D546-41C5-9724-69CBED1EF3C6}" type="slidenum">
              <a:rPr lang="en-US" altLang="ro-RO"/>
              <a:pPr/>
              <a:t>‹#›</a:t>
            </a:fld>
            <a:endParaRPr lang="en-US" altLang="ro-RO"/>
          </a:p>
        </p:txBody>
      </p:sp>
    </p:spTree>
    <p:extLst>
      <p:ext uri="{BB962C8B-B14F-4D97-AF65-F5344CB8AC3E}">
        <p14:creationId xmlns:p14="http://schemas.microsoft.com/office/powerpoint/2010/main" val="3311997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AB691A9-B339-0708-0833-B4DD02292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5E88B-B642-445E-8EBF-1624AB7DE58D}" type="datetimeFigureOut">
              <a:rPr lang="en-US"/>
              <a:pPr>
                <a:defRPr/>
              </a:pPr>
              <a:t>12/15/2024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9886096-A053-F9F8-2385-1FEE36A8C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F89E4BF-2FB8-7862-314E-5B4E185A8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625462-4057-4C4B-9CE3-C6502BA8CA12}" type="slidenum">
              <a:rPr lang="en-US" altLang="ro-RO"/>
              <a:pPr/>
              <a:t>‹#›</a:t>
            </a:fld>
            <a:endParaRPr lang="en-US" altLang="ro-RO"/>
          </a:p>
        </p:txBody>
      </p:sp>
    </p:spTree>
    <p:extLst>
      <p:ext uri="{BB962C8B-B14F-4D97-AF65-F5344CB8AC3E}">
        <p14:creationId xmlns:p14="http://schemas.microsoft.com/office/powerpoint/2010/main" val="433136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7A64C6C-DD5E-20FF-63BB-F6CECEA3C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4331D-B739-413B-A55F-779E06ADCF39}" type="datetimeFigureOut">
              <a:rPr lang="en-US"/>
              <a:pPr>
                <a:defRPr/>
              </a:pPr>
              <a:t>12/15/2024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3E4FA56-D4E8-74A7-9686-8C89E5DCB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44CA307-74A8-7B25-9074-0A5D5EEFB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5F67A4-EE3F-435A-92A6-45D444DA3E09}" type="slidenum">
              <a:rPr lang="en-US" altLang="ro-RO"/>
              <a:pPr/>
              <a:t>‹#›</a:t>
            </a:fld>
            <a:endParaRPr lang="en-US" altLang="ro-RO"/>
          </a:p>
        </p:txBody>
      </p:sp>
    </p:spTree>
    <p:extLst>
      <p:ext uri="{BB962C8B-B14F-4D97-AF65-F5344CB8AC3E}">
        <p14:creationId xmlns:p14="http://schemas.microsoft.com/office/powerpoint/2010/main" val="592011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3B8F519-9302-FBB1-8071-2F1F2B1C7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38887-E651-4403-8513-758B3C6A360B}" type="datetimeFigureOut">
              <a:rPr lang="en-US"/>
              <a:pPr>
                <a:defRPr/>
              </a:pPr>
              <a:t>12/15/2024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73A0325-68C9-A3E1-87FB-AB5236A9D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B1C762-1200-AA1B-BBC3-91AD639CC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6F013F-E0CF-4178-BB52-69C89B5D96E7}" type="slidenum">
              <a:rPr lang="en-US" altLang="ro-RO"/>
              <a:pPr/>
              <a:t>‹#›</a:t>
            </a:fld>
            <a:endParaRPr lang="en-US" altLang="ro-RO"/>
          </a:p>
        </p:txBody>
      </p:sp>
    </p:spTree>
    <p:extLst>
      <p:ext uri="{BB962C8B-B14F-4D97-AF65-F5344CB8AC3E}">
        <p14:creationId xmlns:p14="http://schemas.microsoft.com/office/powerpoint/2010/main" val="3567452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204D8-3EA6-48D1-B6B1-474510721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24587-3BEC-43AE-A981-EDF0F23DA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CF060-260C-413A-BA82-54397360C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03BB-6D90-4F06-A90E-F7455D124F09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DDE46-D0C1-43FA-9364-F612FC92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3C060-844E-4F7D-87FD-356F60649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96F2F-BDAF-4F04-BE34-19142C4F5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96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63FEC97-49CC-8182-0EE5-D6FE27775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1865B-6FA8-4689-93FD-4A8DFF1C7141}" type="datetimeFigureOut">
              <a:rPr lang="en-US"/>
              <a:pPr>
                <a:defRPr/>
              </a:pPr>
              <a:t>12/15/2024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9F9C3DD-25F5-00F2-C034-353F19893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4B1EC77-7A33-4944-EFE8-19F91D888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C4A34A-B16D-426C-B5E7-41AC52860F84}" type="slidenum">
              <a:rPr lang="en-US" altLang="ro-RO"/>
              <a:pPr/>
              <a:t>‹#›</a:t>
            </a:fld>
            <a:endParaRPr lang="en-US" altLang="ro-RO"/>
          </a:p>
        </p:txBody>
      </p:sp>
    </p:spTree>
    <p:extLst>
      <p:ext uri="{BB962C8B-B14F-4D97-AF65-F5344CB8AC3E}">
        <p14:creationId xmlns:p14="http://schemas.microsoft.com/office/powerpoint/2010/main" val="2974614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2681C-ED3C-21A0-5438-490C5BB10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B6F90-7348-49A2-970A-16B016366D2F}" type="datetimeFigureOut">
              <a:rPr lang="en-US"/>
              <a:pPr>
                <a:defRPr/>
              </a:pPr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2AD7F-9640-12AE-12D7-B23878129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70785-8BCD-EA7B-BFE7-CE52BACAA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CACFB4-F2FE-48A0-AEDB-E673E5E6DC9A}" type="slidenum">
              <a:rPr lang="en-US" altLang="ro-RO"/>
              <a:pPr/>
              <a:t>‹#›</a:t>
            </a:fld>
            <a:endParaRPr lang="en-US" altLang="ro-RO"/>
          </a:p>
        </p:txBody>
      </p:sp>
    </p:spTree>
    <p:extLst>
      <p:ext uri="{BB962C8B-B14F-4D97-AF65-F5344CB8AC3E}">
        <p14:creationId xmlns:p14="http://schemas.microsoft.com/office/powerpoint/2010/main" val="2315669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142487-FD3E-41D2-CA7B-90CE6F65F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06511-D351-4AA7-8D36-CBD909AC783B}" type="datetimeFigureOut">
              <a:rPr lang="en-US"/>
              <a:pPr>
                <a:defRPr/>
              </a:pPr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371BA-D589-108F-2B46-D6751D92A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352020-8939-2438-5556-D972FFC33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331CF5-0FD7-4359-AE6B-BDBD9CFFECF1}" type="slidenum">
              <a:rPr lang="en-US" altLang="ro-RO"/>
              <a:pPr/>
              <a:t>‹#›</a:t>
            </a:fld>
            <a:endParaRPr lang="en-US" altLang="ro-RO"/>
          </a:p>
        </p:txBody>
      </p:sp>
    </p:spTree>
    <p:extLst>
      <p:ext uri="{BB962C8B-B14F-4D97-AF65-F5344CB8AC3E}">
        <p14:creationId xmlns:p14="http://schemas.microsoft.com/office/powerpoint/2010/main" val="591277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445BA-9E8B-40DE-8608-19D351F2E8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4E367B-681C-4B91-818B-692E011362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33694-05F6-4E6E-8033-46B1BA96E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FCD07-FEC5-4ABA-8AFD-F67ECF4EB324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FA9CFA-6764-4E90-9D0D-5FAC3AD74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DD7EDB-B249-48DD-90F9-049B6DD37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76FC7-C857-44A5-B67E-32F9BC5A3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656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4EC5F-76A5-40BF-9464-B988F4677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FAA3E-648F-4137-9600-29A272FCC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537AB8-3BA3-40AF-A2D1-87BD1B4CB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FCD07-FEC5-4ABA-8AFD-F67ECF4EB324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8E96DC-893E-4192-9413-25260CAF2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72939-52EE-41FC-9140-2E7536886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76FC7-C857-44A5-B67E-32F9BC5A3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923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FADF5-37AA-4729-B5ED-2F19A850E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1FF1F-486A-4267-8E45-4523B2DCD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EEC2C-0DC5-4AEE-B3BE-5103A7096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FCD07-FEC5-4ABA-8AFD-F67ECF4EB324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8AD7B-C191-4447-B78D-41B1FBF8E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528E9-AD5E-4243-8DE3-CD1BF824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76FC7-C857-44A5-B67E-32F9BC5A3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639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E8E11-24D3-46D9-BA8D-205776095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EC704-EFC3-4229-9E9B-4C3D07F0E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17015D-6AB4-45ED-9E9C-835276136E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16AA8F-6DB3-4CA4-8CA9-EF2CDA791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FCD07-FEC5-4ABA-8AFD-F67ECF4EB324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ED44D2-36D9-4B5B-8EA3-835BDD432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211BA9-C98A-4E41-AD6F-FF1E48EBE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76FC7-C857-44A5-B67E-32F9BC5A3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60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DC1D5-8A83-4A6D-9463-55B89910E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FFB70A-B7F7-4475-8DCD-92D0825EFA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EDEB93-279D-49C9-BA43-1D1CC57EF2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4FACF8-3CD3-49C6-B104-DE705D2628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66EB59-ACFC-4425-A1EF-03E05E87AA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182C10-B5EC-4A7F-8574-E32A50B9B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FCD07-FEC5-4ABA-8AFD-F67ECF4EB324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F9C778-37E2-44A0-B6F1-2E57DCA96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45280C-BF2F-496C-857D-3DC08C73B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76FC7-C857-44A5-B67E-32F9BC5A3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341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2DB65-7AD1-4C79-9DB8-C10D47B98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1D0C4C-4538-4449-A171-6C13F3EF9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FCD07-FEC5-4ABA-8AFD-F67ECF4EB324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E6CCD-8DBE-4DB9-AC1C-115C04B31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3E4C5B-DBDE-4C07-97A6-306DFFC81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76FC7-C857-44A5-B67E-32F9BC5A3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033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FAA5BC-9097-43F6-BF4D-228E1F589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FCD07-FEC5-4ABA-8AFD-F67ECF4EB324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BC34B7-1505-4D59-9907-37684B19E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6CD667-F42B-48DD-8CA0-4A336FC0F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76FC7-C857-44A5-B67E-32F9BC5A398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E421409-833A-4B89-AC13-78DBFFF0AE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81800" y="1447800"/>
            <a:ext cx="6629400" cy="6629400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997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B352C-A10A-4912-B6AE-9B917908C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1234E-BADC-479D-BD36-A6192EDA0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13D95-AFA5-47A5-8363-334FDFE8D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03BB-6D90-4F06-A90E-F7455D124F09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F4F34-F355-4DCB-927C-CBA8CBC11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62DA9-AB61-4D0A-890C-527A7648B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96F2F-BDAF-4F04-BE34-19142C4F5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223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D683F-7981-492B-84D6-AD2D93A79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43BE9-B932-44DB-9C1E-EB6863FD0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9EBAFF-53DA-4216-A8FF-71463CDE33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893D3-C97A-4E1B-ABE0-20BF9DC1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FCD07-FEC5-4ABA-8AFD-F67ECF4EB324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B4361E-2324-4235-AD48-FEC9C9D88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921E7F-2C13-479D-88D0-A2B1C2B79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76FC7-C857-44A5-B67E-32F9BC5A3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247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53B8E-4157-4E74-8DAF-496C8C5B9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3452CA-771B-46D8-8E03-69D753D6C4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4E386B-3C02-48DB-B267-5F66A62C5E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0C2FB3-FC5D-4523-9BBA-053DC6A0C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FCD07-FEC5-4ABA-8AFD-F67ECF4EB324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EF84C-110E-483D-A81A-4A4363008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DDEEC3-4B93-443A-84F1-FC313C2EB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76FC7-C857-44A5-B67E-32F9BC5A3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31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44DDC-B441-4589-80EF-43E69FFFB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C7EB58-8133-40BD-9EE3-1F2D4F394C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DA201-9B9D-46DB-85F7-1674CF6D1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FCD07-FEC5-4ABA-8AFD-F67ECF4EB324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EC960-9A68-4041-9939-66423C6AB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9E6A0-C0EA-4878-9771-8B3DF4C92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76FC7-C857-44A5-B67E-32F9BC5A3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132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517F0B-2E6A-4489-9837-B1AAB9B4CD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2C4939-E760-4AC1-94FD-E57B30A8B8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8AE8B-5FDD-4C1B-947A-BECA23E4B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FCD07-FEC5-4ABA-8AFD-F67ECF4EB324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AF698-20B6-4F90-999E-786A9916D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54964-0DF2-4380-8E3E-11FB60A9E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76FC7-C857-44A5-B67E-32F9BC5A3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945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14BC0-C30A-4A3C-A08E-577263EA6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1F63F-B5F7-4EBB-A058-741B53B00F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60327-131B-4364-B74B-72A608B92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5BE641-CBE9-4109-9120-1D0BEACB5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03BB-6D90-4F06-A90E-F7455D124F09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9FD20B-71FA-47B7-8BE9-6AE290859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970E0-DB27-4823-A00C-B5E0399A5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96F2F-BDAF-4F04-BE34-19142C4F5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193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76A41-84AA-4802-8124-82E63A536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236AEC-29B9-45D5-8575-FC14CBCA5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E7EA98-E39A-4225-B5FB-EE7130E23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7935DF-BA2B-4C18-83EE-6E72D490BB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8E5ABE-E547-4E3E-9036-FCCC900413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2CE527-5C42-48F8-8B64-96809EBB3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03BB-6D90-4F06-A90E-F7455D124F09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70BC1C-A18E-4926-B988-38F31E04D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286B89-8733-4068-B442-5FBD9E11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96F2F-BDAF-4F04-BE34-19142C4F5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703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4BCF4-06F6-4D04-BE20-CE701EB2B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5554B6-C208-43E5-AC06-9CECD19FF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03BB-6D90-4F06-A90E-F7455D124F09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5144C8-692C-4223-9AA1-804B6F3D6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264C92-2C96-4635-809B-0520124BA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96F2F-BDAF-4F04-BE34-19142C4F5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316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945900-C741-4EE4-B2CB-B55A90376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03BB-6D90-4F06-A90E-F7455D124F09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DFF8E0-EF5C-4330-9E14-72608E14B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233996-1CE4-4E4E-8872-70E1CA038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96F2F-BDAF-4F04-BE34-19142C4F5AA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2587FCF-0BE0-40F3-867F-DC91539D50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2018167" y="190852"/>
            <a:ext cx="8114167" cy="8800235"/>
          </a:xfrm>
          <a:custGeom>
            <a:avLst/>
            <a:gdLst>
              <a:gd name="connsiteX0" fmla="*/ 3360398 w 8114167"/>
              <a:gd name="connsiteY0" fmla="*/ 2081601 h 8800235"/>
              <a:gd name="connsiteX1" fmla="*/ 6720796 w 8114167"/>
              <a:gd name="connsiteY1" fmla="*/ 5440918 h 8800235"/>
              <a:gd name="connsiteX2" fmla="*/ 3360398 w 8114167"/>
              <a:gd name="connsiteY2" fmla="*/ 8800235 h 8800235"/>
              <a:gd name="connsiteX3" fmla="*/ 0 w 8114167"/>
              <a:gd name="connsiteY3" fmla="*/ 5440918 h 8800235"/>
              <a:gd name="connsiteX4" fmla="*/ 3360398 w 8114167"/>
              <a:gd name="connsiteY4" fmla="*/ 2081601 h 8800235"/>
              <a:gd name="connsiteX5" fmla="*/ 7063015 w 8114167"/>
              <a:gd name="connsiteY5" fmla="*/ 747018 h 8800235"/>
              <a:gd name="connsiteX6" fmla="*/ 8114167 w 8114167"/>
              <a:gd name="connsiteY6" fmla="*/ 1797832 h 8800235"/>
              <a:gd name="connsiteX7" fmla="*/ 7063015 w 8114167"/>
              <a:gd name="connsiteY7" fmla="*/ 2848646 h 8800235"/>
              <a:gd name="connsiteX8" fmla="*/ 6011863 w 8114167"/>
              <a:gd name="connsiteY8" fmla="*/ 1797832 h 8800235"/>
              <a:gd name="connsiteX9" fmla="*/ 7063015 w 8114167"/>
              <a:gd name="connsiteY9" fmla="*/ 747018 h 8800235"/>
              <a:gd name="connsiteX10" fmla="*/ 4625977 w 8114167"/>
              <a:gd name="connsiteY10" fmla="*/ 0 h 8800235"/>
              <a:gd name="connsiteX11" fmla="*/ 5373235 w 8114167"/>
              <a:gd name="connsiteY11" fmla="*/ 747018 h 8800235"/>
              <a:gd name="connsiteX12" fmla="*/ 4625977 w 8114167"/>
              <a:gd name="connsiteY12" fmla="*/ 1494036 h 8800235"/>
              <a:gd name="connsiteX13" fmla="*/ 3878719 w 8114167"/>
              <a:gd name="connsiteY13" fmla="*/ 747018 h 8800235"/>
              <a:gd name="connsiteX14" fmla="*/ 4625977 w 8114167"/>
              <a:gd name="connsiteY14" fmla="*/ 0 h 880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114167" h="8800235">
                <a:moveTo>
                  <a:pt x="3360398" y="2081601"/>
                </a:moveTo>
                <a:cubicBezTo>
                  <a:pt x="5216295" y="2081601"/>
                  <a:pt x="6720796" y="3585618"/>
                  <a:pt x="6720796" y="5440918"/>
                </a:cubicBezTo>
                <a:cubicBezTo>
                  <a:pt x="6720796" y="7296218"/>
                  <a:pt x="5216295" y="8800235"/>
                  <a:pt x="3360398" y="8800235"/>
                </a:cubicBezTo>
                <a:cubicBezTo>
                  <a:pt x="1504501" y="8800235"/>
                  <a:pt x="0" y="7296218"/>
                  <a:pt x="0" y="5440918"/>
                </a:cubicBezTo>
                <a:cubicBezTo>
                  <a:pt x="0" y="3585618"/>
                  <a:pt x="1504501" y="2081601"/>
                  <a:pt x="3360398" y="2081601"/>
                </a:cubicBezTo>
                <a:close/>
                <a:moveTo>
                  <a:pt x="7063015" y="747018"/>
                </a:moveTo>
                <a:cubicBezTo>
                  <a:pt x="7643550" y="747018"/>
                  <a:pt x="8114167" y="1217483"/>
                  <a:pt x="8114167" y="1797832"/>
                </a:cubicBezTo>
                <a:cubicBezTo>
                  <a:pt x="8114167" y="2378181"/>
                  <a:pt x="7643550" y="2848646"/>
                  <a:pt x="7063015" y="2848646"/>
                </a:cubicBezTo>
                <a:cubicBezTo>
                  <a:pt x="6482480" y="2848646"/>
                  <a:pt x="6011863" y="2378181"/>
                  <a:pt x="6011863" y="1797832"/>
                </a:cubicBezTo>
                <a:cubicBezTo>
                  <a:pt x="6011863" y="1217483"/>
                  <a:pt x="6482480" y="747018"/>
                  <a:pt x="7063015" y="747018"/>
                </a:cubicBezTo>
                <a:close/>
                <a:moveTo>
                  <a:pt x="4625977" y="0"/>
                </a:moveTo>
                <a:cubicBezTo>
                  <a:pt x="5038676" y="0"/>
                  <a:pt x="5373235" y="334451"/>
                  <a:pt x="5373235" y="747018"/>
                </a:cubicBezTo>
                <a:cubicBezTo>
                  <a:pt x="5373235" y="1159585"/>
                  <a:pt x="5038676" y="1494036"/>
                  <a:pt x="4625977" y="1494036"/>
                </a:cubicBezTo>
                <a:cubicBezTo>
                  <a:pt x="4213278" y="1494036"/>
                  <a:pt x="3878719" y="1159585"/>
                  <a:pt x="3878719" y="747018"/>
                </a:cubicBezTo>
                <a:cubicBezTo>
                  <a:pt x="3878719" y="334451"/>
                  <a:pt x="4213278" y="0"/>
                  <a:pt x="462597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75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D2F25-692E-4023-911C-B40340158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53CA4-C99D-48D9-B070-0781C3BE3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D29231-BC5A-49A7-A154-9270035A73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724269-E4C1-4FF6-A997-388734C8F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03BB-6D90-4F06-A90E-F7455D124F09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952F9-7FD0-45F2-B324-2530904E1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F65627-9E1F-497F-AC4D-51A768FAD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96F2F-BDAF-4F04-BE34-19142C4F5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606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0FF9B-80C9-4B5C-9863-D28788582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0A2A9-0A96-4C21-AEE8-C2739DB74D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D6F466-1F39-4B23-B8A4-ACAEEFD99C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F541C7-10F2-4C73-9C35-442BA959D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03BB-6D90-4F06-A90E-F7455D124F09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11A62E-20F4-4920-983F-01871E187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DDE83-17D8-413E-932F-8548A2849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96F2F-BDAF-4F04-BE34-19142C4F5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62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B47179-1A79-49EF-8375-69E41F58C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6D7D55-180F-46E2-8A04-B7899D7A0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2EFC7-92EE-43DE-BBDD-B05D782E71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9E03BB-6D90-4F06-A90E-F7455D124F09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9D6F0-DC67-48C1-8943-F13993C587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E0F0-A3E3-4768-A724-A204C6B38A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96F2F-BDAF-4F04-BE34-19142C4F5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036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B75AE9-2EF9-CCF3-641C-001F8635B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0FE178F-2005-71D8-29B5-06B2DAE3925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o-RO"/>
              <a:t>Click to edit Master text styles</a:t>
            </a:r>
          </a:p>
          <a:p>
            <a:pPr lvl="1"/>
            <a:r>
              <a:rPr lang="en-US" altLang="ro-RO"/>
              <a:t>Second level</a:t>
            </a:r>
          </a:p>
          <a:p>
            <a:pPr lvl="2"/>
            <a:r>
              <a:rPr lang="en-US" altLang="ro-RO"/>
              <a:t>Third level</a:t>
            </a:r>
          </a:p>
          <a:p>
            <a:pPr lvl="3"/>
            <a:r>
              <a:rPr lang="en-US" altLang="ro-RO"/>
              <a:t>Fourth level</a:t>
            </a:r>
          </a:p>
          <a:p>
            <a:pPr lvl="4"/>
            <a:r>
              <a:rPr lang="en-US" altLang="ro-RO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1096F-81CB-9ACA-3471-C7A6A03622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B3C407D-4BDD-416D-B670-B3B8BCA902BC}" type="datetimeFigureOut">
              <a:rPr lang="en-US"/>
              <a:pPr>
                <a:defRPr/>
              </a:pPr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DD805-D42B-725C-41BC-370706D9C3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08680-DD1A-C0C6-2FF9-A3C29A838E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A5E1BF51-8D0D-42CA-8BA1-F5F3F5C4EFFD}" type="slidenum">
              <a:rPr lang="en-US" altLang="ro-RO"/>
              <a:pPr/>
              <a:t>‹#›</a:t>
            </a:fld>
            <a:endParaRPr lang="en-US" altLang="ro-RO"/>
          </a:p>
        </p:txBody>
      </p:sp>
    </p:spTree>
    <p:extLst>
      <p:ext uri="{BB962C8B-B14F-4D97-AF65-F5344CB8AC3E}">
        <p14:creationId xmlns:p14="http://schemas.microsoft.com/office/powerpoint/2010/main" val="1810976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ln>
            <a:solidFill>
              <a:schemeClr val="bg1"/>
            </a:solidFill>
          </a:ln>
          <a:solidFill>
            <a:schemeClr val="bg1"/>
          </a:solidFill>
          <a:effectLst>
            <a:outerShdw blurRad="50800" dist="50800" dir="5400000" sx="101000" sy="101000" algn="ctr" rotWithShape="0">
              <a:srgbClr val="FFFF00"/>
            </a:outerShdw>
          </a:effectLst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anose="02040502050405020303" pitchFamily="18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anose="02040502050405020303" pitchFamily="18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anose="02040502050405020303" pitchFamily="18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anose="02040502050405020303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anose="02040502050405020303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anose="02040502050405020303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anose="02040502050405020303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anose="02040502050405020303" pitchFamily="18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1C0095-C581-4830-9D71-1D10209FF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8AE997-8B3E-4593-AFF9-3430BE3AF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C05BC-892C-4484-9821-86E6CD3C90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FCD07-FEC5-4ABA-8AFD-F67ECF4EB324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2CD5C-EB05-4132-9AC3-158BD617D7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5A268-DB0A-484A-B27D-FAE68A3B55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76FC7-C857-44A5-B67E-32F9BC5A3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97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youtube.com/watch?v=JKRKocPPc20&amp;list=RDJKRKocPPc20&amp;start_radio=1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lyrics.lyricfind.com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libertatea.ro/stiri/stiai-ca-colindatorii-se-mai-numesc-si-pitarai-1681565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83848352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51A92-EA33-6F1B-A91F-0D20202BD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tăText 4">
            <a:extLst>
              <a:ext uri="{FF2B5EF4-FFF2-40B4-BE49-F238E27FC236}">
                <a16:creationId xmlns:a16="http://schemas.microsoft.com/office/drawing/2014/main" id="{0C5EE39D-635C-DA08-C026-C975569D5FF0}"/>
              </a:ext>
            </a:extLst>
          </p:cNvPr>
          <p:cNvSpPr txBox="1"/>
          <p:nvPr/>
        </p:nvSpPr>
        <p:spPr>
          <a:xfrm>
            <a:off x="5774267" y="3429000"/>
            <a:ext cx="6417733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tx1">
                  <a:lumMod val="95000"/>
                  <a:lumOff val="5000"/>
                </a:schemeClr>
              </a:buClr>
              <a:buSzPct val="150000"/>
            </a:pPr>
            <a:r>
              <a:rPr lang="ro-RO" sz="4400" dirty="0">
                <a:solidFill>
                  <a:srgbClr val="0070C0"/>
                </a:solidFill>
                <a:latin typeface="Georgia Pro Light" panose="02040302050405020303" pitchFamily="18" charset="0"/>
              </a:rPr>
              <a:t>𝐸 𝓋𝓇𝑒𝓂𝑒𝒶 𝒸𝑜𝓁𝒾𝓃𝒹𝑒𝓁𝑜𝓇</a:t>
            </a:r>
          </a:p>
          <a:p>
            <a:pPr algn="ctr">
              <a:buClr>
                <a:schemeClr val="tx1">
                  <a:lumMod val="95000"/>
                  <a:lumOff val="5000"/>
                </a:schemeClr>
              </a:buClr>
              <a:buSzPct val="150000"/>
            </a:pPr>
            <a:endParaRPr lang="ro-RO" sz="2400" dirty="0">
              <a:solidFill>
                <a:srgbClr val="0070C0"/>
              </a:solidFill>
              <a:latin typeface="Georgia Pro Light" panose="02040302050405020303" pitchFamily="18" charset="0"/>
            </a:endParaRPr>
          </a:p>
          <a:p>
            <a:pPr algn="ctr">
              <a:buClr>
                <a:schemeClr val="tx1">
                  <a:lumMod val="95000"/>
                  <a:lumOff val="5000"/>
                </a:schemeClr>
              </a:buClr>
              <a:buSzPct val="150000"/>
            </a:pPr>
            <a:endParaRPr lang="ro-RO" sz="2400" dirty="0">
              <a:solidFill>
                <a:srgbClr val="0070C0"/>
              </a:solidFill>
              <a:latin typeface="Georgia Pro Light" panose="02040302050405020303" pitchFamily="18" charset="0"/>
            </a:endParaRPr>
          </a:p>
          <a:p>
            <a:pPr algn="ctr">
              <a:buClr>
                <a:schemeClr val="tx1">
                  <a:lumMod val="95000"/>
                  <a:lumOff val="5000"/>
                </a:schemeClr>
              </a:buClr>
              <a:buSzPct val="150000"/>
            </a:pPr>
            <a:r>
              <a:rPr lang="ro-RO" sz="2400" dirty="0">
                <a:latin typeface="Georgia Pro Light" panose="02040302050405020303" pitchFamily="18" charset="0"/>
              </a:rPr>
              <a:t>Material realizat de prof. Eli Mînecuță</a:t>
            </a:r>
          </a:p>
        </p:txBody>
      </p:sp>
      <p:pic>
        <p:nvPicPr>
          <p:cNvPr id="8" name="Imagine 7">
            <a:extLst>
              <a:ext uri="{FF2B5EF4-FFF2-40B4-BE49-F238E27FC236}">
                <a16:creationId xmlns:a16="http://schemas.microsoft.com/office/drawing/2014/main" id="{2F130B73-BB8E-90F3-6CA4-E9E0DB2DA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3752" y="5366689"/>
            <a:ext cx="2400820" cy="1276707"/>
          </a:xfrm>
          <a:prstGeom prst="rect">
            <a:avLst/>
          </a:prstGeom>
        </p:spPr>
      </p:pic>
      <p:pic>
        <p:nvPicPr>
          <p:cNvPr id="7" name="Substituent imagine 6" descr="O imagine care conține crăciun, pom de Crăciun, copac, text&#10;&#10;AI-generated content may be incorrect.">
            <a:extLst>
              <a:ext uri="{FF2B5EF4-FFF2-40B4-BE49-F238E27FC236}">
                <a16:creationId xmlns:a16="http://schemas.microsoft.com/office/drawing/2014/main" id="{0A1ACC83-7A31-CB90-412F-D8A216DC360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" r="3905"/>
          <a:stretch>
            <a:fillRect/>
          </a:stretch>
        </p:blipFill>
        <p:spPr>
          <a:xfrm>
            <a:off x="-1075776" y="93306"/>
            <a:ext cx="8114167" cy="7759447"/>
          </a:xfrm>
        </p:spPr>
      </p:pic>
    </p:spTree>
    <p:extLst>
      <p:ext uri="{BB962C8B-B14F-4D97-AF65-F5344CB8AC3E}">
        <p14:creationId xmlns:p14="http://schemas.microsoft.com/office/powerpoint/2010/main" val="19662178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tăText 6">
            <a:extLst>
              <a:ext uri="{FF2B5EF4-FFF2-40B4-BE49-F238E27FC236}">
                <a16:creationId xmlns:a16="http://schemas.microsoft.com/office/drawing/2014/main" id="{69A921FE-C044-9530-3B9D-B7293C07A3B0}"/>
              </a:ext>
            </a:extLst>
          </p:cNvPr>
          <p:cNvSpPr txBox="1"/>
          <p:nvPr/>
        </p:nvSpPr>
        <p:spPr>
          <a:xfrm>
            <a:off x="1247970" y="628859"/>
            <a:ext cx="101260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dirty="0">
                <a:solidFill>
                  <a:schemeClr val="bg1"/>
                </a:solidFill>
                <a:hlinkClick r:id="rId2"/>
              </a:rPr>
              <a:t>https://www.youtube.com/watch?v=JKRKocPPc20&amp;list=RDJKRKocPPc20&amp;start_radio=1</a:t>
            </a:r>
            <a:r>
              <a:rPr lang="ro-RO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Dreptunghi 7">
            <a:extLst>
              <a:ext uri="{FF2B5EF4-FFF2-40B4-BE49-F238E27FC236}">
                <a16:creationId xmlns:a16="http://schemas.microsoft.com/office/drawing/2014/main" id="{C5422AC2-EB02-EEC5-9D13-2BC4EA9ABF0B}"/>
              </a:ext>
            </a:extLst>
          </p:cNvPr>
          <p:cNvSpPr/>
          <p:nvPr/>
        </p:nvSpPr>
        <p:spPr>
          <a:xfrm>
            <a:off x="-1007130" y="1357199"/>
            <a:ext cx="820257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o-RO" sz="2400" i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 Pro Light" panose="02040302050405020303" pitchFamily="18" charset="0"/>
              </a:rPr>
              <a:t>Ascultă colinda </a:t>
            </a:r>
            <a:r>
              <a:rPr lang="ro-RO" sz="2400" i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 Pro Light" panose="02040302050405020303" pitchFamily="18" charset="0"/>
              </a:rPr>
              <a:t>Pe-un pătul de fân și floare</a:t>
            </a:r>
          </a:p>
        </p:txBody>
      </p:sp>
      <p:pic>
        <p:nvPicPr>
          <p:cNvPr id="10" name="Imagine 9">
            <a:hlinkClick r:id="rId2"/>
            <a:extLst>
              <a:ext uri="{FF2B5EF4-FFF2-40B4-BE49-F238E27FC236}">
                <a16:creationId xmlns:a16="http://schemas.microsoft.com/office/drawing/2014/main" id="{F3D054DA-FFBC-F4ED-E9B6-03C9E6556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40971"/>
            <a:ext cx="5749872" cy="3593670"/>
          </a:xfrm>
          <a:prstGeom prst="rect">
            <a:avLst/>
          </a:prstGeom>
        </p:spPr>
      </p:pic>
      <p:pic>
        <p:nvPicPr>
          <p:cNvPr id="11" name="Imagine 10">
            <a:extLst>
              <a:ext uri="{FF2B5EF4-FFF2-40B4-BE49-F238E27FC236}">
                <a16:creationId xmlns:a16="http://schemas.microsoft.com/office/drawing/2014/main" id="{DAB7D5EC-31AF-F6CD-2B1E-F86189A3A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32" y="5829276"/>
            <a:ext cx="1799913" cy="9571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5552B41-2F19-45D1-B1F1-2210C3C2B00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1" t="13204" r="23491" b="-13204"/>
          <a:stretch/>
        </p:blipFill>
        <p:spPr>
          <a:xfrm>
            <a:off x="-2018167" y="190852"/>
            <a:ext cx="8114167" cy="8800235"/>
          </a:xfr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5841B13-EEE4-4DF3-BB79-2DEC33AE486F}"/>
              </a:ext>
            </a:extLst>
          </p:cNvPr>
          <p:cNvSpPr/>
          <p:nvPr/>
        </p:nvSpPr>
        <p:spPr>
          <a:xfrm>
            <a:off x="9900747" y="505510"/>
            <a:ext cx="140770" cy="1407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D808426-9C7F-4964-A8D3-79387F62CEAB}"/>
              </a:ext>
            </a:extLst>
          </p:cNvPr>
          <p:cNvSpPr/>
          <p:nvPr/>
        </p:nvSpPr>
        <p:spPr>
          <a:xfrm>
            <a:off x="10823895" y="505510"/>
            <a:ext cx="140770" cy="1407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23A49F1-893E-4B40-BA9B-1E26997B13EE}"/>
              </a:ext>
            </a:extLst>
          </p:cNvPr>
          <p:cNvSpPr/>
          <p:nvPr/>
        </p:nvSpPr>
        <p:spPr>
          <a:xfrm>
            <a:off x="10362321" y="505510"/>
            <a:ext cx="140770" cy="1407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B96CE3E-548F-482E-B23B-D73CE7FD9C10}"/>
              </a:ext>
            </a:extLst>
          </p:cNvPr>
          <p:cNvSpPr/>
          <p:nvPr/>
        </p:nvSpPr>
        <p:spPr>
          <a:xfrm>
            <a:off x="11285470" y="505510"/>
            <a:ext cx="140770" cy="1407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98469AA-B4AB-4623-B632-0B32BF03C48F}"/>
              </a:ext>
            </a:extLst>
          </p:cNvPr>
          <p:cNvSpPr/>
          <p:nvPr/>
        </p:nvSpPr>
        <p:spPr>
          <a:xfrm>
            <a:off x="9669959" y="738335"/>
            <a:ext cx="140770" cy="1407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A798BD5-4B07-44AE-9850-6895D3035D6D}"/>
              </a:ext>
            </a:extLst>
          </p:cNvPr>
          <p:cNvSpPr/>
          <p:nvPr/>
        </p:nvSpPr>
        <p:spPr>
          <a:xfrm>
            <a:off x="10593107" y="738335"/>
            <a:ext cx="140770" cy="1407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53EE5B9-785B-4BB3-A674-B7E5D3C42DE1}"/>
              </a:ext>
            </a:extLst>
          </p:cNvPr>
          <p:cNvSpPr/>
          <p:nvPr/>
        </p:nvSpPr>
        <p:spPr>
          <a:xfrm>
            <a:off x="10131533" y="738335"/>
            <a:ext cx="140770" cy="1407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8BF9BA5-BC2D-4E4C-A49E-DBDBE1C87E45}"/>
              </a:ext>
            </a:extLst>
          </p:cNvPr>
          <p:cNvSpPr/>
          <p:nvPr/>
        </p:nvSpPr>
        <p:spPr>
          <a:xfrm>
            <a:off x="11054682" y="738335"/>
            <a:ext cx="140770" cy="1407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B169ED8-7447-487B-B1DC-98646F8CC6AA}"/>
              </a:ext>
            </a:extLst>
          </p:cNvPr>
          <p:cNvSpPr/>
          <p:nvPr/>
        </p:nvSpPr>
        <p:spPr>
          <a:xfrm>
            <a:off x="9900747" y="974140"/>
            <a:ext cx="140770" cy="1407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D4B3548-44C0-4DF4-BA4C-FF97380BA3F0}"/>
              </a:ext>
            </a:extLst>
          </p:cNvPr>
          <p:cNvSpPr/>
          <p:nvPr/>
        </p:nvSpPr>
        <p:spPr>
          <a:xfrm>
            <a:off x="10823895" y="974140"/>
            <a:ext cx="140770" cy="1407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31B0CEC-D5C0-455D-8E6A-230ABDE47793}"/>
              </a:ext>
            </a:extLst>
          </p:cNvPr>
          <p:cNvSpPr/>
          <p:nvPr/>
        </p:nvSpPr>
        <p:spPr>
          <a:xfrm>
            <a:off x="10362321" y="974140"/>
            <a:ext cx="140770" cy="1407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B2D62AA-93B1-4932-83B2-4D935C522E7F}"/>
              </a:ext>
            </a:extLst>
          </p:cNvPr>
          <p:cNvSpPr/>
          <p:nvPr/>
        </p:nvSpPr>
        <p:spPr>
          <a:xfrm>
            <a:off x="11285470" y="974140"/>
            <a:ext cx="140770" cy="1407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tăText 1">
            <a:extLst>
              <a:ext uri="{FF2B5EF4-FFF2-40B4-BE49-F238E27FC236}">
                <a16:creationId xmlns:a16="http://schemas.microsoft.com/office/drawing/2014/main" id="{0787E6C9-FCD6-1085-E994-FB1A3ED65453}"/>
              </a:ext>
            </a:extLst>
          </p:cNvPr>
          <p:cNvSpPr txBox="1"/>
          <p:nvPr/>
        </p:nvSpPr>
        <p:spPr>
          <a:xfrm>
            <a:off x="6207911" y="575895"/>
            <a:ext cx="6704044" cy="6059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500"/>
              </a:lnSpc>
              <a:spcBef>
                <a:spcPts val="1200"/>
              </a:spcBef>
              <a:spcAft>
                <a:spcPts val="900"/>
              </a:spcAft>
            </a:pPr>
            <a:r>
              <a:rPr lang="ro-RO" b="1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1. Pe-un pătul de fân și floare, tare greu,</a:t>
            </a:r>
            <a:br>
              <a:rPr lang="ro-RO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r>
              <a:rPr lang="ro-RO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S-a născut Copilul soare tare greu,</a:t>
            </a:r>
            <a:br>
              <a:rPr lang="ro-RO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r>
              <a:rPr lang="ro-RO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/:Dar în casa ta, vecine, n-ai o mână de sulfine?</a:t>
            </a:r>
            <a:br>
              <a:rPr lang="ro-RO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r>
              <a:rPr lang="ro-RO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Să se nască și la tine Dumnezeu.:/</a:t>
            </a:r>
          </a:p>
          <a:p>
            <a:pPr algn="l">
              <a:lnSpc>
                <a:spcPts val="1500"/>
              </a:lnSpc>
              <a:spcBef>
                <a:spcPts val="1200"/>
              </a:spcBef>
              <a:spcAft>
                <a:spcPts val="900"/>
              </a:spcAft>
            </a:pPr>
            <a:r>
              <a:rPr lang="ro-RO" b="1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2. Ia auzi ce vânt subțire, subțirel,</a:t>
            </a:r>
            <a:br>
              <a:rPr lang="ro-RO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r>
              <a:rPr lang="ro-RO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Bate azi printre cămine subțirel,</a:t>
            </a:r>
            <a:br>
              <a:rPr lang="ro-RO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r>
              <a:rPr lang="ro-RO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/:Iar tu, om cu mintea-naltă, Stai cu inima de piatră,</a:t>
            </a:r>
            <a:br>
              <a:rPr lang="ro-RO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r>
              <a:rPr lang="ro-RO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N-ai tu oare-un colț de vatră pentru El?:/</a:t>
            </a:r>
          </a:p>
          <a:p>
            <a:pPr algn="l">
              <a:lnSpc>
                <a:spcPts val="1500"/>
              </a:lnSpc>
              <a:spcBef>
                <a:spcPts val="1200"/>
              </a:spcBef>
              <a:spcAft>
                <a:spcPts val="900"/>
              </a:spcAft>
            </a:pPr>
            <a:r>
              <a:rPr lang="ro-RO" b="1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3. Plânge Pruncul ca o mierlă, plâns nespus,</a:t>
            </a:r>
            <a:br>
              <a:rPr lang="ro-RO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r>
              <a:rPr lang="ro-RO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Că în iesle nimeni pernă nu I-a pus</a:t>
            </a:r>
            <a:br>
              <a:rPr lang="ro-RO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r>
              <a:rPr lang="ro-RO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/: Dar tu-n casa ta frumoasă, Te-ai culcat și nici nu-ți pasă.</a:t>
            </a:r>
            <a:br>
              <a:rPr lang="ro-RO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r>
              <a:rPr lang="ro-RO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Nu vrei tu să-L iei în casă pe Isus?:/</a:t>
            </a:r>
          </a:p>
          <a:p>
            <a:pPr algn="l">
              <a:lnSpc>
                <a:spcPts val="1500"/>
              </a:lnSpc>
              <a:spcBef>
                <a:spcPts val="1200"/>
              </a:spcBef>
              <a:spcAft>
                <a:spcPts val="900"/>
              </a:spcAft>
            </a:pPr>
            <a:r>
              <a:rPr lang="ro-RO" b="1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4. Sus, în cer, cu dor de frate, sus în cer,</a:t>
            </a:r>
            <a:br>
              <a:rPr lang="ro-RO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r>
              <a:rPr lang="ro-RO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El ți-a pregătit palate sus în cer,</a:t>
            </a:r>
            <a:br>
              <a:rPr lang="ro-RO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r>
              <a:rPr lang="ro-RO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/: Iar tu, inimă amară, cum de-L poți lăsa afară</a:t>
            </a:r>
            <a:br>
              <a:rPr lang="ro-RO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r>
              <a:rPr lang="ro-RO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Ca de dor și frig să moară, pui stingher? :/</a:t>
            </a:r>
          </a:p>
          <a:p>
            <a:pPr algn="l">
              <a:lnSpc>
                <a:spcPts val="1500"/>
              </a:lnSpc>
              <a:spcBef>
                <a:spcPts val="1200"/>
              </a:spcBef>
              <a:spcAft>
                <a:spcPts val="900"/>
              </a:spcAft>
            </a:pPr>
            <a:r>
              <a:rPr lang="ro-RO" b="1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5. Peste valea cea de plângeri auzi tu,</a:t>
            </a:r>
            <a:br>
              <a:rPr lang="ro-RO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r>
              <a:rPr lang="ro-RO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Auzi corul cel de îngeri, auzi tu?</a:t>
            </a:r>
            <a:br>
              <a:rPr lang="ro-RO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r>
              <a:rPr lang="ro-RO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/: </a:t>
            </a:r>
            <a:r>
              <a:rPr lang="ro-RO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Omule</a:t>
            </a:r>
            <a:r>
              <a:rPr lang="ro-RO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, cu ușa strâmtă, oare nu te înspăimântă</a:t>
            </a:r>
            <a:br>
              <a:rPr lang="ro-RO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r>
              <a:rPr lang="ro-RO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Că tot cerul stă și cântă și tu nu? :/</a:t>
            </a:r>
          </a:p>
          <a:p>
            <a:pPr algn="l">
              <a:lnSpc>
                <a:spcPts val="1500"/>
              </a:lnSpc>
              <a:spcBef>
                <a:spcPts val="1200"/>
              </a:spcBef>
              <a:spcAft>
                <a:spcPts val="1200"/>
              </a:spcAft>
            </a:pPr>
            <a:r>
              <a:rPr lang="ro-RO" b="1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6. Iată, vin păstorii în grabă pe pământ</a:t>
            </a:r>
            <a:br>
              <a:rPr lang="ro-RO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r>
              <a:rPr lang="ro-RO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Și de Prunc pe toți întreabă pe pământ.</a:t>
            </a:r>
            <a:br>
              <a:rPr lang="ro-RO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r>
              <a:rPr lang="ro-RO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/: Hai, vecine, la ferestre, haide să ne dai de veste</a:t>
            </a:r>
            <a:br>
              <a:rPr lang="ro-RO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r>
              <a:rPr lang="ro-RO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Că-i aici la tine-n iesle Pruncul sfânt. :/</a:t>
            </a:r>
          </a:p>
        </p:txBody>
      </p:sp>
      <p:sp>
        <p:nvSpPr>
          <p:cNvPr id="3" name="Dreptunghi 2">
            <a:extLst>
              <a:ext uri="{FF2B5EF4-FFF2-40B4-BE49-F238E27FC236}">
                <a16:creationId xmlns:a16="http://schemas.microsoft.com/office/drawing/2014/main" id="{4CD510DB-B616-DA2A-2745-5C19598516CA}"/>
              </a:ext>
            </a:extLst>
          </p:cNvPr>
          <p:cNvSpPr/>
          <p:nvPr/>
        </p:nvSpPr>
        <p:spPr>
          <a:xfrm>
            <a:off x="4050061" y="32251"/>
            <a:ext cx="820257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o-RO" sz="2400" i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  <a:t>Pe-un pătul de fân și floare</a:t>
            </a:r>
            <a:endParaRPr lang="ro-RO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CasetăText 4">
            <a:extLst>
              <a:ext uri="{FF2B5EF4-FFF2-40B4-BE49-F238E27FC236}">
                <a16:creationId xmlns:a16="http://schemas.microsoft.com/office/drawing/2014/main" id="{F74D87D9-000A-8D68-FE1C-20C9492CC1BE}"/>
              </a:ext>
            </a:extLst>
          </p:cNvPr>
          <p:cNvSpPr txBox="1"/>
          <p:nvPr/>
        </p:nvSpPr>
        <p:spPr>
          <a:xfrm>
            <a:off x="10020505" y="6491296"/>
            <a:ext cx="7467600" cy="289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500"/>
              </a:lnSpc>
              <a:spcBef>
                <a:spcPts val="1200"/>
              </a:spcBef>
              <a:spcAft>
                <a:spcPts val="1200"/>
              </a:spcAft>
            </a:pPr>
            <a:r>
              <a:rPr lang="ro-RO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Sursă: </a:t>
            </a:r>
            <a:r>
              <a:rPr lang="ro-RO" b="0" i="0" u="sng" dirty="0" err="1">
                <a:solidFill>
                  <a:srgbClr val="1F1F1F"/>
                </a:solidFill>
                <a:effectLst/>
                <a:latin typeface="Arial" panose="020B0604020202020204" pitchFamily="34" charset="0"/>
                <a:hlinkClick r:id="rId3"/>
              </a:rPr>
              <a:t>LyricFind</a:t>
            </a:r>
            <a:endParaRPr lang="ro-RO" b="0" i="0" dirty="0">
              <a:solidFill>
                <a:srgbClr val="1F1F1F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Imagine 6">
            <a:extLst>
              <a:ext uri="{FF2B5EF4-FFF2-40B4-BE49-F238E27FC236}">
                <a16:creationId xmlns:a16="http://schemas.microsoft.com/office/drawing/2014/main" id="{5D1A3615-C2F0-F703-7489-B2BE03406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556" y="275104"/>
            <a:ext cx="1135811" cy="60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484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4C5D2-7746-5D81-C6EF-DCD173F98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F343DAF-8549-1C65-B60E-15F6BD954CF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1" t="13204" r="23491" b="-13204"/>
          <a:stretch/>
        </p:blipFill>
        <p:spPr>
          <a:xfrm>
            <a:off x="-2018167" y="190852"/>
            <a:ext cx="8114167" cy="8800235"/>
          </a:xfr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FB3FF52-93B2-DE8C-609E-EE04D6F184CA}"/>
              </a:ext>
            </a:extLst>
          </p:cNvPr>
          <p:cNvGrpSpPr/>
          <p:nvPr/>
        </p:nvGrpSpPr>
        <p:grpSpPr>
          <a:xfrm>
            <a:off x="5095063" y="1442770"/>
            <a:ext cx="8114167" cy="5649843"/>
            <a:chOff x="6324601" y="1172419"/>
            <a:chExt cx="5751285" cy="564984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BD9DDFC-8224-219F-B754-0C79B1BD6743}"/>
                </a:ext>
              </a:extLst>
            </p:cNvPr>
            <p:cNvSpPr txBox="1"/>
            <p:nvPr/>
          </p:nvSpPr>
          <p:spPr>
            <a:xfrm>
              <a:off x="6324601" y="1172419"/>
              <a:ext cx="575128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o-RO" sz="3200" b="1" dirty="0">
                  <a:solidFill>
                    <a:schemeClr val="accent1">
                      <a:lumMod val="75000"/>
                    </a:schemeClr>
                  </a:solidFill>
                  <a:latin typeface="Georgia" panose="02040502050405020303" pitchFamily="18" charset="0"/>
                </a:rPr>
                <a:t>E vremea colindelor</a:t>
              </a:r>
              <a:endParaRPr lang="en-US" sz="32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826ECCF-6590-0FD0-3C24-09D6026581EC}"/>
                </a:ext>
              </a:extLst>
            </p:cNvPr>
            <p:cNvSpPr txBox="1"/>
            <p:nvPr/>
          </p:nvSpPr>
          <p:spPr>
            <a:xfrm>
              <a:off x="6800698" y="2297947"/>
              <a:ext cx="4562474" cy="4524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Clr>
                  <a:schemeClr val="tx1">
                    <a:lumMod val="95000"/>
                    <a:lumOff val="5000"/>
                  </a:schemeClr>
                </a:buClr>
                <a:buSzPct val="150000"/>
                <a:buBlip>
                  <a:blip r:embed="rId3"/>
                </a:buBlip>
              </a:pPr>
              <a:r>
                <a:rPr lang="ro-RO" sz="2800" dirty="0">
                  <a:latin typeface="Georgia Pro Light" panose="02040302050405020303" pitchFamily="18" charset="0"/>
                </a:rPr>
                <a:t>  Brainstorming: </a:t>
              </a:r>
              <a:r>
                <a:rPr lang="ro-RO" sz="2800" i="1" dirty="0">
                  <a:latin typeface="Georgia Pro Light" panose="02040302050405020303" pitchFamily="18" charset="0"/>
                </a:rPr>
                <a:t>Despre colinde</a:t>
              </a:r>
            </a:p>
            <a:p>
              <a:pPr>
                <a:buClr>
                  <a:schemeClr val="tx1">
                    <a:lumMod val="95000"/>
                    <a:lumOff val="5000"/>
                  </a:schemeClr>
                </a:buClr>
                <a:buSzPct val="150000"/>
              </a:pPr>
              <a:endParaRPr lang="en-US" sz="2800" i="0" dirty="0">
                <a:effectLst/>
                <a:latin typeface="Georgia Pro Light" panose="02040302050405020303" pitchFamily="18" charset="0"/>
              </a:endParaRPr>
            </a:p>
            <a:p>
              <a:pPr marL="285750" indent="-285750">
                <a:buClr>
                  <a:schemeClr val="tx1">
                    <a:lumMod val="95000"/>
                    <a:lumOff val="5000"/>
                  </a:schemeClr>
                </a:buClr>
                <a:buSzPct val="150000"/>
                <a:buBlip>
                  <a:blip r:embed="rId3"/>
                </a:buBlip>
              </a:pPr>
              <a:r>
                <a:rPr lang="ro-RO" sz="2800" i="0" dirty="0">
                  <a:effectLst/>
                  <a:latin typeface="Georgia Pro Light" panose="02040302050405020303" pitchFamily="18" charset="0"/>
                </a:rPr>
                <a:t>  Știați că ...?</a:t>
              </a:r>
              <a:endParaRPr lang="en-US" sz="2800" i="0" dirty="0">
                <a:effectLst/>
                <a:latin typeface="Georgia Pro Light" panose="02040302050405020303" pitchFamily="18" charset="0"/>
              </a:endParaRPr>
            </a:p>
            <a:p>
              <a:pPr marL="285750" indent="-285750">
                <a:buClr>
                  <a:schemeClr val="tx1">
                    <a:lumMod val="95000"/>
                    <a:lumOff val="5000"/>
                  </a:schemeClr>
                </a:buClr>
                <a:buSzPct val="150000"/>
                <a:buBlip>
                  <a:blip r:embed="rId3"/>
                </a:buBlip>
              </a:pPr>
              <a:endParaRPr lang="en-US" sz="2800" i="0" dirty="0">
                <a:effectLst/>
                <a:latin typeface="Georgia Pro Light" panose="02040302050405020303" pitchFamily="18" charset="0"/>
              </a:endParaRPr>
            </a:p>
            <a:p>
              <a:pPr marL="285750" indent="-285750">
                <a:buClr>
                  <a:schemeClr val="tx1">
                    <a:lumMod val="95000"/>
                    <a:lumOff val="5000"/>
                  </a:schemeClr>
                </a:buClr>
                <a:buSzPct val="150000"/>
                <a:buBlip>
                  <a:blip r:embed="rId3"/>
                </a:buBlip>
              </a:pPr>
              <a:r>
                <a:rPr lang="ro-RO" sz="2800" i="0" dirty="0">
                  <a:effectLst/>
                  <a:latin typeface="Georgia Pro Light" panose="02040302050405020303" pitchFamily="18" charset="0"/>
                </a:rPr>
                <a:t>  Roata colindelor</a:t>
              </a:r>
            </a:p>
            <a:p>
              <a:pPr marL="285750" indent="-285750">
                <a:buClr>
                  <a:schemeClr val="tx1">
                    <a:lumMod val="95000"/>
                    <a:lumOff val="5000"/>
                  </a:schemeClr>
                </a:buClr>
                <a:buSzPct val="150000"/>
                <a:buBlip>
                  <a:blip r:embed="rId3"/>
                </a:buBlip>
              </a:pPr>
              <a:endParaRPr lang="ro-RO" sz="2800" dirty="0">
                <a:latin typeface="Georgia Pro Light" panose="02040302050405020303" pitchFamily="18" charset="0"/>
              </a:endParaRPr>
            </a:p>
            <a:p>
              <a:pPr marL="285750" indent="-285750">
                <a:buClr>
                  <a:schemeClr val="tx1">
                    <a:lumMod val="95000"/>
                    <a:lumOff val="5000"/>
                  </a:schemeClr>
                </a:buClr>
                <a:buSzPct val="150000"/>
                <a:buBlip>
                  <a:blip r:embed="rId3"/>
                </a:buBlip>
              </a:pPr>
              <a:r>
                <a:rPr lang="ro-RO" sz="2800" i="0" dirty="0">
                  <a:effectLst/>
                  <a:latin typeface="Georgia Pro Light" panose="02040302050405020303" pitchFamily="18" charset="0"/>
                </a:rPr>
                <a:t>  E timpul pentru o nouă colindă!</a:t>
              </a:r>
            </a:p>
            <a:p>
              <a:pPr marL="285750" indent="-285750">
                <a:buClr>
                  <a:schemeClr val="tx1">
                    <a:lumMod val="95000"/>
                    <a:lumOff val="5000"/>
                  </a:schemeClr>
                </a:buClr>
                <a:buSzPct val="150000"/>
                <a:buBlip>
                  <a:blip r:embed="rId3"/>
                </a:buBlip>
              </a:pPr>
              <a:endParaRPr lang="ro-RO" sz="2800" dirty="0">
                <a:latin typeface="Georgia Pro Light" panose="02040302050405020303" pitchFamily="18" charset="0"/>
              </a:endParaRPr>
            </a:p>
            <a:p>
              <a:pPr marL="285750" indent="-285750">
                <a:buClr>
                  <a:schemeClr val="tx1">
                    <a:lumMod val="95000"/>
                    <a:lumOff val="5000"/>
                  </a:schemeClr>
                </a:buClr>
                <a:buSzPct val="150000"/>
                <a:buBlip>
                  <a:blip r:embed="rId3"/>
                </a:buBlip>
              </a:pPr>
              <a:endParaRPr lang="ro-RO" sz="1600" i="0" dirty="0">
                <a:effectLst/>
                <a:latin typeface="Georgia Pro Light" panose="02040302050405020303" pitchFamily="18" charset="0"/>
              </a:endParaRPr>
            </a:p>
            <a:p>
              <a:pPr marL="285750" indent="-285750">
                <a:buClr>
                  <a:schemeClr val="tx1">
                    <a:lumMod val="95000"/>
                    <a:lumOff val="5000"/>
                  </a:schemeClr>
                </a:buClr>
                <a:buSzPct val="150000"/>
                <a:buBlip>
                  <a:blip r:embed="rId3"/>
                </a:buBlip>
              </a:pPr>
              <a:endParaRPr lang="ro-RO" sz="1600" i="0" dirty="0">
                <a:effectLst/>
                <a:latin typeface="Georgia Pro Light" panose="02040302050405020303" pitchFamily="18" charset="0"/>
              </a:endParaRPr>
            </a:p>
            <a:p>
              <a:pPr marL="285750" indent="-285750">
                <a:buClr>
                  <a:schemeClr val="tx1">
                    <a:lumMod val="95000"/>
                    <a:lumOff val="5000"/>
                  </a:schemeClr>
                </a:buClr>
                <a:buSzPct val="150000"/>
                <a:buBlip>
                  <a:blip r:embed="rId3"/>
                </a:buBlip>
              </a:pPr>
              <a:endParaRPr lang="ro-RO" sz="1600" dirty="0">
                <a:latin typeface="Georgia Pro Light" panose="02040302050405020303" pitchFamily="18" charset="0"/>
              </a:endParaRPr>
            </a:p>
            <a:p>
              <a:pPr marL="285750" indent="-285750">
                <a:buClr>
                  <a:schemeClr val="tx1">
                    <a:lumMod val="95000"/>
                    <a:lumOff val="5000"/>
                  </a:schemeClr>
                </a:buClr>
                <a:buSzPct val="150000"/>
                <a:buBlip>
                  <a:blip r:embed="rId3"/>
                </a:buBlip>
              </a:pPr>
              <a:endParaRPr lang="en-US" sz="1600" dirty="0">
                <a:latin typeface="Georgia Pro Light" panose="02040302050405020303" pitchFamily="18" charset="0"/>
              </a:endParaRP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4FAACB10-B0DB-C332-03F1-A83E3C9CBA49}"/>
              </a:ext>
            </a:extLst>
          </p:cNvPr>
          <p:cNvSpPr/>
          <p:nvPr/>
        </p:nvSpPr>
        <p:spPr>
          <a:xfrm>
            <a:off x="9900747" y="505510"/>
            <a:ext cx="140770" cy="1407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E62574F-7754-FF9C-980F-7EE238187C92}"/>
              </a:ext>
            </a:extLst>
          </p:cNvPr>
          <p:cNvSpPr/>
          <p:nvPr/>
        </p:nvSpPr>
        <p:spPr>
          <a:xfrm>
            <a:off x="10823895" y="505510"/>
            <a:ext cx="140770" cy="1407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960BFDD-DE04-53D2-4686-85983109E0A7}"/>
              </a:ext>
            </a:extLst>
          </p:cNvPr>
          <p:cNvSpPr/>
          <p:nvPr/>
        </p:nvSpPr>
        <p:spPr>
          <a:xfrm>
            <a:off x="10362321" y="505510"/>
            <a:ext cx="140770" cy="1407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46E99F1-8E70-9503-B6ED-8F5556D021E2}"/>
              </a:ext>
            </a:extLst>
          </p:cNvPr>
          <p:cNvSpPr/>
          <p:nvPr/>
        </p:nvSpPr>
        <p:spPr>
          <a:xfrm>
            <a:off x="11285470" y="505510"/>
            <a:ext cx="140770" cy="1407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D64A59-041F-00E2-4B8F-DDBED7973A1A}"/>
              </a:ext>
            </a:extLst>
          </p:cNvPr>
          <p:cNvSpPr/>
          <p:nvPr/>
        </p:nvSpPr>
        <p:spPr>
          <a:xfrm>
            <a:off x="9669959" y="738335"/>
            <a:ext cx="140770" cy="1407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98F8FEC-CEBD-D2C0-5821-14C1764C8E58}"/>
              </a:ext>
            </a:extLst>
          </p:cNvPr>
          <p:cNvSpPr/>
          <p:nvPr/>
        </p:nvSpPr>
        <p:spPr>
          <a:xfrm>
            <a:off x="10593107" y="738335"/>
            <a:ext cx="140770" cy="1407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08BDA47-0D70-0360-3814-ABAE01647E52}"/>
              </a:ext>
            </a:extLst>
          </p:cNvPr>
          <p:cNvSpPr/>
          <p:nvPr/>
        </p:nvSpPr>
        <p:spPr>
          <a:xfrm>
            <a:off x="10131533" y="738335"/>
            <a:ext cx="140770" cy="1407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595FCD7-FF19-42F6-C9FE-9234BC0F9FC0}"/>
              </a:ext>
            </a:extLst>
          </p:cNvPr>
          <p:cNvSpPr/>
          <p:nvPr/>
        </p:nvSpPr>
        <p:spPr>
          <a:xfrm>
            <a:off x="11054682" y="738335"/>
            <a:ext cx="140770" cy="1407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8D98369-FAE3-6925-4C84-CD5AD88F864C}"/>
              </a:ext>
            </a:extLst>
          </p:cNvPr>
          <p:cNvSpPr/>
          <p:nvPr/>
        </p:nvSpPr>
        <p:spPr>
          <a:xfrm>
            <a:off x="9900747" y="974140"/>
            <a:ext cx="140770" cy="1407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96A0CAD-624F-B1C5-D2A9-79BBF485B3AE}"/>
              </a:ext>
            </a:extLst>
          </p:cNvPr>
          <p:cNvSpPr/>
          <p:nvPr/>
        </p:nvSpPr>
        <p:spPr>
          <a:xfrm>
            <a:off x="10823895" y="974140"/>
            <a:ext cx="140770" cy="1407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3548C19-AECA-3B82-959B-05FB2034C4C1}"/>
              </a:ext>
            </a:extLst>
          </p:cNvPr>
          <p:cNvSpPr/>
          <p:nvPr/>
        </p:nvSpPr>
        <p:spPr>
          <a:xfrm>
            <a:off x="10362321" y="974140"/>
            <a:ext cx="140770" cy="1407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DEF5A55-DE23-4212-41A3-C4CA113D1A68}"/>
              </a:ext>
            </a:extLst>
          </p:cNvPr>
          <p:cNvSpPr/>
          <p:nvPr/>
        </p:nvSpPr>
        <p:spPr>
          <a:xfrm>
            <a:off x="11285470" y="974140"/>
            <a:ext cx="140770" cy="1407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C96EE35F-7935-BC42-11DD-28F30D9AE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3082" y="5581293"/>
            <a:ext cx="2400820" cy="127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60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tăText 4">
            <a:extLst>
              <a:ext uri="{FF2B5EF4-FFF2-40B4-BE49-F238E27FC236}">
                <a16:creationId xmlns:a16="http://schemas.microsoft.com/office/drawing/2014/main" id="{1758661E-ECB5-3748-CF06-A2E39AC57C59}"/>
              </a:ext>
            </a:extLst>
          </p:cNvPr>
          <p:cNvSpPr txBox="1"/>
          <p:nvPr/>
        </p:nvSpPr>
        <p:spPr>
          <a:xfrm>
            <a:off x="6265765" y="750022"/>
            <a:ext cx="609755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tx1">
                  <a:lumMod val="95000"/>
                  <a:lumOff val="5000"/>
                </a:schemeClr>
              </a:buClr>
              <a:buSzPct val="150000"/>
              <a:buBlip>
                <a:blip r:embed="rId2"/>
              </a:buBlip>
            </a:pPr>
            <a:r>
              <a:rPr lang="ro-RO" sz="4400" dirty="0">
                <a:latin typeface="Georgia Pro Light" panose="02040302050405020303" pitchFamily="18" charset="0"/>
              </a:rPr>
              <a:t>      Brainstorming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  <a:buSzPct val="150000"/>
            </a:pPr>
            <a:endParaRPr lang="ro-RO" sz="4400" dirty="0">
              <a:latin typeface="Georgia Pro Light" panose="02040302050405020303" pitchFamily="18" charset="0"/>
            </a:endParaRPr>
          </a:p>
          <a:p>
            <a:pPr>
              <a:buClr>
                <a:schemeClr val="tx1">
                  <a:lumMod val="95000"/>
                  <a:lumOff val="5000"/>
                </a:schemeClr>
              </a:buClr>
              <a:buSzPct val="150000"/>
            </a:pPr>
            <a:r>
              <a:rPr lang="ro-RO" sz="4400" dirty="0">
                <a:latin typeface="Georgia Pro Light" panose="02040302050405020303" pitchFamily="18" charset="0"/>
              </a:rPr>
              <a:t>Ce știți despre colinde?</a:t>
            </a:r>
          </a:p>
        </p:txBody>
      </p:sp>
      <p:pic>
        <p:nvPicPr>
          <p:cNvPr id="8" name="Imagine 7">
            <a:extLst>
              <a:ext uri="{FF2B5EF4-FFF2-40B4-BE49-F238E27FC236}">
                <a16:creationId xmlns:a16="http://schemas.microsoft.com/office/drawing/2014/main" id="{B471780E-11A2-F291-9777-8146CE3D0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3752" y="5366689"/>
            <a:ext cx="2400820" cy="1276707"/>
          </a:xfrm>
          <a:prstGeom prst="rect">
            <a:avLst/>
          </a:prstGeom>
        </p:spPr>
      </p:pic>
      <p:pic>
        <p:nvPicPr>
          <p:cNvPr id="16" name="Substituent imagine 15" descr="O imagine care conține crăciun, pom de Crăciun, copac, text&#10;&#10;AI-generated content may be incorrect.">
            <a:extLst>
              <a:ext uri="{FF2B5EF4-FFF2-40B4-BE49-F238E27FC236}">
                <a16:creationId xmlns:a16="http://schemas.microsoft.com/office/drawing/2014/main" id="{37E38DB8-F546-AFD8-220B-11214FC4217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" r="3905"/>
          <a:stretch>
            <a:fillRect/>
          </a:stretch>
        </p:blipFill>
        <p:spPr>
          <a:xfrm>
            <a:off x="-607418" y="186266"/>
            <a:ext cx="6533654" cy="7086087"/>
          </a:xfrm>
        </p:spPr>
      </p:pic>
    </p:spTree>
    <p:extLst>
      <p:ext uri="{BB962C8B-B14F-4D97-AF65-F5344CB8AC3E}">
        <p14:creationId xmlns:p14="http://schemas.microsoft.com/office/powerpoint/2010/main" val="51480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8478F-B05F-5AC5-80D5-AFFE45F7C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tăText 4">
            <a:extLst>
              <a:ext uri="{FF2B5EF4-FFF2-40B4-BE49-F238E27FC236}">
                <a16:creationId xmlns:a16="http://schemas.microsoft.com/office/drawing/2014/main" id="{449F01CE-F387-CC7A-AC8E-93F74131E34B}"/>
              </a:ext>
            </a:extLst>
          </p:cNvPr>
          <p:cNvSpPr txBox="1"/>
          <p:nvPr/>
        </p:nvSpPr>
        <p:spPr>
          <a:xfrm>
            <a:off x="6780050" y="191460"/>
            <a:ext cx="609755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tx1">
                  <a:lumMod val="95000"/>
                  <a:lumOff val="5000"/>
                </a:schemeClr>
              </a:buClr>
              <a:buSzPct val="150000"/>
              <a:buBlip>
                <a:blip r:embed="rId2"/>
              </a:buBlip>
            </a:pPr>
            <a:r>
              <a:rPr lang="ro-RO" sz="4400" dirty="0">
                <a:latin typeface="Georgia Pro Light" panose="02040302050405020303" pitchFamily="18" charset="0"/>
              </a:rPr>
              <a:t>    Știați că...?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  <a:buSzPct val="150000"/>
            </a:pPr>
            <a:endParaRPr lang="ro-RO" sz="4400" dirty="0">
              <a:latin typeface="Georgia Pro Light" panose="02040302050405020303" pitchFamily="18" charset="0"/>
            </a:endParaRPr>
          </a:p>
        </p:txBody>
      </p:sp>
      <p:sp>
        <p:nvSpPr>
          <p:cNvPr id="9" name="CasetăText 8">
            <a:extLst>
              <a:ext uri="{FF2B5EF4-FFF2-40B4-BE49-F238E27FC236}">
                <a16:creationId xmlns:a16="http://schemas.microsoft.com/office/drawing/2014/main" id="{D0C0B2AB-1D81-4490-5962-300161C41B89}"/>
              </a:ext>
            </a:extLst>
          </p:cNvPr>
          <p:cNvSpPr txBox="1"/>
          <p:nvPr/>
        </p:nvSpPr>
        <p:spPr>
          <a:xfrm>
            <a:off x="5918200" y="1181901"/>
            <a:ext cx="5768633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o-RO" sz="2400" b="0" i="0" dirty="0">
                <a:solidFill>
                  <a:srgbClr val="333333"/>
                </a:solidFill>
                <a:effectLst/>
                <a:latin typeface="Georgia Pro Light" panose="02040302050405020303" pitchFamily="18" charset="0"/>
              </a:rPr>
              <a:t>Cuvântul ”colindă” are la origine cuvântul latin “</a:t>
            </a:r>
            <a:r>
              <a:rPr lang="ro-RO" sz="2400" b="0" i="0" dirty="0" err="1">
                <a:solidFill>
                  <a:srgbClr val="333333"/>
                </a:solidFill>
                <a:effectLst/>
                <a:latin typeface="Georgia Pro Light" panose="02040302050405020303" pitchFamily="18" charset="0"/>
              </a:rPr>
              <a:t>calendae</a:t>
            </a:r>
            <a:r>
              <a:rPr lang="ro-RO" sz="2400" b="0" i="0" dirty="0">
                <a:solidFill>
                  <a:srgbClr val="333333"/>
                </a:solidFill>
                <a:effectLst/>
                <a:latin typeface="Georgia Pro Light" panose="02040302050405020303" pitchFamily="18" charset="0"/>
              </a:rPr>
              <a:t>”, derivat din verbul “calare”, care înseamnă “a vesti”.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o-RO" sz="2400" b="0" i="0" dirty="0">
                <a:solidFill>
                  <a:srgbClr val="333333"/>
                </a:solidFill>
                <a:effectLst/>
                <a:latin typeface="Georgia Pro Light" panose="02040302050405020303" pitchFamily="18" charset="0"/>
              </a:rPr>
              <a:t>Colindul era, inițial, o urare de fertilitate și belșug.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o-RO" sz="2400" b="0" i="0" dirty="0">
                <a:solidFill>
                  <a:srgbClr val="222222"/>
                </a:solidFill>
                <a:effectLst/>
                <a:latin typeface="Georgia Pro Light" panose="02040302050405020303" pitchFamily="18" charset="0"/>
              </a:rPr>
              <a:t>Începând cu anul 1223, Sfântul Francisc de Assisi a pus bazele pieselor Nașterii Domnului în Italia. Se obișnuia ca poveștile acestor piese să fie spuse prin cântat, astfel luând naștere noile colinde și obiceiuri de Crăciun.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o-RO" sz="2400" b="0" i="0" dirty="0">
                <a:solidFill>
                  <a:srgbClr val="222222"/>
                </a:solidFill>
                <a:effectLst/>
                <a:latin typeface="Georgia Pro Light" panose="02040302050405020303" pitchFamily="18" charset="0"/>
              </a:rPr>
              <a:t>Noile colinde s-au răspândit în Franța, Spania, Germania și alte țări europene.</a:t>
            </a:r>
            <a:endParaRPr lang="ro-RO" sz="2400" dirty="0">
              <a:latin typeface="Georgia Pro Light" panose="02040302050405020303" pitchFamily="18" charset="0"/>
            </a:endParaRPr>
          </a:p>
        </p:txBody>
      </p:sp>
      <p:pic>
        <p:nvPicPr>
          <p:cNvPr id="21" name="Imagine 20" descr="O imagine care conține îmbrăcăminte, Design de costum, Dans, schiță&#10;&#10;AI-generated content may be incorrect.">
            <a:extLst>
              <a:ext uri="{FF2B5EF4-FFF2-40B4-BE49-F238E27FC236}">
                <a16:creationId xmlns:a16="http://schemas.microsoft.com/office/drawing/2014/main" id="{02EBB4A0-0A34-032A-870C-3554F218E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37" y="689038"/>
            <a:ext cx="3052538" cy="3052538"/>
          </a:xfrm>
          <a:prstGeom prst="rect">
            <a:avLst/>
          </a:prstGeom>
        </p:spPr>
      </p:pic>
      <p:pic>
        <p:nvPicPr>
          <p:cNvPr id="23" name="Imagine 22">
            <a:extLst>
              <a:ext uri="{FF2B5EF4-FFF2-40B4-BE49-F238E27FC236}">
                <a16:creationId xmlns:a16="http://schemas.microsoft.com/office/drawing/2014/main" id="{FAE55F10-1C42-070B-0CFF-C6F8FCC4E6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510" r="16021"/>
          <a:stretch/>
        </p:blipFill>
        <p:spPr>
          <a:xfrm>
            <a:off x="3208175" y="310816"/>
            <a:ext cx="2125825" cy="3247053"/>
          </a:xfrm>
          <a:prstGeom prst="rect">
            <a:avLst/>
          </a:prstGeom>
        </p:spPr>
      </p:pic>
      <p:pic>
        <p:nvPicPr>
          <p:cNvPr id="25" name="Imagine 24" descr="O imagine care conține persoană, îmbrăcăminte, în aer liber, instrument muzical&#10;&#10;AI-generated content may be incorrect.">
            <a:extLst>
              <a:ext uri="{FF2B5EF4-FFF2-40B4-BE49-F238E27FC236}">
                <a16:creationId xmlns:a16="http://schemas.microsoft.com/office/drawing/2014/main" id="{193C0D96-2C10-6282-CFA5-A94C5E4FE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88" y="3699580"/>
            <a:ext cx="4265348" cy="284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992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FE3CD-B339-9A03-417F-ABE80414E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tăText 4">
            <a:extLst>
              <a:ext uri="{FF2B5EF4-FFF2-40B4-BE49-F238E27FC236}">
                <a16:creationId xmlns:a16="http://schemas.microsoft.com/office/drawing/2014/main" id="{015B282F-1181-176A-BCAD-FFD591528FC7}"/>
              </a:ext>
            </a:extLst>
          </p:cNvPr>
          <p:cNvSpPr txBox="1"/>
          <p:nvPr/>
        </p:nvSpPr>
        <p:spPr>
          <a:xfrm>
            <a:off x="7719591" y="487793"/>
            <a:ext cx="609755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tx1">
                  <a:lumMod val="95000"/>
                  <a:lumOff val="5000"/>
                </a:schemeClr>
              </a:buClr>
              <a:buSzPct val="150000"/>
              <a:buBlip>
                <a:blip r:embed="rId2"/>
              </a:buBlip>
            </a:pPr>
            <a:r>
              <a:rPr lang="ro-RO" sz="4400" dirty="0">
                <a:latin typeface="Georgia Pro Light" panose="02040302050405020303" pitchFamily="18" charset="0"/>
              </a:rPr>
              <a:t>    Știați că...?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  <a:buSzPct val="150000"/>
            </a:pPr>
            <a:endParaRPr lang="ro-RO" sz="4400" dirty="0">
              <a:latin typeface="Georgia Pro Light" panose="02040302050405020303" pitchFamily="18" charset="0"/>
            </a:endParaRPr>
          </a:p>
        </p:txBody>
      </p:sp>
      <p:sp>
        <p:nvSpPr>
          <p:cNvPr id="9" name="CasetăText 8">
            <a:extLst>
              <a:ext uri="{FF2B5EF4-FFF2-40B4-BE49-F238E27FC236}">
                <a16:creationId xmlns:a16="http://schemas.microsoft.com/office/drawing/2014/main" id="{17668BAD-75C5-38AC-57EB-5F89F8E776FC}"/>
              </a:ext>
            </a:extLst>
          </p:cNvPr>
          <p:cNvSpPr txBox="1"/>
          <p:nvPr/>
        </p:nvSpPr>
        <p:spPr>
          <a:xfrm>
            <a:off x="6400800" y="1512987"/>
            <a:ext cx="5412579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o-RO" sz="2000" b="0" i="0" dirty="0">
                <a:solidFill>
                  <a:srgbClr val="333333"/>
                </a:solidFill>
                <a:effectLst/>
                <a:latin typeface="Georgia Pro Light" panose="02040302050405020303" pitchFamily="18" charset="0"/>
              </a:rPr>
              <a:t>Potrivit tradiției, la colindat pleacă primii copiii, dimineața (“Bună dimineața la Moș Ajun…”), după-amiaza vine rândul flăcăilor, iar spre seară, al bărbaților în toată firea (“Iată vin colindători/Florile dalbe/ Noaptea pe la cântători…”).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o-RO" sz="2000" b="0" i="0" dirty="0">
                <a:solidFill>
                  <a:srgbClr val="333333"/>
                </a:solidFill>
                <a:effectLst/>
                <a:latin typeface="Georgia Pro Light" panose="02040302050405020303" pitchFamily="18" charset="0"/>
              </a:rPr>
              <a:t>În Transilvania se colindă mai mult de Crăciun, iar în Moldova, mai mult de Anul Nou. În Banat, colindătorilor li se spune </a:t>
            </a:r>
            <a:r>
              <a:rPr lang="ro-RO" sz="2000" b="0" i="0" dirty="0" err="1">
                <a:solidFill>
                  <a:srgbClr val="333333"/>
                </a:solidFill>
                <a:effectLst/>
                <a:latin typeface="Georgia Pro Light" panose="02040302050405020303" pitchFamily="18" charset="0"/>
              </a:rPr>
              <a:t>pitărăi</a:t>
            </a:r>
            <a:r>
              <a:rPr lang="ro-RO" sz="2000" b="0" i="0" dirty="0">
                <a:solidFill>
                  <a:srgbClr val="333333"/>
                </a:solidFill>
                <a:effectLst/>
                <a:latin typeface="Georgia Pro Light" panose="02040302050405020303" pitchFamily="18" charset="0"/>
              </a:rPr>
              <a:t>, în Țara Bârsei, zoritori, în vestul Hunedoarei, </a:t>
            </a:r>
            <a:r>
              <a:rPr lang="ro-RO" sz="2000" b="0" i="0" dirty="0" err="1">
                <a:solidFill>
                  <a:srgbClr val="333333"/>
                </a:solidFill>
                <a:effectLst/>
                <a:latin typeface="Georgia Pro Light" panose="02040302050405020303" pitchFamily="18" charset="0"/>
              </a:rPr>
              <a:t>dubași</a:t>
            </a:r>
            <a:r>
              <a:rPr lang="ro-RO" sz="2000" b="0" i="0" dirty="0">
                <a:solidFill>
                  <a:srgbClr val="333333"/>
                </a:solidFill>
                <a:effectLst/>
                <a:latin typeface="Georgia Pro Light" panose="02040302050405020303" pitchFamily="18" charset="0"/>
              </a:rPr>
              <a:t>, iar în Câmpia Transilvaniei, </a:t>
            </a:r>
            <a:r>
              <a:rPr lang="ro-RO" sz="2000" b="0" i="0" dirty="0" err="1">
                <a:solidFill>
                  <a:srgbClr val="333333"/>
                </a:solidFill>
                <a:effectLst/>
                <a:latin typeface="Georgia Pro Light" panose="02040302050405020303" pitchFamily="18" charset="0"/>
              </a:rPr>
              <a:t>beze</a:t>
            </a:r>
            <a:r>
              <a:rPr lang="ro-RO" sz="2000" b="0" i="0" dirty="0">
                <a:solidFill>
                  <a:srgbClr val="333333"/>
                </a:solidFill>
                <a:effectLst/>
                <a:latin typeface="Georgia Pro Light" panose="02040302050405020303" pitchFamily="18" charset="0"/>
              </a:rPr>
              <a:t>.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o-RO" sz="2000" b="0" i="0" dirty="0">
                <a:solidFill>
                  <a:srgbClr val="333333"/>
                </a:solidFill>
                <a:effectLst/>
                <a:latin typeface="Georgia Pro Light" panose="02040302050405020303" pitchFamily="18" charset="0"/>
              </a:rPr>
              <a:t>La sate, fiecare gospodar deschide ușa colindătorilor, fiindcă se spune că nu-i bine să-ți rămână casa necolindată. </a:t>
            </a:r>
            <a:endParaRPr lang="ro-RO" sz="2000" dirty="0">
              <a:latin typeface="Georgia Pro Light" panose="02040302050405020303" pitchFamily="18" charset="0"/>
            </a:endParaRPr>
          </a:p>
        </p:txBody>
      </p:sp>
      <p:pic>
        <p:nvPicPr>
          <p:cNvPr id="8" name="Substituent imagine 7" descr="O imagine care conține persoană, îmbrăcăminte, zăpadă, grup&#10;&#10;AI-generated content may be incorrect.">
            <a:extLst>
              <a:ext uri="{FF2B5EF4-FFF2-40B4-BE49-F238E27FC236}">
                <a16:creationId xmlns:a16="http://schemas.microsoft.com/office/drawing/2014/main" id="{E579D207-7BB2-9175-0E6A-F2C64358AF3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4" r="19374"/>
          <a:stretch>
            <a:fillRect/>
          </a:stretch>
        </p:blipFill>
        <p:spPr/>
      </p:pic>
      <p:sp>
        <p:nvSpPr>
          <p:cNvPr id="3" name="CasetăText 2">
            <a:extLst>
              <a:ext uri="{FF2B5EF4-FFF2-40B4-BE49-F238E27FC236}">
                <a16:creationId xmlns:a16="http://schemas.microsoft.com/office/drawing/2014/main" id="{1E3E996A-CB12-E27C-F555-2D1766D5BB21}"/>
              </a:ext>
            </a:extLst>
          </p:cNvPr>
          <p:cNvSpPr txBox="1"/>
          <p:nvPr/>
        </p:nvSpPr>
        <p:spPr>
          <a:xfrm>
            <a:off x="4731544" y="6321212"/>
            <a:ext cx="79771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600" dirty="0">
                <a:hlinkClick r:id="rId4"/>
              </a:rPr>
              <a:t>https://www.libertatea.ro/stiri/stiai-ca-colindatorii-se-mai-numesc-si-pitarai-1681565</a:t>
            </a:r>
            <a:r>
              <a:rPr lang="ro-RO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1959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D8466-3EAF-E70F-C9C1-075C4856D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4525E1-0E07-3A57-5FD5-E972E7F199A1}"/>
              </a:ext>
            </a:extLst>
          </p:cNvPr>
          <p:cNvSpPr/>
          <p:nvPr/>
        </p:nvSpPr>
        <p:spPr>
          <a:xfrm>
            <a:off x="8882743" y="0"/>
            <a:ext cx="3309257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AB93716-7EDA-15C2-BFFF-DA87F6AA64AD}"/>
              </a:ext>
            </a:extLst>
          </p:cNvPr>
          <p:cNvSpPr/>
          <p:nvPr/>
        </p:nvSpPr>
        <p:spPr>
          <a:xfrm flipV="1">
            <a:off x="0" y="0"/>
            <a:ext cx="914400" cy="914400"/>
          </a:xfrm>
          <a:prstGeom prst="triangle">
            <a:avLst>
              <a:gd name="adj" fmla="val 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201A34-95E2-1B3B-52FF-75710FCAA3D6}"/>
              </a:ext>
            </a:extLst>
          </p:cNvPr>
          <p:cNvGrpSpPr/>
          <p:nvPr/>
        </p:nvGrpSpPr>
        <p:grpSpPr>
          <a:xfrm>
            <a:off x="774700" y="1035427"/>
            <a:ext cx="1670050" cy="91440"/>
            <a:chOff x="962025" y="1035427"/>
            <a:chExt cx="1670050" cy="91440"/>
          </a:xfrm>
          <a:solidFill>
            <a:srgbClr val="00B0F0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1470D2F-66A3-E0E2-10FD-FC2B36E7235D}"/>
                </a:ext>
              </a:extLst>
            </p:cNvPr>
            <p:cNvSpPr/>
            <p:nvPr/>
          </p:nvSpPr>
          <p:spPr>
            <a:xfrm>
              <a:off x="962025" y="1035427"/>
              <a:ext cx="457200" cy="914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DDA7C77-5969-C6F6-0526-2A1256D71D5B}"/>
                </a:ext>
              </a:extLst>
            </p:cNvPr>
            <p:cNvSpPr/>
            <p:nvPr/>
          </p:nvSpPr>
          <p:spPr>
            <a:xfrm>
              <a:off x="1568450" y="1035427"/>
              <a:ext cx="457200" cy="914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8FC16ED-EE61-F5A8-C629-2078EF6B24EF}"/>
                </a:ext>
              </a:extLst>
            </p:cNvPr>
            <p:cNvSpPr/>
            <p:nvPr/>
          </p:nvSpPr>
          <p:spPr>
            <a:xfrm>
              <a:off x="2174875" y="1035427"/>
              <a:ext cx="457200" cy="914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BCA1E22-C77D-FAD7-150D-1832A3A84307}"/>
              </a:ext>
            </a:extLst>
          </p:cNvPr>
          <p:cNvSpPr/>
          <p:nvPr/>
        </p:nvSpPr>
        <p:spPr>
          <a:xfrm rot="16200000">
            <a:off x="-457200" y="5388679"/>
            <a:ext cx="1828800" cy="5677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69C2CC1-77E8-594A-DB90-522E53855138}"/>
              </a:ext>
            </a:extLst>
          </p:cNvPr>
          <p:cNvSpPr/>
          <p:nvPr/>
        </p:nvSpPr>
        <p:spPr>
          <a:xfrm rot="16200000">
            <a:off x="104659" y="6325436"/>
            <a:ext cx="705082" cy="315678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CasetăText 23">
            <a:extLst>
              <a:ext uri="{FF2B5EF4-FFF2-40B4-BE49-F238E27FC236}">
                <a16:creationId xmlns:a16="http://schemas.microsoft.com/office/drawing/2014/main" id="{ADBB2D6A-23FB-90B0-F086-09FD3CB01F07}"/>
              </a:ext>
            </a:extLst>
          </p:cNvPr>
          <p:cNvSpPr txBox="1"/>
          <p:nvPr/>
        </p:nvSpPr>
        <p:spPr>
          <a:xfrm>
            <a:off x="1003300" y="1300528"/>
            <a:ext cx="609755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tx1">
                  <a:lumMod val="95000"/>
                  <a:lumOff val="5000"/>
                </a:schemeClr>
              </a:buClr>
              <a:buSzPct val="150000"/>
              <a:buBlip>
                <a:blip r:embed="rId2"/>
              </a:buBlip>
            </a:pPr>
            <a:r>
              <a:rPr lang="ro-RO" sz="4400" dirty="0">
                <a:latin typeface="Georgia Pro Light" panose="02040302050405020303" pitchFamily="18" charset="0"/>
              </a:rPr>
              <a:t>Roata colindelor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  <a:buSzPct val="150000"/>
            </a:pPr>
            <a:endParaRPr lang="ro-RO" sz="4400" dirty="0">
              <a:latin typeface="Georgia Pro Light" panose="02040302050405020303" pitchFamily="18" charset="0"/>
            </a:endParaRPr>
          </a:p>
        </p:txBody>
      </p:sp>
      <p:sp>
        <p:nvSpPr>
          <p:cNvPr id="30" name="CasetăText 29">
            <a:extLst>
              <a:ext uri="{FF2B5EF4-FFF2-40B4-BE49-F238E27FC236}">
                <a16:creationId xmlns:a16="http://schemas.microsoft.com/office/drawing/2014/main" id="{773762E8-793E-04B4-70A5-A0A99B40CD6B}"/>
              </a:ext>
            </a:extLst>
          </p:cNvPr>
          <p:cNvSpPr txBox="1"/>
          <p:nvPr/>
        </p:nvSpPr>
        <p:spPr>
          <a:xfrm>
            <a:off x="1003300" y="29029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dirty="0">
                <a:hlinkClick r:id="rId3"/>
              </a:rPr>
              <a:t>https://wordwall.net/resource/83848352</a:t>
            </a:r>
            <a:r>
              <a:rPr lang="ro-RO" dirty="0"/>
              <a:t> </a:t>
            </a:r>
          </a:p>
        </p:txBody>
      </p:sp>
      <p:pic>
        <p:nvPicPr>
          <p:cNvPr id="32" name="Imagine 31">
            <a:extLst>
              <a:ext uri="{FF2B5EF4-FFF2-40B4-BE49-F238E27FC236}">
                <a16:creationId xmlns:a16="http://schemas.microsoft.com/office/drawing/2014/main" id="{808FD68E-97AA-9E24-4FC8-63A2C7045C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4837"/>
          <a:stretch/>
        </p:blipFill>
        <p:spPr>
          <a:xfrm>
            <a:off x="8989511" y="914400"/>
            <a:ext cx="3095720" cy="3795089"/>
          </a:xfrm>
          <a:prstGeom prst="rect">
            <a:avLst/>
          </a:prstGeom>
        </p:spPr>
      </p:pic>
      <p:pic>
        <p:nvPicPr>
          <p:cNvPr id="34" name="Imagine 33">
            <a:extLst>
              <a:ext uri="{FF2B5EF4-FFF2-40B4-BE49-F238E27FC236}">
                <a16:creationId xmlns:a16="http://schemas.microsoft.com/office/drawing/2014/main" id="{65BB0904-0B78-F4CF-4E0D-D602F55EB4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403" y="2409817"/>
            <a:ext cx="6537201" cy="4073458"/>
          </a:xfrm>
          <a:prstGeom prst="rect">
            <a:avLst/>
          </a:prstGeom>
        </p:spPr>
      </p:pic>
      <p:pic>
        <p:nvPicPr>
          <p:cNvPr id="36" name="Imagine 35">
            <a:extLst>
              <a:ext uri="{FF2B5EF4-FFF2-40B4-BE49-F238E27FC236}">
                <a16:creationId xmlns:a16="http://schemas.microsoft.com/office/drawing/2014/main" id="{F6045187-043B-352B-CF09-0BF6638007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2906" y="5145391"/>
            <a:ext cx="2400820" cy="127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695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6F80D-1CFF-15C4-47D9-400BBE18A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F1C1331-07FB-D978-861D-450CD9A32B0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1" t="13204" r="23491" b="-13204"/>
          <a:stretch/>
        </p:blipFill>
        <p:spPr>
          <a:xfrm>
            <a:off x="-2018167" y="190852"/>
            <a:ext cx="8114167" cy="8800235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645F0A-375D-7865-761E-CCBAFCB14829}"/>
              </a:ext>
            </a:extLst>
          </p:cNvPr>
          <p:cNvSpPr txBox="1"/>
          <p:nvPr/>
        </p:nvSpPr>
        <p:spPr>
          <a:xfrm>
            <a:off x="6096000" y="2258110"/>
            <a:ext cx="6511858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tx1">
                  <a:lumMod val="95000"/>
                  <a:lumOff val="5000"/>
                </a:schemeClr>
              </a:buClr>
              <a:buSzPct val="150000"/>
            </a:pPr>
            <a:endParaRPr lang="ro-RO" sz="2800" dirty="0">
              <a:latin typeface="Georgia Pro Light" panose="02040302050405020303" pitchFamily="18" charset="0"/>
            </a:endParaRPr>
          </a:p>
          <a:p>
            <a:pPr marL="285750" indent="-285750">
              <a:buClr>
                <a:schemeClr val="tx1">
                  <a:lumMod val="95000"/>
                  <a:lumOff val="5000"/>
                </a:schemeClr>
              </a:buClr>
              <a:buSzPct val="150000"/>
              <a:buBlip>
                <a:blip r:embed="rId3"/>
              </a:buBlip>
            </a:pPr>
            <a:r>
              <a:rPr lang="ro-RO" sz="4800" i="0" dirty="0">
                <a:effectLst/>
                <a:latin typeface="Georgia Pro Light" panose="02040302050405020303" pitchFamily="18" charset="0"/>
              </a:rPr>
              <a:t>E timpul pentru o colindă nouă!</a:t>
            </a:r>
          </a:p>
          <a:p>
            <a:pPr marL="285750" indent="-285750">
              <a:buClr>
                <a:schemeClr val="tx1">
                  <a:lumMod val="95000"/>
                  <a:lumOff val="5000"/>
                </a:schemeClr>
              </a:buClr>
              <a:buSzPct val="150000"/>
              <a:buBlip>
                <a:blip r:embed="rId3"/>
              </a:buBlip>
            </a:pPr>
            <a:endParaRPr lang="ro-RO" sz="4800" dirty="0">
              <a:latin typeface="Georgia Pro Light" panose="02040302050405020303" pitchFamily="18" charset="0"/>
            </a:endParaRPr>
          </a:p>
          <a:p>
            <a:pPr marL="285750" indent="-285750">
              <a:buClr>
                <a:schemeClr val="tx1">
                  <a:lumMod val="95000"/>
                  <a:lumOff val="5000"/>
                </a:schemeClr>
              </a:buClr>
              <a:buSzPct val="150000"/>
              <a:buBlip>
                <a:blip r:embed="rId3"/>
              </a:buBlip>
            </a:pPr>
            <a:endParaRPr lang="ro-RO" sz="4800" i="0" dirty="0">
              <a:effectLst/>
              <a:latin typeface="Georgia Pro Light" panose="02040302050405020303" pitchFamily="18" charset="0"/>
            </a:endParaRPr>
          </a:p>
          <a:p>
            <a:pPr marL="285750" indent="-285750">
              <a:buClr>
                <a:schemeClr val="tx1">
                  <a:lumMod val="95000"/>
                  <a:lumOff val="5000"/>
                </a:schemeClr>
              </a:buClr>
              <a:buSzPct val="150000"/>
              <a:buBlip>
                <a:blip r:embed="rId3"/>
              </a:buBlip>
            </a:pPr>
            <a:endParaRPr lang="ro-RO" sz="1600" i="0" dirty="0">
              <a:effectLst/>
              <a:latin typeface="Georgia Pro Light" panose="02040302050405020303" pitchFamily="18" charset="0"/>
            </a:endParaRPr>
          </a:p>
          <a:p>
            <a:pPr marL="285750" indent="-285750">
              <a:buClr>
                <a:schemeClr val="tx1">
                  <a:lumMod val="95000"/>
                  <a:lumOff val="5000"/>
                </a:schemeClr>
              </a:buClr>
              <a:buSzPct val="150000"/>
              <a:buBlip>
                <a:blip r:embed="rId3"/>
              </a:buBlip>
            </a:pPr>
            <a:endParaRPr lang="ro-RO" sz="1600" dirty="0">
              <a:latin typeface="Georgia Pro Light" panose="02040302050405020303" pitchFamily="18" charset="0"/>
            </a:endParaRPr>
          </a:p>
          <a:p>
            <a:pPr marL="285750" indent="-285750">
              <a:buClr>
                <a:schemeClr val="tx1">
                  <a:lumMod val="95000"/>
                  <a:lumOff val="5000"/>
                </a:schemeClr>
              </a:buClr>
              <a:buSzPct val="150000"/>
              <a:buBlip>
                <a:blip r:embed="rId3"/>
              </a:buBlip>
            </a:pPr>
            <a:endParaRPr lang="en-US" sz="1600" dirty="0">
              <a:latin typeface="Georgia Pro Light" panose="02040302050405020303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DD18DEA-2A63-CF95-F303-6F57F6D23252}"/>
              </a:ext>
            </a:extLst>
          </p:cNvPr>
          <p:cNvSpPr/>
          <p:nvPr/>
        </p:nvSpPr>
        <p:spPr>
          <a:xfrm>
            <a:off x="9900747" y="505510"/>
            <a:ext cx="140770" cy="1407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2ED94A1-AA5E-65AA-A2F8-43138A945860}"/>
              </a:ext>
            </a:extLst>
          </p:cNvPr>
          <p:cNvSpPr/>
          <p:nvPr/>
        </p:nvSpPr>
        <p:spPr>
          <a:xfrm>
            <a:off x="10823895" y="505510"/>
            <a:ext cx="140770" cy="1407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0644E20-8061-5D72-B7FF-27599EB87B39}"/>
              </a:ext>
            </a:extLst>
          </p:cNvPr>
          <p:cNvSpPr/>
          <p:nvPr/>
        </p:nvSpPr>
        <p:spPr>
          <a:xfrm>
            <a:off x="10362321" y="505510"/>
            <a:ext cx="140770" cy="1407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A26B9D9-04F0-DA4E-9D46-DDECCD0D9F10}"/>
              </a:ext>
            </a:extLst>
          </p:cNvPr>
          <p:cNvSpPr/>
          <p:nvPr/>
        </p:nvSpPr>
        <p:spPr>
          <a:xfrm>
            <a:off x="11285470" y="505510"/>
            <a:ext cx="140770" cy="1407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BA01ED9-4F78-3A5D-6B41-97FC40593E62}"/>
              </a:ext>
            </a:extLst>
          </p:cNvPr>
          <p:cNvSpPr/>
          <p:nvPr/>
        </p:nvSpPr>
        <p:spPr>
          <a:xfrm>
            <a:off x="9669959" y="738335"/>
            <a:ext cx="140770" cy="1407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A141FF2-8AD9-FF4A-3293-1B836164BF22}"/>
              </a:ext>
            </a:extLst>
          </p:cNvPr>
          <p:cNvSpPr/>
          <p:nvPr/>
        </p:nvSpPr>
        <p:spPr>
          <a:xfrm>
            <a:off x="10593107" y="738335"/>
            <a:ext cx="140770" cy="1407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4493E1D-2F2F-F946-8112-4FB2C046BC21}"/>
              </a:ext>
            </a:extLst>
          </p:cNvPr>
          <p:cNvSpPr/>
          <p:nvPr/>
        </p:nvSpPr>
        <p:spPr>
          <a:xfrm>
            <a:off x="10131533" y="738335"/>
            <a:ext cx="140770" cy="1407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636B0CC-BB8D-7AAD-7AB1-6516FFA44E83}"/>
              </a:ext>
            </a:extLst>
          </p:cNvPr>
          <p:cNvSpPr/>
          <p:nvPr/>
        </p:nvSpPr>
        <p:spPr>
          <a:xfrm>
            <a:off x="11054682" y="738335"/>
            <a:ext cx="140770" cy="1407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B0BB3DE-CC48-4D85-8E1C-CA9E756B47F4}"/>
              </a:ext>
            </a:extLst>
          </p:cNvPr>
          <p:cNvSpPr/>
          <p:nvPr/>
        </p:nvSpPr>
        <p:spPr>
          <a:xfrm>
            <a:off x="9900747" y="974140"/>
            <a:ext cx="140770" cy="1407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A848968-876E-F7C2-F91C-C9C6EF585B5F}"/>
              </a:ext>
            </a:extLst>
          </p:cNvPr>
          <p:cNvSpPr/>
          <p:nvPr/>
        </p:nvSpPr>
        <p:spPr>
          <a:xfrm>
            <a:off x="10823895" y="974140"/>
            <a:ext cx="140770" cy="1407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66B469F-CB88-AC27-1D34-9C204B6BB79A}"/>
              </a:ext>
            </a:extLst>
          </p:cNvPr>
          <p:cNvSpPr/>
          <p:nvPr/>
        </p:nvSpPr>
        <p:spPr>
          <a:xfrm>
            <a:off x="10362321" y="974140"/>
            <a:ext cx="140770" cy="1407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7934B22-012E-586E-70E7-203BE99F024D}"/>
              </a:ext>
            </a:extLst>
          </p:cNvPr>
          <p:cNvSpPr/>
          <p:nvPr/>
        </p:nvSpPr>
        <p:spPr>
          <a:xfrm>
            <a:off x="11285470" y="974140"/>
            <a:ext cx="140770" cy="1407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ine 3">
            <a:extLst>
              <a:ext uri="{FF2B5EF4-FFF2-40B4-BE49-F238E27FC236}">
                <a16:creationId xmlns:a16="http://schemas.microsoft.com/office/drawing/2014/main" id="{5447D118-8F87-620B-BEAC-587592CD0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1929" y="5385350"/>
            <a:ext cx="2400820" cy="127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31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33FF1-61FB-95B7-40AE-96550B7E6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284BD11F-1ACC-441B-D088-569865BF9828}"/>
              </a:ext>
            </a:extLst>
          </p:cNvPr>
          <p:cNvSpPr/>
          <p:nvPr/>
        </p:nvSpPr>
        <p:spPr>
          <a:xfrm flipV="1">
            <a:off x="0" y="0"/>
            <a:ext cx="914400" cy="914400"/>
          </a:xfrm>
          <a:prstGeom prst="triangle">
            <a:avLst>
              <a:gd name="adj" fmla="val 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E584DB8-1E31-CD00-8849-D57E7269C48F}"/>
              </a:ext>
            </a:extLst>
          </p:cNvPr>
          <p:cNvGrpSpPr/>
          <p:nvPr/>
        </p:nvGrpSpPr>
        <p:grpSpPr>
          <a:xfrm>
            <a:off x="774700" y="1035427"/>
            <a:ext cx="1670050" cy="91440"/>
            <a:chOff x="962025" y="1035427"/>
            <a:chExt cx="1670050" cy="91440"/>
          </a:xfrm>
          <a:solidFill>
            <a:srgbClr val="00B0F0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9EE23BD-5EA8-55E5-4B2D-B8DD92C8DA6C}"/>
                </a:ext>
              </a:extLst>
            </p:cNvPr>
            <p:cNvSpPr/>
            <p:nvPr/>
          </p:nvSpPr>
          <p:spPr>
            <a:xfrm>
              <a:off x="962025" y="1035427"/>
              <a:ext cx="457200" cy="914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4E93920-BA0A-7A6C-7DDC-571F259618C0}"/>
                </a:ext>
              </a:extLst>
            </p:cNvPr>
            <p:cNvSpPr/>
            <p:nvPr/>
          </p:nvSpPr>
          <p:spPr>
            <a:xfrm>
              <a:off x="1568450" y="1035427"/>
              <a:ext cx="457200" cy="914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CA9969F-28C2-F5C0-3AE8-C8824E4EF376}"/>
                </a:ext>
              </a:extLst>
            </p:cNvPr>
            <p:cNvSpPr/>
            <p:nvPr/>
          </p:nvSpPr>
          <p:spPr>
            <a:xfrm>
              <a:off x="2174875" y="1035427"/>
              <a:ext cx="457200" cy="914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32878E-8452-CC69-0271-301B43F31437}"/>
              </a:ext>
            </a:extLst>
          </p:cNvPr>
          <p:cNvSpPr/>
          <p:nvPr/>
        </p:nvSpPr>
        <p:spPr>
          <a:xfrm rot="16200000">
            <a:off x="-457200" y="5388679"/>
            <a:ext cx="1828800" cy="5677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8E92FF5-F736-FCAD-D7B7-C2DAC9D909E6}"/>
              </a:ext>
            </a:extLst>
          </p:cNvPr>
          <p:cNvSpPr/>
          <p:nvPr/>
        </p:nvSpPr>
        <p:spPr>
          <a:xfrm rot="16200000">
            <a:off x="104659" y="6325436"/>
            <a:ext cx="705082" cy="315678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reptunghi 2">
            <a:extLst>
              <a:ext uri="{FF2B5EF4-FFF2-40B4-BE49-F238E27FC236}">
                <a16:creationId xmlns:a16="http://schemas.microsoft.com/office/drawing/2014/main" id="{401F6F9C-E0F2-2CCD-9564-E83D1C715A3D}"/>
              </a:ext>
            </a:extLst>
          </p:cNvPr>
          <p:cNvSpPr/>
          <p:nvPr/>
        </p:nvSpPr>
        <p:spPr>
          <a:xfrm>
            <a:off x="1749009" y="104798"/>
            <a:ext cx="820257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o-RO" sz="40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latin typeface="Georgia Pro Light" panose="02040302050405020303" pitchFamily="18" charset="0"/>
              </a:rPr>
              <a:t>Pe-un pătul de fân și floare</a:t>
            </a:r>
          </a:p>
          <a:p>
            <a:pPr algn="ctr"/>
            <a:r>
              <a:rPr lang="ro-RO" sz="40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latin typeface="Georgia Pro Light" panose="02040302050405020303" pitchFamily="18" charset="0"/>
              </a:rPr>
              <a:t>Înțelegerea textului</a:t>
            </a:r>
          </a:p>
        </p:txBody>
      </p:sp>
      <p:sp>
        <p:nvSpPr>
          <p:cNvPr id="6" name="CasetăText 5">
            <a:extLst>
              <a:ext uri="{FF2B5EF4-FFF2-40B4-BE49-F238E27FC236}">
                <a16:creationId xmlns:a16="http://schemas.microsoft.com/office/drawing/2014/main" id="{162D3B1E-CEFA-A18B-5062-F229651DE323}"/>
              </a:ext>
            </a:extLst>
          </p:cNvPr>
          <p:cNvSpPr txBox="1"/>
          <p:nvPr/>
        </p:nvSpPr>
        <p:spPr>
          <a:xfrm>
            <a:off x="299361" y="1672207"/>
            <a:ext cx="3499377" cy="830997"/>
          </a:xfrm>
          <a:custGeom>
            <a:avLst/>
            <a:gdLst>
              <a:gd name="connsiteX0" fmla="*/ 0 w 3499377"/>
              <a:gd name="connsiteY0" fmla="*/ 0 h 830997"/>
              <a:gd name="connsiteX1" fmla="*/ 618223 w 3499377"/>
              <a:gd name="connsiteY1" fmla="*/ 0 h 830997"/>
              <a:gd name="connsiteX2" fmla="*/ 1166459 w 3499377"/>
              <a:gd name="connsiteY2" fmla="*/ 0 h 830997"/>
              <a:gd name="connsiteX3" fmla="*/ 1714695 w 3499377"/>
              <a:gd name="connsiteY3" fmla="*/ 0 h 830997"/>
              <a:gd name="connsiteX4" fmla="*/ 2262930 w 3499377"/>
              <a:gd name="connsiteY4" fmla="*/ 0 h 830997"/>
              <a:gd name="connsiteX5" fmla="*/ 2916147 w 3499377"/>
              <a:gd name="connsiteY5" fmla="*/ 0 h 830997"/>
              <a:gd name="connsiteX6" fmla="*/ 3499377 w 3499377"/>
              <a:gd name="connsiteY6" fmla="*/ 0 h 830997"/>
              <a:gd name="connsiteX7" fmla="*/ 3499377 w 3499377"/>
              <a:gd name="connsiteY7" fmla="*/ 398879 h 830997"/>
              <a:gd name="connsiteX8" fmla="*/ 3499377 w 3499377"/>
              <a:gd name="connsiteY8" fmla="*/ 830997 h 830997"/>
              <a:gd name="connsiteX9" fmla="*/ 2846160 w 3499377"/>
              <a:gd name="connsiteY9" fmla="*/ 830997 h 830997"/>
              <a:gd name="connsiteX10" fmla="*/ 2332918 w 3499377"/>
              <a:gd name="connsiteY10" fmla="*/ 830997 h 830997"/>
              <a:gd name="connsiteX11" fmla="*/ 1819676 w 3499377"/>
              <a:gd name="connsiteY11" fmla="*/ 830997 h 830997"/>
              <a:gd name="connsiteX12" fmla="*/ 1166459 w 3499377"/>
              <a:gd name="connsiteY12" fmla="*/ 830997 h 830997"/>
              <a:gd name="connsiteX13" fmla="*/ 583230 w 3499377"/>
              <a:gd name="connsiteY13" fmla="*/ 830997 h 830997"/>
              <a:gd name="connsiteX14" fmla="*/ 0 w 3499377"/>
              <a:gd name="connsiteY14" fmla="*/ 830997 h 830997"/>
              <a:gd name="connsiteX15" fmla="*/ 0 w 3499377"/>
              <a:gd name="connsiteY15" fmla="*/ 423808 h 830997"/>
              <a:gd name="connsiteX16" fmla="*/ 0 w 3499377"/>
              <a:gd name="connsiteY16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99377" h="830997" extrusionOk="0">
                <a:moveTo>
                  <a:pt x="0" y="0"/>
                </a:moveTo>
                <a:cubicBezTo>
                  <a:pt x="246994" y="-62779"/>
                  <a:pt x="407867" y="36131"/>
                  <a:pt x="618223" y="0"/>
                </a:cubicBezTo>
                <a:cubicBezTo>
                  <a:pt x="828579" y="-36131"/>
                  <a:pt x="906878" y="15854"/>
                  <a:pt x="1166459" y="0"/>
                </a:cubicBezTo>
                <a:cubicBezTo>
                  <a:pt x="1426040" y="-15854"/>
                  <a:pt x="1450726" y="27275"/>
                  <a:pt x="1714695" y="0"/>
                </a:cubicBezTo>
                <a:cubicBezTo>
                  <a:pt x="1978664" y="-27275"/>
                  <a:pt x="2108712" y="22982"/>
                  <a:pt x="2262930" y="0"/>
                </a:cubicBezTo>
                <a:cubicBezTo>
                  <a:pt x="2417148" y="-22982"/>
                  <a:pt x="2695233" y="62222"/>
                  <a:pt x="2916147" y="0"/>
                </a:cubicBezTo>
                <a:cubicBezTo>
                  <a:pt x="3137061" y="-62222"/>
                  <a:pt x="3353705" y="729"/>
                  <a:pt x="3499377" y="0"/>
                </a:cubicBezTo>
                <a:cubicBezTo>
                  <a:pt x="3509011" y="132266"/>
                  <a:pt x="3482088" y="240084"/>
                  <a:pt x="3499377" y="398879"/>
                </a:cubicBezTo>
                <a:cubicBezTo>
                  <a:pt x="3516666" y="557674"/>
                  <a:pt x="3457099" y="733456"/>
                  <a:pt x="3499377" y="830997"/>
                </a:cubicBezTo>
                <a:cubicBezTo>
                  <a:pt x="3295104" y="855557"/>
                  <a:pt x="3093616" y="794194"/>
                  <a:pt x="2846160" y="830997"/>
                </a:cubicBezTo>
                <a:cubicBezTo>
                  <a:pt x="2598704" y="867800"/>
                  <a:pt x="2501115" y="804690"/>
                  <a:pt x="2332918" y="830997"/>
                </a:cubicBezTo>
                <a:cubicBezTo>
                  <a:pt x="2164721" y="857304"/>
                  <a:pt x="1986380" y="802131"/>
                  <a:pt x="1819676" y="830997"/>
                </a:cubicBezTo>
                <a:cubicBezTo>
                  <a:pt x="1652972" y="859863"/>
                  <a:pt x="1369603" y="758161"/>
                  <a:pt x="1166459" y="830997"/>
                </a:cubicBezTo>
                <a:cubicBezTo>
                  <a:pt x="963315" y="903833"/>
                  <a:pt x="823614" y="802431"/>
                  <a:pt x="583230" y="830997"/>
                </a:cubicBezTo>
                <a:cubicBezTo>
                  <a:pt x="342846" y="859563"/>
                  <a:pt x="273397" y="765456"/>
                  <a:pt x="0" y="830997"/>
                </a:cubicBezTo>
                <a:cubicBezTo>
                  <a:pt x="-18137" y="730000"/>
                  <a:pt x="18826" y="608395"/>
                  <a:pt x="0" y="423808"/>
                </a:cubicBezTo>
                <a:cubicBezTo>
                  <a:pt x="-18826" y="239221"/>
                  <a:pt x="30330" y="19174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05353155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ro-RO" sz="4800" b="1" dirty="0">
                <a:latin typeface="Georgia Pro Light" panose="02040302050405020303" pitchFamily="18" charset="0"/>
              </a:rPr>
              <a:t>pătul de fân</a:t>
            </a:r>
          </a:p>
        </p:txBody>
      </p:sp>
      <p:pic>
        <p:nvPicPr>
          <p:cNvPr id="13" name="Imagine 12" descr="O imagine care conține în aer liber, plantă, floare, Plantă de semințe&#10;&#10;AI-generated content may be incorrect.">
            <a:extLst>
              <a:ext uri="{FF2B5EF4-FFF2-40B4-BE49-F238E27FC236}">
                <a16:creationId xmlns:a16="http://schemas.microsoft.com/office/drawing/2014/main" id="{6366D6F0-1801-A63C-BA5B-BDE248D7A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33" y="4572687"/>
            <a:ext cx="3160253" cy="16887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ine 15" descr="O imagine care conține nor, clădire, cer, colibă&#10;&#10;AI-generated content may be incorrect.">
            <a:extLst>
              <a:ext uri="{FF2B5EF4-FFF2-40B4-BE49-F238E27FC236}">
                <a16:creationId xmlns:a16="http://schemas.microsoft.com/office/drawing/2014/main" id="{1C3C74C1-298C-9B99-7150-746F4C288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274" y="4446410"/>
            <a:ext cx="3182434" cy="2131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Substituent imagine 21">
            <a:extLst>
              <a:ext uri="{FF2B5EF4-FFF2-40B4-BE49-F238E27FC236}">
                <a16:creationId xmlns:a16="http://schemas.microsoft.com/office/drawing/2014/main" id="{4556DE06-E51A-3349-9D59-1BF3ADB093D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" r="2721"/>
          <a:stretch>
            <a:fillRect/>
          </a:stretch>
        </p:blipFill>
        <p:spPr>
          <a:xfrm>
            <a:off x="3750411" y="4446410"/>
            <a:ext cx="1997491" cy="19974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CasetăText 20">
            <a:extLst>
              <a:ext uri="{FF2B5EF4-FFF2-40B4-BE49-F238E27FC236}">
                <a16:creationId xmlns:a16="http://schemas.microsoft.com/office/drawing/2014/main" id="{56FEC4A9-FB29-687E-F6E9-E8AD2A016A19}"/>
              </a:ext>
            </a:extLst>
          </p:cNvPr>
          <p:cNvSpPr txBox="1"/>
          <p:nvPr/>
        </p:nvSpPr>
        <p:spPr>
          <a:xfrm>
            <a:off x="4339721" y="1672206"/>
            <a:ext cx="2391020" cy="830997"/>
          </a:xfrm>
          <a:custGeom>
            <a:avLst/>
            <a:gdLst>
              <a:gd name="connsiteX0" fmla="*/ 0 w 2391020"/>
              <a:gd name="connsiteY0" fmla="*/ 0 h 830997"/>
              <a:gd name="connsiteX1" fmla="*/ 526024 w 2391020"/>
              <a:gd name="connsiteY1" fmla="*/ 0 h 830997"/>
              <a:gd name="connsiteX2" fmla="*/ 1171600 w 2391020"/>
              <a:gd name="connsiteY2" fmla="*/ 0 h 830997"/>
              <a:gd name="connsiteX3" fmla="*/ 1817175 w 2391020"/>
              <a:gd name="connsiteY3" fmla="*/ 0 h 830997"/>
              <a:gd name="connsiteX4" fmla="*/ 2391020 w 2391020"/>
              <a:gd name="connsiteY4" fmla="*/ 0 h 830997"/>
              <a:gd name="connsiteX5" fmla="*/ 2391020 w 2391020"/>
              <a:gd name="connsiteY5" fmla="*/ 415499 h 830997"/>
              <a:gd name="connsiteX6" fmla="*/ 2391020 w 2391020"/>
              <a:gd name="connsiteY6" fmla="*/ 830997 h 830997"/>
              <a:gd name="connsiteX7" fmla="*/ 1793265 w 2391020"/>
              <a:gd name="connsiteY7" fmla="*/ 830997 h 830997"/>
              <a:gd name="connsiteX8" fmla="*/ 1219420 w 2391020"/>
              <a:gd name="connsiteY8" fmla="*/ 830997 h 830997"/>
              <a:gd name="connsiteX9" fmla="*/ 573845 w 2391020"/>
              <a:gd name="connsiteY9" fmla="*/ 830997 h 830997"/>
              <a:gd name="connsiteX10" fmla="*/ 0 w 2391020"/>
              <a:gd name="connsiteY10" fmla="*/ 830997 h 830997"/>
              <a:gd name="connsiteX11" fmla="*/ 0 w 2391020"/>
              <a:gd name="connsiteY11" fmla="*/ 440428 h 830997"/>
              <a:gd name="connsiteX12" fmla="*/ 0 w 2391020"/>
              <a:gd name="connsiteY12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91020" h="830997" fill="none" extrusionOk="0">
                <a:moveTo>
                  <a:pt x="0" y="0"/>
                </a:moveTo>
                <a:cubicBezTo>
                  <a:pt x="172361" y="-45166"/>
                  <a:pt x="360532" y="27709"/>
                  <a:pt x="526024" y="0"/>
                </a:cubicBezTo>
                <a:cubicBezTo>
                  <a:pt x="691516" y="-27709"/>
                  <a:pt x="1038286" y="74186"/>
                  <a:pt x="1171600" y="0"/>
                </a:cubicBezTo>
                <a:cubicBezTo>
                  <a:pt x="1304914" y="-74186"/>
                  <a:pt x="1572585" y="5854"/>
                  <a:pt x="1817175" y="0"/>
                </a:cubicBezTo>
                <a:cubicBezTo>
                  <a:pt x="2061766" y="-5854"/>
                  <a:pt x="2112091" y="8931"/>
                  <a:pt x="2391020" y="0"/>
                </a:cubicBezTo>
                <a:cubicBezTo>
                  <a:pt x="2439839" y="124575"/>
                  <a:pt x="2350791" y="324499"/>
                  <a:pt x="2391020" y="415499"/>
                </a:cubicBezTo>
                <a:cubicBezTo>
                  <a:pt x="2431249" y="506499"/>
                  <a:pt x="2359437" y="739866"/>
                  <a:pt x="2391020" y="830997"/>
                </a:cubicBezTo>
                <a:cubicBezTo>
                  <a:pt x="2208293" y="839617"/>
                  <a:pt x="1960132" y="801796"/>
                  <a:pt x="1793265" y="830997"/>
                </a:cubicBezTo>
                <a:cubicBezTo>
                  <a:pt x="1626398" y="860198"/>
                  <a:pt x="1497685" y="789976"/>
                  <a:pt x="1219420" y="830997"/>
                </a:cubicBezTo>
                <a:cubicBezTo>
                  <a:pt x="941156" y="872018"/>
                  <a:pt x="767752" y="818078"/>
                  <a:pt x="573845" y="830997"/>
                </a:cubicBezTo>
                <a:cubicBezTo>
                  <a:pt x="379938" y="843916"/>
                  <a:pt x="180123" y="824662"/>
                  <a:pt x="0" y="830997"/>
                </a:cubicBezTo>
                <a:cubicBezTo>
                  <a:pt x="-22268" y="727893"/>
                  <a:pt x="44016" y="589604"/>
                  <a:pt x="0" y="440428"/>
                </a:cubicBezTo>
                <a:cubicBezTo>
                  <a:pt x="-44016" y="291252"/>
                  <a:pt x="2882" y="179409"/>
                  <a:pt x="0" y="0"/>
                </a:cubicBezTo>
                <a:close/>
              </a:path>
              <a:path w="2391020" h="830997" stroke="0" extrusionOk="0">
                <a:moveTo>
                  <a:pt x="0" y="0"/>
                </a:moveTo>
                <a:cubicBezTo>
                  <a:pt x="201695" y="-32846"/>
                  <a:pt x="442286" y="20981"/>
                  <a:pt x="621665" y="0"/>
                </a:cubicBezTo>
                <a:cubicBezTo>
                  <a:pt x="801044" y="-20981"/>
                  <a:pt x="947139" y="38942"/>
                  <a:pt x="1195510" y="0"/>
                </a:cubicBezTo>
                <a:cubicBezTo>
                  <a:pt x="1443881" y="-38942"/>
                  <a:pt x="1506574" y="65995"/>
                  <a:pt x="1769355" y="0"/>
                </a:cubicBezTo>
                <a:cubicBezTo>
                  <a:pt x="2032137" y="-65995"/>
                  <a:pt x="2128385" y="34302"/>
                  <a:pt x="2391020" y="0"/>
                </a:cubicBezTo>
                <a:cubicBezTo>
                  <a:pt x="2391241" y="126867"/>
                  <a:pt x="2347497" y="244975"/>
                  <a:pt x="2391020" y="432118"/>
                </a:cubicBezTo>
                <a:cubicBezTo>
                  <a:pt x="2434543" y="619261"/>
                  <a:pt x="2355185" y="633084"/>
                  <a:pt x="2391020" y="830997"/>
                </a:cubicBezTo>
                <a:cubicBezTo>
                  <a:pt x="2098520" y="894165"/>
                  <a:pt x="1953653" y="760962"/>
                  <a:pt x="1793265" y="830997"/>
                </a:cubicBezTo>
                <a:cubicBezTo>
                  <a:pt x="1632878" y="901032"/>
                  <a:pt x="1501148" y="798564"/>
                  <a:pt x="1243330" y="830997"/>
                </a:cubicBezTo>
                <a:cubicBezTo>
                  <a:pt x="985513" y="863430"/>
                  <a:pt x="866350" y="812005"/>
                  <a:pt x="597755" y="830997"/>
                </a:cubicBezTo>
                <a:cubicBezTo>
                  <a:pt x="329161" y="849989"/>
                  <a:pt x="205137" y="785917"/>
                  <a:pt x="0" y="830997"/>
                </a:cubicBezTo>
                <a:cubicBezTo>
                  <a:pt x="-10586" y="716572"/>
                  <a:pt x="30574" y="623850"/>
                  <a:pt x="0" y="432118"/>
                </a:cubicBezTo>
                <a:cubicBezTo>
                  <a:pt x="-30574" y="240386"/>
                  <a:pt x="1866" y="177619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05353155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ro-RO" sz="4800" b="1" dirty="0">
                <a:latin typeface="Georgia Pro Light" panose="02040302050405020303" pitchFamily="18" charset="0"/>
              </a:rPr>
              <a:t>sulfine</a:t>
            </a:r>
          </a:p>
        </p:txBody>
      </p:sp>
      <p:sp>
        <p:nvSpPr>
          <p:cNvPr id="23" name="CasetăText 22">
            <a:extLst>
              <a:ext uri="{FF2B5EF4-FFF2-40B4-BE49-F238E27FC236}">
                <a16:creationId xmlns:a16="http://schemas.microsoft.com/office/drawing/2014/main" id="{08E3BCE1-CB99-716B-40E9-0332107AA5B2}"/>
              </a:ext>
            </a:extLst>
          </p:cNvPr>
          <p:cNvSpPr txBox="1"/>
          <p:nvPr/>
        </p:nvSpPr>
        <p:spPr>
          <a:xfrm>
            <a:off x="7180470" y="1685295"/>
            <a:ext cx="1812701" cy="830997"/>
          </a:xfrm>
          <a:custGeom>
            <a:avLst/>
            <a:gdLst>
              <a:gd name="connsiteX0" fmla="*/ 0 w 1812701"/>
              <a:gd name="connsiteY0" fmla="*/ 0 h 830997"/>
              <a:gd name="connsiteX1" fmla="*/ 398794 w 1812701"/>
              <a:gd name="connsiteY1" fmla="*/ 0 h 830997"/>
              <a:gd name="connsiteX2" fmla="*/ 888223 w 1812701"/>
              <a:gd name="connsiteY2" fmla="*/ 0 h 830997"/>
              <a:gd name="connsiteX3" fmla="*/ 1377653 w 1812701"/>
              <a:gd name="connsiteY3" fmla="*/ 0 h 830997"/>
              <a:gd name="connsiteX4" fmla="*/ 1812701 w 1812701"/>
              <a:gd name="connsiteY4" fmla="*/ 0 h 830997"/>
              <a:gd name="connsiteX5" fmla="*/ 1812701 w 1812701"/>
              <a:gd name="connsiteY5" fmla="*/ 415499 h 830997"/>
              <a:gd name="connsiteX6" fmla="*/ 1812701 w 1812701"/>
              <a:gd name="connsiteY6" fmla="*/ 830997 h 830997"/>
              <a:gd name="connsiteX7" fmla="*/ 1359526 w 1812701"/>
              <a:gd name="connsiteY7" fmla="*/ 830997 h 830997"/>
              <a:gd name="connsiteX8" fmla="*/ 924478 w 1812701"/>
              <a:gd name="connsiteY8" fmla="*/ 830997 h 830997"/>
              <a:gd name="connsiteX9" fmla="*/ 435048 w 1812701"/>
              <a:gd name="connsiteY9" fmla="*/ 830997 h 830997"/>
              <a:gd name="connsiteX10" fmla="*/ 0 w 1812701"/>
              <a:gd name="connsiteY10" fmla="*/ 830997 h 830997"/>
              <a:gd name="connsiteX11" fmla="*/ 0 w 1812701"/>
              <a:gd name="connsiteY11" fmla="*/ 440428 h 830997"/>
              <a:gd name="connsiteX12" fmla="*/ 0 w 1812701"/>
              <a:gd name="connsiteY12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12701" h="830997" fill="none" extrusionOk="0">
                <a:moveTo>
                  <a:pt x="0" y="0"/>
                </a:moveTo>
                <a:cubicBezTo>
                  <a:pt x="110695" y="-3591"/>
                  <a:pt x="204009" y="27864"/>
                  <a:pt x="398794" y="0"/>
                </a:cubicBezTo>
                <a:cubicBezTo>
                  <a:pt x="593579" y="-27864"/>
                  <a:pt x="730644" y="53303"/>
                  <a:pt x="888223" y="0"/>
                </a:cubicBezTo>
                <a:cubicBezTo>
                  <a:pt x="1045802" y="-53303"/>
                  <a:pt x="1202814" y="54110"/>
                  <a:pt x="1377653" y="0"/>
                </a:cubicBezTo>
                <a:cubicBezTo>
                  <a:pt x="1552492" y="-54110"/>
                  <a:pt x="1640989" y="23274"/>
                  <a:pt x="1812701" y="0"/>
                </a:cubicBezTo>
                <a:cubicBezTo>
                  <a:pt x="1861520" y="124575"/>
                  <a:pt x="1772472" y="324499"/>
                  <a:pt x="1812701" y="415499"/>
                </a:cubicBezTo>
                <a:cubicBezTo>
                  <a:pt x="1852930" y="506499"/>
                  <a:pt x="1781118" y="739866"/>
                  <a:pt x="1812701" y="830997"/>
                </a:cubicBezTo>
                <a:cubicBezTo>
                  <a:pt x="1620283" y="851877"/>
                  <a:pt x="1525250" y="779460"/>
                  <a:pt x="1359526" y="830997"/>
                </a:cubicBezTo>
                <a:cubicBezTo>
                  <a:pt x="1193802" y="882534"/>
                  <a:pt x="1125181" y="785267"/>
                  <a:pt x="924478" y="830997"/>
                </a:cubicBezTo>
                <a:cubicBezTo>
                  <a:pt x="723775" y="876727"/>
                  <a:pt x="568416" y="776982"/>
                  <a:pt x="435048" y="830997"/>
                </a:cubicBezTo>
                <a:cubicBezTo>
                  <a:pt x="301680" y="885012"/>
                  <a:pt x="169191" y="788831"/>
                  <a:pt x="0" y="830997"/>
                </a:cubicBezTo>
                <a:cubicBezTo>
                  <a:pt x="-22268" y="727893"/>
                  <a:pt x="44016" y="589604"/>
                  <a:pt x="0" y="440428"/>
                </a:cubicBezTo>
                <a:cubicBezTo>
                  <a:pt x="-44016" y="291252"/>
                  <a:pt x="2882" y="179409"/>
                  <a:pt x="0" y="0"/>
                </a:cubicBezTo>
                <a:close/>
              </a:path>
              <a:path w="1812701" h="830997" stroke="0" extrusionOk="0">
                <a:moveTo>
                  <a:pt x="0" y="0"/>
                </a:moveTo>
                <a:cubicBezTo>
                  <a:pt x="207370" y="-28089"/>
                  <a:pt x="270391" y="4960"/>
                  <a:pt x="471302" y="0"/>
                </a:cubicBezTo>
                <a:cubicBezTo>
                  <a:pt x="672213" y="-4960"/>
                  <a:pt x="707793" y="32253"/>
                  <a:pt x="906351" y="0"/>
                </a:cubicBezTo>
                <a:cubicBezTo>
                  <a:pt x="1104909" y="-32253"/>
                  <a:pt x="1232090" y="44371"/>
                  <a:pt x="1341399" y="0"/>
                </a:cubicBezTo>
                <a:cubicBezTo>
                  <a:pt x="1450708" y="-44371"/>
                  <a:pt x="1642685" y="23300"/>
                  <a:pt x="1812701" y="0"/>
                </a:cubicBezTo>
                <a:cubicBezTo>
                  <a:pt x="1812922" y="126867"/>
                  <a:pt x="1769178" y="244975"/>
                  <a:pt x="1812701" y="432118"/>
                </a:cubicBezTo>
                <a:cubicBezTo>
                  <a:pt x="1856224" y="619261"/>
                  <a:pt x="1776866" y="633084"/>
                  <a:pt x="1812701" y="830997"/>
                </a:cubicBezTo>
                <a:cubicBezTo>
                  <a:pt x="1589035" y="834383"/>
                  <a:pt x="1468891" y="825940"/>
                  <a:pt x="1359526" y="830997"/>
                </a:cubicBezTo>
                <a:cubicBezTo>
                  <a:pt x="1250162" y="836054"/>
                  <a:pt x="1109121" y="810259"/>
                  <a:pt x="942605" y="830997"/>
                </a:cubicBezTo>
                <a:cubicBezTo>
                  <a:pt x="776089" y="851735"/>
                  <a:pt x="624342" y="808904"/>
                  <a:pt x="453175" y="830997"/>
                </a:cubicBezTo>
                <a:cubicBezTo>
                  <a:pt x="282008" y="853090"/>
                  <a:pt x="211416" y="801522"/>
                  <a:pt x="0" y="830997"/>
                </a:cubicBezTo>
                <a:cubicBezTo>
                  <a:pt x="-10586" y="716572"/>
                  <a:pt x="30574" y="623850"/>
                  <a:pt x="0" y="432118"/>
                </a:cubicBezTo>
                <a:cubicBezTo>
                  <a:pt x="-30574" y="240386"/>
                  <a:pt x="1866" y="177619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05353155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ro-RO" sz="4800" b="1" dirty="0">
                <a:latin typeface="Georgia Pro Light" panose="02040302050405020303" pitchFamily="18" charset="0"/>
              </a:rPr>
              <a:t>iesle</a:t>
            </a:r>
          </a:p>
        </p:txBody>
      </p:sp>
      <p:sp>
        <p:nvSpPr>
          <p:cNvPr id="24" name="CasetăText 23">
            <a:extLst>
              <a:ext uri="{FF2B5EF4-FFF2-40B4-BE49-F238E27FC236}">
                <a16:creationId xmlns:a16="http://schemas.microsoft.com/office/drawing/2014/main" id="{C151E23E-4180-6E2F-B7E5-DA6517A6F313}"/>
              </a:ext>
            </a:extLst>
          </p:cNvPr>
          <p:cNvSpPr txBox="1"/>
          <p:nvPr/>
        </p:nvSpPr>
        <p:spPr>
          <a:xfrm>
            <a:off x="9534154" y="1685295"/>
            <a:ext cx="2221072" cy="830997"/>
          </a:xfrm>
          <a:custGeom>
            <a:avLst/>
            <a:gdLst>
              <a:gd name="connsiteX0" fmla="*/ 0 w 2221072"/>
              <a:gd name="connsiteY0" fmla="*/ 0 h 830997"/>
              <a:gd name="connsiteX1" fmla="*/ 488636 w 2221072"/>
              <a:gd name="connsiteY1" fmla="*/ 0 h 830997"/>
              <a:gd name="connsiteX2" fmla="*/ 1088325 w 2221072"/>
              <a:gd name="connsiteY2" fmla="*/ 0 h 830997"/>
              <a:gd name="connsiteX3" fmla="*/ 1688015 w 2221072"/>
              <a:gd name="connsiteY3" fmla="*/ 0 h 830997"/>
              <a:gd name="connsiteX4" fmla="*/ 2221072 w 2221072"/>
              <a:gd name="connsiteY4" fmla="*/ 0 h 830997"/>
              <a:gd name="connsiteX5" fmla="*/ 2221072 w 2221072"/>
              <a:gd name="connsiteY5" fmla="*/ 415499 h 830997"/>
              <a:gd name="connsiteX6" fmla="*/ 2221072 w 2221072"/>
              <a:gd name="connsiteY6" fmla="*/ 830997 h 830997"/>
              <a:gd name="connsiteX7" fmla="*/ 1665804 w 2221072"/>
              <a:gd name="connsiteY7" fmla="*/ 830997 h 830997"/>
              <a:gd name="connsiteX8" fmla="*/ 1132747 w 2221072"/>
              <a:gd name="connsiteY8" fmla="*/ 830997 h 830997"/>
              <a:gd name="connsiteX9" fmla="*/ 533057 w 2221072"/>
              <a:gd name="connsiteY9" fmla="*/ 830997 h 830997"/>
              <a:gd name="connsiteX10" fmla="*/ 0 w 2221072"/>
              <a:gd name="connsiteY10" fmla="*/ 830997 h 830997"/>
              <a:gd name="connsiteX11" fmla="*/ 0 w 2221072"/>
              <a:gd name="connsiteY11" fmla="*/ 440428 h 830997"/>
              <a:gd name="connsiteX12" fmla="*/ 0 w 2221072"/>
              <a:gd name="connsiteY12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21072" h="830997" fill="none" extrusionOk="0">
                <a:moveTo>
                  <a:pt x="0" y="0"/>
                </a:moveTo>
                <a:cubicBezTo>
                  <a:pt x="192659" y="-35379"/>
                  <a:pt x="252436" y="16904"/>
                  <a:pt x="488636" y="0"/>
                </a:cubicBezTo>
                <a:cubicBezTo>
                  <a:pt x="724836" y="-16904"/>
                  <a:pt x="939039" y="48536"/>
                  <a:pt x="1088325" y="0"/>
                </a:cubicBezTo>
                <a:cubicBezTo>
                  <a:pt x="1237611" y="-48536"/>
                  <a:pt x="1416892" y="65851"/>
                  <a:pt x="1688015" y="0"/>
                </a:cubicBezTo>
                <a:cubicBezTo>
                  <a:pt x="1959138" y="-65851"/>
                  <a:pt x="1989652" y="61404"/>
                  <a:pt x="2221072" y="0"/>
                </a:cubicBezTo>
                <a:cubicBezTo>
                  <a:pt x="2269891" y="124575"/>
                  <a:pt x="2180843" y="324499"/>
                  <a:pt x="2221072" y="415499"/>
                </a:cubicBezTo>
                <a:cubicBezTo>
                  <a:pt x="2261301" y="506499"/>
                  <a:pt x="2189489" y="739866"/>
                  <a:pt x="2221072" y="830997"/>
                </a:cubicBezTo>
                <a:cubicBezTo>
                  <a:pt x="1960677" y="844523"/>
                  <a:pt x="1787145" y="828702"/>
                  <a:pt x="1665804" y="830997"/>
                </a:cubicBezTo>
                <a:cubicBezTo>
                  <a:pt x="1544463" y="833292"/>
                  <a:pt x="1338297" y="818001"/>
                  <a:pt x="1132747" y="830997"/>
                </a:cubicBezTo>
                <a:cubicBezTo>
                  <a:pt x="927197" y="843993"/>
                  <a:pt x="692159" y="764616"/>
                  <a:pt x="533057" y="830997"/>
                </a:cubicBezTo>
                <a:cubicBezTo>
                  <a:pt x="373955" y="897378"/>
                  <a:pt x="214860" y="816563"/>
                  <a:pt x="0" y="830997"/>
                </a:cubicBezTo>
                <a:cubicBezTo>
                  <a:pt x="-22268" y="727893"/>
                  <a:pt x="44016" y="589604"/>
                  <a:pt x="0" y="440428"/>
                </a:cubicBezTo>
                <a:cubicBezTo>
                  <a:pt x="-44016" y="291252"/>
                  <a:pt x="2882" y="179409"/>
                  <a:pt x="0" y="0"/>
                </a:cubicBezTo>
                <a:close/>
              </a:path>
              <a:path w="2221072" h="830997" stroke="0" extrusionOk="0">
                <a:moveTo>
                  <a:pt x="0" y="0"/>
                </a:moveTo>
                <a:cubicBezTo>
                  <a:pt x="156209" y="-1041"/>
                  <a:pt x="335656" y="6364"/>
                  <a:pt x="577479" y="0"/>
                </a:cubicBezTo>
                <a:cubicBezTo>
                  <a:pt x="819302" y="-6364"/>
                  <a:pt x="939631" y="47878"/>
                  <a:pt x="1110536" y="0"/>
                </a:cubicBezTo>
                <a:cubicBezTo>
                  <a:pt x="1281441" y="-47878"/>
                  <a:pt x="1520009" y="41170"/>
                  <a:pt x="1643593" y="0"/>
                </a:cubicBezTo>
                <a:cubicBezTo>
                  <a:pt x="1767177" y="-41170"/>
                  <a:pt x="2021546" y="11182"/>
                  <a:pt x="2221072" y="0"/>
                </a:cubicBezTo>
                <a:cubicBezTo>
                  <a:pt x="2221293" y="126867"/>
                  <a:pt x="2177549" y="244975"/>
                  <a:pt x="2221072" y="432118"/>
                </a:cubicBezTo>
                <a:cubicBezTo>
                  <a:pt x="2264595" y="619261"/>
                  <a:pt x="2185237" y="633084"/>
                  <a:pt x="2221072" y="830997"/>
                </a:cubicBezTo>
                <a:cubicBezTo>
                  <a:pt x="1984968" y="886207"/>
                  <a:pt x="1928247" y="781392"/>
                  <a:pt x="1665804" y="830997"/>
                </a:cubicBezTo>
                <a:cubicBezTo>
                  <a:pt x="1403361" y="880602"/>
                  <a:pt x="1342968" y="788100"/>
                  <a:pt x="1154957" y="830997"/>
                </a:cubicBezTo>
                <a:cubicBezTo>
                  <a:pt x="966946" y="873894"/>
                  <a:pt x="730060" y="810284"/>
                  <a:pt x="555268" y="830997"/>
                </a:cubicBezTo>
                <a:cubicBezTo>
                  <a:pt x="380476" y="851710"/>
                  <a:pt x="116210" y="824888"/>
                  <a:pt x="0" y="830997"/>
                </a:cubicBezTo>
                <a:cubicBezTo>
                  <a:pt x="-10586" y="716572"/>
                  <a:pt x="30574" y="623850"/>
                  <a:pt x="0" y="432118"/>
                </a:cubicBezTo>
                <a:cubicBezTo>
                  <a:pt x="-30574" y="240386"/>
                  <a:pt x="1866" y="177619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05353155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ro-RO" sz="4800" b="1" dirty="0">
                <a:latin typeface="Georgia Pro Light" panose="02040302050405020303" pitchFamily="18" charset="0"/>
              </a:rPr>
              <a:t>vatră</a:t>
            </a:r>
          </a:p>
        </p:txBody>
      </p:sp>
      <p:pic>
        <p:nvPicPr>
          <p:cNvPr id="26" name="Imagine 25" descr="O imagine care conține perete, cărămidă, clădire, vatră&#10;&#10;AI-generated content may be incorrect.">
            <a:extLst>
              <a:ext uri="{FF2B5EF4-FFF2-40B4-BE49-F238E27FC236}">
                <a16:creationId xmlns:a16="http://schemas.microsoft.com/office/drawing/2014/main" id="{2E81420C-0BB2-0EF8-0916-FF06398458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089" y="4446410"/>
            <a:ext cx="2823735" cy="20087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Imagine 28">
            <a:extLst>
              <a:ext uri="{FF2B5EF4-FFF2-40B4-BE49-F238E27FC236}">
                <a16:creationId xmlns:a16="http://schemas.microsoft.com/office/drawing/2014/main" id="{48B8AFAD-F3B7-8BC1-0F11-9393A0134C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4280" y="81883"/>
            <a:ext cx="2400820" cy="127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32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26 0.05301 L -0.07526 0.05301 C -0.07305 0.06157 -0.07162 0.07129 -0.06836 0.07893 C -0.03425 0.16088 -0.01471 0.16227 0.0569 0.19305 C 0.09766 0.21065 0.13971 0.21643 0.18138 0.22477 C 0.28333 0.24491 0.3 0.24236 0.39167 0.24537 C 0.42552 0.24861 0.49596 0.25463 0.53008 0.2618 C 0.53945 0.26389 0.54857 0.26967 0.55781 0.27291 C 0.58476 0.28217 0.58385 0.28102 0.61042 0.28518 C 0.62148 0.29444 0.6332 0.30139 0.64362 0.31273 C 0.647 0.31643 0.65026 0.32037 0.65378 0.32361 C 0.65495 0.325 0.65625 0.32616 0.65755 0.32639 C 0.66289 0.32801 0.66836 0.32824 0.67383 0.32916 C 0.67695 0.3287 0.68034 0.33032 0.68307 0.32778 C 0.68398 0.32708 0.68971 0.31134 0.69088 0.30856 C 0.68906 0.30671 0.68711 0.30532 0.68542 0.30301 C 0.68463 0.30208 0.68411 0.30046 0.68385 0.29907 C 0.68203 0.28958 0.68229 0.28889 0.68229 0.28102 L 0.68151 0.26597 " pathEditMode="relative" ptsTypes="AA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1 0.04745 L -0.00951 0.04768 C -0.02904 0.07245 -0.03737 0.08518 -0.05847 0.10555 C -0.06641 0.11342 -0.07435 0.12222 -0.08334 0.12708 C -0.10599 0.13958 -0.1293 0.15092 -0.153 0.15694 C -0.21328 0.17199 -0.18855 0.16366 -0.22813 0.17847 C -0.23203 0.18194 -0.2362 0.18495 -0.23985 0.18912 C -0.2487 0.19954 -0.2543 0.21018 -0.26081 0.22361 C -0.2625 0.22708 -0.26407 0.23055 -0.26537 0.23449 C -0.26758 0.24028 -0.26953 0.24629 -0.27162 0.25231 C -0.27188 0.25555 -0.27188 0.25879 -0.2724 0.2618 C -0.27266 0.26319 -0.27344 0.26412 -0.27396 0.26528 C -0.27422 0.26597 -0.27826 0.27639 -0.28086 0.27731 C -0.28347 0.27824 -0.28607 0.27824 -0.28868 0.2787 C -0.29414 0.27708 -0.2931 0.27893 -0.29636 0.27129 C -0.29649 0.27106 -0.29636 0.2706 -0.29636 0.27014 L -0.29636 0.26782 " pathEditMode="relative" rAng="0" ptsTypes="AAAAAAAAAAAAAAA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49" y="115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 L -0.00026 0.00023 C 0.00052 0.0088 0.00156 0.01806 0.00221 0.02708 C 0.00339 0.04167 0.00443 0.0537 -0.00273 0.06736 C -0.00833 0.07801 -0.01654 0.08449 -0.02422 0.09074 C -0.03177 0.09745 -0.04062 0.10093 -0.04883 0.10602 C -0.07995 0.12639 -0.03424 0.1 -0.07995 0.12407 C -0.08932 0.12894 -0.0987 0.13426 -0.10781 0.13912 C -0.10976 0.14005 -0.11198 0.14051 -0.11367 0.1419 C -0.11875 0.14606 -0.12318 0.15162 -0.12851 0.1544 C -0.13359 0.15694 -0.13906 0.15648 -0.14414 0.15856 C -0.15299 0.1625 -0.16146 0.16898 -0.17044 0.17245 C -0.17396 0.17384 -0.1776 0.17431 -0.18112 0.17639 C -0.1862 0.1794 -0.19127 0.18241 -0.19583 0.18773 C -0.19752 0.18935 -0.19896 0.19213 -0.20078 0.19329 C -0.20469 0.19583 -0.20911 0.19676 -0.21302 0.19838 C -0.21849 0.20394 -0.22422 0.21019 -0.23034 0.21366 C -0.23268 0.21481 -0.23542 0.21551 -0.23776 0.21667 C -0.23893 0.2169 -0.2401 0.21713 -0.24101 0.21806 C -0.24427 0.22014 -0.24765 0.22245 -0.25091 0.22477 C -0.25404 0.23032 -0.26198 0.24421 -0.26654 0.24954 C -0.27031 0.25417 -0.27786 0.26227 -0.27786 0.26273 L -0.27786 0.26227 " pathEditMode="relative" rAng="0" ptsTypes="AAAAAAAAAAAAAAAAAAAAA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24" y="1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3.125E-6 0.00023 C -0.00378 0.00347 -0.00756 0.00718 -0.01107 0.01111 C -0.03295 0.03727 -0.02305 0.0331 -0.05586 0.06528 C -0.06094 0.07037 -0.0668 0.07199 -0.07214 0.07546 C -0.07995 0.08079 -0.08724 0.08889 -0.09545 0.09259 C -0.11328 0.10069 -0.13164 0.1044 -0.14961 0.11111 L -0.17201 0.11991 C -0.17631 0.1213 -0.18073 0.12245 -0.18529 0.12407 C -0.19102 0.12639 -0.19662 0.1287 -0.20222 0.13102 C -0.21354 0.14236 -0.22292 0.15139 -0.23399 0.16551 C -0.24063 0.17407 -0.24701 0.18356 -0.25404 0.1912 C -0.26107 0.19884 -0.26341 0.19931 -0.26797 0.20995 C -0.27097 0.21667 -0.27644 0.23125 -0.27644 0.23148 C -0.27487 0.25463 -0.27787 0.24769 -0.27266 0.25694 L -0.27266 0.25741 " pathEditMode="relative" rAng="0" ptsTypes="AAAAAAAAAAAAAA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28" y="128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5C3A9-868B-F175-5615-C4BCACD1C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56667D4-35A7-ED53-D37B-50C6D964178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1" t="13204" r="23491" b="-13204"/>
          <a:stretch/>
        </p:blipFill>
        <p:spPr>
          <a:xfrm>
            <a:off x="-1923220" y="142876"/>
            <a:ext cx="8492136" cy="9210162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21294D-1732-F550-26D9-9F91B09B2710}"/>
              </a:ext>
            </a:extLst>
          </p:cNvPr>
          <p:cNvSpPr txBox="1"/>
          <p:nvPr/>
        </p:nvSpPr>
        <p:spPr>
          <a:xfrm>
            <a:off x="6566674" y="575895"/>
            <a:ext cx="358974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tx1">
                  <a:lumMod val="95000"/>
                  <a:lumOff val="5000"/>
                </a:schemeClr>
              </a:buClr>
              <a:buSzPct val="150000"/>
            </a:pPr>
            <a:endParaRPr lang="ro-RO" sz="2800" i="0" dirty="0">
              <a:effectLst/>
              <a:latin typeface="Georgia Pro Light" panose="02040302050405020303" pitchFamily="18" charset="0"/>
            </a:endParaRPr>
          </a:p>
          <a:p>
            <a:pPr marL="285750" indent="-285750">
              <a:buClr>
                <a:schemeClr val="tx1">
                  <a:lumMod val="95000"/>
                  <a:lumOff val="5000"/>
                </a:schemeClr>
              </a:buClr>
              <a:buSzPct val="150000"/>
              <a:buBlip>
                <a:blip r:embed="rId3"/>
              </a:buBlip>
            </a:pPr>
            <a:r>
              <a:rPr lang="ro-RO" sz="2800" b="1" dirty="0">
                <a:solidFill>
                  <a:schemeClr val="accent1">
                    <a:lumMod val="75000"/>
                  </a:schemeClr>
                </a:solidFill>
                <a:latin typeface="Georgia Pro Light" panose="02040302050405020303" pitchFamily="18" charset="0"/>
              </a:rPr>
              <a:t>om cu mintea înaltă</a:t>
            </a:r>
          </a:p>
          <a:p>
            <a:pPr marL="285750" indent="-285750">
              <a:buClr>
                <a:schemeClr val="tx1">
                  <a:lumMod val="95000"/>
                  <a:lumOff val="5000"/>
                </a:schemeClr>
              </a:buClr>
              <a:buSzPct val="150000"/>
              <a:buBlip>
                <a:blip r:embed="rId3"/>
              </a:buBlip>
            </a:pPr>
            <a:r>
              <a:rPr lang="ro-RO" sz="2800" b="1" dirty="0">
                <a:solidFill>
                  <a:schemeClr val="accent1">
                    <a:lumMod val="75000"/>
                  </a:schemeClr>
                </a:solidFill>
                <a:latin typeface="Georgia Pro Light" panose="02040302050405020303" pitchFamily="18" charset="0"/>
              </a:rPr>
              <a:t>inimă de piatră</a:t>
            </a:r>
          </a:p>
          <a:p>
            <a:pPr marL="285750" indent="-285750">
              <a:buClr>
                <a:schemeClr val="tx1">
                  <a:lumMod val="95000"/>
                  <a:lumOff val="5000"/>
                </a:schemeClr>
              </a:buClr>
              <a:buSzPct val="150000"/>
              <a:buBlip>
                <a:blip r:embed="rId3"/>
              </a:buBlip>
            </a:pPr>
            <a:r>
              <a:rPr lang="ro-RO" sz="2800" b="1" dirty="0">
                <a:solidFill>
                  <a:schemeClr val="accent1">
                    <a:lumMod val="75000"/>
                  </a:schemeClr>
                </a:solidFill>
                <a:latin typeface="Georgia Pro Light" panose="02040302050405020303" pitchFamily="18" charset="0"/>
              </a:rPr>
              <a:t>plânge ca o mierlă</a:t>
            </a:r>
          </a:p>
          <a:p>
            <a:pPr marL="285750" indent="-285750">
              <a:buClr>
                <a:schemeClr val="tx1">
                  <a:lumMod val="95000"/>
                  <a:lumOff val="5000"/>
                </a:schemeClr>
              </a:buClr>
              <a:buSzPct val="150000"/>
              <a:buBlip>
                <a:blip r:embed="rId3"/>
              </a:buBlip>
            </a:pPr>
            <a:r>
              <a:rPr lang="ro-RO" sz="2800" b="1" dirty="0">
                <a:solidFill>
                  <a:schemeClr val="accent1">
                    <a:lumMod val="75000"/>
                  </a:schemeClr>
                </a:solidFill>
                <a:latin typeface="Georgia Pro Light" panose="02040302050405020303" pitchFamily="18" charset="0"/>
              </a:rPr>
              <a:t>pui stingher</a:t>
            </a:r>
          </a:p>
          <a:p>
            <a:pPr marL="285750" indent="-285750">
              <a:buClr>
                <a:schemeClr val="tx1">
                  <a:lumMod val="95000"/>
                  <a:lumOff val="5000"/>
                </a:schemeClr>
              </a:buClr>
              <a:buSzPct val="150000"/>
              <a:buBlip>
                <a:blip r:embed="rId3"/>
              </a:buBlip>
            </a:pPr>
            <a:r>
              <a:rPr lang="ro-RO" sz="2800" b="1" dirty="0">
                <a:solidFill>
                  <a:schemeClr val="accent1">
                    <a:lumMod val="75000"/>
                  </a:schemeClr>
                </a:solidFill>
                <a:latin typeface="Georgia Pro Light" panose="02040302050405020303" pitchFamily="18" charset="0"/>
              </a:rPr>
              <a:t>om cu ușa strâmtă</a:t>
            </a:r>
          </a:p>
          <a:p>
            <a:pPr marL="285750" indent="-285750">
              <a:buClr>
                <a:schemeClr val="tx1">
                  <a:lumMod val="95000"/>
                  <a:lumOff val="5000"/>
                </a:schemeClr>
              </a:buClr>
              <a:buSzPct val="150000"/>
              <a:buBlip>
                <a:blip r:embed="rId3"/>
              </a:buBlip>
            </a:pPr>
            <a:r>
              <a:rPr lang="ro-RO" sz="2800" b="1" dirty="0">
                <a:solidFill>
                  <a:schemeClr val="accent1">
                    <a:lumMod val="75000"/>
                  </a:schemeClr>
                </a:solidFill>
                <a:latin typeface="Georgia Pro Light" panose="02040302050405020303" pitchFamily="18" charset="0"/>
              </a:rPr>
              <a:t>colț de vatră</a:t>
            </a:r>
          </a:p>
          <a:p>
            <a:pPr marL="285750" indent="-285750">
              <a:buClr>
                <a:schemeClr val="tx1">
                  <a:lumMod val="95000"/>
                  <a:lumOff val="5000"/>
                </a:schemeClr>
              </a:buClr>
              <a:buSzPct val="150000"/>
              <a:buBlip>
                <a:blip r:embed="rId3"/>
              </a:buBlip>
            </a:pPr>
            <a:r>
              <a:rPr lang="ro-RO" sz="2800" b="1" dirty="0">
                <a:solidFill>
                  <a:schemeClr val="accent1">
                    <a:lumMod val="75000"/>
                  </a:schemeClr>
                </a:solidFill>
                <a:latin typeface="Georgia Pro Light" panose="02040302050405020303" pitchFamily="18" charset="0"/>
              </a:rPr>
              <a:t>inimă amară</a:t>
            </a:r>
            <a:endParaRPr lang="ro-RO" sz="1600" dirty="0">
              <a:latin typeface="Georgia Pro Light" panose="02040302050405020303" pitchFamily="18" charset="0"/>
            </a:endParaRPr>
          </a:p>
          <a:p>
            <a:pPr marL="285750" indent="-285750">
              <a:buClr>
                <a:schemeClr val="tx1">
                  <a:lumMod val="95000"/>
                  <a:lumOff val="5000"/>
                </a:schemeClr>
              </a:buClr>
              <a:buSzPct val="150000"/>
              <a:buBlip>
                <a:blip r:embed="rId3"/>
              </a:buBlip>
            </a:pPr>
            <a:endParaRPr lang="en-US" sz="1600" dirty="0">
              <a:latin typeface="Georgia Pro Light" panose="02040302050405020303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EFFE1E2-B853-3B0B-6C3A-75F4D0EEB186}"/>
              </a:ext>
            </a:extLst>
          </p:cNvPr>
          <p:cNvSpPr/>
          <p:nvPr/>
        </p:nvSpPr>
        <p:spPr>
          <a:xfrm>
            <a:off x="9900747" y="505510"/>
            <a:ext cx="140770" cy="1407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31C746E-16AC-B488-BFB5-F438D646009A}"/>
              </a:ext>
            </a:extLst>
          </p:cNvPr>
          <p:cNvSpPr/>
          <p:nvPr/>
        </p:nvSpPr>
        <p:spPr>
          <a:xfrm>
            <a:off x="10823895" y="505510"/>
            <a:ext cx="140770" cy="1407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841F4F1-B418-243F-AFD9-067CE6F486D1}"/>
              </a:ext>
            </a:extLst>
          </p:cNvPr>
          <p:cNvSpPr/>
          <p:nvPr/>
        </p:nvSpPr>
        <p:spPr>
          <a:xfrm>
            <a:off x="10362321" y="505510"/>
            <a:ext cx="140770" cy="1407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C8C864E-1CC4-798E-F131-4D53B285FBFA}"/>
              </a:ext>
            </a:extLst>
          </p:cNvPr>
          <p:cNvSpPr/>
          <p:nvPr/>
        </p:nvSpPr>
        <p:spPr>
          <a:xfrm>
            <a:off x="11285470" y="505510"/>
            <a:ext cx="140770" cy="1407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CBB9E4D-F06E-D2D3-403F-F3C643357FE4}"/>
              </a:ext>
            </a:extLst>
          </p:cNvPr>
          <p:cNvSpPr/>
          <p:nvPr/>
        </p:nvSpPr>
        <p:spPr>
          <a:xfrm>
            <a:off x="9669959" y="738335"/>
            <a:ext cx="140770" cy="1407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D6B747D-2F6F-793F-49A5-A1AE0B122BBD}"/>
              </a:ext>
            </a:extLst>
          </p:cNvPr>
          <p:cNvSpPr/>
          <p:nvPr/>
        </p:nvSpPr>
        <p:spPr>
          <a:xfrm>
            <a:off x="10593107" y="738335"/>
            <a:ext cx="140770" cy="1407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E10C148-E1AE-18C5-EE8F-6253905C7DA6}"/>
              </a:ext>
            </a:extLst>
          </p:cNvPr>
          <p:cNvSpPr/>
          <p:nvPr/>
        </p:nvSpPr>
        <p:spPr>
          <a:xfrm>
            <a:off x="10131533" y="738335"/>
            <a:ext cx="140770" cy="1407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762A472-8738-95AF-75C6-9E0BF9F960AE}"/>
              </a:ext>
            </a:extLst>
          </p:cNvPr>
          <p:cNvSpPr/>
          <p:nvPr/>
        </p:nvSpPr>
        <p:spPr>
          <a:xfrm>
            <a:off x="11054682" y="738335"/>
            <a:ext cx="140770" cy="1407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E941815-82DA-CB49-AFEF-CEC8A6103842}"/>
              </a:ext>
            </a:extLst>
          </p:cNvPr>
          <p:cNvSpPr/>
          <p:nvPr/>
        </p:nvSpPr>
        <p:spPr>
          <a:xfrm>
            <a:off x="9900747" y="974140"/>
            <a:ext cx="140770" cy="1407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74CB96C-2332-0A3C-16E5-C52C9CA1C26E}"/>
              </a:ext>
            </a:extLst>
          </p:cNvPr>
          <p:cNvSpPr/>
          <p:nvPr/>
        </p:nvSpPr>
        <p:spPr>
          <a:xfrm>
            <a:off x="10823895" y="974140"/>
            <a:ext cx="140770" cy="1407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559877-FBA0-0043-3A2D-A1E06CC53713}"/>
              </a:ext>
            </a:extLst>
          </p:cNvPr>
          <p:cNvSpPr/>
          <p:nvPr/>
        </p:nvSpPr>
        <p:spPr>
          <a:xfrm>
            <a:off x="10362321" y="974140"/>
            <a:ext cx="140770" cy="1407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1F377A4-06FE-2816-5706-C6F468618CE6}"/>
              </a:ext>
            </a:extLst>
          </p:cNvPr>
          <p:cNvSpPr/>
          <p:nvPr/>
        </p:nvSpPr>
        <p:spPr>
          <a:xfrm>
            <a:off x="11285470" y="974140"/>
            <a:ext cx="140770" cy="1407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tăText 1">
            <a:extLst>
              <a:ext uri="{FF2B5EF4-FFF2-40B4-BE49-F238E27FC236}">
                <a16:creationId xmlns:a16="http://schemas.microsoft.com/office/drawing/2014/main" id="{9DEA69BB-758B-5448-3A52-9F1837D19420}"/>
              </a:ext>
            </a:extLst>
          </p:cNvPr>
          <p:cNvSpPr txBox="1"/>
          <p:nvPr/>
        </p:nvSpPr>
        <p:spPr>
          <a:xfrm>
            <a:off x="5302281" y="253909"/>
            <a:ext cx="4970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200" b="1" dirty="0">
                <a:solidFill>
                  <a:schemeClr val="accent1">
                    <a:lumMod val="75000"/>
                  </a:schemeClr>
                </a:solidFill>
                <a:latin typeface="Georgia Pro Light" panose="02040302050405020303" pitchFamily="18" charset="0"/>
              </a:rPr>
              <a:t>Explicarea unor expresii </a:t>
            </a:r>
          </a:p>
          <a:p>
            <a:endParaRPr lang="ro-RO" dirty="0"/>
          </a:p>
        </p:txBody>
      </p:sp>
      <p:sp>
        <p:nvSpPr>
          <p:cNvPr id="4" name="CasetăText 3">
            <a:extLst>
              <a:ext uri="{FF2B5EF4-FFF2-40B4-BE49-F238E27FC236}">
                <a16:creationId xmlns:a16="http://schemas.microsoft.com/office/drawing/2014/main" id="{6A9CB8F7-1A23-1189-4EFF-3696C6879397}"/>
              </a:ext>
            </a:extLst>
          </p:cNvPr>
          <p:cNvSpPr txBox="1"/>
          <p:nvPr/>
        </p:nvSpPr>
        <p:spPr>
          <a:xfrm>
            <a:off x="5171992" y="4126822"/>
            <a:ext cx="542111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800" b="1" i="1" dirty="0">
                <a:latin typeface="Georgia Pro Light" panose="02040302050405020303" pitchFamily="18" charset="0"/>
              </a:rPr>
              <a:t>Sugestii de răspunsuri: </a:t>
            </a:r>
          </a:p>
          <a:p>
            <a:endParaRPr lang="ro-RO" dirty="0"/>
          </a:p>
        </p:txBody>
      </p:sp>
      <p:sp>
        <p:nvSpPr>
          <p:cNvPr id="9" name="CasetăText 8">
            <a:extLst>
              <a:ext uri="{FF2B5EF4-FFF2-40B4-BE49-F238E27FC236}">
                <a16:creationId xmlns:a16="http://schemas.microsoft.com/office/drawing/2014/main" id="{6B7FAE2D-3E0B-E939-329B-814556823EE6}"/>
              </a:ext>
            </a:extLst>
          </p:cNvPr>
          <p:cNvSpPr txBox="1"/>
          <p:nvPr/>
        </p:nvSpPr>
        <p:spPr>
          <a:xfrm>
            <a:off x="5093687" y="4683533"/>
            <a:ext cx="799147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o-RO" sz="1600" dirty="0">
                <a:latin typeface="Georgia Pro Light" panose="02040302050405020303" pitchFamily="18" charset="0"/>
              </a:rPr>
              <a:t>persoană deșteaptă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o-RO" sz="1600" dirty="0">
                <a:latin typeface="Georgia Pro Light" panose="02040302050405020303" pitchFamily="18" charset="0"/>
              </a:rPr>
              <a:t>persoană rece/indiferentă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o-RO" sz="1600" dirty="0">
                <a:latin typeface="Georgia Pro Light" panose="02040302050405020303" pitchFamily="18" charset="0"/>
              </a:rPr>
              <a:t>scâncet mic, plăcut la fel ca și cântecul mierlei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o-RO" sz="1600" dirty="0">
                <a:latin typeface="Georgia Pro Light" panose="02040302050405020303" pitchFamily="18" charset="0"/>
              </a:rPr>
              <a:t>pui care se simte străin, singur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o-RO" sz="1600" dirty="0">
                <a:solidFill>
                  <a:srgbClr val="000000"/>
                </a:solidFill>
                <a:latin typeface="Georgia Pro Light" panose="02040302050405020303" pitchFamily="18" charset="0"/>
              </a:rPr>
              <a:t>omul cu Poarta cea strâmtă este un om cu  credință;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o-RO" sz="1600" dirty="0">
                <a:latin typeface="Georgia Pro Light" panose="02040302050405020303" pitchFamily="18" charset="0"/>
              </a:rPr>
              <a:t>loc mic la căldură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o-RO" sz="1600" dirty="0">
                <a:latin typeface="Georgia Pro Light" panose="02040302050405020303" pitchFamily="18" charset="0"/>
              </a:rPr>
              <a:t>persoană răutăcioasă</a:t>
            </a:r>
            <a:endParaRPr lang="ro-RO" sz="1800" dirty="0">
              <a:latin typeface="Georgia Pro Light" panose="02040302050405020303" pitchFamily="18" charset="0"/>
            </a:endParaRPr>
          </a:p>
        </p:txBody>
      </p:sp>
      <p:pic>
        <p:nvPicPr>
          <p:cNvPr id="11" name="Imagine 10">
            <a:extLst>
              <a:ext uri="{FF2B5EF4-FFF2-40B4-BE49-F238E27FC236}">
                <a16:creationId xmlns:a16="http://schemas.microsoft.com/office/drawing/2014/main" id="{FF2664C1-9E6E-968F-A5A2-3B0E19F01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8074" y="5776691"/>
            <a:ext cx="1831849" cy="97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63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Custom 5">
      <a:dk1>
        <a:sysClr val="windowText" lastClr="000000"/>
      </a:dk1>
      <a:lt1>
        <a:sysClr val="window" lastClr="FFFFFF"/>
      </a:lt1>
      <a:dk2>
        <a:srgbClr val="80387B"/>
      </a:dk2>
      <a:lt2>
        <a:srgbClr val="EAE5EB"/>
      </a:lt2>
      <a:accent1>
        <a:srgbClr val="FCB712"/>
      </a:accent1>
      <a:accent2>
        <a:srgbClr val="F37022"/>
      </a:accent2>
      <a:accent3>
        <a:srgbClr val="C92605"/>
      </a:accent3>
      <a:accent4>
        <a:srgbClr val="6460AA"/>
      </a:accent4>
      <a:accent5>
        <a:srgbClr val="0089D1"/>
      </a:accent5>
      <a:accent6>
        <a:srgbClr val="0CB14B"/>
      </a:accent6>
      <a:hlink>
        <a:srgbClr val="0066FF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674</Words>
  <Application>Microsoft Office PowerPoint</Application>
  <PresentationFormat>Ecran lat</PresentationFormat>
  <Paragraphs>68</Paragraphs>
  <Slides>11</Slides>
  <Notes>0</Notes>
  <HiddenSlides>0</HiddenSlides>
  <MMClips>0</MMClips>
  <ScaleCrop>false</ScaleCrop>
  <HeadingPairs>
    <vt:vector size="6" baseType="variant">
      <vt:variant>
        <vt:lpstr>Fonturi utilizate</vt:lpstr>
      </vt:variant>
      <vt:variant>
        <vt:i4>6</vt:i4>
      </vt:variant>
      <vt:variant>
        <vt:lpstr>Temă</vt:lpstr>
      </vt:variant>
      <vt:variant>
        <vt:i4>3</vt:i4>
      </vt:variant>
      <vt:variant>
        <vt:lpstr>Titluri diapozitive</vt:lpstr>
      </vt:variant>
      <vt:variant>
        <vt:i4>11</vt:i4>
      </vt:variant>
    </vt:vector>
  </HeadingPairs>
  <TitlesOfParts>
    <vt:vector size="20" baseType="lpstr">
      <vt:lpstr>Arial</vt:lpstr>
      <vt:lpstr>Calibri</vt:lpstr>
      <vt:lpstr>Calibri Light</vt:lpstr>
      <vt:lpstr>Georgia</vt:lpstr>
      <vt:lpstr>Georgia Pro Light</vt:lpstr>
      <vt:lpstr>Wingdings</vt:lpstr>
      <vt:lpstr>Office Theme</vt:lpstr>
      <vt:lpstr>1_Office Theme</vt:lpstr>
      <vt:lpstr>2_Office Theme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Deckzi Solutions</dc:creator>
  <cp:lastModifiedBy>Elisabeta Mînecuță</cp:lastModifiedBy>
  <cp:revision>4</cp:revision>
  <dcterms:created xsi:type="dcterms:W3CDTF">2021-11-10T10:25:48Z</dcterms:created>
  <dcterms:modified xsi:type="dcterms:W3CDTF">2024-12-15T13:09:46Z</dcterms:modified>
</cp:coreProperties>
</file>