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8" r:id="rId3"/>
    <p:sldId id="259" r:id="rId4"/>
    <p:sldId id="256" r:id="rId5"/>
    <p:sldId id="268" r:id="rId6"/>
    <p:sldId id="260" r:id="rId7"/>
    <p:sldId id="261" r:id="rId8"/>
    <p:sldId id="262" r:id="rId9"/>
    <p:sldId id="266" r:id="rId10"/>
    <p:sldId id="267" r:id="rId11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E77D7-FA63-49C2-8D87-4B6A0DF987D9}" type="datetimeFigureOut">
              <a:rPr lang="ro-RO" smtClean="0"/>
              <a:t>23.03.2025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C378F-F308-4435-9EE6-7310059A4E4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8297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33e55cd3e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33e55cd3e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33e55cd3e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33e55cd3e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>
          <a:extLst>
            <a:ext uri="{FF2B5EF4-FFF2-40B4-BE49-F238E27FC236}">
              <a16:creationId xmlns:a16="http://schemas.microsoft.com/office/drawing/2014/main" id="{68890F6C-3BF2-88D7-A700-E99F32307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33e55cd3e_0_57:notes">
            <a:extLst>
              <a:ext uri="{FF2B5EF4-FFF2-40B4-BE49-F238E27FC236}">
                <a16:creationId xmlns:a16="http://schemas.microsoft.com/office/drawing/2014/main" id="{BB9556DA-DAE5-B21F-417D-44F7FC98FC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33e55cd3e_0_57:notes">
            <a:extLst>
              <a:ext uri="{FF2B5EF4-FFF2-40B4-BE49-F238E27FC236}">
                <a16:creationId xmlns:a16="http://schemas.microsoft.com/office/drawing/2014/main" id="{6CFDB9E8-747A-D646-A548-BBFE76B50A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7202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33e55cd3e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33e55cd3e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33e55cd3e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33e55cd3e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33e55cd3e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33e55cd3e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733e55cd3e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733e55cd3e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733e55cd3e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733e55cd3e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Clic pentru a edita stilul de subtitlu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23.03.2025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673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23.03.2025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8189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23.03.2025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68357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218575" y="154300"/>
            <a:ext cx="11859600" cy="4767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46650" y="4617100"/>
            <a:ext cx="12238500" cy="2345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2550" y="4769500"/>
            <a:ext cx="11946000" cy="20079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5579885">
            <a:off x="5263193" y="-1831610"/>
            <a:ext cx="1720755" cy="12340315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5579905">
            <a:off x="4845111" y="-1119427"/>
            <a:ext cx="1445279" cy="10909748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 rot="-10318369">
            <a:off x="2105917" y="873566"/>
            <a:ext cx="7486958" cy="4994717"/>
          </a:xfrm>
          <a:prstGeom prst="trapezoid">
            <a:avLst>
              <a:gd name="adj" fmla="val 25000"/>
            </a:avLst>
          </a:prstGeom>
          <a:solidFill>
            <a:srgbClr val="12B8B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10318274">
            <a:off x="2280910" y="1009905"/>
            <a:ext cx="7124635" cy="4707338"/>
          </a:xfrm>
          <a:prstGeom prst="trapezoid">
            <a:avLst>
              <a:gd name="adj" fmla="val 25000"/>
            </a:avLst>
          </a:prstGeom>
          <a:noFill/>
          <a:ln w="1905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9795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1">
  <p:cSld name="Activity 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 rot="10800000" flipH="1">
            <a:off x="218575" y="154400"/>
            <a:ext cx="11859600" cy="65277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 rot="-10764516">
            <a:off x="1332095" y="435197"/>
            <a:ext cx="10550662" cy="5966100"/>
          </a:xfrm>
          <a:prstGeom prst="trapezoid">
            <a:avLst>
              <a:gd name="adj" fmla="val 11449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 rot="-10318480">
            <a:off x="131386" y="413147"/>
            <a:ext cx="3433829" cy="2290856"/>
          </a:xfrm>
          <a:prstGeom prst="trapezoid">
            <a:avLst>
              <a:gd name="adj" fmla="val 25000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 rot="-10318398">
            <a:off x="211544" y="475746"/>
            <a:ext cx="3267814" cy="2158981"/>
          </a:xfrm>
          <a:prstGeom prst="trapezoid">
            <a:avLst>
              <a:gd name="adj" fmla="val 25000"/>
            </a:avLst>
          </a:prstGeom>
          <a:noFill/>
          <a:ln w="1905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4921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4">
  <p:cSld name="Activity 4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 rot="10800000" flipH="1">
            <a:off x="218575" y="154400"/>
            <a:ext cx="11859600" cy="65277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/>
          <p:nvPr/>
        </p:nvSpPr>
        <p:spPr>
          <a:xfrm rot="35484">
            <a:off x="347645" y="574022"/>
            <a:ext cx="10550662" cy="5966100"/>
          </a:xfrm>
          <a:prstGeom prst="trapezoid">
            <a:avLst>
              <a:gd name="adj" fmla="val 11449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8541050" y="272525"/>
            <a:ext cx="3263100" cy="2345700"/>
          </a:xfrm>
          <a:prstGeom prst="trapezoid">
            <a:avLst>
              <a:gd name="adj" fmla="val 25000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8696700" y="424925"/>
            <a:ext cx="2932500" cy="2007900"/>
          </a:xfrm>
          <a:prstGeom prst="trapezoid">
            <a:avLst>
              <a:gd name="adj" fmla="val 25000"/>
            </a:avLst>
          </a:prstGeom>
          <a:noFill/>
          <a:ln w="1905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5285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3">
  <p:cSld name="Activity 3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rot="10800000" flipH="1">
            <a:off x="218575" y="154400"/>
            <a:ext cx="11859600" cy="65277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rot="-10764516">
            <a:off x="1332095" y="435197"/>
            <a:ext cx="10550662" cy="5966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/>
          <p:nvPr/>
        </p:nvSpPr>
        <p:spPr>
          <a:xfrm>
            <a:off x="359475" y="52600"/>
            <a:ext cx="3032400" cy="23457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504117" y="205000"/>
            <a:ext cx="2790900" cy="20079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2936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5">
  <p:cSld name="Activity 5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 rot="10800000" flipH="1">
            <a:off x="218575" y="154400"/>
            <a:ext cx="11859600" cy="65277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/>
          <p:nvPr/>
        </p:nvSpPr>
        <p:spPr>
          <a:xfrm rot="-10764516">
            <a:off x="1332095" y="435197"/>
            <a:ext cx="10550662" cy="5966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467475" y="380750"/>
            <a:ext cx="2856600" cy="2456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603742" y="540342"/>
            <a:ext cx="2562600" cy="21027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7813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2">
  <p:cSld name="Activity 2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/>
          <p:nvPr/>
        </p:nvSpPr>
        <p:spPr>
          <a:xfrm rot="10800000" flipH="1">
            <a:off x="218575" y="154400"/>
            <a:ext cx="11859600" cy="65277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 rot="-10764544">
            <a:off x="451271" y="298700"/>
            <a:ext cx="11431508" cy="6098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/>
          <p:nvPr/>
        </p:nvSpPr>
        <p:spPr>
          <a:xfrm rot="-10161626">
            <a:off x="8975319" y="486730"/>
            <a:ext cx="2811027" cy="2471439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8"/>
          <p:cNvSpPr/>
          <p:nvPr/>
        </p:nvSpPr>
        <p:spPr>
          <a:xfrm rot="-10161400">
            <a:off x="9041094" y="554450"/>
            <a:ext cx="2675225" cy="2328928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0621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6">
  <p:cSld name="Activity 6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/>
          <p:nvPr/>
        </p:nvSpPr>
        <p:spPr>
          <a:xfrm rot="10800000" flipH="1">
            <a:off x="218575" y="154400"/>
            <a:ext cx="11859600" cy="65277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9"/>
          <p:cNvSpPr/>
          <p:nvPr/>
        </p:nvSpPr>
        <p:spPr>
          <a:xfrm rot="-10764544">
            <a:off x="451271" y="298700"/>
            <a:ext cx="11431508" cy="6098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9"/>
          <p:cNvSpPr/>
          <p:nvPr/>
        </p:nvSpPr>
        <p:spPr>
          <a:xfrm>
            <a:off x="8954400" y="323000"/>
            <a:ext cx="2856600" cy="2875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/>
          <p:nvPr/>
        </p:nvSpPr>
        <p:spPr>
          <a:xfrm>
            <a:off x="9067950" y="477350"/>
            <a:ext cx="2629500" cy="25671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819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23.03.2025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9276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23.03.2025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0314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23.03.2025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3961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23.03.2025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5291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23.03.2025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3699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23.03.2025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9596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23.03.2025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4380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23.03.2025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2501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63E8AD-4F80-492A-97A9-79DD5BB5D54F}" type="datetimeFigureOut">
              <a:rPr lang="ro-RO" smtClean="0"/>
              <a:t>23.03.2025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3495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/>
          <p:nvPr/>
        </p:nvSpPr>
        <p:spPr>
          <a:xfrm rot="5400000">
            <a:off x="-679350" y="6031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7763792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hyperlink" Target="http://socialscience-6.blogspot.com/p/geography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hyperlink" Target="https://wordwall.net/ro/resource/951351/dealuri-%C8%99i-podi%C8%99ur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532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idactic.ro/r/vum7l0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hyperlink" Target="https://wordwall.net/ro/resource/13006200/geografie-clasa-iv-campi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 rot="-790940">
            <a:off x="7508429" y="1070425"/>
            <a:ext cx="1231456" cy="108836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o-RO" sz="1400" b="0" i="0" u="none" strike="noStrike" kern="0" cap="none" spc="0" normalizeH="0" baseline="0" noProof="0" dirty="0">
                <a:ln w="762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3D85C6"/>
                </a:solidFill>
                <a:effectLst/>
                <a:uLnTx/>
                <a:uFillTx/>
                <a:latin typeface="Rammetto One"/>
                <a:cs typeface="Arial"/>
                <a:sym typeface="Arial"/>
              </a:rPr>
              <a:t>e</a:t>
            </a:r>
            <a:endParaRPr kumimoji="0" sz="1400" b="0" i="0" u="none" strike="noStrike" kern="0" cap="none" spc="0" normalizeH="0" baseline="0" noProof="0" dirty="0"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3D85C6"/>
              </a:solidFill>
              <a:effectLst/>
              <a:uLnTx/>
              <a:uFillTx/>
              <a:latin typeface="Rammetto One"/>
              <a:cs typeface="Arial"/>
              <a:sym typeface="Arial"/>
            </a:endParaRPr>
          </a:p>
        </p:txBody>
      </p:sp>
      <p:sp>
        <p:nvSpPr>
          <p:cNvPr id="86" name="Google Shape;86;p13"/>
          <p:cNvSpPr/>
          <p:nvPr/>
        </p:nvSpPr>
        <p:spPr>
          <a:xfrm rot="-790940">
            <a:off x="2960604" y="2188508"/>
            <a:ext cx="1156226" cy="10672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o-RO" sz="1400" b="0" i="0" u="none" strike="noStrike" kern="0" cap="none" spc="0" normalizeH="0" baseline="0" noProof="0" dirty="0">
                <a:ln w="762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E1858"/>
                </a:solidFill>
                <a:effectLst/>
                <a:uLnTx/>
                <a:uFillTx/>
                <a:latin typeface="Rammetto One"/>
                <a:cs typeface="Arial"/>
                <a:sym typeface="Arial"/>
              </a:rPr>
              <a:t>r</a:t>
            </a:r>
            <a:endParaRPr kumimoji="0" sz="1400" b="0" i="0" u="none" strike="noStrike" kern="0" cap="none" spc="0" normalizeH="0" baseline="0" noProof="0" dirty="0"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EE1858"/>
              </a:solidFill>
              <a:effectLst/>
              <a:uLnTx/>
              <a:uFillTx/>
              <a:latin typeface="Rammetto One"/>
              <a:cs typeface="Arial"/>
              <a:sym typeface="Arial"/>
            </a:endParaRPr>
          </a:p>
        </p:txBody>
      </p:sp>
      <p:sp>
        <p:nvSpPr>
          <p:cNvPr id="87" name="Google Shape;87;p13"/>
          <p:cNvSpPr/>
          <p:nvPr/>
        </p:nvSpPr>
        <p:spPr>
          <a:xfrm rot="-790940">
            <a:off x="1568139" y="1680293"/>
            <a:ext cx="1328323" cy="184726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o-RO" sz="1400" b="0" i="0" u="none" strike="noStrike" kern="0" cap="none" spc="0" normalizeH="0" baseline="0" noProof="0" dirty="0">
                <a:ln w="762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9C443"/>
                </a:solidFill>
                <a:effectLst/>
                <a:uLnTx/>
                <a:uFillTx/>
                <a:latin typeface="Rammetto One"/>
                <a:cs typeface="Arial"/>
                <a:sym typeface="Arial"/>
              </a:rPr>
              <a:t>O</a:t>
            </a:r>
          </a:p>
        </p:txBody>
      </p:sp>
      <p:sp>
        <p:nvSpPr>
          <p:cNvPr id="88" name="Google Shape;88;p13"/>
          <p:cNvSpPr/>
          <p:nvPr/>
        </p:nvSpPr>
        <p:spPr>
          <a:xfrm rot="-790940">
            <a:off x="3923359" y="1793112"/>
            <a:ext cx="1279755" cy="114149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o-RO" sz="1400" b="0" i="0" u="none" strike="noStrike" kern="0" cap="none" spc="0" normalizeH="0" baseline="0" noProof="0" dirty="0">
                <a:ln w="762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9900"/>
                </a:solidFill>
                <a:effectLst/>
                <a:uLnTx/>
                <a:uFillTx/>
                <a:latin typeface="Rammetto One"/>
                <a:cs typeface="Arial"/>
                <a:sym typeface="Arial"/>
              </a:rPr>
              <a:t>a</a:t>
            </a:r>
            <a:endParaRPr kumimoji="0" sz="1400" b="0" i="0" u="none" strike="noStrike" kern="0" cap="none" spc="0" normalizeH="0" baseline="0" noProof="0" dirty="0"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9900"/>
              </a:solidFill>
              <a:effectLst/>
              <a:uLnTx/>
              <a:uFillTx/>
              <a:latin typeface="Rammetto One"/>
              <a:cs typeface="Arial"/>
              <a:sym typeface="Arial"/>
            </a:endParaRPr>
          </a:p>
        </p:txBody>
      </p:sp>
      <p:sp>
        <p:nvSpPr>
          <p:cNvPr id="89" name="Google Shape;89;p13"/>
          <p:cNvSpPr/>
          <p:nvPr/>
        </p:nvSpPr>
        <p:spPr>
          <a:xfrm rot="-790940">
            <a:off x="5162332" y="1553851"/>
            <a:ext cx="1225402" cy="106563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A00C60"/>
              </a:solidFill>
              <a:effectLst/>
              <a:uLnTx/>
              <a:uFillTx/>
              <a:latin typeface="Rammetto One"/>
              <a:cs typeface="Arial"/>
              <a:sym typeface="Arial"/>
            </a:endParaRPr>
          </a:p>
        </p:txBody>
      </p:sp>
      <p:sp>
        <p:nvSpPr>
          <p:cNvPr id="90" name="Google Shape;90;p13"/>
          <p:cNvSpPr/>
          <p:nvPr/>
        </p:nvSpPr>
        <p:spPr>
          <a:xfrm rot="-790940">
            <a:off x="6369097" y="1207850"/>
            <a:ext cx="1235284" cy="13094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o-RO" sz="1400" b="0" i="0" u="none" strike="noStrike" kern="0" cap="none" spc="0" normalizeH="0" baseline="0" noProof="0" dirty="0">
                <a:ln w="762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42A8E"/>
                </a:solidFill>
                <a:effectLst/>
                <a:uLnTx/>
                <a:uFillTx/>
                <a:latin typeface="Rammetto One"/>
                <a:cs typeface="Arial"/>
                <a:sym typeface="Arial"/>
              </a:rPr>
              <a:t>d</a:t>
            </a:r>
            <a:endParaRPr kumimoji="0" sz="1400" b="0" i="0" u="none" strike="noStrike" kern="0" cap="none" spc="0" normalizeH="0" baseline="0" noProof="0" dirty="0"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942A8E"/>
              </a:solidFill>
              <a:effectLst/>
              <a:uLnTx/>
              <a:uFillTx/>
              <a:latin typeface="Rammetto One"/>
              <a:cs typeface="Arial"/>
              <a:sym typeface="Arial"/>
            </a:endParaRPr>
          </a:p>
        </p:txBody>
      </p:sp>
      <p:sp>
        <p:nvSpPr>
          <p:cNvPr id="91" name="Google Shape;91;p13"/>
          <p:cNvSpPr/>
          <p:nvPr/>
        </p:nvSpPr>
        <p:spPr>
          <a:xfrm rot="-790940">
            <a:off x="1965590" y="4215315"/>
            <a:ext cx="1661869" cy="131269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o-RO" sz="1400" b="0" i="0" u="none" strike="noStrike" kern="0" cap="none" spc="0" normalizeH="0" baseline="0" noProof="0" dirty="0">
                <a:ln w="762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37B44D"/>
                </a:solidFill>
                <a:effectLst/>
                <a:uLnTx/>
                <a:uFillTx/>
                <a:latin typeface="Rammetto One"/>
                <a:cs typeface="Arial"/>
                <a:sym typeface="Arial"/>
              </a:rPr>
              <a:t>G</a:t>
            </a:r>
            <a:endParaRPr kumimoji="0" sz="1400" b="0" i="0" u="none" strike="noStrike" kern="0" cap="none" spc="0" normalizeH="0" baseline="0" noProof="0" dirty="0"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37B44D"/>
              </a:solidFill>
              <a:effectLst/>
              <a:uLnTx/>
              <a:uFillTx/>
              <a:latin typeface="Rammetto One"/>
              <a:cs typeface="Arial"/>
              <a:sym typeface="Arial"/>
            </a:endParaRPr>
          </a:p>
        </p:txBody>
      </p:sp>
      <p:sp>
        <p:nvSpPr>
          <p:cNvPr id="92" name="Google Shape;92;p13"/>
          <p:cNvSpPr/>
          <p:nvPr/>
        </p:nvSpPr>
        <p:spPr>
          <a:xfrm rot="-790940">
            <a:off x="3491330" y="4209190"/>
            <a:ext cx="849876" cy="107058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o-RO" sz="1400" b="0" i="0" u="none" strike="noStrike" kern="0" cap="none" spc="0" normalizeH="0" baseline="0" noProof="0" dirty="0">
                <a:ln w="762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30389"/>
                </a:solidFill>
                <a:effectLst/>
                <a:uLnTx/>
                <a:uFillTx/>
                <a:latin typeface="Rammetto One"/>
                <a:cs typeface="Arial"/>
                <a:sym typeface="Arial"/>
              </a:rPr>
              <a:t>e</a:t>
            </a:r>
            <a:endParaRPr kumimoji="0" sz="1400" b="0" i="0" u="none" strike="noStrike" kern="0" cap="none" spc="0" normalizeH="0" baseline="0" noProof="0" dirty="0"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E30389"/>
              </a:solidFill>
              <a:effectLst/>
              <a:uLnTx/>
              <a:uFillTx/>
              <a:latin typeface="Rammetto One"/>
              <a:cs typeface="Arial"/>
              <a:sym typeface="Arial"/>
            </a:endParaRPr>
          </a:p>
        </p:txBody>
      </p:sp>
      <p:sp>
        <p:nvSpPr>
          <p:cNvPr id="93" name="Google Shape;93;p13"/>
          <p:cNvSpPr/>
          <p:nvPr/>
        </p:nvSpPr>
        <p:spPr>
          <a:xfrm rot="-790940">
            <a:off x="4259405" y="3932172"/>
            <a:ext cx="909461" cy="110516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o-RO" sz="1400" b="0" i="0" u="none" strike="noStrike" kern="0" cap="none" spc="0" normalizeH="0" baseline="0" noProof="0" dirty="0">
                <a:ln w="762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9C443"/>
                </a:solidFill>
                <a:effectLst/>
                <a:uLnTx/>
                <a:uFillTx/>
                <a:latin typeface="Rammetto One"/>
                <a:cs typeface="Arial"/>
                <a:sym typeface="Arial"/>
              </a:rPr>
              <a:t>o</a:t>
            </a:r>
            <a:endParaRPr kumimoji="0" sz="1400" b="0" i="0" u="none" strike="noStrike" kern="0" cap="none" spc="0" normalizeH="0" baseline="0" noProof="0" dirty="0"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89C443"/>
              </a:solidFill>
              <a:effectLst/>
              <a:uLnTx/>
              <a:uFillTx/>
              <a:latin typeface="Rammetto One"/>
              <a:cs typeface="Arial"/>
              <a:sym typeface="Arial"/>
            </a:endParaRPr>
          </a:p>
        </p:txBody>
      </p:sp>
      <p:sp>
        <p:nvSpPr>
          <p:cNvPr id="94" name="Google Shape;94;p13"/>
          <p:cNvSpPr/>
          <p:nvPr/>
        </p:nvSpPr>
        <p:spPr>
          <a:xfrm rot="-790940">
            <a:off x="5182162" y="3822569"/>
            <a:ext cx="708216" cy="146257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o-RO" sz="1400" b="0" i="0" u="none" strike="noStrike" kern="0" cap="none" spc="0" normalizeH="0" baseline="0" noProof="0" dirty="0">
                <a:ln w="762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E1858"/>
                </a:solidFill>
                <a:effectLst/>
                <a:uLnTx/>
                <a:uFillTx/>
                <a:latin typeface="Rammetto One"/>
                <a:cs typeface="Arial"/>
                <a:sym typeface="Arial"/>
              </a:rPr>
              <a:t>g</a:t>
            </a:r>
            <a:endParaRPr kumimoji="0" sz="1400" b="0" i="0" u="none" strike="noStrike" kern="0" cap="none" spc="0" normalizeH="0" baseline="0" noProof="0" dirty="0"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EE1858"/>
              </a:solidFill>
              <a:effectLst/>
              <a:uLnTx/>
              <a:uFillTx/>
              <a:latin typeface="Rammetto One"/>
              <a:cs typeface="Arial"/>
              <a:sym typeface="Arial"/>
            </a:endParaRPr>
          </a:p>
        </p:txBody>
      </p:sp>
      <p:sp>
        <p:nvSpPr>
          <p:cNvPr id="95" name="Google Shape;95;p13"/>
          <p:cNvSpPr/>
          <p:nvPr/>
        </p:nvSpPr>
        <p:spPr>
          <a:xfrm rot="-790940">
            <a:off x="5891624" y="3515333"/>
            <a:ext cx="669776" cy="102940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o-RO" sz="1400" b="0" i="0" u="none" strike="noStrike" kern="0" cap="none" spc="0" normalizeH="0" baseline="0" noProof="0" dirty="0">
                <a:ln w="762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9900"/>
                </a:solidFill>
                <a:effectLst/>
                <a:uLnTx/>
                <a:uFillTx/>
                <a:latin typeface="Rammetto One"/>
                <a:cs typeface="Arial"/>
                <a:sym typeface="Arial"/>
              </a:rPr>
              <a:t>r</a:t>
            </a:r>
            <a:endParaRPr kumimoji="0" sz="1400" b="0" i="0" u="none" strike="noStrike" kern="0" cap="none" spc="0" normalizeH="0" baseline="0" noProof="0" dirty="0"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9900"/>
              </a:solidFill>
              <a:effectLst/>
              <a:uLnTx/>
              <a:uFillTx/>
              <a:latin typeface="Rammetto One"/>
              <a:cs typeface="Arial"/>
              <a:sym typeface="Arial"/>
            </a:endParaRPr>
          </a:p>
        </p:txBody>
      </p:sp>
      <p:sp>
        <p:nvSpPr>
          <p:cNvPr id="96" name="Google Shape;96;p13"/>
          <p:cNvSpPr/>
          <p:nvPr/>
        </p:nvSpPr>
        <p:spPr>
          <a:xfrm rot="-790940">
            <a:off x="6570773" y="3184235"/>
            <a:ext cx="870311" cy="116234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o-RO" sz="1400" b="0" i="0" u="none" strike="noStrike" kern="0" cap="none" spc="0" normalizeH="0" baseline="0" noProof="0" dirty="0">
                <a:ln w="762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A00C60"/>
                </a:solidFill>
                <a:effectLst/>
                <a:uLnTx/>
                <a:uFillTx/>
                <a:latin typeface="Rammetto One"/>
                <a:cs typeface="Arial"/>
                <a:sym typeface="Arial"/>
              </a:rPr>
              <a:t>a</a:t>
            </a:r>
            <a:endParaRPr kumimoji="0" sz="1400" b="0" i="0" u="none" strike="noStrike" kern="0" cap="none" spc="0" normalizeH="0" baseline="0" noProof="0" dirty="0"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A00C60"/>
              </a:solidFill>
              <a:effectLst/>
              <a:uLnTx/>
              <a:uFillTx/>
              <a:latin typeface="Rammetto One"/>
              <a:cs typeface="Arial"/>
              <a:sym typeface="Arial"/>
            </a:endParaRPr>
          </a:p>
        </p:txBody>
      </p:sp>
      <p:sp>
        <p:nvSpPr>
          <p:cNvPr id="97" name="Google Shape;97;p13"/>
          <p:cNvSpPr/>
          <p:nvPr/>
        </p:nvSpPr>
        <p:spPr>
          <a:xfrm rot="-790940">
            <a:off x="7356096" y="2818650"/>
            <a:ext cx="800464" cy="135057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o-RO" sz="1400" b="0" i="0" u="none" strike="noStrike" kern="0" cap="none" spc="0" normalizeH="0" baseline="0" noProof="0" dirty="0">
                <a:ln w="762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42A8E"/>
                </a:solidFill>
                <a:effectLst/>
                <a:uLnTx/>
                <a:uFillTx/>
                <a:latin typeface="Rammetto One"/>
                <a:cs typeface="Arial"/>
                <a:sym typeface="Arial"/>
              </a:rPr>
              <a:t>f</a:t>
            </a:r>
            <a:endParaRPr kumimoji="0" sz="1400" b="0" i="0" u="none" strike="noStrike" kern="0" cap="none" spc="0" normalizeH="0" baseline="0" noProof="0" dirty="0"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942A8E"/>
              </a:solidFill>
              <a:effectLst/>
              <a:uLnTx/>
              <a:uFillTx/>
              <a:latin typeface="Rammetto One"/>
              <a:cs typeface="Arial"/>
              <a:sym typeface="Arial"/>
            </a:endParaRPr>
          </a:p>
        </p:txBody>
      </p:sp>
      <p:sp>
        <p:nvSpPr>
          <p:cNvPr id="99" name="Google Shape;99;p13"/>
          <p:cNvSpPr/>
          <p:nvPr/>
        </p:nvSpPr>
        <p:spPr>
          <a:xfrm rot="-790940">
            <a:off x="8543373" y="2768139"/>
            <a:ext cx="731537" cy="10689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 w="762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37B44D"/>
                </a:solidFill>
                <a:effectLst/>
                <a:uLnTx/>
                <a:uFillTx/>
                <a:latin typeface="Rammetto One"/>
                <a:cs typeface="Arial"/>
                <a:sym typeface="Arial"/>
              </a:rPr>
              <a:t>e</a:t>
            </a:r>
          </a:p>
        </p:txBody>
      </p:sp>
      <p:sp>
        <p:nvSpPr>
          <p:cNvPr id="100" name="Google Shape;100;p13"/>
          <p:cNvSpPr/>
          <p:nvPr/>
        </p:nvSpPr>
        <p:spPr>
          <a:xfrm rot="-790940">
            <a:off x="10068062" y="2331291"/>
            <a:ext cx="821876" cy="10672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E30389"/>
              </a:solidFill>
              <a:effectLst/>
              <a:uLnTx/>
              <a:uFillTx/>
              <a:latin typeface="Rammetto One"/>
              <a:cs typeface="Arial"/>
              <a:sym typeface="Arial"/>
            </a:endParaRPr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BED27346-C830-1731-27D2-764CEC2AF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016707" y="4955691"/>
            <a:ext cx="2375677" cy="1727765"/>
          </a:xfrm>
          <a:prstGeom prst="rect">
            <a:avLst/>
          </a:prstGeom>
        </p:spPr>
      </p:pic>
      <p:sp>
        <p:nvSpPr>
          <p:cNvPr id="4" name="Google Shape;92;p13">
            <a:extLst>
              <a:ext uri="{FF2B5EF4-FFF2-40B4-BE49-F238E27FC236}">
                <a16:creationId xmlns:a16="http://schemas.microsoft.com/office/drawing/2014/main" id="{A3B803E9-3F74-60F7-F46E-EDDA90067419}"/>
              </a:ext>
            </a:extLst>
          </p:cNvPr>
          <p:cNvSpPr/>
          <p:nvPr/>
        </p:nvSpPr>
        <p:spPr>
          <a:xfrm rot="-790940">
            <a:off x="8123266" y="2998032"/>
            <a:ext cx="353495" cy="107058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o-RO" sz="1400" b="0" i="0" u="none" strike="noStrike" kern="0" cap="none" spc="0" normalizeH="0" baseline="0" noProof="0" dirty="0">
                <a:ln w="762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30389"/>
                </a:solidFill>
                <a:effectLst/>
                <a:uLnTx/>
                <a:uFillTx/>
                <a:latin typeface="Rammetto One"/>
                <a:cs typeface="Arial"/>
                <a:sym typeface="Arial"/>
              </a:rPr>
              <a:t>i</a:t>
            </a:r>
            <a:endParaRPr kumimoji="0" sz="1400" b="0" i="0" u="none" strike="noStrike" kern="0" cap="none" spc="0" normalizeH="0" baseline="0" noProof="0" dirty="0"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E30389"/>
              </a:solidFill>
              <a:effectLst/>
              <a:uLnTx/>
              <a:uFillTx/>
              <a:latin typeface="Rammetto One"/>
              <a:cs typeface="Arial"/>
              <a:sym typeface="Arial"/>
            </a:endParaRP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6EE2D1DE-432F-C851-89CB-25520850796A}"/>
              </a:ext>
            </a:extLst>
          </p:cNvPr>
          <p:cNvPicPr/>
          <p:nvPr/>
        </p:nvPicPr>
        <p:blipFill rotWithShape="1">
          <a:blip r:embed="rId5"/>
          <a:srcRect t="19032" b="9045"/>
          <a:stretch/>
        </p:blipFill>
        <p:spPr bwMode="auto">
          <a:xfrm>
            <a:off x="298753" y="5514391"/>
            <a:ext cx="1446071" cy="11569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/>
          <p:nvPr/>
        </p:nvSpPr>
        <p:spPr>
          <a:xfrm>
            <a:off x="1368600" y="833262"/>
            <a:ext cx="784522" cy="128469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mmetto One"/>
                <a:cs typeface="Arial"/>
                <a:sym typeface="Arial"/>
              </a:rPr>
              <a:t>1</a:t>
            </a:r>
          </a:p>
        </p:txBody>
      </p:sp>
      <p:sp>
        <p:nvSpPr>
          <p:cNvPr id="134" name="Google Shape;134;p16"/>
          <p:cNvSpPr txBox="1"/>
          <p:nvPr/>
        </p:nvSpPr>
        <p:spPr>
          <a:xfrm>
            <a:off x="3765175" y="833250"/>
            <a:ext cx="7679700" cy="11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37B44D"/>
                </a:solidFill>
                <a:effectLst/>
                <a:uLnTx/>
                <a:uFillTx/>
                <a:latin typeface="Rammetto One"/>
                <a:ea typeface="Rammetto One"/>
                <a:cs typeface="Rammetto One"/>
                <a:sym typeface="Rammetto One"/>
              </a:rPr>
              <a:t>ACTIVIT</a:t>
            </a:r>
            <a:r>
              <a:rPr kumimoji="0" lang="ro-RO" sz="3200" b="0" i="0" u="none" strike="noStrike" kern="0" cap="none" spc="0" normalizeH="0" baseline="0" noProof="0" dirty="0">
                <a:ln>
                  <a:noFill/>
                </a:ln>
                <a:solidFill>
                  <a:srgbClr val="37B44D"/>
                </a:solidFill>
                <a:effectLst/>
                <a:uLnTx/>
                <a:uFillTx/>
                <a:latin typeface="Rammetto One"/>
                <a:ea typeface="Rammetto One"/>
                <a:cs typeface="Rammetto One"/>
                <a:sym typeface="Rammetto One"/>
              </a:rPr>
              <a:t>ATEA </a:t>
            </a: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37B44D"/>
                </a:solidFill>
                <a:effectLst/>
                <a:uLnTx/>
                <a:uFillTx/>
                <a:latin typeface="Rammetto One"/>
                <a:ea typeface="Rammetto One"/>
                <a:cs typeface="Rammetto One"/>
                <a:sym typeface="Rammetto One"/>
              </a:rPr>
              <a:t> 1 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37B44D"/>
              </a:solidFill>
              <a:effectLst/>
              <a:uLnTx/>
              <a:uFillTx/>
              <a:latin typeface="Rammetto One"/>
              <a:ea typeface="Rammetto One"/>
              <a:cs typeface="Rammetto One"/>
              <a:sym typeface="Rammetto On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o-RO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mmetto One"/>
                <a:ea typeface="Rammetto One"/>
                <a:cs typeface="Rammetto One"/>
                <a:sym typeface="Rammetto One"/>
              </a:rPr>
              <a:t>VERIFICAREA CUNOȘTINȚELOR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o-RO" sz="3200" kern="0" dirty="0">
                <a:solidFill>
                  <a:srgbClr val="00B050"/>
                </a:solidFill>
                <a:latin typeface="Rammetto One"/>
                <a:ea typeface="Rammetto One"/>
                <a:cs typeface="Rammetto One"/>
                <a:sym typeface="Rammetto One"/>
              </a:rPr>
              <a:t>              Dealurile și podișurile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ammetto One"/>
              <a:ea typeface="Rammetto One"/>
              <a:cs typeface="Rammetto One"/>
              <a:sym typeface="Rammetto One"/>
            </a:endParaRPr>
          </a:p>
        </p:txBody>
      </p:sp>
      <p:pic>
        <p:nvPicPr>
          <p:cNvPr id="1026" name="Picture 2" descr="Plickers Made Easy with Task Cards">
            <a:extLst>
              <a:ext uri="{FF2B5EF4-FFF2-40B4-BE49-F238E27FC236}">
                <a16:creationId xmlns:a16="http://schemas.microsoft.com/office/drawing/2014/main" id="{51DE750F-F65B-F553-5978-3BE18FF2B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167" y="2584580"/>
            <a:ext cx="6287868" cy="328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tăText 2">
            <a:extLst>
              <a:ext uri="{FF2B5EF4-FFF2-40B4-BE49-F238E27FC236}">
                <a16:creationId xmlns:a16="http://schemas.microsoft.com/office/drawing/2014/main" id="{C4D123CD-D88E-166D-EDD5-79CC375FA735}"/>
              </a:ext>
            </a:extLst>
          </p:cNvPr>
          <p:cNvSpPr txBox="1"/>
          <p:nvPr/>
        </p:nvSpPr>
        <p:spPr>
          <a:xfrm>
            <a:off x="2023965" y="5873135"/>
            <a:ext cx="9046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hlinkClick r:id="rId4"/>
              </a:rPr>
              <a:t>https://wordwall.net/ro/resource/951351/dealuri-%C8%99i-podi%C8%99uri</a:t>
            </a:r>
            <a:r>
              <a:rPr lang="ro-RO" dirty="0"/>
              <a:t> 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20EF053F-FC00-B408-78B9-F7B1A81E3638}"/>
              </a:ext>
            </a:extLst>
          </p:cNvPr>
          <p:cNvPicPr/>
          <p:nvPr/>
        </p:nvPicPr>
        <p:blipFill rotWithShape="1">
          <a:blip r:embed="rId5"/>
          <a:srcRect t="19032" b="9045"/>
          <a:stretch/>
        </p:blipFill>
        <p:spPr bwMode="auto">
          <a:xfrm>
            <a:off x="298753" y="5514391"/>
            <a:ext cx="1446071" cy="11569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070C4905-8986-A97E-3990-D476E8C5DD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391534">
            <a:off x="3628036" y="3405777"/>
            <a:ext cx="1122207" cy="1362315"/>
          </a:xfrm>
          <a:prstGeom prst="rect">
            <a:avLst/>
          </a:prstGeom>
        </p:spPr>
      </p:pic>
      <p:sp>
        <p:nvSpPr>
          <p:cNvPr id="7" name="Dreptunghi 6">
            <a:extLst>
              <a:ext uri="{FF2B5EF4-FFF2-40B4-BE49-F238E27FC236}">
                <a16:creationId xmlns:a16="http://schemas.microsoft.com/office/drawing/2014/main" id="{CAC46912-4EC7-12FB-BDCD-91C2B6A970E3}"/>
              </a:ext>
            </a:extLst>
          </p:cNvPr>
          <p:cNvSpPr/>
          <p:nvPr/>
        </p:nvSpPr>
        <p:spPr>
          <a:xfrm>
            <a:off x="476418" y="637558"/>
            <a:ext cx="35331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Captarea atenției</a:t>
            </a:r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33411F8C-6DE7-8326-9622-64ECD62E43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5435"/>
          <a:stretch/>
        </p:blipFill>
        <p:spPr>
          <a:xfrm>
            <a:off x="5661398" y="1412256"/>
            <a:ext cx="6133705" cy="4514363"/>
          </a:xfrm>
          <a:prstGeom prst="rect">
            <a:avLst/>
          </a:prstGeom>
        </p:spPr>
      </p:pic>
      <p:sp>
        <p:nvSpPr>
          <p:cNvPr id="11" name="Dreptunghi 10">
            <a:extLst>
              <a:ext uri="{FF2B5EF4-FFF2-40B4-BE49-F238E27FC236}">
                <a16:creationId xmlns:a16="http://schemas.microsoft.com/office/drawing/2014/main" id="{92D0C349-CF1C-4918-E83E-67E4245AF7FA}"/>
              </a:ext>
            </a:extLst>
          </p:cNvPr>
          <p:cNvSpPr/>
          <p:nvPr/>
        </p:nvSpPr>
        <p:spPr>
          <a:xfrm>
            <a:off x="155971" y="1412256"/>
            <a:ext cx="436600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Rebus cu ghicitori</a:t>
            </a:r>
          </a:p>
          <a:p>
            <a:pPr algn="ctr"/>
            <a:r>
              <a:rPr lang="ro-RO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geografice</a:t>
            </a:r>
          </a:p>
        </p:txBody>
      </p:sp>
      <p:pic>
        <p:nvPicPr>
          <p:cNvPr id="14" name="Imagine 13">
            <a:extLst>
              <a:ext uri="{FF2B5EF4-FFF2-40B4-BE49-F238E27FC236}">
                <a16:creationId xmlns:a16="http://schemas.microsoft.com/office/drawing/2014/main" id="{F14682E0-F08F-B2FE-EDA4-B174F4D1B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781" y="3103786"/>
            <a:ext cx="2532134" cy="1588932"/>
          </a:xfrm>
          <a:prstGeom prst="rect">
            <a:avLst/>
          </a:prstGeom>
        </p:spPr>
      </p:pic>
      <p:sp>
        <p:nvSpPr>
          <p:cNvPr id="16" name="CasetăText 15">
            <a:extLst>
              <a:ext uri="{FF2B5EF4-FFF2-40B4-BE49-F238E27FC236}">
                <a16:creationId xmlns:a16="http://schemas.microsoft.com/office/drawing/2014/main" id="{1D96743C-CCBF-63CB-B65A-BDC2131697F3}"/>
              </a:ext>
            </a:extLst>
          </p:cNvPr>
          <p:cNvSpPr txBox="1"/>
          <p:nvPr/>
        </p:nvSpPr>
        <p:spPr>
          <a:xfrm>
            <a:off x="396897" y="5000518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solidFill>
                  <a:schemeClr val="tx2">
                    <a:lumMod val="10000"/>
                    <a:lumOff val="9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https://www.didactic.ro/r/vum7l0</a:t>
            </a:r>
            <a:r>
              <a:rPr lang="ro-RO" dirty="0">
                <a:solidFill>
                  <a:schemeClr val="tx2">
                    <a:lumMod val="10000"/>
                    <a:lumOff val="90000"/>
                  </a:schemeClr>
                </a:solidFill>
              </a:rPr>
              <a:t> </a:t>
            </a:r>
          </a:p>
        </p:txBody>
      </p:sp>
      <p:pic>
        <p:nvPicPr>
          <p:cNvPr id="17" name="Imagine 16">
            <a:extLst>
              <a:ext uri="{FF2B5EF4-FFF2-40B4-BE49-F238E27FC236}">
                <a16:creationId xmlns:a16="http://schemas.microsoft.com/office/drawing/2014/main" id="{8F1C9653-807E-831C-3777-0847D1C1E701}"/>
              </a:ext>
            </a:extLst>
          </p:cNvPr>
          <p:cNvPicPr/>
          <p:nvPr/>
        </p:nvPicPr>
        <p:blipFill rotWithShape="1">
          <a:blip r:embed="rId7"/>
          <a:srcRect t="19032" b="9045"/>
          <a:stretch/>
        </p:blipFill>
        <p:spPr bwMode="auto">
          <a:xfrm>
            <a:off x="298753" y="5514391"/>
            <a:ext cx="1446071" cy="11569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9791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>
          <a:extLst>
            <a:ext uri="{FF2B5EF4-FFF2-40B4-BE49-F238E27FC236}">
              <a16:creationId xmlns:a16="http://schemas.microsoft.com/office/drawing/2014/main" id="{1B33DA01-D13F-4B43-83D3-4D8A312FA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>
            <a:extLst>
              <a:ext uri="{FF2B5EF4-FFF2-40B4-BE49-F238E27FC236}">
                <a16:creationId xmlns:a16="http://schemas.microsoft.com/office/drawing/2014/main" id="{45172FCC-4F7C-66DA-2DCC-E173D1777A71}"/>
              </a:ext>
            </a:extLst>
          </p:cNvPr>
          <p:cNvSpPr/>
          <p:nvPr/>
        </p:nvSpPr>
        <p:spPr>
          <a:xfrm>
            <a:off x="1368600" y="833262"/>
            <a:ext cx="784522" cy="128469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mmetto One"/>
                <a:cs typeface="Arial"/>
                <a:sym typeface="Arial"/>
              </a:rPr>
              <a:t>1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370AEED9-BE9C-62C5-B7AD-161071CEBF39}"/>
              </a:ext>
            </a:extLst>
          </p:cNvPr>
          <p:cNvPicPr/>
          <p:nvPr/>
        </p:nvPicPr>
        <p:blipFill rotWithShape="1">
          <a:blip r:embed="rId3"/>
          <a:srcRect t="19032" b="9045"/>
          <a:stretch/>
        </p:blipFill>
        <p:spPr bwMode="auto">
          <a:xfrm>
            <a:off x="8481526" y="4795935"/>
            <a:ext cx="1996751" cy="1474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id="{640B6FF9-90E0-D66E-1953-9A7F663726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556" b="41477"/>
          <a:stretch/>
        </p:blipFill>
        <p:spPr bwMode="auto">
          <a:xfrm>
            <a:off x="5682344" y="466437"/>
            <a:ext cx="5607698" cy="3694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CCF4EA9C-95A4-00FF-5355-1656EF1114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774"/>
          <a:stretch/>
        </p:blipFill>
        <p:spPr bwMode="auto">
          <a:xfrm>
            <a:off x="184176" y="3059847"/>
            <a:ext cx="6617840" cy="33603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6034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"/>
          <p:cNvSpPr/>
          <p:nvPr/>
        </p:nvSpPr>
        <p:spPr>
          <a:xfrm>
            <a:off x="9794879" y="953837"/>
            <a:ext cx="1206103" cy="131928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mmetto One"/>
                <a:cs typeface="Arial"/>
                <a:sym typeface="Arial"/>
              </a:rPr>
              <a:t>2</a:t>
            </a:r>
          </a:p>
        </p:txBody>
      </p:sp>
      <p:sp>
        <p:nvSpPr>
          <p:cNvPr id="167" name="Google Shape;167;p17"/>
          <p:cNvSpPr txBox="1"/>
          <p:nvPr/>
        </p:nvSpPr>
        <p:spPr>
          <a:xfrm>
            <a:off x="2064003" y="1247150"/>
            <a:ext cx="7679700" cy="11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EE1858"/>
                </a:solidFill>
                <a:effectLst/>
                <a:uLnTx/>
                <a:uFillTx/>
                <a:latin typeface="Rammetto One"/>
                <a:ea typeface="Rammetto One"/>
                <a:cs typeface="Rammetto One"/>
                <a:sym typeface="Rammetto One"/>
              </a:rPr>
              <a:t>ACTIVIT</a:t>
            </a:r>
            <a:r>
              <a:rPr kumimoji="0" lang="ro-RO" sz="3200" b="0" i="0" u="none" strike="noStrike" kern="0" cap="none" spc="0" normalizeH="0" baseline="0" noProof="0" dirty="0">
                <a:ln>
                  <a:noFill/>
                </a:ln>
                <a:solidFill>
                  <a:srgbClr val="EE1858"/>
                </a:solidFill>
                <a:effectLst/>
                <a:uLnTx/>
                <a:uFillTx/>
                <a:latin typeface="Rammetto One"/>
                <a:ea typeface="Rammetto One"/>
                <a:cs typeface="Rammetto One"/>
                <a:sym typeface="Rammetto One"/>
              </a:rPr>
              <a:t>ATEA</a:t>
            </a: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EE1858"/>
                </a:solidFill>
                <a:effectLst/>
                <a:uLnTx/>
                <a:uFillTx/>
                <a:latin typeface="Rammetto One"/>
                <a:ea typeface="Rammetto One"/>
                <a:cs typeface="Rammetto One"/>
                <a:sym typeface="Rammetto One"/>
              </a:rPr>
              <a:t> 2 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EE1858"/>
              </a:solidFill>
              <a:effectLst/>
              <a:uLnTx/>
              <a:uFillTx/>
              <a:latin typeface="Rammetto One"/>
              <a:ea typeface="Rammetto One"/>
              <a:cs typeface="Rammetto One"/>
              <a:sym typeface="Rammetto On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o-RO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mmetto One"/>
              <a:ea typeface="Rammetto One"/>
              <a:cs typeface="Rammetto One"/>
              <a:sym typeface="Rammetto On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o-RO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mmetto One"/>
                <a:ea typeface="Rammetto One"/>
                <a:cs typeface="Rammetto One"/>
                <a:sym typeface="Rammetto One"/>
              </a:rPr>
              <a:t>LECȚIA NOUĂ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mmetto One"/>
              <a:ea typeface="Rammetto One"/>
              <a:cs typeface="Rammetto One"/>
              <a:sym typeface="Rammetto One"/>
            </a:endParaRPr>
          </a:p>
        </p:txBody>
      </p:sp>
      <p:sp>
        <p:nvSpPr>
          <p:cNvPr id="168" name="Google Shape;168;p17"/>
          <p:cNvSpPr txBox="1"/>
          <p:nvPr/>
        </p:nvSpPr>
        <p:spPr>
          <a:xfrm>
            <a:off x="2223029" y="3607789"/>
            <a:ext cx="8494200" cy="29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o-RO" sz="5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i Jamjuree"/>
                <a:ea typeface="Bai Jamjuree"/>
                <a:cs typeface="Bai Jamjuree"/>
                <a:sym typeface="Bai Jamjuree"/>
              </a:rPr>
              <a:t>CÂMPIILE ROMÂNIEI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o-RO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i Jamjuree"/>
                <a:ea typeface="Bai Jamjuree"/>
                <a:cs typeface="Bai Jamjuree"/>
                <a:sym typeface="Bai Jamjuree"/>
              </a:rPr>
              <a:t>Obiectivele lecției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o-RO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i Jamjuree"/>
              <a:ea typeface="Bai Jamjuree"/>
              <a:cs typeface="Bai Jamjuree"/>
              <a:sym typeface="Bai Jamjure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572000" algn="l"/>
              </a:tabLst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i Jamjuree"/>
              <a:ea typeface="Bai Jamjuree"/>
              <a:cs typeface="Bai Jamjuree"/>
              <a:sym typeface="Bai Jamjure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i Jamjuree"/>
              <a:ea typeface="Bai Jamjuree"/>
              <a:cs typeface="Bai Jamjuree"/>
              <a:sym typeface="Bai Jamjuree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04D58876-4A39-21D3-D767-63BEE03D8A47}"/>
              </a:ext>
            </a:extLst>
          </p:cNvPr>
          <p:cNvPicPr/>
          <p:nvPr/>
        </p:nvPicPr>
        <p:blipFill rotWithShape="1">
          <a:blip r:embed="rId3"/>
          <a:srcRect t="19032" b="9045"/>
          <a:stretch/>
        </p:blipFill>
        <p:spPr bwMode="auto">
          <a:xfrm>
            <a:off x="298753" y="5514391"/>
            <a:ext cx="1446071" cy="11569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"/>
          <p:cNvSpPr/>
          <p:nvPr/>
        </p:nvSpPr>
        <p:spPr>
          <a:xfrm>
            <a:off x="1280754" y="540925"/>
            <a:ext cx="1301197" cy="13143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mmetto One"/>
                <a:cs typeface="Arial"/>
                <a:sym typeface="Arial"/>
              </a:rPr>
              <a:t>3</a:t>
            </a:r>
          </a:p>
        </p:txBody>
      </p:sp>
      <p:sp>
        <p:nvSpPr>
          <p:cNvPr id="199" name="Google Shape;199;p18"/>
          <p:cNvSpPr txBox="1"/>
          <p:nvPr/>
        </p:nvSpPr>
        <p:spPr>
          <a:xfrm>
            <a:off x="3765175" y="833250"/>
            <a:ext cx="7679700" cy="11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Rammetto One"/>
                <a:ea typeface="Rammetto One"/>
                <a:cs typeface="Rammetto One"/>
                <a:sym typeface="Rammetto One"/>
              </a:rPr>
              <a:t>ACTIVIT</a:t>
            </a:r>
            <a:r>
              <a:rPr kumimoji="0" lang="ro-RO" sz="3200" b="0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Rammetto One"/>
                <a:ea typeface="Rammetto One"/>
                <a:cs typeface="Rammetto One"/>
                <a:sym typeface="Rammetto One"/>
              </a:rPr>
              <a:t>ATEA</a:t>
            </a: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Rammetto One"/>
                <a:ea typeface="Rammetto One"/>
                <a:cs typeface="Rammetto One"/>
                <a:sym typeface="Rammetto One"/>
              </a:rPr>
              <a:t> 3</a:t>
            </a: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37B44D"/>
                </a:solidFill>
                <a:effectLst/>
                <a:uLnTx/>
                <a:uFillTx/>
                <a:latin typeface="Rammetto One"/>
                <a:ea typeface="Rammetto One"/>
                <a:cs typeface="Rammetto One"/>
                <a:sym typeface="Rammetto One"/>
              </a:rPr>
              <a:t> 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37B44D"/>
              </a:solidFill>
              <a:effectLst/>
              <a:uLnTx/>
              <a:uFillTx/>
              <a:latin typeface="Rammetto One"/>
              <a:ea typeface="Rammetto One"/>
              <a:cs typeface="Rammetto One"/>
              <a:sym typeface="Rammetto On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o-RO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i Jamjuree"/>
                <a:ea typeface="Bai Jamjuree"/>
                <a:cs typeface="Bai Jamjuree"/>
                <a:sym typeface="Bai Jamjuree"/>
              </a:rPr>
              <a:t>METODA DE LUCRU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o-RO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i Jamjuree"/>
                <a:ea typeface="Bai Jamjuree"/>
                <a:cs typeface="Bai Jamjuree"/>
                <a:sym typeface="Bai Jamjuree"/>
              </a:rPr>
              <a:t>Știu/Vreau să știu/Am învățat</a:t>
            </a:r>
          </a:p>
        </p:txBody>
      </p:sp>
      <p:pic>
        <p:nvPicPr>
          <p:cNvPr id="2050" name="Picture 2" descr="Agent secret: Știu/ Vreau să știu/ Am învățat - Fișă de activitate">
            <a:extLst>
              <a:ext uri="{FF2B5EF4-FFF2-40B4-BE49-F238E27FC236}">
                <a16:creationId xmlns:a16="http://schemas.microsoft.com/office/drawing/2014/main" id="{CCDFB9E1-22AE-D62D-D310-C98EDCA40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388" y="2889866"/>
            <a:ext cx="600075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041FD74-45BC-AC4C-9956-87CB6EC58DB1}"/>
              </a:ext>
            </a:extLst>
          </p:cNvPr>
          <p:cNvSpPr/>
          <p:nvPr/>
        </p:nvSpPr>
        <p:spPr>
          <a:xfrm>
            <a:off x="4917233" y="3163078"/>
            <a:ext cx="1455575" cy="877077"/>
          </a:xfrm>
          <a:prstGeom prst="ellipse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AEE6F341-8BC3-EAC4-D8E2-34C41368245F}"/>
              </a:ext>
            </a:extLst>
          </p:cNvPr>
          <p:cNvPicPr/>
          <p:nvPr/>
        </p:nvPicPr>
        <p:blipFill rotWithShape="1">
          <a:blip r:embed="rId4"/>
          <a:srcRect t="19032" b="9045"/>
          <a:stretch/>
        </p:blipFill>
        <p:spPr bwMode="auto">
          <a:xfrm>
            <a:off x="298753" y="5514391"/>
            <a:ext cx="1446071" cy="11569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"/>
          <p:cNvSpPr/>
          <p:nvPr/>
        </p:nvSpPr>
        <p:spPr>
          <a:xfrm>
            <a:off x="9525050" y="818624"/>
            <a:ext cx="1339234" cy="12863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mmetto One"/>
                <a:cs typeface="Arial"/>
                <a:sym typeface="Arial"/>
              </a:rPr>
              <a:t>4</a:t>
            </a:r>
          </a:p>
        </p:txBody>
      </p:sp>
      <p:sp>
        <p:nvSpPr>
          <p:cNvPr id="232" name="Google Shape;232;p19"/>
          <p:cNvSpPr txBox="1"/>
          <p:nvPr/>
        </p:nvSpPr>
        <p:spPr>
          <a:xfrm>
            <a:off x="1165075" y="1105550"/>
            <a:ext cx="7679700" cy="11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E30389"/>
                </a:solidFill>
                <a:effectLst/>
                <a:uLnTx/>
                <a:uFillTx/>
                <a:latin typeface="Rammetto One"/>
                <a:ea typeface="Rammetto One"/>
                <a:cs typeface="Rammetto One"/>
                <a:sym typeface="Rammetto One"/>
              </a:rPr>
              <a:t>ACTIVIT</a:t>
            </a:r>
            <a:r>
              <a:rPr kumimoji="0" lang="ro-RO" sz="3200" b="0" i="0" u="none" strike="noStrike" kern="0" cap="none" spc="0" normalizeH="0" baseline="0" noProof="0" dirty="0">
                <a:ln>
                  <a:noFill/>
                </a:ln>
                <a:solidFill>
                  <a:srgbClr val="E30389"/>
                </a:solidFill>
                <a:effectLst/>
                <a:uLnTx/>
                <a:uFillTx/>
                <a:latin typeface="Rammetto One"/>
                <a:ea typeface="Rammetto One"/>
                <a:cs typeface="Rammetto One"/>
                <a:sym typeface="Rammetto One"/>
              </a:rPr>
              <a:t>ATEA</a:t>
            </a: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E30389"/>
                </a:solidFill>
                <a:effectLst/>
                <a:uLnTx/>
                <a:uFillTx/>
                <a:latin typeface="Rammetto One"/>
                <a:ea typeface="Rammetto One"/>
                <a:cs typeface="Rammetto One"/>
                <a:sym typeface="Rammetto One"/>
              </a:rPr>
              <a:t> 4</a:t>
            </a: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37B44D"/>
                </a:solidFill>
                <a:effectLst/>
                <a:uLnTx/>
                <a:uFillTx/>
                <a:latin typeface="Rammetto One"/>
                <a:ea typeface="Rammetto One"/>
                <a:cs typeface="Rammetto One"/>
                <a:sym typeface="Rammetto One"/>
              </a:rPr>
              <a:t> 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37B44D"/>
              </a:solidFill>
              <a:effectLst/>
              <a:uLnTx/>
              <a:uFillTx/>
              <a:latin typeface="Rammetto One"/>
              <a:ea typeface="Rammetto One"/>
              <a:cs typeface="Rammetto One"/>
              <a:sym typeface="Rammetto On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o-RO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mmetto One"/>
                <a:ea typeface="Rammetto One"/>
                <a:cs typeface="Rammetto One"/>
                <a:sym typeface="Rammetto One"/>
              </a:rPr>
              <a:t>VREAU SĂ ȘTIU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mmetto One"/>
              <a:ea typeface="Rammetto One"/>
              <a:cs typeface="Rammetto One"/>
              <a:sym typeface="Rammetto One"/>
            </a:endParaRPr>
          </a:p>
        </p:txBody>
      </p:sp>
      <p:pic>
        <p:nvPicPr>
          <p:cNvPr id="2" name="Picture 2" descr="Agent secret: Știu/ Vreau să știu/ Am învățat - Fișă de activitate">
            <a:extLst>
              <a:ext uri="{FF2B5EF4-FFF2-40B4-BE49-F238E27FC236}">
                <a16:creationId xmlns:a16="http://schemas.microsoft.com/office/drawing/2014/main" id="{28A9EA9E-236C-B541-F2D9-4161E8C36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614" y="2759377"/>
            <a:ext cx="6840225" cy="342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F513B68-BBC2-12DA-6B56-8EE79791BF7A}"/>
              </a:ext>
            </a:extLst>
          </p:cNvPr>
          <p:cNvSpPr/>
          <p:nvPr/>
        </p:nvSpPr>
        <p:spPr>
          <a:xfrm>
            <a:off x="4562670" y="3107093"/>
            <a:ext cx="1455575" cy="877077"/>
          </a:xfrm>
          <a:prstGeom prst="ellipse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7F04A517-E39F-13C5-C0B9-69C1BA2DECEA}"/>
              </a:ext>
            </a:extLst>
          </p:cNvPr>
          <p:cNvPicPr/>
          <p:nvPr/>
        </p:nvPicPr>
        <p:blipFill rotWithShape="1">
          <a:blip r:embed="rId4"/>
          <a:srcRect t="19032" b="9045"/>
          <a:stretch/>
        </p:blipFill>
        <p:spPr bwMode="auto">
          <a:xfrm>
            <a:off x="298753" y="5514391"/>
            <a:ext cx="1446071" cy="11569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0"/>
          <p:cNvSpPr/>
          <p:nvPr/>
        </p:nvSpPr>
        <p:spPr>
          <a:xfrm>
            <a:off x="1175443" y="934899"/>
            <a:ext cx="1269499" cy="131598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mmetto One"/>
                <a:cs typeface="Arial"/>
                <a:sym typeface="Arial"/>
              </a:rPr>
              <a:t>5</a:t>
            </a:r>
          </a:p>
        </p:txBody>
      </p:sp>
      <p:sp>
        <p:nvSpPr>
          <p:cNvPr id="264" name="Google Shape;264;p20"/>
          <p:cNvSpPr txBox="1"/>
          <p:nvPr/>
        </p:nvSpPr>
        <p:spPr>
          <a:xfrm>
            <a:off x="3612775" y="757050"/>
            <a:ext cx="7679700" cy="11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37B44D"/>
                </a:solidFill>
                <a:effectLst/>
                <a:uLnTx/>
                <a:uFillTx/>
                <a:latin typeface="Rammetto One"/>
                <a:ea typeface="Rammetto One"/>
                <a:cs typeface="Rammetto One"/>
                <a:sym typeface="Rammetto One"/>
              </a:rPr>
              <a:t>ACTIVIT</a:t>
            </a:r>
            <a:r>
              <a:rPr kumimoji="0" lang="ro-RO" sz="3200" b="0" i="0" u="none" strike="noStrike" kern="0" cap="none" spc="0" normalizeH="0" baseline="0" noProof="0" dirty="0">
                <a:ln>
                  <a:noFill/>
                </a:ln>
                <a:solidFill>
                  <a:srgbClr val="37B44D"/>
                </a:solidFill>
                <a:effectLst/>
                <a:uLnTx/>
                <a:uFillTx/>
                <a:latin typeface="Rammetto One"/>
                <a:ea typeface="Rammetto One"/>
                <a:cs typeface="Rammetto One"/>
                <a:sym typeface="Rammetto One"/>
              </a:rPr>
              <a:t>ATEA</a:t>
            </a: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37B44D"/>
                </a:solidFill>
                <a:effectLst/>
                <a:uLnTx/>
                <a:uFillTx/>
                <a:latin typeface="Rammetto One"/>
                <a:ea typeface="Rammetto One"/>
                <a:cs typeface="Rammetto One"/>
                <a:sym typeface="Rammetto One"/>
              </a:rPr>
              <a:t> 5 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37B44D"/>
              </a:solidFill>
              <a:effectLst/>
              <a:uLnTx/>
              <a:uFillTx/>
              <a:latin typeface="Rammetto One"/>
              <a:ea typeface="Rammetto One"/>
              <a:cs typeface="Rammetto One"/>
              <a:sym typeface="Rammetto One"/>
            </a:endParaRPr>
          </a:p>
        </p:txBody>
      </p:sp>
      <p:grpSp>
        <p:nvGrpSpPr>
          <p:cNvPr id="266" name="Google Shape;266;p20"/>
          <p:cNvGrpSpPr/>
          <p:nvPr/>
        </p:nvGrpSpPr>
        <p:grpSpPr>
          <a:xfrm>
            <a:off x="483145" y="4953910"/>
            <a:ext cx="2900804" cy="1236201"/>
            <a:chOff x="292847" y="4297180"/>
            <a:chExt cx="2492100" cy="1101195"/>
          </a:xfrm>
        </p:grpSpPr>
        <p:sp>
          <p:nvSpPr>
            <p:cNvPr id="268" name="Google Shape;268;p20"/>
            <p:cNvSpPr/>
            <p:nvPr/>
          </p:nvSpPr>
          <p:spPr>
            <a:xfrm>
              <a:off x="292847" y="5127806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20"/>
            <p:cNvSpPr/>
            <p:nvPr/>
          </p:nvSpPr>
          <p:spPr>
            <a:xfrm>
              <a:off x="292847" y="5127806"/>
              <a:ext cx="720000" cy="36000"/>
            </a:xfrm>
            <a:prstGeom prst="rect">
              <a:avLst/>
            </a:prstGeom>
            <a:solidFill>
              <a:srgbClr val="37B4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20" descr="Single gear"/>
            <p:cNvSpPr/>
            <p:nvPr/>
          </p:nvSpPr>
          <p:spPr>
            <a:xfrm>
              <a:off x="2007565" y="5230327"/>
              <a:ext cx="152433" cy="152210"/>
            </a:xfrm>
            <a:custGeom>
              <a:avLst/>
              <a:gdLst/>
              <a:ahLst/>
              <a:cxnLst/>
              <a:rect l="l" t="t" r="r" b="b"/>
              <a:pathLst>
                <a:path w="648652" h="647700" extrusionOk="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1" name="Google Shape;271;p20"/>
            <p:cNvGrpSpPr/>
            <p:nvPr/>
          </p:nvGrpSpPr>
          <p:grpSpPr>
            <a:xfrm>
              <a:off x="384020" y="5227346"/>
              <a:ext cx="648501" cy="162967"/>
              <a:chOff x="330250" y="5227562"/>
              <a:chExt cx="715232" cy="179737"/>
            </a:xfrm>
          </p:grpSpPr>
          <p:sp>
            <p:nvSpPr>
              <p:cNvPr id="272" name="Google Shape;272;p20" descr="Play"/>
              <p:cNvSpPr/>
              <p:nvPr/>
            </p:nvSpPr>
            <p:spPr>
              <a:xfrm>
                <a:off x="622899" y="5227562"/>
                <a:ext cx="129849" cy="167402"/>
              </a:xfrm>
              <a:custGeom>
                <a:avLst/>
                <a:gdLst/>
                <a:ahLst/>
                <a:cxnLst/>
                <a:rect l="l" t="t" r="r" b="b"/>
                <a:pathLst>
                  <a:path w="546734" h="704850" extrusionOk="0">
                    <a:moveTo>
                      <a:pt x="0" y="0"/>
                    </a:moveTo>
                    <a:lnTo>
                      <a:pt x="546735" y="352425"/>
                    </a:lnTo>
                    <a:lnTo>
                      <a:pt x="0" y="70485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3" name="Google Shape;273;p20"/>
              <p:cNvGrpSpPr/>
              <p:nvPr/>
            </p:nvGrpSpPr>
            <p:grpSpPr>
              <a:xfrm>
                <a:off x="865143" y="5227562"/>
                <a:ext cx="180339" cy="179737"/>
                <a:chOff x="817334" y="5227562"/>
                <a:chExt cx="180339" cy="179737"/>
              </a:xfrm>
            </p:grpSpPr>
            <p:sp>
              <p:nvSpPr>
                <p:cNvPr id="274" name="Google Shape;274;p20"/>
                <p:cNvSpPr/>
                <p:nvPr/>
              </p:nvSpPr>
              <p:spPr>
                <a:xfrm flipH="1">
                  <a:off x="961819" y="5227562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" name="Google Shape;275;p20" descr="Play"/>
                <p:cNvSpPr/>
                <p:nvPr/>
              </p:nvSpPr>
              <p:spPr>
                <a:xfrm>
                  <a:off x="817334" y="5227562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6" name="Google Shape;276;p20"/>
              <p:cNvGrpSpPr/>
              <p:nvPr/>
            </p:nvGrpSpPr>
            <p:grpSpPr>
              <a:xfrm flipH="1">
                <a:off x="330250" y="5227562"/>
                <a:ext cx="180338" cy="179737"/>
                <a:chOff x="4316558" y="4992035"/>
                <a:chExt cx="180338" cy="179737"/>
              </a:xfrm>
            </p:grpSpPr>
            <p:sp>
              <p:nvSpPr>
                <p:cNvPr id="277" name="Google Shape;277;p20"/>
                <p:cNvSpPr/>
                <p:nvPr/>
              </p:nvSpPr>
              <p:spPr>
                <a:xfrm flipH="1">
                  <a:off x="4461042" y="4992035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" name="Google Shape;278;p20" descr="Play"/>
                <p:cNvSpPr/>
                <p:nvPr/>
              </p:nvSpPr>
              <p:spPr>
                <a:xfrm>
                  <a:off x="4316558" y="4992035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79" name="Google Shape;279;p20"/>
            <p:cNvSpPr/>
            <p:nvPr/>
          </p:nvSpPr>
          <p:spPr>
            <a:xfrm>
              <a:off x="2237413" y="5230327"/>
              <a:ext cx="239100" cy="149400"/>
            </a:xfrm>
            <a:prstGeom prst="frame">
              <a:avLst>
                <a:gd name="adj1" fmla="val 125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0" descr="Play"/>
            <p:cNvSpPr/>
            <p:nvPr/>
          </p:nvSpPr>
          <p:spPr>
            <a:xfrm>
              <a:off x="1431835" y="4297180"/>
              <a:ext cx="292503" cy="377095"/>
            </a:xfrm>
            <a:custGeom>
              <a:avLst/>
              <a:gdLst/>
              <a:ahLst/>
              <a:cxnLst/>
              <a:rect l="l" t="t" r="r" b="b"/>
              <a:pathLst>
                <a:path w="546734" h="704850" extrusionOk="0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2554659" y="5218375"/>
              <a:ext cx="180000" cy="180000"/>
            </a:xfrm>
            <a:custGeom>
              <a:avLst/>
              <a:gdLst/>
              <a:ahLst/>
              <a:cxnLst/>
              <a:rect l="l" t="t" r="r" b="b"/>
              <a:pathLst>
                <a:path w="180000" h="180000" extrusionOk="0">
                  <a:moveTo>
                    <a:pt x="157500" y="108002"/>
                  </a:moveTo>
                  <a:lnTo>
                    <a:pt x="180000" y="108002"/>
                  </a:lnTo>
                  <a:lnTo>
                    <a:pt x="180000" y="180000"/>
                  </a:lnTo>
                  <a:lnTo>
                    <a:pt x="108000" y="180000"/>
                  </a:lnTo>
                  <a:lnTo>
                    <a:pt x="108000" y="157500"/>
                  </a:lnTo>
                  <a:lnTo>
                    <a:pt x="157500" y="157500"/>
                  </a:lnTo>
                  <a:close/>
                  <a:moveTo>
                    <a:pt x="0" y="108002"/>
                  </a:moveTo>
                  <a:lnTo>
                    <a:pt x="22500" y="108002"/>
                  </a:lnTo>
                  <a:lnTo>
                    <a:pt x="22500" y="157500"/>
                  </a:lnTo>
                  <a:lnTo>
                    <a:pt x="72000" y="157500"/>
                  </a:lnTo>
                  <a:lnTo>
                    <a:pt x="72000" y="180000"/>
                  </a:lnTo>
                  <a:lnTo>
                    <a:pt x="0" y="180000"/>
                  </a:lnTo>
                  <a:close/>
                  <a:moveTo>
                    <a:pt x="108000" y="0"/>
                  </a:moveTo>
                  <a:lnTo>
                    <a:pt x="180000" y="0"/>
                  </a:lnTo>
                  <a:lnTo>
                    <a:pt x="180000" y="72002"/>
                  </a:lnTo>
                  <a:lnTo>
                    <a:pt x="157500" y="72002"/>
                  </a:lnTo>
                  <a:lnTo>
                    <a:pt x="157500" y="22500"/>
                  </a:lnTo>
                  <a:lnTo>
                    <a:pt x="108000" y="22500"/>
                  </a:lnTo>
                  <a:close/>
                  <a:moveTo>
                    <a:pt x="0" y="0"/>
                  </a:moveTo>
                  <a:lnTo>
                    <a:pt x="72000" y="0"/>
                  </a:lnTo>
                  <a:lnTo>
                    <a:pt x="72000" y="22500"/>
                  </a:lnTo>
                  <a:lnTo>
                    <a:pt x="22500" y="22500"/>
                  </a:lnTo>
                  <a:lnTo>
                    <a:pt x="22500" y="72002"/>
                  </a:lnTo>
                  <a:lnTo>
                    <a:pt x="0" y="7200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" name="Imagine 3">
            <a:extLst>
              <a:ext uri="{FF2B5EF4-FFF2-40B4-BE49-F238E27FC236}">
                <a16:creationId xmlns:a16="http://schemas.microsoft.com/office/drawing/2014/main" id="{2D3DF7D0-EAC8-3776-2974-47DA5D23F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833" y="1558485"/>
            <a:ext cx="7340666" cy="4542465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F5FBB784-50BD-A6BF-96F3-75F2276B980C}"/>
              </a:ext>
            </a:extLst>
          </p:cNvPr>
          <p:cNvPicPr/>
          <p:nvPr/>
        </p:nvPicPr>
        <p:blipFill rotWithShape="1">
          <a:blip r:embed="rId4"/>
          <a:srcRect t="19032" b="9045"/>
          <a:stretch/>
        </p:blipFill>
        <p:spPr bwMode="auto">
          <a:xfrm>
            <a:off x="298753" y="5514391"/>
            <a:ext cx="1446071" cy="11569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1"/>
          <p:cNvSpPr/>
          <p:nvPr/>
        </p:nvSpPr>
        <p:spPr>
          <a:xfrm>
            <a:off x="9774182" y="1109699"/>
            <a:ext cx="1266329" cy="135057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mmetto One"/>
                <a:cs typeface="Arial"/>
                <a:sym typeface="Arial"/>
              </a:rPr>
              <a:t>6</a:t>
            </a:r>
          </a:p>
        </p:txBody>
      </p:sp>
      <p:sp>
        <p:nvSpPr>
          <p:cNvPr id="297" name="Google Shape;297;p21"/>
          <p:cNvSpPr txBox="1"/>
          <p:nvPr/>
        </p:nvSpPr>
        <p:spPr>
          <a:xfrm>
            <a:off x="1900689" y="580221"/>
            <a:ext cx="7679700" cy="11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3C78D8"/>
                </a:solidFill>
                <a:effectLst/>
                <a:uLnTx/>
                <a:uFillTx/>
                <a:latin typeface="Rammetto One"/>
                <a:ea typeface="Rammetto One"/>
                <a:cs typeface="Rammetto One"/>
                <a:sym typeface="Rammetto One"/>
              </a:rPr>
              <a:t>ACTIVIT</a:t>
            </a:r>
            <a:r>
              <a:rPr kumimoji="0" lang="ro-RO" sz="3200" b="0" i="0" u="none" strike="noStrike" kern="0" cap="none" spc="0" normalizeH="0" baseline="0" noProof="0" dirty="0">
                <a:ln>
                  <a:noFill/>
                </a:ln>
                <a:solidFill>
                  <a:srgbClr val="3C78D8"/>
                </a:solidFill>
                <a:effectLst/>
                <a:uLnTx/>
                <a:uFillTx/>
                <a:latin typeface="Rammetto One"/>
                <a:ea typeface="Rammetto One"/>
                <a:cs typeface="Rammetto One"/>
                <a:sym typeface="Rammetto One"/>
              </a:rPr>
              <a:t>ATEA</a:t>
            </a: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3C78D8"/>
                </a:solidFill>
                <a:effectLst/>
                <a:uLnTx/>
                <a:uFillTx/>
                <a:latin typeface="Rammetto One"/>
                <a:ea typeface="Rammetto One"/>
                <a:cs typeface="Rammetto One"/>
                <a:sym typeface="Rammetto One"/>
              </a:rPr>
              <a:t> 6 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3C78D8"/>
              </a:solidFill>
              <a:effectLst/>
              <a:uLnTx/>
              <a:uFillTx/>
              <a:latin typeface="Rammetto One"/>
              <a:ea typeface="Rammetto One"/>
              <a:cs typeface="Rammetto One"/>
              <a:sym typeface="Rammetto On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o-RO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mmetto One"/>
                <a:ea typeface="Rammetto One"/>
                <a:cs typeface="Rammetto One"/>
                <a:sym typeface="Rammetto One"/>
              </a:rPr>
              <a:t>AM ÎNVĂȚAT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mmetto One"/>
              <a:ea typeface="Rammetto One"/>
              <a:cs typeface="Rammetto One"/>
              <a:sym typeface="Rammetto One"/>
            </a:endParaRPr>
          </a:p>
        </p:txBody>
      </p:sp>
      <p:pic>
        <p:nvPicPr>
          <p:cNvPr id="2" name="Picture 2" descr="Agent secret: Știu/ Vreau să știu/ Am învățat - Fișă de activitate">
            <a:extLst>
              <a:ext uri="{FF2B5EF4-FFF2-40B4-BE49-F238E27FC236}">
                <a16:creationId xmlns:a16="http://schemas.microsoft.com/office/drawing/2014/main" id="{32F9F4C0-F7C5-67BD-66A7-4E154A63C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245" y="2627095"/>
            <a:ext cx="5967509" cy="298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A71D2B8-92A8-3B5E-8BE9-4C8EB05FCC37}"/>
              </a:ext>
            </a:extLst>
          </p:cNvPr>
          <p:cNvSpPr/>
          <p:nvPr/>
        </p:nvSpPr>
        <p:spPr>
          <a:xfrm>
            <a:off x="6438123" y="2990461"/>
            <a:ext cx="1455575" cy="877077"/>
          </a:xfrm>
          <a:prstGeom prst="ellipse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E238C0DF-7DAE-32A9-1310-DD1E4F903080}"/>
              </a:ext>
            </a:extLst>
          </p:cNvPr>
          <p:cNvSpPr txBox="1"/>
          <p:nvPr/>
        </p:nvSpPr>
        <p:spPr>
          <a:xfrm>
            <a:off x="1624596" y="1779021"/>
            <a:ext cx="776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hlinkClick r:id="rId4"/>
              </a:rPr>
              <a:t>https://wordwall.net/ro/resource/13006200/geografie-clasa-iv-campiile</a:t>
            </a:r>
            <a:r>
              <a:rPr lang="ro-RO" dirty="0"/>
              <a:t>  </a:t>
            </a: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D1DCBBCD-1EE1-74A9-B226-5450BB789A1A}"/>
              </a:ext>
            </a:extLst>
          </p:cNvPr>
          <p:cNvPicPr/>
          <p:nvPr/>
        </p:nvPicPr>
        <p:blipFill rotWithShape="1">
          <a:blip r:embed="rId5"/>
          <a:srcRect t="19032" b="9045"/>
          <a:stretch/>
        </p:blipFill>
        <p:spPr bwMode="auto">
          <a:xfrm>
            <a:off x="298753" y="5514391"/>
            <a:ext cx="1446071" cy="11569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014A7B"/>
      </a:dk2>
      <a:lt2>
        <a:srgbClr val="EE1858"/>
      </a:lt2>
      <a:accent1>
        <a:srgbClr val="3D85C6"/>
      </a:accent1>
      <a:accent2>
        <a:srgbClr val="37B44D"/>
      </a:accent2>
      <a:accent3>
        <a:srgbClr val="942A8E"/>
      </a:accent3>
      <a:accent4>
        <a:srgbClr val="89C443"/>
      </a:accent4>
      <a:accent5>
        <a:srgbClr val="FF9900"/>
      </a:accent5>
      <a:accent6>
        <a:srgbClr val="E303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Ecran lat</PresentationFormat>
  <Paragraphs>44</Paragraphs>
  <Slides>9</Slides>
  <Notes>8</Notes>
  <HiddenSlides>0</HiddenSlides>
  <MMClips>0</MMClips>
  <ScaleCrop>false</ScaleCrop>
  <HeadingPairs>
    <vt:vector size="6" baseType="variant">
      <vt:variant>
        <vt:lpstr>Fonturi utilizate</vt:lpstr>
      </vt:variant>
      <vt:variant>
        <vt:i4>7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9</vt:i4>
      </vt:variant>
    </vt:vector>
  </HeadingPairs>
  <TitlesOfParts>
    <vt:vector size="18" baseType="lpstr">
      <vt:lpstr>Aptos</vt:lpstr>
      <vt:lpstr>Aptos Display</vt:lpstr>
      <vt:lpstr>Arial</vt:lpstr>
      <vt:lpstr>Bai Jamjuree</vt:lpstr>
      <vt:lpstr>Barlow Condensed</vt:lpstr>
      <vt:lpstr>Calibri</vt:lpstr>
      <vt:lpstr>Rammetto One</vt:lpstr>
      <vt:lpstr>Temă Office</vt:lpstr>
      <vt:lpstr>SlidesMania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28</cp:revision>
  <dcterms:created xsi:type="dcterms:W3CDTF">2012-08-15T22:34:51Z</dcterms:created>
  <dcterms:modified xsi:type="dcterms:W3CDTF">2025-03-23T16:19:38Z</dcterms:modified>
</cp:coreProperties>
</file>