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9" r:id="rId4"/>
    <p:sldId id="260" r:id="rId5"/>
    <p:sldId id="258" r:id="rId6"/>
  </p:sldIdLst>
  <p:sldSz cx="18288000" cy="10287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AAC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 mediu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0" d="100"/>
          <a:sy n="70" d="100"/>
        </p:scale>
        <p:origin x="774" y="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o-R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5290806627748639E-2"/>
          <c:y val="2.3524847048514364E-2"/>
          <c:w val="0.94187968218444262"/>
          <c:h val="0.8595885781586638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Foaie1!$B$1</c:f>
              <c:strCache>
                <c:ptCount val="1"/>
                <c:pt idx="0">
                  <c:v>FB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o-R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Foaie1!$A$2</c:f>
              <c:strCache>
                <c:ptCount val="1"/>
                <c:pt idx="0">
                  <c:v>Categoria 1</c:v>
                </c:pt>
              </c:strCache>
            </c:strRef>
          </c:cat>
          <c:val>
            <c:numRef>
              <c:f>Foaie1!$B$2</c:f>
              <c:numCache>
                <c:formatCode>General</c:formatCode>
                <c:ptCount val="1"/>
                <c:pt idx="0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E12-4836-96DA-2A46D63B73DB}"/>
            </c:ext>
          </c:extLst>
        </c:ser>
        <c:ser>
          <c:idx val="1"/>
          <c:order val="1"/>
          <c:tx>
            <c:strRef>
              <c:f>Foaie1!$C$1</c:f>
              <c:strCache>
                <c:ptCount val="1"/>
                <c:pt idx="0">
                  <c:v>B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o-R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Foaie1!$A$2</c:f>
              <c:strCache>
                <c:ptCount val="1"/>
                <c:pt idx="0">
                  <c:v>Categoria 1</c:v>
                </c:pt>
              </c:strCache>
            </c:strRef>
          </c:cat>
          <c:val>
            <c:numRef>
              <c:f>Foaie1!$C$2</c:f>
              <c:numCache>
                <c:formatCode>General</c:formatCode>
                <c:ptCount val="1"/>
                <c:pt idx="0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E12-4836-96DA-2A46D63B73DB}"/>
            </c:ext>
          </c:extLst>
        </c:ser>
        <c:ser>
          <c:idx val="2"/>
          <c:order val="2"/>
          <c:tx>
            <c:strRef>
              <c:f>Foaie1!$D$1</c:f>
              <c:strCache>
                <c:ptCount val="1"/>
                <c:pt idx="0">
                  <c:v>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o-R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Foaie1!$A$2</c:f>
              <c:strCache>
                <c:ptCount val="1"/>
                <c:pt idx="0">
                  <c:v>Categoria 1</c:v>
                </c:pt>
              </c:strCache>
            </c:strRef>
          </c:cat>
          <c:val>
            <c:numRef>
              <c:f>Foaie1!$D$2</c:f>
              <c:numCache>
                <c:formatCode>General</c:formatCode>
                <c:ptCount val="1"/>
                <c:pt idx="0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E12-4836-96DA-2A46D63B73D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1388766976"/>
        <c:axId val="1388768896"/>
      </c:barChart>
      <c:catAx>
        <c:axId val="13887669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o-RO"/>
          </a:p>
        </c:txPr>
        <c:crossAx val="1388768896"/>
        <c:crosses val="autoZero"/>
        <c:auto val="1"/>
        <c:lblAlgn val="ctr"/>
        <c:lblOffset val="100"/>
        <c:noMultiLvlLbl val="0"/>
      </c:catAx>
      <c:valAx>
        <c:axId val="13887688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o-RO"/>
          </a:p>
        </c:txPr>
        <c:crossAx val="13887669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o-R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o-R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E4568C-5104-45C5-9502-DAEDF1A617F4}" type="datetimeFigureOut">
              <a:rPr lang="ru-RU" smtClean="0"/>
              <a:t>26.03.2025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B3E105-A1CC-44DD-AC20-D9F2FA4127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612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B3E105-A1CC-44DD-AC20-D9F2FA4127C4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81547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6AACA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kern="1200" cap="none" spc="0">
          <a:ln w="0"/>
          <a:solidFill>
            <a:schemeClr val="accent1"/>
          </a:solidFill>
          <a:effectLst>
            <a:outerShdw blurRad="38100" dist="25400" dir="5400000" algn="ctr" rotWithShape="0">
              <a:srgbClr val="6E747A">
                <a:alpha val="43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sv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svg"/><Relationship Id="rId4" Type="http://schemas.openxmlformats.org/officeDocument/2006/relationships/image" Target="../media/image2.svg"/><Relationship Id="rId9" Type="http://schemas.openxmlformats.org/officeDocument/2006/relationships/image" Target="../media/image7.png"/><Relationship Id="rId14" Type="http://schemas.openxmlformats.org/officeDocument/2006/relationships/image" Target="../media/image12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jpe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2.svg"/><Relationship Id="rId5" Type="http://schemas.openxmlformats.org/officeDocument/2006/relationships/image" Target="../media/image4.svg"/><Relationship Id="rId10" Type="http://schemas.openxmlformats.org/officeDocument/2006/relationships/image" Target="../media/image11.png"/><Relationship Id="rId4" Type="http://schemas.openxmlformats.org/officeDocument/2006/relationships/image" Target="../media/image3.png"/><Relationship Id="rId9" Type="http://schemas.openxmlformats.org/officeDocument/2006/relationships/image" Target="../media/image10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3.png"/><Relationship Id="rId3" Type="http://schemas.openxmlformats.org/officeDocument/2006/relationships/image" Target="../media/image2.svg"/><Relationship Id="rId7" Type="http://schemas.openxmlformats.org/officeDocument/2006/relationships/image" Target="../media/image10.svg"/><Relationship Id="rId12" Type="http://schemas.openxmlformats.org/officeDocument/2006/relationships/chart" Target="../charts/char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4.svg"/><Relationship Id="rId5" Type="http://schemas.openxmlformats.org/officeDocument/2006/relationships/image" Target="../media/image6.svg"/><Relationship Id="rId10" Type="http://schemas.openxmlformats.org/officeDocument/2006/relationships/image" Target="../media/image3.png"/><Relationship Id="rId4" Type="http://schemas.openxmlformats.org/officeDocument/2006/relationships/image" Target="../media/image5.png"/><Relationship Id="rId9" Type="http://schemas.openxmlformats.org/officeDocument/2006/relationships/image" Target="../media/image12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3.png"/><Relationship Id="rId3" Type="http://schemas.openxmlformats.org/officeDocument/2006/relationships/image" Target="../media/image2.svg"/><Relationship Id="rId7" Type="http://schemas.openxmlformats.org/officeDocument/2006/relationships/image" Target="../media/image10.svg"/><Relationship Id="rId12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4.svg"/><Relationship Id="rId5" Type="http://schemas.openxmlformats.org/officeDocument/2006/relationships/image" Target="../media/image6.svg"/><Relationship Id="rId10" Type="http://schemas.openxmlformats.org/officeDocument/2006/relationships/image" Target="../media/image3.png"/><Relationship Id="rId4" Type="http://schemas.openxmlformats.org/officeDocument/2006/relationships/image" Target="../media/image5.png"/><Relationship Id="rId9" Type="http://schemas.openxmlformats.org/officeDocument/2006/relationships/image" Target="../media/image12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4.svg"/><Relationship Id="rId7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youtube.com/watch?v=Fw2NsMGSLoo" TargetMode="Externa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2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898321" y="1041346"/>
            <a:ext cx="12491357" cy="8216954"/>
            <a:chOff x="0" y="0"/>
            <a:chExt cx="4225471" cy="277956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25472" cy="2779562"/>
            </a:xfrm>
            <a:custGeom>
              <a:avLst/>
              <a:gdLst/>
              <a:ahLst/>
              <a:cxnLst/>
              <a:rect l="l" t="t" r="r" b="b"/>
              <a:pathLst>
                <a:path w="4225472" h="2779562">
                  <a:moveTo>
                    <a:pt x="0" y="0"/>
                  </a:moveTo>
                  <a:lnTo>
                    <a:pt x="4225472" y="0"/>
                  </a:lnTo>
                  <a:lnTo>
                    <a:pt x="4225472" y="2779562"/>
                  </a:lnTo>
                  <a:lnTo>
                    <a:pt x="0" y="2779562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1102647">
            <a:off x="12807511" y="298375"/>
            <a:ext cx="3330219" cy="231904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519195">
            <a:off x="2084087" y="6294274"/>
            <a:ext cx="3332374" cy="376346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436769">
            <a:off x="13369413" y="7010735"/>
            <a:ext cx="2708799" cy="288728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661546">
            <a:off x="2078810" y="276517"/>
            <a:ext cx="3342927" cy="251023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 r="43725"/>
          <a:stretch>
            <a:fillRect/>
          </a:stretch>
        </p:blipFill>
        <p:spPr>
          <a:xfrm rot="-5400000">
            <a:off x="14095865" y="4622308"/>
            <a:ext cx="3693410" cy="615296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 r="59111"/>
          <a:stretch>
            <a:fillRect/>
          </a:stretch>
        </p:blipFill>
        <p:spPr>
          <a:xfrm rot="5400000">
            <a:off x="751016" y="4553461"/>
            <a:ext cx="3284116" cy="752991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5832781" y="291824"/>
            <a:ext cx="7099671" cy="461479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5832781" y="9596522"/>
            <a:ext cx="7099671" cy="461479"/>
          </a:xfrm>
          <a:prstGeom prst="rect">
            <a:avLst/>
          </a:prstGeom>
        </p:spPr>
      </p:pic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5689470" y="3542534"/>
            <a:ext cx="7772400" cy="1470025"/>
          </a:xfrm>
        </p:spPr>
        <p:txBody>
          <a:bodyPr>
            <a:noAutofit/>
          </a:bodyPr>
          <a:lstStyle/>
          <a:p>
            <a:r>
              <a:rPr lang="pl-PL" sz="9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Ora de matematică</a:t>
            </a:r>
            <a:endParaRPr lang="ru-RU" sz="96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3" name="Subtitle 12"/>
          <p:cNvSpPr>
            <a:spLocks noGrp="1"/>
          </p:cNvSpPr>
          <p:nvPr>
            <p:ph type="subTitle" idx="1"/>
          </p:nvPr>
        </p:nvSpPr>
        <p:spPr>
          <a:xfrm>
            <a:off x="6375270" y="6191812"/>
            <a:ext cx="6400800" cy="1752600"/>
          </a:xfrm>
        </p:spPr>
        <p:txBody>
          <a:bodyPr/>
          <a:lstStyle/>
          <a:p>
            <a:r>
              <a:rPr lang="pl-PL" dirty="0"/>
              <a:t>Clasa a IV-a B</a:t>
            </a:r>
            <a:endParaRPr lang="ru-RU" dirty="0"/>
          </a:p>
        </p:txBody>
      </p:sp>
      <p:pic>
        <p:nvPicPr>
          <p:cNvPr id="14" name="Imagine 13">
            <a:extLst>
              <a:ext uri="{FF2B5EF4-FFF2-40B4-BE49-F238E27FC236}">
                <a16:creationId xmlns:a16="http://schemas.microsoft.com/office/drawing/2014/main" id="{077A236A-EF1A-AFC1-BB9C-2AA81B139067}"/>
              </a:ext>
            </a:extLst>
          </p:cNvPr>
          <p:cNvPicPr/>
          <p:nvPr/>
        </p:nvPicPr>
        <p:blipFill rotWithShape="1">
          <a:blip r:embed="rId15"/>
          <a:srcRect t="19032" b="9045"/>
          <a:stretch/>
        </p:blipFill>
        <p:spPr bwMode="auto">
          <a:xfrm>
            <a:off x="16250218" y="8461177"/>
            <a:ext cx="1947842" cy="138712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2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028700" y="863262"/>
            <a:ext cx="14820900" cy="1723197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bg1"/>
                </a:solidFill>
              </a:ln>
            </a:endParaRPr>
          </a:p>
        </p:txBody>
      </p:sp>
      <p:grpSp>
        <p:nvGrpSpPr>
          <p:cNvPr id="2" name="Group 2"/>
          <p:cNvGrpSpPr/>
          <p:nvPr/>
        </p:nvGrpSpPr>
        <p:grpSpPr>
          <a:xfrm>
            <a:off x="1053509" y="3046922"/>
            <a:ext cx="14820900" cy="6296528"/>
            <a:chOff x="0" y="0"/>
            <a:chExt cx="5044939" cy="277956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044939" cy="2779562"/>
            </a:xfrm>
            <a:custGeom>
              <a:avLst/>
              <a:gdLst/>
              <a:ahLst/>
              <a:cxnLst/>
              <a:rect l="l" t="t" r="r" b="b"/>
              <a:pathLst>
                <a:path w="5044939" h="2779562">
                  <a:moveTo>
                    <a:pt x="0" y="0"/>
                  </a:moveTo>
                  <a:lnTo>
                    <a:pt x="5044939" y="0"/>
                  </a:lnTo>
                  <a:lnTo>
                    <a:pt x="5044939" y="2779562"/>
                  </a:lnTo>
                  <a:lnTo>
                    <a:pt x="0" y="2779562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102647">
            <a:off x="14631706" y="140567"/>
            <a:ext cx="3330219" cy="231904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19195">
            <a:off x="726887" y="6294274"/>
            <a:ext cx="3332374" cy="376346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436769">
            <a:off x="14942417" y="6936641"/>
            <a:ext cx="2708799" cy="288728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r="43725"/>
          <a:stretch>
            <a:fillRect/>
          </a:stretch>
        </p:blipFill>
        <p:spPr>
          <a:xfrm rot="-5400000">
            <a:off x="14803185" y="4500830"/>
            <a:ext cx="3693410" cy="615296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r="59111"/>
          <a:stretch>
            <a:fillRect/>
          </a:stretch>
        </p:blipFill>
        <p:spPr>
          <a:xfrm rot="5400000">
            <a:off x="-989854" y="4227335"/>
            <a:ext cx="3284116" cy="75299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4935800" y="291824"/>
            <a:ext cx="7099671" cy="461479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4935800" y="9522427"/>
            <a:ext cx="7099671" cy="461479"/>
          </a:xfrm>
          <a:prstGeom prst="rect">
            <a:avLst/>
          </a:prstGeom>
        </p:spPr>
      </p:pic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3575079" y="1153360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pl-PL" sz="7200" dirty="0">
                <a:solidFill>
                  <a:srgbClr val="6AACAF"/>
                </a:solidFill>
              </a:rPr>
              <a:t>Verificarea temei</a:t>
            </a:r>
            <a:endParaRPr lang="ru-RU" sz="7200" dirty="0">
              <a:solidFill>
                <a:srgbClr val="6AACAF"/>
              </a:solidFill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7504430" y="3774987"/>
            <a:ext cx="6858000" cy="4893169"/>
          </a:xfrm>
        </p:spPr>
        <p:txBody>
          <a:bodyPr/>
          <a:lstStyle/>
          <a:p>
            <a:pPr marL="0" indent="0">
              <a:buNone/>
            </a:pPr>
            <a:r>
              <a:rPr lang="pl-PL" dirty="0"/>
              <a:t>	</a:t>
            </a:r>
            <a:r>
              <a:rPr lang="pl-PL" sz="4800" dirty="0"/>
              <a:t>cantitativă/calitativă</a:t>
            </a:r>
            <a:endParaRPr lang="ru-RU" dirty="0"/>
          </a:p>
        </p:txBody>
      </p:sp>
      <p:pic>
        <p:nvPicPr>
          <p:cNvPr id="12" name="Imagine 11">
            <a:extLst>
              <a:ext uri="{FF2B5EF4-FFF2-40B4-BE49-F238E27FC236}">
                <a16:creationId xmlns:a16="http://schemas.microsoft.com/office/drawing/2014/main" id="{84638007-17BD-D181-2B61-48845E87DB2B}"/>
              </a:ext>
            </a:extLst>
          </p:cNvPr>
          <p:cNvPicPr/>
          <p:nvPr/>
        </p:nvPicPr>
        <p:blipFill rotWithShape="1">
          <a:blip r:embed="rId12"/>
          <a:srcRect t="19032" b="9045"/>
          <a:stretch/>
        </p:blipFill>
        <p:spPr bwMode="auto">
          <a:xfrm>
            <a:off x="260923" y="600888"/>
            <a:ext cx="2770152" cy="188982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50" name="Picture 2" descr="Băiat De Desene Animate Care are întrebări Despre Pubertate Stock Vector -  Ilustrare din desene, student: 184664536">
            <a:extLst>
              <a:ext uri="{FF2B5EF4-FFF2-40B4-BE49-F238E27FC236}">
                <a16:creationId xmlns:a16="http://schemas.microsoft.com/office/drawing/2014/main" id="{C4FD120A-96FD-5C07-6ED9-0173DA7A81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5433" y="3755531"/>
            <a:ext cx="3312077" cy="3548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2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2136638" y="932280"/>
            <a:ext cx="14820900" cy="1723197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chemeClr val="bg1"/>
                </a:solidFill>
              </a:ln>
            </a:endParaRPr>
          </a:p>
        </p:txBody>
      </p:sp>
      <p:grpSp>
        <p:nvGrpSpPr>
          <p:cNvPr id="2" name="Group 2"/>
          <p:cNvGrpSpPr/>
          <p:nvPr/>
        </p:nvGrpSpPr>
        <p:grpSpPr>
          <a:xfrm>
            <a:off x="1053509" y="3046922"/>
            <a:ext cx="14820900" cy="6296528"/>
            <a:chOff x="0" y="0"/>
            <a:chExt cx="5044939" cy="277956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044939" cy="2779562"/>
            </a:xfrm>
            <a:custGeom>
              <a:avLst/>
              <a:gdLst/>
              <a:ahLst/>
              <a:cxnLst/>
              <a:rect l="l" t="t" r="r" b="b"/>
              <a:pathLst>
                <a:path w="5044939" h="2779562">
                  <a:moveTo>
                    <a:pt x="0" y="0"/>
                  </a:moveTo>
                  <a:lnTo>
                    <a:pt x="5044939" y="0"/>
                  </a:lnTo>
                  <a:lnTo>
                    <a:pt x="5044939" y="2779562"/>
                  </a:lnTo>
                  <a:lnTo>
                    <a:pt x="0" y="2779562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102647">
            <a:off x="14631706" y="140567"/>
            <a:ext cx="3330219" cy="231904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436769">
            <a:off x="14942417" y="6936641"/>
            <a:ext cx="2708799" cy="288728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r="43725"/>
          <a:stretch>
            <a:fillRect/>
          </a:stretch>
        </p:blipFill>
        <p:spPr>
          <a:xfrm rot="-5400000">
            <a:off x="14803185" y="4500830"/>
            <a:ext cx="3693410" cy="615296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r="59111"/>
          <a:stretch>
            <a:fillRect/>
          </a:stretch>
        </p:blipFill>
        <p:spPr>
          <a:xfrm rot="5400000">
            <a:off x="-989854" y="4227335"/>
            <a:ext cx="3284116" cy="75299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4935800" y="291824"/>
            <a:ext cx="7099671" cy="461479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4935800" y="9522427"/>
            <a:ext cx="7099671" cy="461479"/>
          </a:xfrm>
          <a:prstGeom prst="rect">
            <a:avLst/>
          </a:prstGeom>
        </p:spPr>
      </p:pic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2438400" y="1079501"/>
            <a:ext cx="11912657" cy="1143000"/>
          </a:xfrm>
        </p:spPr>
        <p:txBody>
          <a:bodyPr>
            <a:noAutofit/>
          </a:bodyPr>
          <a:lstStyle/>
          <a:p>
            <a:r>
              <a:rPr lang="pl-PL" sz="5400" dirty="0">
                <a:solidFill>
                  <a:srgbClr val="6AACAF"/>
                </a:solidFill>
              </a:rPr>
              <a:t>Rezultatele evaluării</a:t>
            </a:r>
            <a:endParaRPr lang="ru-RU" sz="5400" dirty="0">
              <a:solidFill>
                <a:srgbClr val="6AACAF"/>
              </a:solidFill>
            </a:endParaR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519195">
            <a:off x="726887" y="6294274"/>
            <a:ext cx="3332374" cy="3763461"/>
          </a:xfrm>
          <a:prstGeom prst="rect">
            <a:avLst/>
          </a:prstGeom>
        </p:spPr>
      </p:pic>
      <p:graphicFrame>
        <p:nvGraphicFramePr>
          <p:cNvPr id="17" name="Diagramă 16">
            <a:extLst>
              <a:ext uri="{FF2B5EF4-FFF2-40B4-BE49-F238E27FC236}">
                <a16:creationId xmlns:a16="http://schemas.microsoft.com/office/drawing/2014/main" id="{71CB906E-E911-0EF2-DC89-A203FC5FB7C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89375942"/>
              </p:ext>
            </p:extLst>
          </p:nvPr>
        </p:nvGraphicFramePr>
        <p:xfrm>
          <a:off x="4510440" y="3104420"/>
          <a:ext cx="8900760" cy="61030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pic>
        <p:nvPicPr>
          <p:cNvPr id="18" name="Imagine 17">
            <a:extLst>
              <a:ext uri="{FF2B5EF4-FFF2-40B4-BE49-F238E27FC236}">
                <a16:creationId xmlns:a16="http://schemas.microsoft.com/office/drawing/2014/main" id="{D5510B32-7EB0-FDD0-7F3F-C9E8F5AF41E4}"/>
              </a:ext>
            </a:extLst>
          </p:cNvPr>
          <p:cNvPicPr/>
          <p:nvPr/>
        </p:nvPicPr>
        <p:blipFill rotWithShape="1">
          <a:blip r:embed="rId13"/>
          <a:srcRect t="19032" b="9045"/>
          <a:stretch/>
        </p:blipFill>
        <p:spPr bwMode="auto">
          <a:xfrm>
            <a:off x="260923" y="600888"/>
            <a:ext cx="2770152" cy="188982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25804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2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2136638" y="932280"/>
            <a:ext cx="14820900" cy="1723197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chemeClr val="bg1"/>
                </a:solidFill>
              </a:ln>
            </a:endParaRPr>
          </a:p>
        </p:txBody>
      </p:sp>
      <p:grpSp>
        <p:nvGrpSpPr>
          <p:cNvPr id="2" name="Group 2"/>
          <p:cNvGrpSpPr/>
          <p:nvPr/>
        </p:nvGrpSpPr>
        <p:grpSpPr>
          <a:xfrm>
            <a:off x="1053509" y="3046922"/>
            <a:ext cx="14820900" cy="6296528"/>
            <a:chOff x="0" y="0"/>
            <a:chExt cx="5044939" cy="277956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044939" cy="2779562"/>
            </a:xfrm>
            <a:custGeom>
              <a:avLst/>
              <a:gdLst/>
              <a:ahLst/>
              <a:cxnLst/>
              <a:rect l="l" t="t" r="r" b="b"/>
              <a:pathLst>
                <a:path w="5044939" h="2779562">
                  <a:moveTo>
                    <a:pt x="0" y="0"/>
                  </a:moveTo>
                  <a:lnTo>
                    <a:pt x="5044939" y="0"/>
                  </a:lnTo>
                  <a:lnTo>
                    <a:pt x="5044939" y="2779562"/>
                  </a:lnTo>
                  <a:lnTo>
                    <a:pt x="0" y="2779562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102647">
            <a:off x="14631706" y="140567"/>
            <a:ext cx="3330219" cy="231904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436769">
            <a:off x="14942417" y="6936641"/>
            <a:ext cx="2708799" cy="288728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r="43725"/>
          <a:stretch>
            <a:fillRect/>
          </a:stretch>
        </p:blipFill>
        <p:spPr>
          <a:xfrm rot="-5400000">
            <a:off x="14803185" y="4500830"/>
            <a:ext cx="3693410" cy="615296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r="59111"/>
          <a:stretch>
            <a:fillRect/>
          </a:stretch>
        </p:blipFill>
        <p:spPr>
          <a:xfrm rot="5400000">
            <a:off x="-989854" y="4227335"/>
            <a:ext cx="3284116" cy="75299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4935800" y="291824"/>
            <a:ext cx="7099671" cy="461479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4935800" y="9522427"/>
            <a:ext cx="7099671" cy="461479"/>
          </a:xfrm>
          <a:prstGeom prst="rect">
            <a:avLst/>
          </a:prstGeom>
        </p:spPr>
      </p:pic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238705" y="1055049"/>
            <a:ext cx="11912657" cy="1143000"/>
          </a:xfrm>
        </p:spPr>
        <p:txBody>
          <a:bodyPr>
            <a:noAutofit/>
          </a:bodyPr>
          <a:lstStyle/>
          <a:p>
            <a:pPr algn="l"/>
            <a:r>
              <a:rPr lang="pl-PL" sz="5400" dirty="0">
                <a:solidFill>
                  <a:srgbClr val="6AACAF"/>
                </a:solidFill>
              </a:rPr>
              <a:t>Aspecte pozitive/negative</a:t>
            </a:r>
            <a:endParaRPr lang="ru-RU" sz="5400" dirty="0">
              <a:solidFill>
                <a:srgbClr val="6AACAF"/>
              </a:solidFill>
            </a:endParaR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519195">
            <a:off x="726887" y="6294274"/>
            <a:ext cx="3332374" cy="3763461"/>
          </a:xfrm>
          <a:prstGeom prst="rect">
            <a:avLst/>
          </a:prstGeom>
        </p:spPr>
      </p:pic>
      <p:sp>
        <p:nvSpPr>
          <p:cNvPr id="14" name="CasetăText 13">
            <a:extLst>
              <a:ext uri="{FF2B5EF4-FFF2-40B4-BE49-F238E27FC236}">
                <a16:creationId xmlns:a16="http://schemas.microsoft.com/office/drawing/2014/main" id="{49705E0A-2217-F5CD-30E2-7845DB3B0873}"/>
              </a:ext>
            </a:extLst>
          </p:cNvPr>
          <p:cNvSpPr txBox="1"/>
          <p:nvPr/>
        </p:nvSpPr>
        <p:spPr>
          <a:xfrm>
            <a:off x="9753600" y="5201077"/>
            <a:ext cx="533012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400" dirty="0"/>
              <a:t>Compararea fracțiilor</a:t>
            </a:r>
          </a:p>
          <a:p>
            <a:r>
              <a:rPr lang="ro-RO" sz="2400" dirty="0"/>
              <a:t>Fracțiile echivalente</a:t>
            </a:r>
          </a:p>
          <a:p>
            <a:r>
              <a:rPr lang="ro-RO" sz="2400" dirty="0"/>
              <a:t>Termenii numitor/numărător</a:t>
            </a:r>
          </a:p>
          <a:p>
            <a:r>
              <a:rPr lang="ro-RO" sz="2400" dirty="0"/>
              <a:t>Identificarea întregilor</a:t>
            </a:r>
          </a:p>
          <a:p>
            <a:r>
              <a:rPr lang="ro-RO" sz="2400" dirty="0"/>
              <a:t>Rezolvarea problemei- citirea superficială (4/9 din </a:t>
            </a:r>
            <a:r>
              <a:rPr lang="ro-RO" sz="2400" dirty="0">
                <a:highlight>
                  <a:srgbClr val="FFFF00"/>
                </a:highlight>
              </a:rPr>
              <a:t>rest</a:t>
            </a:r>
            <a:r>
              <a:rPr lang="ro-RO" sz="2400" dirty="0"/>
              <a:t>)</a:t>
            </a:r>
          </a:p>
          <a:p>
            <a:endParaRPr lang="ro-RO" dirty="0"/>
          </a:p>
        </p:txBody>
      </p:sp>
      <p:pic>
        <p:nvPicPr>
          <p:cNvPr id="15" name="Picture 2" descr="Excellent Poor Rating Scale Vector Images (over 760)">
            <a:extLst>
              <a:ext uri="{FF2B5EF4-FFF2-40B4-BE49-F238E27FC236}">
                <a16:creationId xmlns:a16="http://schemas.microsoft.com/office/drawing/2014/main" id="{3658EFC2-3799-D298-1FC6-FB349DC434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657"/>
          <a:stretch/>
        </p:blipFill>
        <p:spPr bwMode="auto">
          <a:xfrm>
            <a:off x="2351530" y="3183579"/>
            <a:ext cx="3774349" cy="1937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Excellent Poor Rating Scale Vector Images (over 760)">
            <a:extLst>
              <a:ext uri="{FF2B5EF4-FFF2-40B4-BE49-F238E27FC236}">
                <a16:creationId xmlns:a16="http://schemas.microsoft.com/office/drawing/2014/main" id="{A4AA324D-E1EB-FDCE-5012-4611FE5687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656"/>
          <a:stretch/>
        </p:blipFill>
        <p:spPr bwMode="auto">
          <a:xfrm>
            <a:off x="9514106" y="3133499"/>
            <a:ext cx="3774349" cy="1937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CasetăText 17">
            <a:extLst>
              <a:ext uri="{FF2B5EF4-FFF2-40B4-BE49-F238E27FC236}">
                <a16:creationId xmlns:a16="http://schemas.microsoft.com/office/drawing/2014/main" id="{236FFDFE-2DA5-3FAD-9599-9D3CCF669A17}"/>
              </a:ext>
            </a:extLst>
          </p:cNvPr>
          <p:cNvSpPr txBox="1"/>
          <p:nvPr/>
        </p:nvSpPr>
        <p:spPr>
          <a:xfrm>
            <a:off x="2975131" y="5112382"/>
            <a:ext cx="5330126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400" dirty="0"/>
              <a:t>Încadrarea în timp</a:t>
            </a:r>
          </a:p>
          <a:p>
            <a:r>
              <a:rPr lang="ro-RO" sz="2400" dirty="0"/>
              <a:t>Scrierea/reprezentarea fracțiilor ex.1, 2</a:t>
            </a:r>
          </a:p>
          <a:p>
            <a:r>
              <a:rPr lang="ro-RO" sz="2400" dirty="0"/>
              <a:t>Adunarea și scăderea fracțiilor</a:t>
            </a:r>
          </a:p>
          <a:p>
            <a:r>
              <a:rPr lang="ro-RO" sz="2400" dirty="0"/>
              <a:t>Aflarea unei fracții dintr-un întreg</a:t>
            </a:r>
          </a:p>
          <a:p>
            <a:endParaRPr lang="ro-RO" dirty="0"/>
          </a:p>
        </p:txBody>
      </p:sp>
      <p:sp>
        <p:nvSpPr>
          <p:cNvPr id="19" name="Title 12">
            <a:extLst>
              <a:ext uri="{FF2B5EF4-FFF2-40B4-BE49-F238E27FC236}">
                <a16:creationId xmlns:a16="http://schemas.microsoft.com/office/drawing/2014/main" id="{B6A71B16-9865-94F9-215B-85F6CDC98664}"/>
              </a:ext>
            </a:extLst>
          </p:cNvPr>
          <p:cNvSpPr txBox="1">
            <a:spLocks/>
          </p:cNvSpPr>
          <p:nvPr/>
        </p:nvSpPr>
        <p:spPr>
          <a:xfrm>
            <a:off x="5410153" y="7980346"/>
            <a:ext cx="579020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0" kern="1200" cap="none" spc="0">
                <a:ln w="0"/>
                <a:solidFill>
                  <a:srgbClr val="6AACA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5400" dirty="0"/>
              <a:t>Corectarea testului</a:t>
            </a:r>
            <a:endParaRPr lang="ru-RU" sz="5400" dirty="0"/>
          </a:p>
        </p:txBody>
      </p:sp>
      <p:pic>
        <p:nvPicPr>
          <p:cNvPr id="20" name="Imagine 19">
            <a:extLst>
              <a:ext uri="{FF2B5EF4-FFF2-40B4-BE49-F238E27FC236}">
                <a16:creationId xmlns:a16="http://schemas.microsoft.com/office/drawing/2014/main" id="{19B0FEB8-9C8B-08D8-F958-FB82C04A7035}"/>
              </a:ext>
            </a:extLst>
          </p:cNvPr>
          <p:cNvPicPr/>
          <p:nvPr/>
        </p:nvPicPr>
        <p:blipFill rotWithShape="1">
          <a:blip r:embed="rId13"/>
          <a:srcRect t="19032" b="9045"/>
          <a:stretch/>
        </p:blipFill>
        <p:spPr bwMode="auto">
          <a:xfrm>
            <a:off x="260923" y="600888"/>
            <a:ext cx="2770152" cy="188982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183518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2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979513" y="430621"/>
            <a:ext cx="14328973" cy="9425758"/>
            <a:chOff x="0" y="0"/>
            <a:chExt cx="4225471" cy="277956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25472" cy="2779562"/>
            </a:xfrm>
            <a:custGeom>
              <a:avLst/>
              <a:gdLst/>
              <a:ahLst/>
              <a:cxnLst/>
              <a:rect l="l" t="t" r="r" b="b"/>
              <a:pathLst>
                <a:path w="4225472" h="2779562">
                  <a:moveTo>
                    <a:pt x="0" y="0"/>
                  </a:moveTo>
                  <a:lnTo>
                    <a:pt x="4225472" y="0"/>
                  </a:lnTo>
                  <a:lnTo>
                    <a:pt x="4225472" y="2779562"/>
                  </a:lnTo>
                  <a:lnTo>
                    <a:pt x="0" y="2779562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19195">
            <a:off x="264148" y="6175605"/>
            <a:ext cx="3332374" cy="376346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436769">
            <a:off x="15063979" y="7121066"/>
            <a:ext cx="2708799" cy="2887285"/>
          </a:xfrm>
          <a:prstGeom prst="rect">
            <a:avLst/>
          </a:prstGeom>
        </p:spPr>
      </p:pic>
      <p:sp>
        <p:nvSpPr>
          <p:cNvPr id="8" name="Content Placeholder 13"/>
          <p:cNvSpPr txBox="1">
            <a:spLocks/>
          </p:cNvSpPr>
          <p:nvPr/>
        </p:nvSpPr>
        <p:spPr>
          <a:xfrm>
            <a:off x="2891546" y="1257243"/>
            <a:ext cx="12504912" cy="76205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dirty="0"/>
              <a:t>	</a:t>
            </a:r>
            <a:r>
              <a:rPr lang="ro-RO" sz="1800" u="sng" kern="100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https://www.youtube.com/watch?v=Fw2NsMGSLoo</a:t>
            </a:r>
            <a:endParaRPr lang="ro-RO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Font typeface="Arial" pitchFamily="34" charset="0"/>
              <a:buNone/>
            </a:pPr>
            <a:endParaRPr lang="ru-RU" dirty="0"/>
          </a:p>
          <a:p>
            <a:pPr marL="0" indent="0">
              <a:buFont typeface="Arial" pitchFamily="34" charset="0"/>
              <a:buNone/>
            </a:pPr>
            <a:endParaRPr lang="ru-RU" dirty="0"/>
          </a:p>
        </p:txBody>
      </p:sp>
      <p:sp>
        <p:nvSpPr>
          <p:cNvPr id="7" name="CasetăText 6">
            <a:extLst>
              <a:ext uri="{FF2B5EF4-FFF2-40B4-BE49-F238E27FC236}">
                <a16:creationId xmlns:a16="http://schemas.microsoft.com/office/drawing/2014/main" id="{D802E8D5-885A-6EE5-7203-5C71439660D2}"/>
              </a:ext>
            </a:extLst>
          </p:cNvPr>
          <p:cNvSpPr txBox="1"/>
          <p:nvPr/>
        </p:nvSpPr>
        <p:spPr>
          <a:xfrm>
            <a:off x="4724400" y="619551"/>
            <a:ext cx="9144000" cy="7217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o-RO" sz="4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LOCALIZAREA UNOR OBIECTE</a:t>
            </a:r>
          </a:p>
        </p:txBody>
      </p:sp>
      <p:pic>
        <p:nvPicPr>
          <p:cNvPr id="10" name="Imagine 9">
            <a:extLst>
              <a:ext uri="{FF2B5EF4-FFF2-40B4-BE49-F238E27FC236}">
                <a16:creationId xmlns:a16="http://schemas.microsoft.com/office/drawing/2014/main" id="{75AB159F-5104-7BB1-92D1-9A95784099A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82430" y="2162646"/>
            <a:ext cx="11334563" cy="6867111"/>
          </a:xfrm>
          <a:prstGeom prst="rect">
            <a:avLst/>
          </a:prstGeom>
        </p:spPr>
      </p:pic>
      <p:pic>
        <p:nvPicPr>
          <p:cNvPr id="11" name="Imagine 10">
            <a:extLst>
              <a:ext uri="{FF2B5EF4-FFF2-40B4-BE49-F238E27FC236}">
                <a16:creationId xmlns:a16="http://schemas.microsoft.com/office/drawing/2014/main" id="{A4D1F390-5F25-7D14-40A0-DCC265BF0AE8}"/>
              </a:ext>
            </a:extLst>
          </p:cNvPr>
          <p:cNvPicPr/>
          <p:nvPr/>
        </p:nvPicPr>
        <p:blipFill rotWithShape="1">
          <a:blip r:embed="rId8"/>
          <a:srcRect t="19032" b="9045"/>
          <a:stretch/>
        </p:blipFill>
        <p:spPr bwMode="auto">
          <a:xfrm>
            <a:off x="15516711" y="272824"/>
            <a:ext cx="2770152" cy="188982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79</Words>
  <Application>Microsoft Office PowerPoint</Application>
  <PresentationFormat>Particularizare</PresentationFormat>
  <Paragraphs>19</Paragraphs>
  <Slides>5</Slides>
  <Notes>1</Notes>
  <HiddenSlides>0</HiddenSlides>
  <MMClips>0</MMClips>
  <ScaleCrop>false</ScaleCrop>
  <HeadingPairs>
    <vt:vector size="6" baseType="variant">
      <vt:variant>
        <vt:lpstr>Fonturi utilizate</vt:lpstr>
      </vt:variant>
      <vt:variant>
        <vt:i4>2</vt:i4>
      </vt:variant>
      <vt:variant>
        <vt:lpstr>Temă</vt:lpstr>
      </vt:variant>
      <vt:variant>
        <vt:i4>1</vt:i4>
      </vt:variant>
      <vt:variant>
        <vt:lpstr>Titluri diapozitive</vt:lpstr>
      </vt:variant>
      <vt:variant>
        <vt:i4>5</vt:i4>
      </vt:variant>
    </vt:vector>
  </HeadingPairs>
  <TitlesOfParts>
    <vt:vector size="8" baseType="lpstr">
      <vt:lpstr>Arial</vt:lpstr>
      <vt:lpstr>Calibri</vt:lpstr>
      <vt:lpstr>Office Theme</vt:lpstr>
      <vt:lpstr>Ora de matematică</vt:lpstr>
      <vt:lpstr>Verificarea temei</vt:lpstr>
      <vt:lpstr>Rezultatele evaluării</vt:lpstr>
      <vt:lpstr>Aspecte pozitive/negative</vt:lpstr>
      <vt:lpstr>Prezentare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Copy ofc Participation Certificate</dc:title>
  <dc:creator>Інна</dc:creator>
  <cp:lastModifiedBy>Elisabeta Mînecuță</cp:lastModifiedBy>
  <cp:revision>6</cp:revision>
  <dcterms:created xsi:type="dcterms:W3CDTF">2006-08-16T00:00:00Z</dcterms:created>
  <dcterms:modified xsi:type="dcterms:W3CDTF">2025-03-26T05:07:47Z</dcterms:modified>
  <dc:identifier>DAEqBC-45bY</dc:identifier>
</cp:coreProperties>
</file>