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34"/>
  </p:notesMasterIdLst>
  <p:sldIdLst>
    <p:sldId id="290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8" r:id="rId12"/>
    <p:sldId id="269" r:id="rId13"/>
    <p:sldId id="292" r:id="rId14"/>
    <p:sldId id="270" r:id="rId15"/>
    <p:sldId id="295" r:id="rId16"/>
    <p:sldId id="293" r:id="rId17"/>
    <p:sldId id="274" r:id="rId18"/>
    <p:sldId id="272" r:id="rId19"/>
    <p:sldId id="285" r:id="rId20"/>
    <p:sldId id="278" r:id="rId21"/>
    <p:sldId id="273" r:id="rId22"/>
    <p:sldId id="279" r:id="rId23"/>
    <p:sldId id="283" r:id="rId24"/>
    <p:sldId id="277" r:id="rId25"/>
    <p:sldId id="282" r:id="rId26"/>
    <p:sldId id="284" r:id="rId27"/>
    <p:sldId id="276" r:id="rId28"/>
    <p:sldId id="281" r:id="rId29"/>
    <p:sldId id="280" r:id="rId30"/>
    <p:sldId id="286" r:id="rId31"/>
    <p:sldId id="288" r:id="rId32"/>
    <p:sldId id="294" r:id="rId33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8EC3F-CDA7-48E7-8BDB-505F2A35CBEB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20666-B50D-4BC8-913C-967070D292D0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5072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0666-B50D-4BC8-913C-967070D292D0}" type="slidenum">
              <a:rPr lang="ro-RO" smtClean="0"/>
              <a:t>12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6112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963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111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6626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5683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tet secțiu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72056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368321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4717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40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7148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207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5186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83F0166-51DC-450B-AFFE-6FA94E49CB4D}" type="datetimeFigureOut">
              <a:rPr lang="ro-RO" smtClean="0"/>
              <a:t>07.09.2025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8D5645-2D27-4755-A999-1317946FDB92}" type="slidenum">
              <a:rPr lang="ro-RO" smtClean="0"/>
              <a:t>‹#›</a:t>
            </a:fld>
            <a:endParaRPr lang="ro-RO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11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86FADA0-3E91-D9B4-0EF0-526F5A024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79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10">
            <a:extLst>
              <a:ext uri="{FF2B5EF4-FFF2-40B4-BE49-F238E27FC236}">
                <a16:creationId xmlns:a16="http://schemas.microsoft.com/office/drawing/2014/main" id="{A27B3218-1DBF-2D09-0D69-7169170474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76" y="243508"/>
            <a:ext cx="6370983" cy="6370983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id="{18184AAC-E59B-D0BA-2A3C-1593E83DCA7F}"/>
              </a:ext>
            </a:extLst>
          </p:cNvPr>
          <p:cNvSpPr txBox="1"/>
          <p:nvPr/>
        </p:nvSpPr>
        <p:spPr>
          <a:xfrm>
            <a:off x="7382288" y="496812"/>
            <a:ext cx="390773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800" dirty="0">
                <a:latin typeface="Arial" panose="020B0604020202020204" pitchFamily="34" charset="0"/>
                <a:cs typeface="Arial" panose="020B0604020202020204" pitchFamily="34" charset="0"/>
              </a:rPr>
              <a:t>Și, dintr-odată, lumina lui Sclipici a revenit!</a:t>
            </a:r>
            <a:br>
              <a:rPr lang="ro-R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800" dirty="0">
                <a:latin typeface="Arial" panose="020B0604020202020204" pitchFamily="34" charset="0"/>
                <a:cs typeface="Arial" panose="020B0604020202020204" pitchFamily="34" charset="0"/>
              </a:rPr>
              <a:t>Pentru că în Clasa Licuricilor, el nu era singur.</a:t>
            </a:r>
          </a:p>
          <a:p>
            <a:endParaRPr 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sz="2800" dirty="0"/>
              <a:t>Aici avea prieteni noi, o doamnă învățătoare care îl încuraja și o familie mare care îl primea cu bucurie.</a:t>
            </a:r>
            <a:endParaRPr 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4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12">
            <a:extLst>
              <a:ext uri="{FF2B5EF4-FFF2-40B4-BE49-F238E27FC236}">
                <a16:creationId xmlns:a16="http://schemas.microsoft.com/office/drawing/2014/main" id="{E3676147-F7B8-693A-D1C7-5594640768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36523" r="217" b="-581"/>
          <a:stretch>
            <a:fillRect/>
          </a:stretch>
        </p:blipFill>
        <p:spPr>
          <a:xfrm>
            <a:off x="7159485" y="2381066"/>
            <a:ext cx="4572000" cy="4393095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id="{EB075F94-2D24-0C34-05F8-398491A85D9C}"/>
              </a:ext>
            </a:extLst>
          </p:cNvPr>
          <p:cNvSpPr txBox="1"/>
          <p:nvPr/>
        </p:nvSpPr>
        <p:spPr>
          <a:xfrm>
            <a:off x="1212574" y="-75188"/>
            <a:ext cx="10286999" cy="5460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o-RO" sz="3600" dirty="0">
                <a:latin typeface="Arial" panose="020B0604020202020204" pitchFamily="34" charset="0"/>
                <a:cs typeface="Arial" panose="020B0604020202020204" pitchFamily="34" charset="0"/>
              </a:rPr>
              <a:t>De atunci, Sclipici știa un lucru important:</a:t>
            </a:r>
            <a:br>
              <a:rPr lang="ro-RO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600" dirty="0">
                <a:latin typeface="Arial" panose="020B0604020202020204" pitchFamily="34" charset="0"/>
                <a:cs typeface="Arial" panose="020B0604020202020204" pitchFamily="34" charset="0"/>
              </a:rPr>
              <a:t>🌟 </a:t>
            </a:r>
            <a:r>
              <a:rPr lang="ro-RO" sz="3600" i="1" dirty="0">
                <a:latin typeface="Arial" panose="020B0604020202020204" pitchFamily="34" charset="0"/>
                <a:cs typeface="Arial" panose="020B0604020202020204" pitchFamily="34" charset="0"/>
              </a:rPr>
              <a:t>Lumina lui apare atunci când: </a:t>
            </a:r>
          </a:p>
          <a:p>
            <a:pPr>
              <a:lnSpc>
                <a:spcPct val="200000"/>
              </a:lnSpc>
            </a:pPr>
            <a:r>
              <a:rPr lang="ro-RO" sz="3600" dirty="0">
                <a:latin typeface="Arial" panose="020B0604020202020204" pitchFamily="34" charset="0"/>
                <a:cs typeface="Arial" panose="020B0604020202020204" pitchFamily="34" charset="0"/>
              </a:rPr>
              <a:t>🌟 </a:t>
            </a:r>
            <a:r>
              <a:rPr lang="ro-RO" sz="3600" i="1" dirty="0">
                <a:latin typeface="Arial" panose="020B0604020202020204" pitchFamily="34" charset="0"/>
                <a:cs typeface="Arial" panose="020B0604020202020204" pitchFamily="34" charset="0"/>
              </a:rPr>
              <a:t>este bun</a:t>
            </a:r>
          </a:p>
          <a:p>
            <a:pPr>
              <a:lnSpc>
                <a:spcPct val="200000"/>
              </a:lnSpc>
            </a:pPr>
            <a:r>
              <a:rPr lang="ro-RO" sz="3600" dirty="0">
                <a:latin typeface="Arial" panose="020B0604020202020204" pitchFamily="34" charset="0"/>
                <a:cs typeface="Arial" panose="020B0604020202020204" pitchFamily="34" charset="0"/>
              </a:rPr>
              <a:t>🌟</a:t>
            </a:r>
            <a:r>
              <a:rPr lang="ro-RO" sz="3600" i="1" dirty="0">
                <a:latin typeface="Arial" panose="020B0604020202020204" pitchFamily="34" charset="0"/>
                <a:cs typeface="Arial" panose="020B0604020202020204" pitchFamily="34" charset="0"/>
              </a:rPr>
              <a:t> învață lucruri noi </a:t>
            </a:r>
            <a:r>
              <a:rPr lang="ro-RO" sz="3600" dirty="0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ro-RO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ro-RO" sz="3600" dirty="0">
                <a:latin typeface="Arial" panose="020B0604020202020204" pitchFamily="34" charset="0"/>
                <a:cs typeface="Arial" panose="020B0604020202020204" pitchFamily="34" charset="0"/>
              </a:rPr>
              <a:t>🌟 </a:t>
            </a:r>
            <a:r>
              <a:rPr lang="ro-RO" sz="3600" i="1" dirty="0">
                <a:latin typeface="Arial" panose="020B0604020202020204" pitchFamily="34" charset="0"/>
                <a:cs typeface="Arial" panose="020B0604020202020204" pitchFamily="34" charset="0"/>
              </a:rPr>
              <a:t>este alături de prieteni. </a:t>
            </a:r>
            <a:endParaRPr lang="ro-R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29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>
            <a:extLst>
              <a:ext uri="{FF2B5EF4-FFF2-40B4-BE49-F238E27FC236}">
                <a16:creationId xmlns:a16="http://schemas.microsoft.com/office/drawing/2014/main" id="{A35A71B5-0A3D-3561-96E3-1191B43069BA}"/>
              </a:ext>
            </a:extLst>
          </p:cNvPr>
          <p:cNvSpPr/>
          <p:nvPr/>
        </p:nvSpPr>
        <p:spPr>
          <a:xfrm>
            <a:off x="7553739" y="124744"/>
            <a:ext cx="3829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sept. 2025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AC5F9AC3-75D5-A479-2BDF-F4DC554DB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678" y="1401417"/>
            <a:ext cx="2027583" cy="2027583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B5B6131A-472B-EED4-2686-96F0CA3BD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26" y="1311964"/>
            <a:ext cx="7290353" cy="48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39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bstituent imagine 10">
            <a:extLst>
              <a:ext uri="{FF2B5EF4-FFF2-40B4-BE49-F238E27FC236}">
                <a16:creationId xmlns:a16="http://schemas.microsoft.com/office/drawing/2014/main" id="{FF35C942-5162-FB05-7682-7EBBC407A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" b="5645"/>
          <a:stretch>
            <a:fillRect/>
          </a:stretch>
        </p:blipFill>
        <p:spPr>
          <a:xfrm>
            <a:off x="6096000" y="3031435"/>
            <a:ext cx="4749493" cy="3236501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F92BA0B8-2F4D-1CA9-095A-4B4E1A5D3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17" t="27317" r="35060"/>
          <a:stretch/>
        </p:blipFill>
        <p:spPr>
          <a:xfrm>
            <a:off x="1469934" y="2451942"/>
            <a:ext cx="2791840" cy="3916034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526BB344-F567-8217-779E-12DE8C362129}"/>
              </a:ext>
            </a:extLst>
          </p:cNvPr>
          <p:cNvSpPr txBox="1"/>
          <p:nvPr/>
        </p:nvSpPr>
        <p:spPr>
          <a:xfrm>
            <a:off x="1152938" y="102398"/>
            <a:ext cx="103963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0" dirty="0">
                <a:solidFill>
                  <a:srgbClr val="672B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Școala Gimnazială Nr. 27 Brașov poartă numele de</a:t>
            </a:r>
          </a:p>
          <a:p>
            <a:pPr algn="ctr"/>
            <a:r>
              <a:rPr lang="ro-RO" sz="2800" b="1" i="0" dirty="0">
                <a:solidFill>
                  <a:srgbClr val="672B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"Anatol Ghermanschi" din anul 2005, ca omagiu adus primului director al școlii, profesorul de limba si literatura română, Anatol Ghermanschi</a:t>
            </a:r>
            <a:r>
              <a:rPr lang="ro-RO" sz="2400" b="1" i="0" dirty="0">
                <a:solidFill>
                  <a:srgbClr val="672B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altLang="en-US" sz="2400" b="1" dirty="0">
              <a:solidFill>
                <a:srgbClr val="672B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2">
            <a:extLst>
              <a:ext uri="{FF2B5EF4-FFF2-40B4-BE49-F238E27FC236}">
                <a16:creationId xmlns:a16="http://schemas.microsoft.com/office/drawing/2014/main" id="{07A9BC65-3058-ADE5-A92D-6B3093FFB3A4}"/>
              </a:ext>
            </a:extLst>
          </p:cNvPr>
          <p:cNvSpPr txBox="1"/>
          <p:nvPr/>
        </p:nvSpPr>
        <p:spPr>
          <a:xfrm>
            <a:off x="1267238" y="1962836"/>
            <a:ext cx="31531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altLang="ro-RO" sz="2800" dirty="0">
                <a:latin typeface="Arial" panose="020B0604020202020204" pitchFamily="34" charset="0"/>
                <a:cs typeface="Arial" panose="020B0604020202020204" pitchFamily="34" charset="0"/>
              </a:rPr>
              <a:t>Timpul aleargă. </a:t>
            </a:r>
            <a:br>
              <a:rPr lang="en-US" altLang="ro-R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altLang="ro-RO" sz="2800" dirty="0">
                <a:latin typeface="Arial" panose="020B0604020202020204" pitchFamily="34" charset="0"/>
                <a:cs typeface="Arial" panose="020B0604020202020204" pitchFamily="34" charset="0"/>
              </a:rPr>
              <a:t>Parcă ieri </a:t>
            </a:r>
            <a:r>
              <a:rPr lang="ro-RO" altLang="ro-RO" sz="2800" dirty="0" err="1">
                <a:latin typeface="Arial" panose="020B0604020202020204" pitchFamily="34" charset="0"/>
                <a:cs typeface="Arial" panose="020B0604020202020204" pitchFamily="34" charset="0"/>
              </a:rPr>
              <a:t>mergeaţi</a:t>
            </a:r>
            <a:r>
              <a:rPr lang="ro-RO" altLang="ro-RO" sz="2800" dirty="0">
                <a:latin typeface="Arial" panose="020B0604020202020204" pitchFamily="34" charset="0"/>
                <a:cs typeface="Arial" panose="020B0604020202020204" pitchFamily="34" charset="0"/>
              </a:rPr>
              <a:t> de mână la </a:t>
            </a:r>
            <a:r>
              <a:rPr lang="ro-RO" altLang="ro-RO" sz="2800" dirty="0" err="1">
                <a:latin typeface="Arial" panose="020B0604020202020204" pitchFamily="34" charset="0"/>
                <a:cs typeface="Arial" panose="020B0604020202020204" pitchFamily="34" charset="0"/>
              </a:rPr>
              <a:t>grădiniţă</a:t>
            </a:r>
            <a:endParaRPr lang="ro-RO" alt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altLang="ro-RO" sz="2800" dirty="0">
                <a:latin typeface="Arial" panose="020B0604020202020204" pitchFamily="34" charset="0"/>
                <a:cs typeface="Arial" panose="020B0604020202020204" pitchFamily="34" charset="0"/>
              </a:rPr>
              <a:t>Iar astăzi iată </a:t>
            </a:r>
            <a:r>
              <a:rPr lang="ro-RO" altLang="ro-RO" sz="2800" dirty="0" err="1">
                <a:latin typeface="Arial" panose="020B0604020202020204" pitchFamily="34" charset="0"/>
                <a:cs typeface="Arial" panose="020B0604020202020204" pitchFamily="34" charset="0"/>
              </a:rPr>
              <a:t>sunteţi</a:t>
            </a:r>
            <a:r>
              <a:rPr lang="ro-RO" altLang="ro-RO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96A6DE68-5432-30B6-1117-912A60FA3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27" y="1232453"/>
            <a:ext cx="6932543" cy="462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45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92E7-FA43-BD1B-F871-90AF4DED1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2">
            <a:extLst>
              <a:ext uri="{FF2B5EF4-FFF2-40B4-BE49-F238E27FC236}">
                <a16:creationId xmlns:a16="http://schemas.microsoft.com/office/drawing/2014/main" id="{901152CE-5486-8D73-F8F7-17C265F8A7D2}"/>
              </a:ext>
            </a:extLst>
          </p:cNvPr>
          <p:cNvSpPr txBox="1"/>
          <p:nvPr/>
        </p:nvSpPr>
        <p:spPr>
          <a:xfrm>
            <a:off x="2484784" y="4219019"/>
            <a:ext cx="81003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altLang="ro-RO" sz="2800" dirty="0">
                <a:latin typeface="Arial" panose="020B0604020202020204" pitchFamily="34" charset="0"/>
                <a:cs typeface="Arial" panose="020B0604020202020204" pitchFamily="34" charset="0"/>
              </a:rPr>
              <a:t>Pe 8 septembrie cu bucurie</a:t>
            </a:r>
          </a:p>
          <a:p>
            <a:r>
              <a:rPr lang="ro-RO" sz="2800" dirty="0">
                <a:latin typeface="Arial" panose="020B0604020202020204" pitchFamily="34" charset="0"/>
                <a:cs typeface="Arial" panose="020B0604020202020204" pitchFamily="34" charset="0"/>
              </a:rPr>
              <a:t>Pornim împreună spre-o prietenie</a:t>
            </a:r>
          </a:p>
          <a:p>
            <a:r>
              <a:rPr lang="ro-RO" sz="2800" dirty="0">
                <a:latin typeface="Arial" panose="020B0604020202020204" pitchFamily="34" charset="0"/>
                <a:cs typeface="Arial" panose="020B0604020202020204" pitchFamily="34" charset="0"/>
              </a:rPr>
              <a:t>Un licurici grozav te ia de mânuță și îți șoptește:</a:t>
            </a:r>
          </a:p>
          <a:p>
            <a:r>
              <a:rPr lang="ro-RO" sz="2800" i="1" dirty="0">
                <a:latin typeface="Arial" panose="020B0604020202020204" pitchFamily="34" charset="0"/>
                <a:cs typeface="Arial" panose="020B0604020202020204" pitchFamily="34" charset="0"/>
              </a:rPr>
              <a:t>Hai să învățăm cu Eli </a:t>
            </a:r>
            <a:r>
              <a:rPr lang="ro-RO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Mînecuță</a:t>
            </a:r>
            <a:r>
              <a:rPr lang="ro-RO" sz="28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42B87D94-C831-88BF-DD43-6B32BB24A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08" y="472133"/>
            <a:ext cx="5292587" cy="3528391"/>
          </a:xfrm>
          <a:prstGeom prst="rect">
            <a:avLst/>
          </a:prstGeom>
        </p:spPr>
      </p:pic>
      <p:pic>
        <p:nvPicPr>
          <p:cNvPr id="2" name="Imagine 1">
            <a:extLst>
              <a:ext uri="{FF2B5EF4-FFF2-40B4-BE49-F238E27FC236}">
                <a16:creationId xmlns:a16="http://schemas.microsoft.com/office/drawing/2014/main" id="{6C579C9E-8D75-18C7-5D72-7A090B0C2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" b="99219" l="3809" r="91895">
                        <a14:foregroundMark x1="47754" y1="3190" x2="35645" y2="43424"/>
                        <a14:foregroundMark x1="73047" y1="9375" x2="78320" y2="28451"/>
                        <a14:foregroundMark x1="52539" y1="31901" x2="32422" y2="49870"/>
                        <a14:foregroundMark x1="36816" y1="57357" x2="42871" y2="88477"/>
                        <a14:foregroundMark x1="44922" y1="93294" x2="44922" y2="93294"/>
                        <a14:foregroundMark x1="60156" y1="95964" x2="61816" y2="95443"/>
                        <a14:foregroundMark x1="56543" y1="99219" x2="56543" y2="99219"/>
                        <a14:foregroundMark x1="85156" y1="45833" x2="85156" y2="45833"/>
                        <a14:foregroundMark x1="91992" y1="48242" x2="91992" y2="48242"/>
                        <a14:foregroundMark x1="24805" y1="26302" x2="19531" y2="34049"/>
                        <a14:foregroundMark x1="42871" y1="23828" x2="32031" y2="28711"/>
                        <a14:foregroundMark x1="20801" y1="28971" x2="28809" y2="23828"/>
                        <a14:foregroundMark x1="28809" y1="23828" x2="25586" y2="25716"/>
                        <a14:foregroundMark x1="32031" y1="7487" x2="44141" y2="6966"/>
                        <a14:foregroundMark x1="58984" y1="781" x2="75488" y2="21159"/>
                        <a14:foregroundMark x1="81055" y1="15560" x2="81055" y2="15560"/>
                        <a14:foregroundMark x1="82324" y1="14714" x2="71094" y2="1042"/>
                        <a14:foregroundMark x1="62988" y1="1628" x2="62988" y2="1628"/>
                        <a14:foregroundMark x1="50098" y1="8333" x2="49707" y2="10156"/>
                        <a14:foregroundMark x1="46094" y1="17969" x2="45703" y2="20638"/>
                        <a14:foregroundMark x1="46875" y1="24154" x2="46875" y2="24154"/>
                        <a14:foregroundMark x1="50488" y1="30013" x2="50488" y2="30013"/>
                        <a14:foregroundMark x1="25195" y1="32422" x2="25195" y2="32422"/>
                        <a14:foregroundMark x1="16309" y1="32161" x2="16309" y2="32161"/>
                        <a14:foregroundMark x1="31250" y1="37826" x2="31250" y2="37826"/>
                        <a14:foregroundMark x1="31641" y1="55794" x2="31641" y2="55794"/>
                        <a14:foregroundMark x1="36035" y1="69466" x2="36035" y2="69466"/>
                        <a14:foregroundMark x1="39258" y1="75846" x2="39258" y2="75846"/>
                        <a14:foregroundMark x1="45703" y1="60872" x2="45703" y2="60872"/>
                        <a14:foregroundMark x1="41309" y1="39974" x2="41309" y2="39974"/>
                        <a14:foregroundMark x1="28809" y1="30534" x2="28809" y2="30534"/>
                        <a14:foregroundMark x1="9473" y1="34831" x2="9473" y2="34831"/>
                        <a14:foregroundMark x1="9473" y1="34831" x2="10742" y2="39648"/>
                        <a14:foregroundMark x1="10742" y1="39974" x2="10742" y2="39974"/>
                        <a14:foregroundMark x1="15137" y1="44206" x2="15137" y2="44206"/>
                        <a14:foregroundMark x1="19141" y1="46680" x2="19141" y2="46680"/>
                        <a14:foregroundMark x1="25195" y1="49089" x2="25195" y2="49089"/>
                        <a14:foregroundMark x1="20801" y1="57096" x2="20801" y2="57096"/>
                        <a14:foregroundMark x1="28027" y1="58724" x2="28027" y2="58724"/>
                        <a14:foregroundMark x1="22363" y1="10156" x2="22363" y2="10156"/>
                        <a14:foregroundMark x1="28809" y1="4297" x2="28809" y2="4297"/>
                        <a14:foregroundMark x1="20410" y1="14193" x2="20410" y2="14193"/>
                        <a14:foregroundMark x1="15527" y1="16862" x2="15527" y2="16862"/>
                        <a14:foregroundMark x1="38086" y1="23047" x2="38086" y2="23047"/>
                        <a14:foregroundMark x1="57813" y1="30534" x2="57813" y2="30534"/>
                        <a14:foregroundMark x1="58203" y1="39128" x2="58203" y2="39128"/>
                        <a14:foregroundMark x1="56934" y1="46680" x2="56934" y2="46680"/>
                        <a14:foregroundMark x1="35645" y1="67318" x2="35645" y2="67318"/>
                        <a14:foregroundMark x1="32813" y1="83138" x2="32813" y2="83138"/>
                        <a14:foregroundMark x1="53711" y1="91146" x2="53711" y2="91146"/>
                        <a14:foregroundMark x1="54590" y1="93294" x2="54590" y2="93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62" y="1419664"/>
            <a:ext cx="2471530" cy="370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96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A71D2BA-99F3-916B-1071-2545CC39A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3" y="258417"/>
            <a:ext cx="10884451" cy="6122504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0B136645-A5E0-3099-697C-660B7BFCA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" b="99219" l="3809" r="91895">
                        <a14:foregroundMark x1="47754" y1="3190" x2="35645" y2="43424"/>
                        <a14:foregroundMark x1="73047" y1="9375" x2="78320" y2="28451"/>
                        <a14:foregroundMark x1="52539" y1="31901" x2="32422" y2="49870"/>
                        <a14:foregroundMark x1="36816" y1="57357" x2="42871" y2="88477"/>
                        <a14:foregroundMark x1="44922" y1="93294" x2="44922" y2="93294"/>
                        <a14:foregroundMark x1="60156" y1="95964" x2="61816" y2="95443"/>
                        <a14:foregroundMark x1="56543" y1="99219" x2="56543" y2="99219"/>
                        <a14:foregroundMark x1="85156" y1="45833" x2="85156" y2="45833"/>
                        <a14:foregroundMark x1="91992" y1="48242" x2="91992" y2="48242"/>
                        <a14:foregroundMark x1="24805" y1="26302" x2="19531" y2="34049"/>
                        <a14:foregroundMark x1="42871" y1="23828" x2="32031" y2="28711"/>
                        <a14:foregroundMark x1="20801" y1="28971" x2="28809" y2="23828"/>
                        <a14:foregroundMark x1="28809" y1="23828" x2="25586" y2="25716"/>
                        <a14:foregroundMark x1="32031" y1="7487" x2="44141" y2="6966"/>
                        <a14:foregroundMark x1="58984" y1="781" x2="75488" y2="21159"/>
                        <a14:foregroundMark x1="81055" y1="15560" x2="81055" y2="15560"/>
                        <a14:foregroundMark x1="82324" y1="14714" x2="71094" y2="1042"/>
                        <a14:foregroundMark x1="62988" y1="1628" x2="62988" y2="1628"/>
                        <a14:foregroundMark x1="50098" y1="8333" x2="49707" y2="10156"/>
                        <a14:foregroundMark x1="46094" y1="17969" x2="45703" y2="20638"/>
                        <a14:foregroundMark x1="46875" y1="24154" x2="46875" y2="24154"/>
                        <a14:foregroundMark x1="50488" y1="30013" x2="50488" y2="30013"/>
                        <a14:foregroundMark x1="25195" y1="32422" x2="25195" y2="32422"/>
                        <a14:foregroundMark x1="16309" y1="32161" x2="16309" y2="32161"/>
                        <a14:foregroundMark x1="31250" y1="37826" x2="31250" y2="37826"/>
                        <a14:foregroundMark x1="31641" y1="55794" x2="31641" y2="55794"/>
                        <a14:foregroundMark x1="36035" y1="69466" x2="36035" y2="69466"/>
                        <a14:foregroundMark x1="39258" y1="75846" x2="39258" y2="75846"/>
                        <a14:foregroundMark x1="45703" y1="60872" x2="45703" y2="60872"/>
                        <a14:foregroundMark x1="41309" y1="39974" x2="41309" y2="39974"/>
                        <a14:foregroundMark x1="28809" y1="30534" x2="28809" y2="30534"/>
                        <a14:foregroundMark x1="9473" y1="34831" x2="9473" y2="34831"/>
                        <a14:foregroundMark x1="9473" y1="34831" x2="10742" y2="39648"/>
                        <a14:foregroundMark x1="10742" y1="39974" x2="10742" y2="39974"/>
                        <a14:foregroundMark x1="15137" y1="44206" x2="15137" y2="44206"/>
                        <a14:foregroundMark x1="19141" y1="46680" x2="19141" y2="46680"/>
                        <a14:foregroundMark x1="25195" y1="49089" x2="25195" y2="49089"/>
                        <a14:foregroundMark x1="20801" y1="57096" x2="20801" y2="57096"/>
                        <a14:foregroundMark x1="28027" y1="58724" x2="28027" y2="58724"/>
                        <a14:foregroundMark x1="22363" y1="10156" x2="22363" y2="10156"/>
                        <a14:foregroundMark x1="28809" y1="4297" x2="28809" y2="4297"/>
                        <a14:foregroundMark x1="20410" y1="14193" x2="20410" y2="14193"/>
                        <a14:foregroundMark x1="15527" y1="16862" x2="15527" y2="16862"/>
                        <a14:foregroundMark x1="38086" y1="23047" x2="38086" y2="23047"/>
                        <a14:foregroundMark x1="57813" y1="30534" x2="57813" y2="30534"/>
                        <a14:foregroundMark x1="58203" y1="39128" x2="58203" y2="39128"/>
                        <a14:foregroundMark x1="56934" y1="46680" x2="56934" y2="46680"/>
                        <a14:foregroundMark x1="35645" y1="67318" x2="35645" y2="67318"/>
                        <a14:foregroundMark x1="32813" y1="83138" x2="32813" y2="83138"/>
                        <a14:foregroundMark x1="53711" y1="91146" x2="53711" y2="91146"/>
                        <a14:foregroundMark x1="54590" y1="93294" x2="54590" y2="93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32" y="1202635"/>
            <a:ext cx="2471530" cy="370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D06EF7C-82FE-9F41-9935-0D79F8B14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69" y="0"/>
            <a:ext cx="4572000" cy="6858000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5A8A03DE-3C25-BC38-146D-3991BA998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40"/>
          <a:stretch>
            <a:fillRect/>
          </a:stretch>
        </p:blipFill>
        <p:spPr>
          <a:xfrm>
            <a:off x="6722166" y="1838739"/>
            <a:ext cx="4572000" cy="14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17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91B4FB6-DCEB-BE3D-4269-2A6F810A8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2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3408BC0-5D7F-883A-597F-FF11896F9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61" y="0"/>
            <a:ext cx="4572000" cy="6858000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0FE1F26C-F40A-C69B-755E-A4452C2DE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8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14448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1">
            <a:extLst>
              <a:ext uri="{FF2B5EF4-FFF2-40B4-BE49-F238E27FC236}">
                <a16:creationId xmlns:a16="http://schemas.microsoft.com/office/drawing/2014/main" id="{B89C7962-F452-B405-480B-952104BED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7" y="89452"/>
            <a:ext cx="4572000" cy="6858000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C18D1626-4E03-65A1-DBDB-70177D9C690D}"/>
              </a:ext>
            </a:extLst>
          </p:cNvPr>
          <p:cNvSpPr txBox="1"/>
          <p:nvPr/>
        </p:nvSpPr>
        <p:spPr>
          <a:xfrm>
            <a:off x="1002197" y="1502610"/>
            <a:ext cx="609765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Într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-o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pădure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liniștită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ascunsă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printre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frunze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și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flori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de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rouă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trăia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un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licurici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pe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nume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Sclipici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 </a:t>
            </a:r>
            <a:endParaRPr lang="ro-RO" sz="2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Era cel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curios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dintre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toți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 </a:t>
            </a:r>
            <a:endParaRPr lang="ro-RO" sz="2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plăcea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pună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întrebări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zboare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sus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și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...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lumineze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noaptea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ca o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stea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mică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  <a:b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endParaRPr 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tăText 3">
            <a:extLst>
              <a:ext uri="{FF2B5EF4-FFF2-40B4-BE49-F238E27FC236}">
                <a16:creationId xmlns:a16="http://schemas.microsoft.com/office/drawing/2014/main" id="{07BC8529-C4D2-6321-FEF1-2809378584AF}"/>
              </a:ext>
            </a:extLst>
          </p:cNvPr>
          <p:cNvSpPr txBox="1"/>
          <p:nvPr/>
        </p:nvSpPr>
        <p:spPr>
          <a:xfrm>
            <a:off x="918013" y="319224"/>
            <a:ext cx="6572249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Bef>
                <a:spcPts val="2400"/>
              </a:spcBef>
              <a:buNone/>
            </a:pPr>
            <a:r>
              <a:rPr lang="ro-RO" sz="3200" b="1" kern="0" dirty="0">
                <a:solidFill>
                  <a:srgbClr val="365F9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Povestea licuriciului Sclipici</a:t>
            </a:r>
          </a:p>
        </p:txBody>
      </p:sp>
    </p:spTree>
    <p:extLst>
      <p:ext uri="{BB962C8B-B14F-4D97-AF65-F5344CB8AC3E}">
        <p14:creationId xmlns:p14="http://schemas.microsoft.com/office/powerpoint/2010/main" val="364111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531EBE1-2110-3B39-5493-F94CEE012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2" y="79513"/>
            <a:ext cx="4572000" cy="68580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A2ED910F-8F43-C663-B2AF-02B674B58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91" y="1510748"/>
            <a:ext cx="5277678" cy="35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6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F0AE8BF-E729-CC93-76DC-A49CF9400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13" y="0"/>
            <a:ext cx="6858000" cy="6858000"/>
          </a:xfrm>
          <a:prstGeom prst="rect">
            <a:avLst/>
          </a:prstGeom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E4CE5094-3FC8-805B-EAA1-B7CDA7E43635}"/>
              </a:ext>
            </a:extLst>
          </p:cNvPr>
          <p:cNvSpPr/>
          <p:nvPr/>
        </p:nvSpPr>
        <p:spPr>
          <a:xfrm>
            <a:off x="8822251" y="333465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CLR</a:t>
            </a:r>
            <a:endParaRPr lang="ro-RO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3D7FDE5F-C88F-32DB-7ACF-D416C7A1F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7746" b="34209"/>
          <a:stretch>
            <a:fillRect/>
          </a:stretch>
        </p:blipFill>
        <p:spPr>
          <a:xfrm>
            <a:off x="9086020" y="2089233"/>
            <a:ext cx="1196009" cy="12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1913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F3E555D-6411-EA42-4C55-16FD274E7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09" y="0"/>
            <a:ext cx="4572000" cy="68580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4B4F9AC7-CC92-A598-465D-A6154DCD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44" y="298174"/>
            <a:ext cx="4726056" cy="3150704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527A5F9C-673C-1891-4A0C-882926360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935" y="3627783"/>
            <a:ext cx="4726056" cy="31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33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4E519B3-8528-9967-0C78-E8B18E3C5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07" y="2902224"/>
            <a:ext cx="5739849" cy="3826566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09BD1881-D9B8-FD7F-1F0C-DAA7285FD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69" y="896538"/>
            <a:ext cx="4800599" cy="4800599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4CC05AB2-5867-515D-6CCD-89A4BE634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7746" b="34209"/>
          <a:stretch>
            <a:fillRect/>
          </a:stretch>
        </p:blipFill>
        <p:spPr>
          <a:xfrm>
            <a:off x="10038522" y="896538"/>
            <a:ext cx="1196009" cy="1240375"/>
          </a:xfrm>
          <a:prstGeom prst="rect">
            <a:avLst/>
          </a:prstGeom>
        </p:spPr>
      </p:pic>
      <p:sp>
        <p:nvSpPr>
          <p:cNvPr id="6" name="Dreptunghi 5">
            <a:extLst>
              <a:ext uri="{FF2B5EF4-FFF2-40B4-BE49-F238E27FC236}">
                <a16:creationId xmlns:a16="http://schemas.microsoft.com/office/drawing/2014/main" id="{43200B94-48A6-6036-156F-B40474D9010A}"/>
              </a:ext>
            </a:extLst>
          </p:cNvPr>
          <p:cNvSpPr/>
          <p:nvPr/>
        </p:nvSpPr>
        <p:spPr>
          <a:xfrm>
            <a:off x="7316000" y="845834"/>
            <a:ext cx="199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MEM</a:t>
            </a:r>
          </a:p>
        </p:txBody>
      </p:sp>
    </p:spTree>
    <p:extLst>
      <p:ext uri="{BB962C8B-B14F-4D97-AF65-F5344CB8AC3E}">
        <p14:creationId xmlns:p14="http://schemas.microsoft.com/office/powerpoint/2010/main" val="18161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C6F321A-CC38-15B9-C55B-E3DCDE5DE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32F7E75C-D1C4-4CB7-27FA-C3C68D508CF0}"/>
              </a:ext>
            </a:extLst>
          </p:cNvPr>
          <p:cNvSpPr/>
          <p:nvPr/>
        </p:nvSpPr>
        <p:spPr>
          <a:xfrm>
            <a:off x="8612358" y="229608"/>
            <a:ext cx="222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AVAP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2C9AD61C-4911-D742-D010-9C09930C5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7746" b="34209"/>
          <a:stretch>
            <a:fillRect/>
          </a:stretch>
        </p:blipFill>
        <p:spPr>
          <a:xfrm>
            <a:off x="9225167" y="1382546"/>
            <a:ext cx="1196009" cy="12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4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460B80F-6630-64D9-B17E-E3C38F8D9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98B8EFFF-726A-CA2F-025A-54EC931EB26C}"/>
              </a:ext>
            </a:extLst>
          </p:cNvPr>
          <p:cNvSpPr/>
          <p:nvPr/>
        </p:nvSpPr>
        <p:spPr>
          <a:xfrm>
            <a:off x="10010335" y="398070"/>
            <a:ext cx="1492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MM</a:t>
            </a:r>
            <a:endParaRPr lang="ro-RO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2FEE8E02-1B9F-239B-29B9-43803D940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7746" b="34209"/>
          <a:stretch>
            <a:fillRect/>
          </a:stretch>
        </p:blipFill>
        <p:spPr>
          <a:xfrm>
            <a:off x="10158690" y="1739348"/>
            <a:ext cx="1196009" cy="12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1F2189D-56D6-67B1-ECEB-3B7943481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4" y="0"/>
            <a:ext cx="4572000" cy="6858000"/>
          </a:xfrm>
          <a:prstGeom prst="rect">
            <a:avLst/>
          </a:prstGeom>
        </p:spPr>
      </p:pic>
      <p:sp>
        <p:nvSpPr>
          <p:cNvPr id="7" name="Dreptunghi 6">
            <a:extLst>
              <a:ext uri="{FF2B5EF4-FFF2-40B4-BE49-F238E27FC236}">
                <a16:creationId xmlns:a16="http://schemas.microsoft.com/office/drawing/2014/main" id="{0D33601E-4303-77AA-F04F-6E9E84A415A7}"/>
              </a:ext>
            </a:extLst>
          </p:cNvPr>
          <p:cNvSpPr/>
          <p:nvPr/>
        </p:nvSpPr>
        <p:spPr>
          <a:xfrm>
            <a:off x="8002345" y="263545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DP</a:t>
            </a:r>
            <a:endParaRPr lang="ro-RO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Imagine 9">
            <a:extLst>
              <a:ext uri="{FF2B5EF4-FFF2-40B4-BE49-F238E27FC236}">
                <a16:creationId xmlns:a16="http://schemas.microsoft.com/office/drawing/2014/main" id="{9131EF1C-4EBA-2751-AFFF-2F6823410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7746" b="34209"/>
          <a:stretch>
            <a:fillRect/>
          </a:stretch>
        </p:blipFill>
        <p:spPr>
          <a:xfrm>
            <a:off x="9761124" y="429398"/>
            <a:ext cx="1196009" cy="1240375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0CE15BD6-3B2C-C6A8-A706-B3F815448B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2" b="95439" l="5365" r="91631">
                        <a14:foregroundMark x1="77468" y1="19595" x2="77468" y2="19595"/>
                        <a14:foregroundMark x1="71459" y1="7264" x2="78112" y2="39020"/>
                        <a14:foregroundMark x1="22747" y1="13007" x2="17167" y2="38176"/>
                        <a14:foregroundMark x1="5365" y1="34628" x2="5365" y2="34628"/>
                        <a14:foregroundMark x1="92060" y1="33277" x2="92060" y2="33277"/>
                        <a14:foregroundMark x1="25536" y1="2872" x2="25536" y2="2872"/>
                        <a14:foregroundMark x1="29399" y1="73311" x2="29399" y2="73311"/>
                        <a14:foregroundMark x1="71459" y1="71959" x2="71459" y2="71959"/>
                        <a14:foregroundMark x1="69742" y1="95439" x2="71459" y2="94088"/>
                        <a14:foregroundMark x1="23391" y1="13007" x2="23391" y2="13007"/>
                        <a14:foregroundMark x1="11588" y1="34628" x2="11588" y2="3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3" t="48992"/>
          <a:stretch>
            <a:fillRect/>
          </a:stretch>
        </p:blipFill>
        <p:spPr bwMode="auto">
          <a:xfrm rot="1176873">
            <a:off x="10407840" y="2845175"/>
            <a:ext cx="1080324" cy="142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717B7D3-A840-3DDC-49A1-BCA1025EDF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8" b="92049" l="1370" r="94863">
                        <a14:foregroundMark x1="28425" y1="27089" x2="28425" y2="27089"/>
                        <a14:foregroundMark x1="74658" y1="7008" x2="74658" y2="7008"/>
                        <a14:foregroundMark x1="24829" y1="1617" x2="24829" y2="1617"/>
                        <a14:foregroundMark x1="76884" y1="37736" x2="76884" y2="37736"/>
                        <a14:foregroundMark x1="77740" y1="40162" x2="77740" y2="40162"/>
                        <a14:foregroundMark x1="18493" y1="62264" x2="18493" y2="62264"/>
                        <a14:foregroundMark x1="21747" y1="92183" x2="21747" y2="92183"/>
                        <a14:foregroundMark x1="71918" y1="70889" x2="71918" y2="70889"/>
                        <a14:foregroundMark x1="69692" y1="87332" x2="69692" y2="87332"/>
                        <a14:foregroundMark x1="93151" y1="84367" x2="93151" y2="84367"/>
                        <a14:foregroundMark x1="95034" y1="37332" x2="95034" y2="37332"/>
                        <a14:foregroundMark x1="1370" y1="36927" x2="1370" y2="36927"/>
                        <a14:foregroundMark x1="88185" y1="33962" x2="88185" y2="33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07" b="50000"/>
          <a:stretch>
            <a:fillRect/>
          </a:stretch>
        </p:blipFill>
        <p:spPr bwMode="auto">
          <a:xfrm rot="20840463">
            <a:off x="6896871" y="4847849"/>
            <a:ext cx="1068353" cy="115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C07716CD-CB23-F13F-954A-93F5017E38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2" b="95439" l="5365" r="91631">
                        <a14:foregroundMark x1="77468" y1="19595" x2="77468" y2="19595"/>
                        <a14:foregroundMark x1="71459" y1="7264" x2="78112" y2="39020"/>
                        <a14:foregroundMark x1="22747" y1="13007" x2="17167" y2="38176"/>
                        <a14:foregroundMark x1="5365" y1="34628" x2="5365" y2="34628"/>
                        <a14:foregroundMark x1="92060" y1="33277" x2="92060" y2="33277"/>
                        <a14:foregroundMark x1="25536" y1="2872" x2="25536" y2="2872"/>
                        <a14:foregroundMark x1="29399" y1="73311" x2="29399" y2="73311"/>
                        <a14:foregroundMark x1="71459" y1="71959" x2="71459" y2="71959"/>
                        <a14:foregroundMark x1="69742" y1="95439" x2="71459" y2="94088"/>
                        <a14:foregroundMark x1="23391" y1="13007" x2="23391" y2="13007"/>
                        <a14:foregroundMark x1="11588" y1="34628" x2="11588" y2="3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4" b="48992"/>
          <a:stretch>
            <a:fillRect/>
          </a:stretch>
        </p:blipFill>
        <p:spPr bwMode="auto">
          <a:xfrm rot="20763809">
            <a:off x="7049804" y="1300929"/>
            <a:ext cx="1155686" cy="142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4DB30B1-0C81-B567-6AD3-2D8756DEC6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8" b="92049" l="1370" r="94863">
                        <a14:foregroundMark x1="28425" y1="27089" x2="28425" y2="27089"/>
                        <a14:foregroundMark x1="74658" y1="7008" x2="74658" y2="7008"/>
                        <a14:foregroundMark x1="24829" y1="1617" x2="24829" y2="1617"/>
                        <a14:foregroundMark x1="76884" y1="37736" x2="76884" y2="37736"/>
                        <a14:foregroundMark x1="77740" y1="40162" x2="77740" y2="40162"/>
                        <a14:foregroundMark x1="18493" y1="62264" x2="18493" y2="62264"/>
                        <a14:foregroundMark x1="21747" y1="92183" x2="21747" y2="92183"/>
                        <a14:foregroundMark x1="71918" y1="70889" x2="71918" y2="70889"/>
                        <a14:foregroundMark x1="69692" y1="87332" x2="69692" y2="87332"/>
                        <a14:foregroundMark x1="93151" y1="84367" x2="93151" y2="84367"/>
                        <a14:foregroundMark x1="95034" y1="37332" x2="95034" y2="37332"/>
                        <a14:foregroundMark x1="1370" y1="36927" x2="1370" y2="36927"/>
                        <a14:foregroundMark x1="88185" y1="33962" x2="88185" y2="33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07" t="50000"/>
          <a:stretch>
            <a:fillRect/>
          </a:stretch>
        </p:blipFill>
        <p:spPr bwMode="auto">
          <a:xfrm>
            <a:off x="8078400" y="3621609"/>
            <a:ext cx="1142283" cy="12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4A17DB4-DD44-9F01-1079-FAF77D829B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8" b="92049" l="1370" r="94863">
                        <a14:foregroundMark x1="28425" y1="27089" x2="28425" y2="27089"/>
                        <a14:foregroundMark x1="74658" y1="7008" x2="74658" y2="7008"/>
                        <a14:foregroundMark x1="24829" y1="1617" x2="24829" y2="1617"/>
                        <a14:foregroundMark x1="76884" y1="37736" x2="76884" y2="37736"/>
                        <a14:foregroundMark x1="77740" y1="40162" x2="77740" y2="40162"/>
                        <a14:foregroundMark x1="18493" y1="62264" x2="18493" y2="62264"/>
                        <a14:foregroundMark x1="21747" y1="92183" x2="21747" y2="92183"/>
                        <a14:foregroundMark x1="71918" y1="70889" x2="71918" y2="70889"/>
                        <a14:foregroundMark x1="69692" y1="87332" x2="69692" y2="87332"/>
                        <a14:foregroundMark x1="93151" y1="84367" x2="93151" y2="84367"/>
                        <a14:foregroundMark x1="95034" y1="37332" x2="95034" y2="37332"/>
                        <a14:foregroundMark x1="1370" y1="36927" x2="1370" y2="36927"/>
                        <a14:foregroundMark x1="88185" y1="33962" x2="88185" y2="33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07" b="50000"/>
          <a:stretch>
            <a:fillRect/>
          </a:stretch>
        </p:blipFill>
        <p:spPr bwMode="auto">
          <a:xfrm rot="1187879">
            <a:off x="9478068" y="4496994"/>
            <a:ext cx="1206218" cy="129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46177D20-0DAF-4CAD-430A-82CC5BA1A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2" b="95439" l="5365" r="91631">
                        <a14:foregroundMark x1="77468" y1="19595" x2="77468" y2="19595"/>
                        <a14:foregroundMark x1="71459" y1="7264" x2="78112" y2="39020"/>
                        <a14:foregroundMark x1="22747" y1="13007" x2="17167" y2="38176"/>
                        <a14:foregroundMark x1="5365" y1="34628" x2="5365" y2="34628"/>
                        <a14:foregroundMark x1="92060" y1="33277" x2="92060" y2="33277"/>
                        <a14:foregroundMark x1="25536" y1="2872" x2="25536" y2="2872"/>
                        <a14:foregroundMark x1="29399" y1="73311" x2="29399" y2="73311"/>
                        <a14:foregroundMark x1="71459" y1="71959" x2="71459" y2="71959"/>
                        <a14:foregroundMark x1="69742" y1="95439" x2="71459" y2="94088"/>
                        <a14:foregroundMark x1="23391" y1="13007" x2="23391" y2="13007"/>
                        <a14:foregroundMark x1="11588" y1="34628" x2="11588" y2="3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92" r="50223"/>
          <a:stretch>
            <a:fillRect/>
          </a:stretch>
        </p:blipFill>
        <p:spPr bwMode="auto">
          <a:xfrm rot="616513">
            <a:off x="8937109" y="2047116"/>
            <a:ext cx="1094151" cy="142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EC48E796-B73A-36D3-062A-D65AEE686A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2" b="95439" l="5365" r="91631">
                        <a14:foregroundMark x1="77468" y1="19595" x2="77468" y2="19595"/>
                        <a14:foregroundMark x1="71459" y1="7264" x2="78112" y2="39020"/>
                        <a14:foregroundMark x1="22747" y1="13007" x2="17167" y2="38176"/>
                        <a14:foregroundMark x1="5365" y1="34628" x2="5365" y2="34628"/>
                        <a14:foregroundMark x1="92060" y1="33277" x2="92060" y2="33277"/>
                        <a14:foregroundMark x1="25536" y1="2872" x2="25536" y2="2872"/>
                        <a14:foregroundMark x1="29399" y1="73311" x2="29399" y2="73311"/>
                        <a14:foregroundMark x1="71459" y1="71959" x2="71459" y2="71959"/>
                        <a14:foregroundMark x1="69742" y1="95439" x2="71459" y2="94088"/>
                        <a14:foregroundMark x1="23391" y1="13007" x2="23391" y2="13007"/>
                        <a14:foregroundMark x1="11588" y1="34628" x2="11588" y2="3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39" b="48992"/>
          <a:stretch>
            <a:fillRect/>
          </a:stretch>
        </p:blipFill>
        <p:spPr bwMode="auto">
          <a:xfrm rot="20763809">
            <a:off x="6234526" y="2717109"/>
            <a:ext cx="1122395" cy="142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41D0843-2362-9752-486E-FD3D4CA8C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5DC862C3-A0F8-F32C-073F-19591E060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7746" b="34209"/>
          <a:stretch>
            <a:fillRect/>
          </a:stretch>
        </p:blipFill>
        <p:spPr>
          <a:xfrm>
            <a:off x="9592159" y="2506676"/>
            <a:ext cx="1196009" cy="12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685CA90-F78B-C6C2-4DF4-B45280098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8FEE732E-28E0-EE33-650A-74521C205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7746" b="34209"/>
          <a:stretch>
            <a:fillRect/>
          </a:stretch>
        </p:blipFill>
        <p:spPr>
          <a:xfrm>
            <a:off x="9881150" y="727573"/>
            <a:ext cx="1196009" cy="1240375"/>
          </a:xfrm>
          <a:prstGeom prst="rect">
            <a:avLst/>
          </a:prstGeom>
        </p:spPr>
      </p:pic>
      <p:sp>
        <p:nvSpPr>
          <p:cNvPr id="5" name="Dreptunghi 4">
            <a:extLst>
              <a:ext uri="{FF2B5EF4-FFF2-40B4-BE49-F238E27FC236}">
                <a16:creationId xmlns:a16="http://schemas.microsoft.com/office/drawing/2014/main" id="{622646C7-4B08-1D0B-1C22-4F75020D6479}"/>
              </a:ext>
            </a:extLst>
          </p:cNvPr>
          <p:cNvSpPr/>
          <p:nvPr/>
        </p:nvSpPr>
        <p:spPr>
          <a:xfrm>
            <a:off x="7842411" y="139652"/>
            <a:ext cx="1646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EFS</a:t>
            </a:r>
            <a:endParaRPr lang="ro-RO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3339A8C-A8E9-4B04-788C-AA4EE4F1B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59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2">
            <a:extLst>
              <a:ext uri="{FF2B5EF4-FFF2-40B4-BE49-F238E27FC236}">
                <a16:creationId xmlns:a16="http://schemas.microsoft.com/office/drawing/2014/main" id="{0DA6EAEF-7CB1-0860-26C1-1F81D95BB4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70" y="0"/>
            <a:ext cx="4572000" cy="6858000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C815253F-31E3-5684-2403-9A6263447F1C}"/>
              </a:ext>
            </a:extLst>
          </p:cNvPr>
          <p:cNvSpPr txBox="1"/>
          <p:nvPr/>
        </p:nvSpPr>
        <p:spPr>
          <a:xfrm>
            <a:off x="5613123" y="1166842"/>
            <a:ext cx="609765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Într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-o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dimineață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Sclipici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s-a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trezit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și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văzut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… lumina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lui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dispăruse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! Nu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putea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aprinde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burtica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lui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strălucitoare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 </a:t>
            </a:r>
            <a:endParaRPr lang="ro-RO" sz="2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S-a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speriat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tare:</a:t>
            </a:r>
            <a:b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–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Poate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nu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sunt un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licurici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adevărat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șoptit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el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trist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  <a:endParaRPr lang="ro-RO" sz="2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Așa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pornit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într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călătorie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pădure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să-și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regăsească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lumina. Pe drum, </a:t>
            </a:r>
            <a:r>
              <a:rPr lang="ro-RO" sz="2800" dirty="0">
                <a:latin typeface="Arial" panose="020B0604020202020204" pitchFamily="34" charset="0"/>
                <a:cs typeface="Arial" panose="020B0604020202020204" pitchFamily="34" charset="0"/>
              </a:rPr>
              <a:t>s-a întâlnit cu mai multe animale.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772360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BCA86C2-CB42-174D-88FC-A5E617C73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77" y="375757"/>
            <a:ext cx="3549927" cy="2005709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D81CDF77-65C7-0FBA-15D1-1242208C1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5" y="0"/>
            <a:ext cx="4572000" cy="6858000"/>
          </a:xfrm>
          <a:prstGeom prst="rect">
            <a:avLst/>
          </a:prstGeo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1467C0FD-0863-FCE0-0015-7A347F744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72" y="3033365"/>
            <a:ext cx="2345635" cy="35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tăText 4">
            <a:extLst>
              <a:ext uri="{FF2B5EF4-FFF2-40B4-BE49-F238E27FC236}">
                <a16:creationId xmlns:a16="http://schemas.microsoft.com/office/drawing/2014/main" id="{51E10375-E79E-3FFE-41C4-F925A361CAE8}"/>
              </a:ext>
            </a:extLst>
          </p:cNvPr>
          <p:cNvSpPr txBox="1"/>
          <p:nvPr/>
        </p:nvSpPr>
        <p:spPr>
          <a:xfrm>
            <a:off x="896181" y="163996"/>
            <a:ext cx="7075002" cy="632218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Dragi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părinți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o-RO" sz="16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b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Cu mare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bucurie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întâmpin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noul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nostru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drum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școlar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alături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o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generație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copii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luminoși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curajoși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plini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promisiuni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Anul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acesta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pășim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împreună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într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-o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poveste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magică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poveste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care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începe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sub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semnul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licuricilor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micile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ființe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care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luminează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drumul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întuneric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care ne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amintesc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poate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aduce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lumină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jur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Clasa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Licuricilor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pentru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copiii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dumneavoastră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loc al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descoperirii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al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prieteniei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bucuriei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învățării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Vom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învăța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pas cu pas,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ritmul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fiecărui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copil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într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-un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mediu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sigur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cald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încurajator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Împreună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vom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forma un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parteneriat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bazat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încredere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sprijin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comunicare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deschisă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pentru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a-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ajuta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crească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frumos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echilibrat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mulțumesc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mi-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ați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încredințat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din lumina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copilăriei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lor!  </a:t>
            </a:r>
            <a:b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avem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an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strălucitor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cu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emoții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constructive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amintiri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neuitat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ro-RO" sz="16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încredere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recunoștință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</a:t>
            </a:r>
            <a:b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Doamna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învățătoare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ro-RO" sz="16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Mînecuță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🪄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✨</a:t>
            </a:r>
            <a:endParaRPr lang="ro-RO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351E1B6C-F1F1-711A-F75C-0D223E8C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51" y="2484783"/>
            <a:ext cx="3737112" cy="37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32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3B307F66-0B19-0CD0-880E-55DD71F3A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31" y="0"/>
            <a:ext cx="4572000" cy="6858000"/>
          </a:xfrm>
          <a:prstGeom prst="rect">
            <a:avLst/>
          </a:prstGeom>
        </p:spPr>
      </p:pic>
      <p:sp>
        <p:nvSpPr>
          <p:cNvPr id="5" name="Dreptunghi 4">
            <a:extLst>
              <a:ext uri="{FF2B5EF4-FFF2-40B4-BE49-F238E27FC236}">
                <a16:creationId xmlns:a16="http://schemas.microsoft.com/office/drawing/2014/main" id="{6B75CAE1-E5E9-36DF-4902-22091D9964BF}"/>
              </a:ext>
            </a:extLst>
          </p:cNvPr>
          <p:cNvSpPr/>
          <p:nvPr/>
        </p:nvSpPr>
        <p:spPr>
          <a:xfrm>
            <a:off x="603022" y="772775"/>
            <a:ext cx="674530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Prima zi de școală a ajuns la final.</a:t>
            </a:r>
          </a:p>
          <a:p>
            <a:pPr algn="ctr"/>
            <a:endParaRPr lang="ro-RO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o-RO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 vedem mâine dimineață în curtea mică a școlii.</a:t>
            </a:r>
            <a:endParaRPr lang="ro-RO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076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3">
            <a:extLst>
              <a:ext uri="{FF2B5EF4-FFF2-40B4-BE49-F238E27FC236}">
                <a16:creationId xmlns:a16="http://schemas.microsoft.com/office/drawing/2014/main" id="{43194959-50FC-0855-54AE-709A929DF1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9" y="0"/>
            <a:ext cx="10287001" cy="6858000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238B76A8-E173-CE1E-1A24-56E3347993AB}"/>
              </a:ext>
            </a:extLst>
          </p:cNvPr>
          <p:cNvSpPr txBox="1"/>
          <p:nvPr/>
        </p:nvSpPr>
        <p:spPr>
          <a:xfrm>
            <a:off x="5951054" y="349670"/>
            <a:ext cx="60976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Vulpea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cea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isteață</a:t>
            </a:r>
            <a:r>
              <a:rPr lang="ro-RO" sz="2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-a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spus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</a:t>
            </a:r>
            <a:b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Poate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lumina ta e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ascunsă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bunătate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! Ai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ajutat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azi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pe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cineva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  <a:br>
              <a:rPr lang="en-US" sz="28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b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endParaRPr 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4">
            <a:extLst>
              <a:ext uri="{FF2B5EF4-FFF2-40B4-BE49-F238E27FC236}">
                <a16:creationId xmlns:a16="http://schemas.microsoft.com/office/drawing/2014/main" id="{C3172BFB-8C01-1B93-4321-A06BED7869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756" y="0"/>
            <a:ext cx="4572000" cy="6858000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02A85951-5F92-E5AB-1930-20841FE446F4}"/>
              </a:ext>
            </a:extLst>
          </p:cNvPr>
          <p:cNvSpPr txBox="1"/>
          <p:nvPr/>
        </p:nvSpPr>
        <p:spPr>
          <a:xfrm>
            <a:off x="941732" y="1770966"/>
            <a:ext cx="609765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Bufnița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cea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înțeleaptă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-a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șoptit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</a:t>
            </a:r>
            <a:b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–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Poate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lumina vine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când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înveți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ceva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nou! Ai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încercat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să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citești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o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poveste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  <a:b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br>
              <a:rPr lang="en-US" sz="2800" dirty="0">
                <a:effectLst/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ro-R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05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5">
            <a:extLst>
              <a:ext uri="{FF2B5EF4-FFF2-40B4-BE49-F238E27FC236}">
                <a16:creationId xmlns:a16="http://schemas.microsoft.com/office/drawing/2014/main" id="{8B15F2C8-EFCF-3219-1DA1-5501375A54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83" y="0"/>
            <a:ext cx="4572000" cy="6858000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AEB1F7A7-BE33-9406-7842-2615F26976C7}"/>
              </a:ext>
            </a:extLst>
          </p:cNvPr>
          <p:cNvSpPr txBox="1"/>
          <p:nvPr/>
        </p:nvSpPr>
        <p:spPr>
          <a:xfrm>
            <a:off x="882098" y="1710034"/>
            <a:ext cx="60976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Veverița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jucăușă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-a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zâmbit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</a:t>
            </a:r>
            <a:b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–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Poate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ai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nevoie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de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prieteni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ca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să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strălucești</a:t>
            </a:r>
            <a: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din nou!</a:t>
            </a:r>
            <a:br>
              <a:rPr lang="en-US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endParaRPr lang="ro-RO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2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6">
            <a:extLst>
              <a:ext uri="{FF2B5EF4-FFF2-40B4-BE49-F238E27FC236}">
                <a16:creationId xmlns:a16="http://schemas.microsoft.com/office/drawing/2014/main" id="{379B504C-1251-FCBD-229D-12490C36FD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" y="0"/>
            <a:ext cx="4572000" cy="6858000"/>
          </a:xfrm>
          <a:prstGeom prst="rect">
            <a:avLst/>
          </a:prstGeom>
        </p:spPr>
      </p:pic>
      <p:pic>
        <p:nvPicPr>
          <p:cNvPr id="6" name="Imagine 5" descr="7">
            <a:extLst>
              <a:ext uri="{FF2B5EF4-FFF2-40B4-BE49-F238E27FC236}">
                <a16:creationId xmlns:a16="http://schemas.microsoft.com/office/drawing/2014/main" id="{E21F44E6-77A5-1FD5-F34E-1223C5486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13" y="1242391"/>
            <a:ext cx="3637722" cy="5456583"/>
          </a:xfrm>
          <a:prstGeom prst="rect">
            <a:avLst/>
          </a:prstGeom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id="{6E3A6248-DF39-3AED-91D2-7DB4B31EB7BD}"/>
              </a:ext>
            </a:extLst>
          </p:cNvPr>
          <p:cNvSpPr txBox="1"/>
          <p:nvPr/>
        </p:nvSpPr>
        <p:spPr>
          <a:xfrm>
            <a:off x="5780433" y="-75911"/>
            <a:ext cx="6097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Atunci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văzut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ceva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uimitor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 o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clădire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colorată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plină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de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râsete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și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pași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mici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 Era o </a:t>
            </a:r>
            <a:r>
              <a:rPr lang="en-US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școală</a:t>
            </a:r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! </a:t>
            </a:r>
            <a:endParaRPr lang="ro-R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5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8">
            <a:extLst>
              <a:ext uri="{FF2B5EF4-FFF2-40B4-BE49-F238E27FC236}">
                <a16:creationId xmlns:a16="http://schemas.microsoft.com/office/drawing/2014/main" id="{8D13C01D-92E4-F459-152F-7EF318830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69" y="79515"/>
            <a:ext cx="4572000" cy="6858000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4522E276-4ED7-27A5-2520-CE8BCCF06EBB}"/>
              </a:ext>
            </a:extLst>
          </p:cNvPr>
          <p:cNvSpPr txBox="1"/>
          <p:nvPr/>
        </p:nvSpPr>
        <p:spPr>
          <a:xfrm>
            <a:off x="1070941" y="1012954"/>
            <a:ext cx="609765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Pe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ușă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scria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Clasa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Licuricilor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 </a:t>
            </a:r>
            <a:endParaRPr lang="ro-RO" sz="2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zburat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timid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spre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geam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și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văzut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pe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copii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cum </a:t>
            </a:r>
            <a:r>
              <a:rPr lang="ro-RO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stateau</a:t>
            </a:r>
            <a:r>
              <a:rPr lang="ro-RO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cuminți în bănci, ridicau două degete, vorbeau frumos, clar.</a:t>
            </a:r>
          </a:p>
          <a:p>
            <a:r>
              <a:rPr lang="ro-RO" sz="28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 pauze nu alergau, nu se împingeau, se jucau frumos, alergau doar în curtea mică a școlii, mergeau în rând.</a:t>
            </a:r>
          </a:p>
          <a:p>
            <a:r>
              <a:rPr lang="ro-RO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 frumos!</a:t>
            </a:r>
            <a:b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endParaRPr 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4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9">
            <a:extLst>
              <a:ext uri="{FF2B5EF4-FFF2-40B4-BE49-F238E27FC236}">
                <a16:creationId xmlns:a16="http://schemas.microsoft.com/office/drawing/2014/main" id="{1947D879-1612-B13E-F2EB-17F70D1348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82" y="0"/>
            <a:ext cx="4572000" cy="6858000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6EA47201-08C5-DC12-2A50-A7C7A66F358F}"/>
              </a:ext>
            </a:extLst>
          </p:cNvPr>
          <p:cNvSpPr txBox="1"/>
          <p:nvPr/>
        </p:nvSpPr>
        <p:spPr>
          <a:xfrm>
            <a:off x="901976" y="1389607"/>
            <a:ext cx="609765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Sclipici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simțit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o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căldură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burtică</a:t>
            </a:r>
            <a:r>
              <a:rPr lang="ro-RO" sz="28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 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ro-RO" sz="28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licăr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de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lumină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 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zburat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înăuntru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și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s-a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așezat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pe o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bancă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  <a:b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b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– Bun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venit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Clasa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Licuricilor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!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-a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spus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doamna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învățătoare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zâmbind</a:t>
            </a:r>
            <a: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  <a:br>
              <a:rPr lang="en-US" sz="2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b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03663386"/>
      </p:ext>
    </p:extLst>
  </p:cSld>
  <p:clrMapOvr>
    <a:masterClrMapping/>
  </p:clrMapOvr>
</p:sld>
</file>

<file path=ppt/theme/theme1.xml><?xml version="1.0" encoding="utf-8"?>
<a:theme xmlns:a="http://schemas.openxmlformats.org/drawingml/2006/main" name="Ecuson">
  <a:themeElements>
    <a:clrScheme name="Ecuson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Ecuson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cuson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Ecuson</Template>
  <TotalTime>453</TotalTime>
  <Words>674</Words>
  <Application>Microsoft Office PowerPoint</Application>
  <PresentationFormat>Ecran lat</PresentationFormat>
  <Paragraphs>47</Paragraphs>
  <Slides>32</Slides>
  <Notes>1</Notes>
  <HiddenSlides>0</HiddenSlides>
  <MMClips>0</MMClips>
  <ScaleCrop>false</ScaleCrop>
  <HeadingPairs>
    <vt:vector size="6" baseType="variant">
      <vt:variant>
        <vt:lpstr>Fonturi utilizate</vt:lpstr>
      </vt:variant>
      <vt:variant>
        <vt:i4>7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Cambria</vt:lpstr>
      <vt:lpstr>Century Gothic</vt:lpstr>
      <vt:lpstr>Gill Sans MT</vt:lpstr>
      <vt:lpstr>Impact</vt:lpstr>
      <vt:lpstr>Ecuson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mihai manecuta</dc:creator>
  <cp:lastModifiedBy>mihai manecuta</cp:lastModifiedBy>
  <cp:revision>22</cp:revision>
  <dcterms:created xsi:type="dcterms:W3CDTF">2025-09-07T05:27:48Z</dcterms:created>
  <dcterms:modified xsi:type="dcterms:W3CDTF">2025-09-07T17:15:00Z</dcterms:modified>
</cp:coreProperties>
</file>