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5321300" cy="7556500"/>
  <p:notesSz cx="6858000" cy="9144000"/>
  <p:embeddedFontLst>
    <p:embeddedFont>
      <p:font typeface="Montserrat Bold" charset="1" panose="00000800000000000000"/>
      <p:regular r:id="rId17"/>
    </p:embeddedFont>
    <p:embeddedFont>
      <p:font typeface="Montserrat Semi-Bold" charset="1" panose="00000700000000000000"/>
      <p:regular r:id="rId18"/>
    </p:embeddedFont>
    <p:embeddedFont>
      <p:font typeface="Montserrat" charset="1" panose="00000500000000000000"/>
      <p:regular r:id="rId19"/>
    </p:embeddedFont>
    <p:embeddedFont>
      <p:font typeface="Gotham Bold" charset="1" panose="00000000000000000000"/>
      <p:regular r:id="rId20"/>
    </p:embeddedFont>
    <p:embeddedFont>
      <p:font typeface="Gotham" charset="1" panose="00000000000000000000"/>
      <p:regular r:id="rId21"/>
    </p:embeddedFont>
    <p:embeddedFont>
      <p:font typeface="Gotham Heavy" charset="1" panose="02000900000000000000"/>
      <p:regular r:id="rId22"/>
    </p:embeddedFont>
    <p:embeddedFont>
      <p:font typeface="IBM Plex Sans Condensed" charset="1" panose="020B0506050203000203"/>
      <p:regular r:id="rId23"/>
    </p:embeddedFont>
    <p:embeddedFont>
      <p:font typeface="IBM Plex Sans Condensed Bold" charset="1" panose="020B0806050203000203"/>
      <p:regular r:id="rId24"/>
    </p:embeddedFont>
    <p:embeddedFont>
      <p:font typeface="IBM Plex Sans" charset="1" panose="020B0503050203000203"/>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0.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http://www.thefa.com/football-rules-governance/safeguarding" TargetMode="External" Type="http://schemas.openxmlformats.org/officeDocument/2006/relationships/hyperlink"/><Relationship Id="rId7" Target="http://www.thefa.com/football-rules-governance/safeguarding"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http://www.thefa.com/football-rules-governance/safeguarding" TargetMode="External" Type="http://schemas.openxmlformats.org/officeDocument/2006/relationships/hyperlink"/><Relationship Id="rId5" Target="http://www.thefa.com/football-rules-governance/safeguarding"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sv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13" Target="../media/image22.png" Type="http://schemas.openxmlformats.org/officeDocument/2006/relationships/image"/><Relationship Id="rId14" Target="../media/image23.svg" Type="http://schemas.openxmlformats.org/officeDocument/2006/relationships/image"/><Relationship Id="rId15" Target="../media/image24.png" Type="http://schemas.openxmlformats.org/officeDocument/2006/relationships/image"/><Relationship Id="rId16" Target="../media/image25.svg" Type="http://schemas.openxmlformats.org/officeDocument/2006/relationships/image"/><Relationship Id="rId17" Target="../media/image26.png" Type="http://schemas.openxmlformats.org/officeDocument/2006/relationships/image"/><Relationship Id="rId18" Target="../media/image27.svg" Type="http://schemas.openxmlformats.org/officeDocument/2006/relationships/image"/><Relationship Id="rId19" Target="../media/image28.png" Type="http://schemas.openxmlformats.org/officeDocument/2006/relationships/image"/><Relationship Id="rId2" Target="../media/image11.png" Type="http://schemas.openxmlformats.org/officeDocument/2006/relationships/image"/><Relationship Id="rId20" Target="../media/image29.svg" Type="http://schemas.openxmlformats.org/officeDocument/2006/relationships/image"/><Relationship Id="rId21" Target="../media/image30.png" Type="http://schemas.openxmlformats.org/officeDocument/2006/relationships/image"/><Relationship Id="rId22" Target="../media/image31.svg" Type="http://schemas.openxmlformats.org/officeDocument/2006/relationships/image"/><Relationship Id="rId23" Target="../media/image32.png" Type="http://schemas.openxmlformats.org/officeDocument/2006/relationships/image"/><Relationship Id="rId24" Target="../media/image33.svg" Type="http://schemas.openxmlformats.org/officeDocument/2006/relationships/image"/><Relationship Id="rId25" Target="../media/image34.png" Type="http://schemas.openxmlformats.org/officeDocument/2006/relationships/image"/><Relationship Id="rId26" Target="../media/image35.svg" Type="http://schemas.openxmlformats.org/officeDocument/2006/relationships/image"/><Relationship Id="rId27" Target="../media/image36.png" Type="http://schemas.openxmlformats.org/officeDocument/2006/relationships/image"/><Relationship Id="rId28" Target="../media/image37.svg" Type="http://schemas.openxmlformats.org/officeDocument/2006/relationships/image"/><Relationship Id="rId29" Target="../media/image38.png" Type="http://schemas.openxmlformats.org/officeDocument/2006/relationships/image"/><Relationship Id="rId3" Target="../media/image12.png" Type="http://schemas.openxmlformats.org/officeDocument/2006/relationships/image"/><Relationship Id="rId30" Target="../media/image39.svg" Type="http://schemas.openxmlformats.org/officeDocument/2006/relationships/image"/><Relationship Id="rId31" Target="../media/image40.png" Type="http://schemas.openxmlformats.org/officeDocument/2006/relationships/image"/><Relationship Id="rId32" Target="../media/image41.svg" Type="http://schemas.openxmlformats.org/officeDocument/2006/relationships/image"/><Relationship Id="rId33" Target="../media/image42.png" Type="http://schemas.openxmlformats.org/officeDocument/2006/relationships/image"/><Relationship Id="rId34" Target="../media/image43.svg" Type="http://schemas.openxmlformats.org/officeDocument/2006/relationships/image"/><Relationship Id="rId35" Target="../media/image44.png" Type="http://schemas.openxmlformats.org/officeDocument/2006/relationships/image"/><Relationship Id="rId36" Target="../media/image45.svg" Type="http://schemas.openxmlformats.org/officeDocument/2006/relationships/image"/><Relationship Id="rId4" Target="../media/image13.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4.svg" Type="http://schemas.openxmlformats.org/officeDocument/2006/relationships/image"/><Relationship Id="rId11" Target="../media/image55.png" Type="http://schemas.openxmlformats.org/officeDocument/2006/relationships/image"/><Relationship Id="rId12" Target="../media/image56.svg" Type="http://schemas.openxmlformats.org/officeDocument/2006/relationships/image"/><Relationship Id="rId13" Target="../media/image57.png" Type="http://schemas.openxmlformats.org/officeDocument/2006/relationships/image"/><Relationship Id="rId14" Target="../media/image58.svg" Type="http://schemas.openxmlformats.org/officeDocument/2006/relationships/image"/><Relationship Id="rId15" Target="../media/image59.png" Type="http://schemas.openxmlformats.org/officeDocument/2006/relationships/image"/><Relationship Id="rId16" Target="../media/image60.svg" Type="http://schemas.openxmlformats.org/officeDocument/2006/relationships/image"/><Relationship Id="rId17" Target="../media/image61.png" Type="http://schemas.openxmlformats.org/officeDocument/2006/relationships/image"/><Relationship Id="rId18" Target="../media/image62.svg" Type="http://schemas.openxmlformats.org/officeDocument/2006/relationships/image"/><Relationship Id="rId19" Target="../media/image63.png" Type="http://schemas.openxmlformats.org/officeDocument/2006/relationships/image"/><Relationship Id="rId2" Target="../media/image46.png" Type="http://schemas.openxmlformats.org/officeDocument/2006/relationships/image"/><Relationship Id="rId20" Target="../media/image64.svg" Type="http://schemas.openxmlformats.org/officeDocument/2006/relationships/image"/><Relationship Id="rId21" Target="../media/image65.png" Type="http://schemas.openxmlformats.org/officeDocument/2006/relationships/image"/><Relationship Id="rId22" Target="../media/image66.svg" Type="http://schemas.openxmlformats.org/officeDocument/2006/relationships/image"/><Relationship Id="rId23" Target="https://www.thefa.com/-/media/thefacom-new/files/rules-and-regulations/safeguarding/section-5/5-6-physical-contact-young-people-guidance-grassroots-football-colour-version.ashx" TargetMode="External" Type="http://schemas.openxmlformats.org/officeDocument/2006/relationships/hyperlink"/><Relationship Id="rId24" Target="https://www.thefa.com/-/media/thefacom-new/files/rules-and-regulations/safeguarding/section-5/5-6-physical-contact-young-people-guidance-grassroots-football-colour-version.ashx" TargetMode="External" Type="http://schemas.openxmlformats.org/officeDocument/2006/relationships/hyperlink"/><Relationship Id="rId25" Target="https://www.thefa.com/-/media/thefacom-new/files/rules-and-regulations/safeguarding/section-5/5-7-acceptable-behaviours-young-people-guidance-grassroots-football-colour-version.ashx" TargetMode="External" Type="http://schemas.openxmlformats.org/officeDocument/2006/relationships/hyperlink"/><Relationship Id="rId26" Target="https://www.thefa.com/-/media/thefacom-new/files/rules-and-regulations/safeguarding/section-5/5-7-acceptable-behaviours-young-people-guidance-grassroots-football-colour-version.ashx" TargetMode="External" Type="http://schemas.openxmlformats.org/officeDocument/2006/relationships/hyperlink"/><Relationship Id="rId27" Target="https://www.thefa.com/-/media/thefacom-new/files/rules-and-regulations/safeguarding/section-5/5-6-physical-contact-young-people-guidance-grassroots-football-colour-version.ashx" TargetMode="External" Type="http://schemas.openxmlformats.org/officeDocument/2006/relationships/hyperlink"/><Relationship Id="rId28" Target="https://www.thefa.com/-/media/thefacom-new/files/rules-and-regulations/safeguarding/section-5/5-7-acceptable-behaviours-young-people-guidance-grassroots-football-colour-version.ashx" TargetMode="External" Type="http://schemas.openxmlformats.org/officeDocument/2006/relationships/hyperlink"/><Relationship Id="rId29" Target="https://www.thefa.com/-/media/thefacom-new/files/rules-and-regulations/safeguarding/section-5/5-7-acceptable-behaviours-young-people-guidance-grassroots-football-colour-version.ashx" TargetMode="External" Type="http://schemas.openxmlformats.org/officeDocument/2006/relationships/hyperlink"/><Relationship Id="rId3" Target="../media/image47.png" Type="http://schemas.openxmlformats.org/officeDocument/2006/relationships/image"/><Relationship Id="rId30" Target="https://www.thefa.com/-/media/thefacom-new/files/rules-and-regulations/safeguarding/section-5/5-7-acceptable-behaviours-young-people-guidance-grassroots-football-colour-version.ashx" TargetMode="External" Type="http://schemas.openxmlformats.org/officeDocument/2006/relationships/hyperlink"/><Relationship Id="rId31" Target="https://www.thefa.com/-/media/thefacom-new/files/rules-and-regulations/safeguarding/section-5/5-7-acceptable-behaviours-young-people-guidance-grassroots-football-colour-version.ashx" TargetMode="External" Type="http://schemas.openxmlformats.org/officeDocument/2006/relationships/hyperlink"/><Relationship Id="rId4" Target="../media/image48.svg" Type="http://schemas.openxmlformats.org/officeDocument/2006/relationships/image"/><Relationship Id="rId5" Target="../media/image49.png" Type="http://schemas.openxmlformats.org/officeDocument/2006/relationships/image"/><Relationship Id="rId6" Target="../media/image50.svg" Type="http://schemas.openxmlformats.org/officeDocument/2006/relationships/image"/><Relationship Id="rId7" Target="../media/image51.png" Type="http://schemas.openxmlformats.org/officeDocument/2006/relationships/image"/><Relationship Id="rId8" Target="../media/image52.svg" Type="http://schemas.openxmlformats.org/officeDocument/2006/relationships/image"/><Relationship Id="rId9" Target="../media/image5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2.svg" Type="http://schemas.openxmlformats.org/officeDocument/2006/relationships/image"/><Relationship Id="rId11" Target="../media/image73.png" Type="http://schemas.openxmlformats.org/officeDocument/2006/relationships/image"/><Relationship Id="rId12" Target="../media/image74.svg" Type="http://schemas.openxmlformats.org/officeDocument/2006/relationships/image"/><Relationship Id="rId13" Target="../media/image75.png" Type="http://schemas.openxmlformats.org/officeDocument/2006/relationships/image"/><Relationship Id="rId14" Target="../media/image76.svg" Type="http://schemas.openxmlformats.org/officeDocument/2006/relationships/image"/><Relationship Id="rId15" Target="../media/image77.png" Type="http://schemas.openxmlformats.org/officeDocument/2006/relationships/image"/><Relationship Id="rId16" Target="../media/image78.svg" Type="http://schemas.openxmlformats.org/officeDocument/2006/relationships/image"/><Relationship Id="rId17" Target="../media/image40.png" Type="http://schemas.openxmlformats.org/officeDocument/2006/relationships/image"/><Relationship Id="rId18" Target="../media/image41.svg" Type="http://schemas.openxmlformats.org/officeDocument/2006/relationships/image"/><Relationship Id="rId19" Target="https://www.thefa.com/-/media/thefacom-new/files/rules-and-regulations/safeguarding/section-5/5-6-physical-contact-young-people-guidance-grassroots-football-colour-version.ashx" TargetMode="External" Type="http://schemas.openxmlformats.org/officeDocument/2006/relationships/hyperlink"/><Relationship Id="rId2" Target="../media/image67.png" Type="http://schemas.openxmlformats.org/officeDocument/2006/relationships/image"/><Relationship Id="rId20" Target="https://www.thefa.com/-/media/thefacom-new/files/rules-and-regulations/safeguarding/section-5/5-7-acceptable-behaviours-young-people-guidance-grassroots-football-colour-version.ashx" TargetMode="External" Type="http://schemas.openxmlformats.org/officeDocument/2006/relationships/hyperlink"/><Relationship Id="rId21" Target="https://www.thefa.com/-/media/thefacom-new/files/rules-and-regulations/safeguarding/section-5/5-7-acceptable-behaviours-young-people-guidance-grassroots-football-colour-version.ashx" TargetMode="External" Type="http://schemas.openxmlformats.org/officeDocument/2006/relationships/hyperlink"/><Relationship Id="rId22" Target="https://www.thefa.com/-/media/thefacom-new/files/rules-and-regulations/safeguarding/section-5/5-6-physical-contact-young-people-guidance-grassroots-football-colour-version.ashx" TargetMode="External" Type="http://schemas.openxmlformats.org/officeDocument/2006/relationships/hyperlink"/><Relationship Id="rId23" Target="https://www.thefa.com/-/media/thefacom-new/files/rules-and-regulations/safeguarding/section-5/5-7-acceptable-behaviours-young-people-guidance-grassroots-football-colour-version.ashx" TargetMode="External" Type="http://schemas.openxmlformats.org/officeDocument/2006/relationships/hyperlink"/><Relationship Id="rId24" Target="https://www.thefa.com/-/media/thefacom-new/files/rules-and-regulations/safeguarding/section-5/5-7-acceptable-behaviours-young-people-guidance-grassroots-football-colour-version.ashx" TargetMode="External" Type="http://schemas.openxmlformats.org/officeDocument/2006/relationships/hyperlink"/><Relationship Id="rId25" Target="https://www.thefa.com/-/media/thefacom-new/files/rules-and-regulations/safeguarding/section-5/5-7-acceptable-behaviours-young-people-guidance-grassroots-football-colour-version.ashx" TargetMode="External" Type="http://schemas.openxmlformats.org/officeDocument/2006/relationships/hyperlink"/><Relationship Id="rId26" Target="https://www.thefa.com/-/media/thefacom-new/files/rules-and-regulations/safeguarding/section-5/5-7-acceptable-behaviours-young-people-guidance-grassroots-football-colour-version.ashx" TargetMode="External" Type="http://schemas.openxmlformats.org/officeDocument/2006/relationships/hyperlink"/><Relationship Id="rId3" Target="../media/image68.png" Type="http://schemas.openxmlformats.org/officeDocument/2006/relationships/image"/><Relationship Id="rId4" Target="../media/image69.sv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53.png" Type="http://schemas.openxmlformats.org/officeDocument/2006/relationships/image"/><Relationship Id="rId8" Target="../media/image70.svg" Type="http://schemas.openxmlformats.org/officeDocument/2006/relationships/image"/><Relationship Id="rId9" Target="../media/image7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5328000" cy="7560000"/>
          </a:xfrm>
          <a:custGeom>
            <a:avLst/>
            <a:gdLst/>
            <a:ahLst/>
            <a:cxnLst/>
            <a:rect r="r" b="b" t="t" l="l"/>
            <a:pathLst>
              <a:path h="7560000" w="5328000">
                <a:moveTo>
                  <a:pt x="0" y="0"/>
                </a:moveTo>
                <a:lnTo>
                  <a:pt x="5328000" y="0"/>
                </a:lnTo>
                <a:lnTo>
                  <a:pt x="5328000" y="7560000"/>
                </a:lnTo>
                <a:lnTo>
                  <a:pt x="0" y="7560000"/>
                </a:lnTo>
                <a:lnTo>
                  <a:pt x="0" y="0"/>
                </a:lnTo>
                <a:close/>
              </a:path>
            </a:pathLst>
          </a:custGeom>
          <a:blipFill>
            <a:blip r:embed="rId2"/>
            <a:stretch>
              <a:fillRect l="-6815" t="-1511" r="-6815" b="-1511"/>
            </a:stretch>
          </a:blipFill>
        </p:spPr>
      </p:sp>
      <p:grpSp>
        <p:nvGrpSpPr>
          <p:cNvPr name="Group 3" id="3"/>
          <p:cNvGrpSpPr/>
          <p:nvPr/>
        </p:nvGrpSpPr>
        <p:grpSpPr>
          <a:xfrm rot="0">
            <a:off x="609108" y="2709164"/>
            <a:ext cx="4262400" cy="1577142"/>
            <a:chOff x="0" y="0"/>
            <a:chExt cx="2167467" cy="801990"/>
          </a:xfrm>
        </p:grpSpPr>
        <p:sp>
          <p:nvSpPr>
            <p:cNvPr name="Freeform 4" id="4"/>
            <p:cNvSpPr/>
            <p:nvPr/>
          </p:nvSpPr>
          <p:spPr>
            <a:xfrm flipH="false" flipV="false" rot="0">
              <a:off x="0" y="0"/>
              <a:ext cx="2167467" cy="801990"/>
            </a:xfrm>
            <a:custGeom>
              <a:avLst/>
              <a:gdLst/>
              <a:ahLst/>
              <a:cxnLst/>
              <a:rect r="r" b="b" t="t" l="l"/>
              <a:pathLst>
                <a:path h="801990" w="2167467">
                  <a:moveTo>
                    <a:pt x="0" y="0"/>
                  </a:moveTo>
                  <a:lnTo>
                    <a:pt x="2167467" y="0"/>
                  </a:lnTo>
                  <a:lnTo>
                    <a:pt x="2167467" y="801990"/>
                  </a:lnTo>
                  <a:lnTo>
                    <a:pt x="0" y="801990"/>
                  </a:lnTo>
                  <a:close/>
                </a:path>
              </a:pathLst>
            </a:custGeom>
            <a:solidFill>
              <a:srgbClr val="EF2C42"/>
            </a:solidFill>
          </p:spPr>
        </p:sp>
        <p:sp>
          <p:nvSpPr>
            <p:cNvPr name="TextBox 5" id="5"/>
            <p:cNvSpPr txBox="true"/>
            <p:nvPr/>
          </p:nvSpPr>
          <p:spPr>
            <a:xfrm>
              <a:off x="0" y="-9525"/>
              <a:ext cx="2167467" cy="811515"/>
            </a:xfrm>
            <a:prstGeom prst="rect">
              <a:avLst/>
            </a:prstGeom>
          </p:spPr>
          <p:txBody>
            <a:bodyPr anchor="ctr" rtlCol="false" tIns="50800" lIns="50800" bIns="50800" rIns="50800"/>
            <a:lstStyle/>
            <a:p>
              <a:pPr algn="ctr">
                <a:lnSpc>
                  <a:spcPts val="1126"/>
                </a:lnSpc>
              </a:pPr>
            </a:p>
          </p:txBody>
        </p:sp>
      </p:grpSp>
      <p:sp>
        <p:nvSpPr>
          <p:cNvPr name="Freeform 6" id="6"/>
          <p:cNvSpPr/>
          <p:nvPr/>
        </p:nvSpPr>
        <p:spPr>
          <a:xfrm flipH="false" flipV="false" rot="0">
            <a:off x="0" y="0"/>
            <a:ext cx="5328000" cy="2786100"/>
          </a:xfrm>
          <a:custGeom>
            <a:avLst/>
            <a:gdLst/>
            <a:ahLst/>
            <a:cxnLst/>
            <a:rect r="r" b="b" t="t" l="l"/>
            <a:pathLst>
              <a:path h="2786100" w="5328000">
                <a:moveTo>
                  <a:pt x="0" y="0"/>
                </a:moveTo>
                <a:lnTo>
                  <a:pt x="5328000" y="0"/>
                </a:lnTo>
                <a:lnTo>
                  <a:pt x="5328000" y="2786100"/>
                </a:lnTo>
                <a:lnTo>
                  <a:pt x="0" y="2786100"/>
                </a:lnTo>
                <a:lnTo>
                  <a:pt x="0" y="0"/>
                </a:lnTo>
                <a:close/>
              </a:path>
            </a:pathLst>
          </a:custGeom>
          <a:blipFill>
            <a:blip r:embed="rId3"/>
            <a:stretch>
              <a:fillRect l="0" t="0" r="0" b="0"/>
            </a:stretch>
          </a:blipFill>
        </p:spPr>
      </p:sp>
      <p:sp>
        <p:nvSpPr>
          <p:cNvPr name="TextBox 7" id="7"/>
          <p:cNvSpPr txBox="true"/>
          <p:nvPr/>
        </p:nvSpPr>
        <p:spPr>
          <a:xfrm rot="0">
            <a:off x="784013" y="3491296"/>
            <a:ext cx="3912590" cy="558359"/>
          </a:xfrm>
          <a:prstGeom prst="rect">
            <a:avLst/>
          </a:prstGeom>
        </p:spPr>
        <p:txBody>
          <a:bodyPr anchor="t" rtlCol="false" tIns="0" lIns="0" bIns="0" rIns="0">
            <a:spAutoFit/>
          </a:bodyPr>
          <a:lstStyle/>
          <a:p>
            <a:pPr algn="ctr">
              <a:lnSpc>
                <a:spcPts val="4461"/>
              </a:lnSpc>
            </a:pPr>
            <a:r>
              <a:rPr lang="en-US" b="true" sz="3569" spc="356">
                <a:solidFill>
                  <a:srgbClr val="FEFEFE"/>
                </a:solidFill>
                <a:latin typeface="Montserrat Bold"/>
                <a:ea typeface="Montserrat Bold"/>
                <a:cs typeface="Montserrat Bold"/>
                <a:sym typeface="Montserrat Bold"/>
              </a:rPr>
              <a:t>CLUB POLICY </a:t>
            </a:r>
          </a:p>
        </p:txBody>
      </p:sp>
      <p:sp>
        <p:nvSpPr>
          <p:cNvPr name="TextBox 8" id="8"/>
          <p:cNvSpPr txBox="true"/>
          <p:nvPr/>
        </p:nvSpPr>
        <p:spPr>
          <a:xfrm rot="0">
            <a:off x="685416" y="2936289"/>
            <a:ext cx="4109784" cy="402659"/>
          </a:xfrm>
          <a:prstGeom prst="rect">
            <a:avLst/>
          </a:prstGeom>
        </p:spPr>
        <p:txBody>
          <a:bodyPr anchor="t" rtlCol="false" tIns="0" lIns="0" bIns="0" rIns="0">
            <a:spAutoFit/>
          </a:bodyPr>
          <a:lstStyle/>
          <a:p>
            <a:pPr algn="ctr">
              <a:lnSpc>
                <a:spcPts val="3236"/>
              </a:lnSpc>
            </a:pPr>
            <a:r>
              <a:rPr lang="en-US" b="true" sz="2589" spc="258">
                <a:solidFill>
                  <a:srgbClr val="FEFEFE"/>
                </a:solidFill>
                <a:latin typeface="Montserrat Semi-Bold"/>
                <a:ea typeface="Montserrat Semi-Bold"/>
                <a:cs typeface="Montserrat Semi-Bold"/>
                <a:sym typeface="Montserrat Semi-Bold"/>
              </a:rPr>
              <a:t>CLIFTON RANGERS</a:t>
            </a:r>
          </a:p>
        </p:txBody>
      </p:sp>
      <p:sp>
        <p:nvSpPr>
          <p:cNvPr name="TextBox 9" id="9"/>
          <p:cNvSpPr txBox="true"/>
          <p:nvPr/>
        </p:nvSpPr>
        <p:spPr>
          <a:xfrm rot="0">
            <a:off x="1215832" y="4607205"/>
            <a:ext cx="3048953" cy="288925"/>
          </a:xfrm>
          <a:prstGeom prst="rect">
            <a:avLst/>
          </a:prstGeom>
        </p:spPr>
        <p:txBody>
          <a:bodyPr anchor="t" rtlCol="false" tIns="0" lIns="0" bIns="0" rIns="0">
            <a:spAutoFit/>
          </a:bodyPr>
          <a:lstStyle/>
          <a:p>
            <a:pPr algn="ctr">
              <a:lnSpc>
                <a:spcPts val="2464"/>
              </a:lnSpc>
              <a:spcBef>
                <a:spcPct val="0"/>
              </a:spcBef>
            </a:pPr>
            <a:r>
              <a:rPr lang="en-US" sz="1699" spc="161">
                <a:solidFill>
                  <a:srgbClr val="FEFEFE"/>
                </a:solidFill>
                <a:latin typeface="Montserrat"/>
                <a:ea typeface="Montserrat"/>
                <a:cs typeface="Montserrat"/>
                <a:sym typeface="Montserrat"/>
              </a:rPr>
              <a:t>Fun Fitness Friendships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3918" y="280315"/>
            <a:ext cx="5060164" cy="6746885"/>
          </a:xfrm>
          <a:custGeom>
            <a:avLst/>
            <a:gdLst/>
            <a:ahLst/>
            <a:cxnLst/>
            <a:rect r="r" b="b" t="t" l="l"/>
            <a:pathLst>
              <a:path h="6746885" w="5060164">
                <a:moveTo>
                  <a:pt x="0" y="0"/>
                </a:moveTo>
                <a:lnTo>
                  <a:pt x="5060164" y="0"/>
                </a:lnTo>
                <a:lnTo>
                  <a:pt x="5060164" y="6746885"/>
                </a:lnTo>
                <a:lnTo>
                  <a:pt x="0" y="6746885"/>
                </a:lnTo>
                <a:lnTo>
                  <a:pt x="0" y="0"/>
                </a:lnTo>
                <a:close/>
              </a:path>
            </a:pathLst>
          </a:custGeom>
          <a:blipFill>
            <a:blip r:embed="rId2"/>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3268" y="198582"/>
            <a:ext cx="5121463" cy="6828618"/>
          </a:xfrm>
          <a:custGeom>
            <a:avLst/>
            <a:gdLst/>
            <a:ahLst/>
            <a:cxnLst/>
            <a:rect r="r" b="b" t="t" l="l"/>
            <a:pathLst>
              <a:path h="6828618" w="5121463">
                <a:moveTo>
                  <a:pt x="0" y="0"/>
                </a:moveTo>
                <a:lnTo>
                  <a:pt x="5121464" y="0"/>
                </a:lnTo>
                <a:lnTo>
                  <a:pt x="5121464" y="6828618"/>
                </a:lnTo>
                <a:lnTo>
                  <a:pt x="0" y="6828618"/>
                </a:lnTo>
                <a:lnTo>
                  <a:pt x="0" y="0"/>
                </a:lnTo>
                <a:close/>
              </a:path>
            </a:pathLst>
          </a:custGeom>
          <a:blipFill>
            <a:blip r:embed="rId2"/>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26853" y="139209"/>
            <a:ext cx="2524457" cy="1342753"/>
          </a:xfrm>
          <a:custGeom>
            <a:avLst/>
            <a:gdLst/>
            <a:ahLst/>
            <a:cxnLst/>
            <a:rect r="r" b="b" t="t" l="l"/>
            <a:pathLst>
              <a:path h="1342753" w="2524457">
                <a:moveTo>
                  <a:pt x="0" y="0"/>
                </a:moveTo>
                <a:lnTo>
                  <a:pt x="2524457" y="0"/>
                </a:lnTo>
                <a:lnTo>
                  <a:pt x="2524457" y="1342753"/>
                </a:lnTo>
                <a:lnTo>
                  <a:pt x="0" y="1342753"/>
                </a:lnTo>
                <a:lnTo>
                  <a:pt x="0" y="0"/>
                </a:lnTo>
                <a:close/>
              </a:path>
            </a:pathLst>
          </a:custGeom>
          <a:blipFill>
            <a:blip r:embed="rId2"/>
            <a:stretch>
              <a:fillRect l="-360" t="-667" r="-356" b="-685"/>
            </a:stretch>
          </a:blipFill>
        </p:spPr>
      </p:sp>
      <p:grpSp>
        <p:nvGrpSpPr>
          <p:cNvPr name="Group 3" id="3"/>
          <p:cNvGrpSpPr>
            <a:grpSpLocks noChangeAspect="true"/>
          </p:cNvGrpSpPr>
          <p:nvPr/>
        </p:nvGrpSpPr>
        <p:grpSpPr>
          <a:xfrm rot="0">
            <a:off x="129095" y="7154400"/>
            <a:ext cx="5069812" cy="266400"/>
            <a:chOff x="0" y="0"/>
            <a:chExt cx="7193648" cy="378003"/>
          </a:xfrm>
        </p:grpSpPr>
        <p:sp>
          <p:nvSpPr>
            <p:cNvPr name="Freeform 4" id="4"/>
            <p:cNvSpPr/>
            <p:nvPr/>
          </p:nvSpPr>
          <p:spPr>
            <a:xfrm flipH="false" flipV="false" rot="0">
              <a:off x="0" y="0"/>
              <a:ext cx="7193661" cy="377952"/>
            </a:xfrm>
            <a:custGeom>
              <a:avLst/>
              <a:gdLst/>
              <a:ahLst/>
              <a:cxnLst/>
              <a:rect r="r" b="b" t="t" l="l"/>
              <a:pathLst>
                <a:path h="377952" w="7193661">
                  <a:moveTo>
                    <a:pt x="0" y="377952"/>
                  </a:moveTo>
                  <a:lnTo>
                    <a:pt x="7193661" y="377952"/>
                  </a:lnTo>
                  <a:lnTo>
                    <a:pt x="7193661" y="0"/>
                  </a:lnTo>
                  <a:lnTo>
                    <a:pt x="0" y="0"/>
                  </a:lnTo>
                  <a:close/>
                </a:path>
              </a:pathLst>
            </a:custGeom>
            <a:solidFill>
              <a:srgbClr val="002C62"/>
            </a:solidFill>
          </p:spPr>
        </p:sp>
      </p:grpSp>
      <p:sp>
        <p:nvSpPr>
          <p:cNvPr name="Freeform 5" id="5"/>
          <p:cNvSpPr/>
          <p:nvPr/>
        </p:nvSpPr>
        <p:spPr>
          <a:xfrm flipH="false" flipV="false" rot="0">
            <a:off x="88840" y="96683"/>
            <a:ext cx="5154814" cy="2133481"/>
          </a:xfrm>
          <a:custGeom>
            <a:avLst/>
            <a:gdLst/>
            <a:ahLst/>
            <a:cxnLst/>
            <a:rect r="r" b="b" t="t" l="l"/>
            <a:pathLst>
              <a:path h="2133481" w="5154814">
                <a:moveTo>
                  <a:pt x="0" y="0"/>
                </a:moveTo>
                <a:lnTo>
                  <a:pt x="5154814" y="0"/>
                </a:lnTo>
                <a:lnTo>
                  <a:pt x="5154814" y="2133481"/>
                </a:lnTo>
                <a:lnTo>
                  <a:pt x="0" y="2133481"/>
                </a:lnTo>
                <a:lnTo>
                  <a:pt x="0" y="0"/>
                </a:lnTo>
                <a:close/>
              </a:path>
            </a:pathLst>
          </a:custGeom>
          <a:blipFill>
            <a:blip r:embed="rId3">
              <a:extLst>
                <a:ext uri="{96DAC541-7B7A-43D3-8B79-37D633B846F1}">
                  <asvg:svgBlip xmlns:asvg="http://schemas.microsoft.com/office/drawing/2016/SVG/main" r:embed="rId4"/>
                </a:ext>
              </a:extLst>
            </a:blip>
            <a:stretch>
              <a:fillRect l="-130" t="0" r="0" b="-43126"/>
            </a:stretch>
          </a:blipFill>
        </p:spPr>
      </p:sp>
      <p:sp>
        <p:nvSpPr>
          <p:cNvPr name="Freeform 6" id="6"/>
          <p:cNvSpPr/>
          <p:nvPr/>
        </p:nvSpPr>
        <p:spPr>
          <a:xfrm flipH="false" flipV="false" rot="0">
            <a:off x="745563" y="2268155"/>
            <a:ext cx="1190330" cy="1142236"/>
          </a:xfrm>
          <a:custGeom>
            <a:avLst/>
            <a:gdLst/>
            <a:ahLst/>
            <a:cxnLst/>
            <a:rect r="r" b="b" t="t" l="l"/>
            <a:pathLst>
              <a:path h="1142236" w="1190330">
                <a:moveTo>
                  <a:pt x="0" y="0"/>
                </a:moveTo>
                <a:lnTo>
                  <a:pt x="1190330" y="0"/>
                </a:lnTo>
                <a:lnTo>
                  <a:pt x="1190330" y="1142236"/>
                </a:lnTo>
                <a:lnTo>
                  <a:pt x="0" y="1142236"/>
                </a:lnTo>
                <a:lnTo>
                  <a:pt x="0" y="0"/>
                </a:lnTo>
                <a:close/>
              </a:path>
            </a:pathLst>
          </a:custGeom>
          <a:blipFill>
            <a:blip r:embed="rId5"/>
            <a:stretch>
              <a:fillRect l="0" t="0" r="0" b="0"/>
            </a:stretch>
          </a:blipFill>
        </p:spPr>
      </p:sp>
      <p:sp>
        <p:nvSpPr>
          <p:cNvPr name="TextBox 7" id="7"/>
          <p:cNvSpPr txBox="true"/>
          <p:nvPr/>
        </p:nvSpPr>
        <p:spPr>
          <a:xfrm rot="0">
            <a:off x="465246" y="1571512"/>
            <a:ext cx="4683980" cy="468043"/>
          </a:xfrm>
          <a:prstGeom prst="rect">
            <a:avLst/>
          </a:prstGeom>
        </p:spPr>
        <p:txBody>
          <a:bodyPr anchor="t" rtlCol="false" tIns="0" lIns="0" bIns="0" rIns="0">
            <a:spAutoFit/>
          </a:bodyPr>
          <a:lstStyle/>
          <a:p>
            <a:pPr algn="l">
              <a:lnSpc>
                <a:spcPts val="2072"/>
              </a:lnSpc>
            </a:pPr>
            <a:r>
              <a:rPr lang="en-US" b="true" sz="1480">
                <a:solidFill>
                  <a:srgbClr val="ED1C24"/>
                </a:solidFill>
                <a:latin typeface="Gotham Bold"/>
                <a:ea typeface="Gotham Bold"/>
                <a:cs typeface="Gotham Bold"/>
                <a:sym typeface="Gotham Bold"/>
              </a:rPr>
              <a:t>Safeguarding Children Policy and Procedures</a:t>
            </a:r>
          </a:p>
          <a:p>
            <a:pPr algn="l">
              <a:lnSpc>
                <a:spcPts val="2114"/>
              </a:lnSpc>
            </a:pPr>
          </a:p>
        </p:txBody>
      </p:sp>
      <p:sp>
        <p:nvSpPr>
          <p:cNvPr name="TextBox 8" id="8"/>
          <p:cNvSpPr txBox="true"/>
          <p:nvPr/>
        </p:nvSpPr>
        <p:spPr>
          <a:xfrm rot="0">
            <a:off x="270723" y="3507056"/>
            <a:ext cx="2281781" cy="845820"/>
          </a:xfrm>
          <a:prstGeom prst="rect">
            <a:avLst/>
          </a:prstGeom>
        </p:spPr>
        <p:txBody>
          <a:bodyPr anchor="t" rtlCol="false" tIns="0" lIns="0" bIns="0" rIns="0">
            <a:spAutoFit/>
          </a:bodyPr>
          <a:lstStyle/>
          <a:p>
            <a:pPr algn="l">
              <a:lnSpc>
                <a:spcPts val="761"/>
              </a:lnSpc>
            </a:pPr>
            <a:r>
              <a:rPr lang="en-US" sz="634">
                <a:solidFill>
                  <a:srgbClr val="231F20"/>
                </a:solidFill>
                <a:latin typeface="Gotham"/>
                <a:ea typeface="Gotham"/>
                <a:cs typeface="Gotham"/>
                <a:sym typeface="Gotham"/>
              </a:rPr>
              <a:t>Clifton Rangers YFC </a:t>
            </a:r>
            <a:r>
              <a:rPr lang="en-US" sz="634">
                <a:solidFill>
                  <a:srgbClr val="231F20"/>
                </a:solidFill>
                <a:latin typeface="Gotham"/>
                <a:ea typeface="Gotham"/>
                <a:cs typeface="Gotham"/>
                <a:sym typeface="Gotham"/>
              </a:rPr>
              <a:t>acknowledges its responsibility to safeguard the welfare of every child and young person who has been entrusted to its care and is committed to working to provide a safe environment for all members. A child or young person is anyone under the age of 18 engaged in any club football activity. We subscribe to The Football Association’s (The FA) Safeguarding Children – Policy and Procedures and endorse and adopt the Policy Statement contained in that document. </a:t>
            </a:r>
          </a:p>
        </p:txBody>
      </p:sp>
      <p:sp>
        <p:nvSpPr>
          <p:cNvPr name="TextBox 9" id="9"/>
          <p:cNvSpPr txBox="true"/>
          <p:nvPr/>
        </p:nvSpPr>
        <p:spPr>
          <a:xfrm rot="0">
            <a:off x="253712" y="4478062"/>
            <a:ext cx="2216136" cy="172865"/>
          </a:xfrm>
          <a:prstGeom prst="rect">
            <a:avLst/>
          </a:prstGeom>
        </p:spPr>
        <p:txBody>
          <a:bodyPr anchor="t" rtlCol="false" tIns="0" lIns="0" bIns="0" rIns="0">
            <a:spAutoFit/>
          </a:bodyPr>
          <a:lstStyle/>
          <a:p>
            <a:pPr algn="l">
              <a:lnSpc>
                <a:spcPts val="1585"/>
              </a:lnSpc>
            </a:pPr>
            <a:r>
              <a:rPr lang="en-US" sz="634">
                <a:solidFill>
                  <a:srgbClr val="231F20"/>
                </a:solidFill>
                <a:latin typeface="Gotham"/>
                <a:ea typeface="Gotham"/>
                <a:cs typeface="Gotham"/>
                <a:sym typeface="Gotham"/>
              </a:rPr>
              <a:t>The key principles of The FA Safeguarding Children </a:t>
            </a:r>
          </a:p>
        </p:txBody>
      </p:sp>
      <p:sp>
        <p:nvSpPr>
          <p:cNvPr name="TextBox 10" id="10"/>
          <p:cNvSpPr txBox="true"/>
          <p:nvPr/>
        </p:nvSpPr>
        <p:spPr>
          <a:xfrm rot="0">
            <a:off x="355197" y="4689027"/>
            <a:ext cx="607883" cy="58565"/>
          </a:xfrm>
          <a:prstGeom prst="rect">
            <a:avLst/>
          </a:prstGeom>
        </p:spPr>
        <p:txBody>
          <a:bodyPr anchor="t" rtlCol="false" tIns="0" lIns="0" bIns="0" rIns="0">
            <a:spAutoFit/>
          </a:bodyPr>
          <a:lstStyle/>
          <a:p>
            <a:pPr algn="l">
              <a:lnSpc>
                <a:spcPts val="317"/>
              </a:lnSpc>
            </a:pPr>
            <a:r>
              <a:rPr lang="en-US" sz="634">
                <a:solidFill>
                  <a:srgbClr val="231F20"/>
                </a:solidFill>
                <a:latin typeface="Gotham"/>
                <a:ea typeface="Gotham"/>
                <a:cs typeface="Gotham"/>
                <a:sym typeface="Gotham"/>
              </a:rPr>
              <a:t>Policy are that:</a:t>
            </a:r>
          </a:p>
        </p:txBody>
      </p:sp>
      <p:sp>
        <p:nvSpPr>
          <p:cNvPr name="TextBox 11" id="11"/>
          <p:cNvSpPr txBox="true"/>
          <p:nvPr/>
        </p:nvSpPr>
        <p:spPr>
          <a:xfrm rot="0">
            <a:off x="253712" y="4699967"/>
            <a:ext cx="1814848" cy="144290"/>
          </a:xfrm>
          <a:prstGeom prst="rect">
            <a:avLst/>
          </a:prstGeom>
        </p:spPr>
        <p:txBody>
          <a:bodyPr anchor="t" rtlCol="false" tIns="0" lIns="0" bIns="0" rIns="0">
            <a:spAutoFit/>
          </a:bodyPr>
          <a:lstStyle/>
          <a:p>
            <a:pPr algn="l">
              <a:lnSpc>
                <a:spcPts val="1205"/>
              </a:lnSpc>
            </a:pPr>
            <a:r>
              <a:rPr lang="en-US" sz="634">
                <a:solidFill>
                  <a:srgbClr val="231F20"/>
                </a:solidFill>
                <a:latin typeface="Gotham"/>
                <a:ea typeface="Gotham"/>
                <a:cs typeface="Gotham"/>
                <a:sym typeface="Gotham"/>
              </a:rPr>
              <a:t>• the child’s welfare is, and must always be, </a:t>
            </a:r>
          </a:p>
        </p:txBody>
      </p:sp>
      <p:sp>
        <p:nvSpPr>
          <p:cNvPr name="TextBox 12" id="12"/>
          <p:cNvSpPr txBox="true"/>
          <p:nvPr/>
        </p:nvSpPr>
        <p:spPr>
          <a:xfrm rot="0">
            <a:off x="355197" y="4882357"/>
            <a:ext cx="1180248" cy="58565"/>
          </a:xfrm>
          <a:prstGeom prst="rect">
            <a:avLst/>
          </a:prstGeom>
        </p:spPr>
        <p:txBody>
          <a:bodyPr anchor="t" rtlCol="false" tIns="0" lIns="0" bIns="0" rIns="0">
            <a:spAutoFit/>
          </a:bodyPr>
          <a:lstStyle/>
          <a:p>
            <a:pPr algn="l">
              <a:lnSpc>
                <a:spcPts val="317"/>
              </a:lnSpc>
            </a:pPr>
            <a:r>
              <a:rPr lang="en-US" sz="634">
                <a:solidFill>
                  <a:srgbClr val="231F20"/>
                </a:solidFill>
                <a:latin typeface="Gotham"/>
                <a:ea typeface="Gotham"/>
                <a:cs typeface="Gotham"/>
                <a:sym typeface="Gotham"/>
              </a:rPr>
              <a:t>the paramount consideration</a:t>
            </a:r>
          </a:p>
        </p:txBody>
      </p:sp>
      <p:sp>
        <p:nvSpPr>
          <p:cNvPr name="TextBox 13" id="13"/>
          <p:cNvSpPr txBox="true"/>
          <p:nvPr/>
        </p:nvSpPr>
        <p:spPr>
          <a:xfrm rot="0">
            <a:off x="253712" y="4893298"/>
            <a:ext cx="2075582" cy="144290"/>
          </a:xfrm>
          <a:prstGeom prst="rect">
            <a:avLst/>
          </a:prstGeom>
        </p:spPr>
        <p:txBody>
          <a:bodyPr anchor="t" rtlCol="false" tIns="0" lIns="0" bIns="0" rIns="0">
            <a:spAutoFit/>
          </a:bodyPr>
          <a:lstStyle/>
          <a:p>
            <a:pPr algn="l">
              <a:lnSpc>
                <a:spcPts val="1205"/>
              </a:lnSpc>
            </a:pPr>
            <a:r>
              <a:rPr lang="en-US" sz="634">
                <a:solidFill>
                  <a:srgbClr val="231F20"/>
                </a:solidFill>
                <a:latin typeface="Gotham"/>
                <a:ea typeface="Gotham"/>
                <a:cs typeface="Gotham"/>
                <a:sym typeface="Gotham"/>
              </a:rPr>
              <a:t>• all children and young people have a right to be </a:t>
            </a:r>
          </a:p>
        </p:txBody>
      </p:sp>
      <p:sp>
        <p:nvSpPr>
          <p:cNvPr name="TextBox 14" id="14"/>
          <p:cNvSpPr txBox="true"/>
          <p:nvPr/>
        </p:nvSpPr>
        <p:spPr>
          <a:xfrm rot="0">
            <a:off x="355197" y="5075688"/>
            <a:ext cx="2197306" cy="155230"/>
          </a:xfrm>
          <a:prstGeom prst="rect">
            <a:avLst/>
          </a:prstGeom>
        </p:spPr>
        <p:txBody>
          <a:bodyPr anchor="t" rtlCol="false" tIns="0" lIns="0" bIns="0" rIns="0">
            <a:spAutoFit/>
          </a:bodyPr>
          <a:lstStyle/>
          <a:p>
            <a:pPr algn="l">
              <a:lnSpc>
                <a:spcPts val="317"/>
              </a:lnSpc>
            </a:pPr>
            <a:r>
              <a:rPr lang="en-US" sz="634">
                <a:solidFill>
                  <a:srgbClr val="231F20"/>
                </a:solidFill>
                <a:latin typeface="Gotham"/>
                <a:ea typeface="Gotham"/>
                <a:cs typeface="Gotham"/>
                <a:sym typeface="Gotham"/>
              </a:rPr>
              <a:t>protected from abuse regardless of their age, gender, </a:t>
            </a:r>
          </a:p>
          <a:p>
            <a:pPr algn="l">
              <a:lnSpc>
                <a:spcPts val="1205"/>
              </a:lnSpc>
            </a:pPr>
            <a:r>
              <a:rPr lang="en-US" sz="634">
                <a:solidFill>
                  <a:srgbClr val="231F20"/>
                </a:solidFill>
                <a:latin typeface="Gotham"/>
                <a:ea typeface="Gotham"/>
                <a:cs typeface="Gotham"/>
                <a:sym typeface="Gotham"/>
              </a:rPr>
              <a:t>disability, race, sexual orientation, faith or belief</a:t>
            </a:r>
          </a:p>
        </p:txBody>
      </p:sp>
      <p:sp>
        <p:nvSpPr>
          <p:cNvPr name="TextBox 15" id="15"/>
          <p:cNvSpPr txBox="true"/>
          <p:nvPr/>
        </p:nvSpPr>
        <p:spPr>
          <a:xfrm rot="0">
            <a:off x="253712" y="5269018"/>
            <a:ext cx="2220197" cy="58565"/>
          </a:xfrm>
          <a:prstGeom prst="rect">
            <a:avLst/>
          </a:prstGeom>
        </p:spPr>
        <p:txBody>
          <a:bodyPr anchor="t" rtlCol="false" tIns="0" lIns="0" bIns="0" rIns="0">
            <a:spAutoFit/>
          </a:bodyPr>
          <a:lstStyle/>
          <a:p>
            <a:pPr algn="l">
              <a:lnSpc>
                <a:spcPts val="317"/>
              </a:lnSpc>
            </a:pPr>
            <a:r>
              <a:rPr lang="en-US" sz="634">
                <a:solidFill>
                  <a:srgbClr val="231F20"/>
                </a:solidFill>
                <a:latin typeface="Gotham"/>
                <a:ea typeface="Gotham"/>
                <a:cs typeface="Gotham"/>
                <a:sym typeface="Gotham"/>
              </a:rPr>
              <a:t>• all suspicions and allegations of abuse will be taken </a:t>
            </a:r>
          </a:p>
        </p:txBody>
      </p:sp>
      <p:sp>
        <p:nvSpPr>
          <p:cNvPr name="TextBox 16" id="16"/>
          <p:cNvSpPr txBox="true"/>
          <p:nvPr/>
        </p:nvSpPr>
        <p:spPr>
          <a:xfrm rot="0">
            <a:off x="355197" y="5279958"/>
            <a:ext cx="2148759" cy="144290"/>
          </a:xfrm>
          <a:prstGeom prst="rect">
            <a:avLst/>
          </a:prstGeom>
        </p:spPr>
        <p:txBody>
          <a:bodyPr anchor="t" rtlCol="false" tIns="0" lIns="0" bIns="0" rIns="0">
            <a:spAutoFit/>
          </a:bodyPr>
          <a:lstStyle/>
          <a:p>
            <a:pPr algn="l">
              <a:lnSpc>
                <a:spcPts val="1205"/>
              </a:lnSpc>
            </a:pPr>
            <a:r>
              <a:rPr lang="en-US" sz="634">
                <a:solidFill>
                  <a:srgbClr val="231F20"/>
                </a:solidFill>
                <a:latin typeface="Gotham"/>
                <a:ea typeface="Gotham"/>
                <a:cs typeface="Gotham"/>
                <a:sym typeface="Gotham"/>
              </a:rPr>
              <a:t>seriously and responded to swiftly and appropriately</a:t>
            </a:r>
          </a:p>
        </p:txBody>
      </p:sp>
      <p:sp>
        <p:nvSpPr>
          <p:cNvPr name="TextBox 17" id="17"/>
          <p:cNvSpPr txBox="true"/>
          <p:nvPr/>
        </p:nvSpPr>
        <p:spPr>
          <a:xfrm rot="0">
            <a:off x="253712" y="5462348"/>
            <a:ext cx="2082583" cy="58565"/>
          </a:xfrm>
          <a:prstGeom prst="rect">
            <a:avLst/>
          </a:prstGeom>
        </p:spPr>
        <p:txBody>
          <a:bodyPr anchor="t" rtlCol="false" tIns="0" lIns="0" bIns="0" rIns="0">
            <a:spAutoFit/>
          </a:bodyPr>
          <a:lstStyle/>
          <a:p>
            <a:pPr algn="l">
              <a:lnSpc>
                <a:spcPts val="317"/>
              </a:lnSpc>
            </a:pPr>
            <a:r>
              <a:rPr lang="en-US" sz="634">
                <a:solidFill>
                  <a:srgbClr val="231F20"/>
                </a:solidFill>
                <a:latin typeface="Gotham"/>
                <a:ea typeface="Gotham"/>
                <a:cs typeface="Gotham"/>
                <a:sym typeface="Gotham"/>
              </a:rPr>
              <a:t>• working in partnership with other organisations, </a:t>
            </a:r>
          </a:p>
        </p:txBody>
      </p:sp>
      <p:sp>
        <p:nvSpPr>
          <p:cNvPr name="TextBox 18" id="18"/>
          <p:cNvSpPr txBox="true"/>
          <p:nvPr/>
        </p:nvSpPr>
        <p:spPr>
          <a:xfrm rot="0">
            <a:off x="355197" y="5473288"/>
            <a:ext cx="2238275" cy="724281"/>
          </a:xfrm>
          <a:prstGeom prst="rect">
            <a:avLst/>
          </a:prstGeom>
        </p:spPr>
        <p:txBody>
          <a:bodyPr anchor="t" rtlCol="false" tIns="0" lIns="0" bIns="0" rIns="0">
            <a:spAutoFit/>
          </a:bodyPr>
          <a:lstStyle/>
          <a:p>
            <a:pPr algn="l">
              <a:lnSpc>
                <a:spcPts val="1205"/>
              </a:lnSpc>
            </a:pPr>
            <a:r>
              <a:rPr lang="en-US" sz="634">
                <a:solidFill>
                  <a:srgbClr val="231F20"/>
                </a:solidFill>
                <a:latin typeface="Gotham"/>
                <a:ea typeface="Gotham"/>
                <a:cs typeface="Gotham"/>
                <a:sym typeface="Gotham"/>
              </a:rPr>
              <a:t>children and young people and their parents/carers </a:t>
            </a:r>
          </a:p>
          <a:p>
            <a:pPr algn="l">
              <a:lnSpc>
                <a:spcPts val="317"/>
              </a:lnSpc>
            </a:pPr>
            <a:r>
              <a:rPr lang="en-US" sz="634">
                <a:solidFill>
                  <a:srgbClr val="231F20"/>
                </a:solidFill>
                <a:latin typeface="Gotham"/>
                <a:ea typeface="Gotham"/>
                <a:cs typeface="Gotham"/>
                <a:sym typeface="Gotham"/>
              </a:rPr>
              <a:t>is essential. </a:t>
            </a:r>
          </a:p>
          <a:p>
            <a:pPr algn="l">
              <a:lnSpc>
                <a:spcPts val="1585"/>
              </a:lnSpc>
            </a:pPr>
            <a:r>
              <a:rPr lang="en-US" sz="634">
                <a:solidFill>
                  <a:srgbClr val="231F20"/>
                </a:solidFill>
                <a:latin typeface="Gotham"/>
                <a:ea typeface="Gotham"/>
                <a:cs typeface="Gotham"/>
                <a:sym typeface="Gotham"/>
              </a:rPr>
              <a:t>We acknowledge that every child or young person </a:t>
            </a:r>
          </a:p>
          <a:p>
            <a:pPr algn="l">
              <a:lnSpc>
                <a:spcPts val="317"/>
              </a:lnSpc>
            </a:pPr>
            <a:r>
              <a:rPr lang="en-US" sz="634">
                <a:solidFill>
                  <a:srgbClr val="231F20"/>
                </a:solidFill>
                <a:latin typeface="Gotham"/>
                <a:ea typeface="Gotham"/>
                <a:cs typeface="Gotham"/>
                <a:sym typeface="Gotham"/>
              </a:rPr>
              <a:t>who plays or participates in football should be able to </a:t>
            </a:r>
          </a:p>
          <a:p>
            <a:pPr algn="l">
              <a:lnSpc>
                <a:spcPts val="1205"/>
              </a:lnSpc>
            </a:pPr>
            <a:r>
              <a:rPr lang="en-US" sz="634">
                <a:solidFill>
                  <a:srgbClr val="231F20"/>
                </a:solidFill>
                <a:latin typeface="Gotham"/>
                <a:ea typeface="Gotham"/>
                <a:cs typeface="Gotham"/>
                <a:sym typeface="Gotham"/>
              </a:rPr>
              <a:t>take part in an enjoyable and safe environment and be </a:t>
            </a:r>
          </a:p>
          <a:p>
            <a:pPr algn="l">
              <a:lnSpc>
                <a:spcPts val="317"/>
              </a:lnSpc>
            </a:pPr>
            <a:r>
              <a:rPr lang="en-US" sz="634">
                <a:solidFill>
                  <a:srgbClr val="231F20"/>
                </a:solidFill>
                <a:latin typeface="Gotham"/>
                <a:ea typeface="Gotham"/>
                <a:cs typeface="Gotham"/>
                <a:sym typeface="Gotham"/>
              </a:rPr>
              <a:t>protected from poor practice and abuse. </a:t>
            </a:r>
          </a:p>
        </p:txBody>
      </p:sp>
      <p:sp>
        <p:nvSpPr>
          <p:cNvPr name="TextBox 19" id="19"/>
          <p:cNvSpPr txBox="true"/>
          <p:nvPr/>
        </p:nvSpPr>
        <p:spPr>
          <a:xfrm rot="0">
            <a:off x="898153" y="6149944"/>
            <a:ext cx="24650" cy="144290"/>
          </a:xfrm>
          <a:prstGeom prst="rect">
            <a:avLst/>
          </a:prstGeom>
        </p:spPr>
        <p:txBody>
          <a:bodyPr anchor="t" rtlCol="false" tIns="0" lIns="0" bIns="0" rIns="0">
            <a:spAutoFit/>
          </a:bodyPr>
          <a:lstStyle/>
          <a:p>
            <a:pPr algn="l">
              <a:lnSpc>
                <a:spcPts val="1205"/>
              </a:lnSpc>
            </a:pPr>
            <a:r>
              <a:rPr lang="en-US" sz="634">
                <a:solidFill>
                  <a:srgbClr val="231F20"/>
                </a:solidFill>
                <a:latin typeface="Gotham"/>
                <a:ea typeface="Gotham"/>
                <a:cs typeface="Gotham"/>
                <a:sym typeface="Gotham"/>
              </a:rPr>
              <a:t> </a:t>
            </a:r>
          </a:p>
        </p:txBody>
      </p:sp>
      <p:sp>
        <p:nvSpPr>
          <p:cNvPr name="TextBox 20" id="20"/>
          <p:cNvSpPr txBox="true"/>
          <p:nvPr/>
        </p:nvSpPr>
        <p:spPr>
          <a:xfrm rot="0">
            <a:off x="270723" y="6275185"/>
            <a:ext cx="2219922" cy="226343"/>
          </a:xfrm>
          <a:prstGeom prst="rect">
            <a:avLst/>
          </a:prstGeom>
        </p:spPr>
        <p:txBody>
          <a:bodyPr anchor="t" rtlCol="false" tIns="0" lIns="0" bIns="0" rIns="0">
            <a:spAutoFit/>
          </a:bodyPr>
          <a:lstStyle/>
          <a:p>
            <a:pPr algn="l">
              <a:lnSpc>
                <a:spcPts val="926"/>
              </a:lnSpc>
            </a:pPr>
            <a:r>
              <a:rPr lang="en-US" sz="634">
                <a:solidFill>
                  <a:srgbClr val="231F20"/>
                </a:solidFill>
                <a:latin typeface="Gotham"/>
                <a:ea typeface="Gotham"/>
                <a:cs typeface="Gotham"/>
                <a:sym typeface="Gotham"/>
              </a:rPr>
              <a:t>Clifton Rangers </a:t>
            </a:r>
            <a:r>
              <a:rPr lang="en-US" sz="634">
                <a:solidFill>
                  <a:srgbClr val="231F20"/>
                </a:solidFill>
                <a:latin typeface="Gotham"/>
                <a:ea typeface="Gotham"/>
                <a:cs typeface="Gotham"/>
                <a:sym typeface="Gotham"/>
              </a:rPr>
              <a:t>recognises that this is the responsibility of every adult involved in our club.</a:t>
            </a:r>
          </a:p>
        </p:txBody>
      </p:sp>
      <p:sp>
        <p:nvSpPr>
          <p:cNvPr name="TextBox 21" id="21"/>
          <p:cNvSpPr txBox="true"/>
          <p:nvPr/>
        </p:nvSpPr>
        <p:spPr>
          <a:xfrm rot="0">
            <a:off x="3362141" y="2319297"/>
            <a:ext cx="24650" cy="96665"/>
          </a:xfrm>
          <a:prstGeom prst="rect">
            <a:avLst/>
          </a:prstGeom>
        </p:spPr>
        <p:txBody>
          <a:bodyPr anchor="t" rtlCol="false" tIns="0" lIns="0" bIns="0" rIns="0">
            <a:spAutoFit/>
          </a:bodyPr>
          <a:lstStyle/>
          <a:p>
            <a:pPr algn="l">
              <a:lnSpc>
                <a:spcPts val="761"/>
              </a:lnSpc>
            </a:pPr>
            <a:r>
              <a:rPr lang="en-US" sz="634">
                <a:solidFill>
                  <a:srgbClr val="231F20"/>
                </a:solidFill>
                <a:latin typeface="Gotham"/>
                <a:ea typeface="Gotham"/>
                <a:cs typeface="Gotham"/>
                <a:sym typeface="Gotham"/>
              </a:rPr>
              <a:t> </a:t>
            </a:r>
          </a:p>
        </p:txBody>
      </p:sp>
      <p:sp>
        <p:nvSpPr>
          <p:cNvPr name="TextBox 22" id="22"/>
          <p:cNvSpPr txBox="true"/>
          <p:nvPr/>
        </p:nvSpPr>
        <p:spPr>
          <a:xfrm rot="0">
            <a:off x="2770665" y="2415962"/>
            <a:ext cx="2295079" cy="939800"/>
          </a:xfrm>
          <a:prstGeom prst="rect">
            <a:avLst/>
          </a:prstGeom>
        </p:spPr>
        <p:txBody>
          <a:bodyPr anchor="t" rtlCol="false" tIns="0" lIns="0" bIns="0" rIns="0">
            <a:spAutoFit/>
          </a:bodyPr>
          <a:lstStyle/>
          <a:p>
            <a:pPr algn="l">
              <a:lnSpc>
                <a:spcPts val="761"/>
              </a:lnSpc>
            </a:pPr>
            <a:r>
              <a:rPr lang="en-US" sz="634">
                <a:solidFill>
                  <a:srgbClr val="231F20"/>
                </a:solidFill>
                <a:latin typeface="Gotham"/>
                <a:ea typeface="Gotham"/>
                <a:cs typeface="Gotham"/>
                <a:sym typeface="Gotham"/>
              </a:rPr>
              <a:t>Clifton Rangers YFC has a</a:t>
            </a:r>
            <a:r>
              <a:rPr lang="en-US" sz="634">
                <a:solidFill>
                  <a:srgbClr val="231F20"/>
                </a:solidFill>
                <a:latin typeface="Gotham"/>
                <a:ea typeface="Gotham"/>
                <a:cs typeface="Gotham"/>
                <a:sym typeface="Gotham"/>
              </a:rPr>
              <a:t> role to play in safeguarding the welfare of all children and young people by protecting them from physical, sexual or emotional harm and from neglect or bullying. It is noted and accepted that The Football Association’s Safeguarding Children Regulations (see The FA Handbook) applies to everyone in football whether in a paid or voluntary capacity. This means whether you are a volunteer, match official, helper on club tours, football coach, club official or medical staff.</a:t>
            </a:r>
          </a:p>
        </p:txBody>
      </p:sp>
      <p:sp>
        <p:nvSpPr>
          <p:cNvPr name="TextBox 23" id="23"/>
          <p:cNvSpPr txBox="true"/>
          <p:nvPr/>
        </p:nvSpPr>
        <p:spPr>
          <a:xfrm rot="0">
            <a:off x="2770665" y="3435773"/>
            <a:ext cx="2428242" cy="225537"/>
          </a:xfrm>
          <a:prstGeom prst="rect">
            <a:avLst/>
          </a:prstGeom>
        </p:spPr>
        <p:txBody>
          <a:bodyPr anchor="t" rtlCol="false" tIns="0" lIns="0" bIns="0" rIns="0">
            <a:spAutoFit/>
          </a:bodyPr>
          <a:lstStyle/>
          <a:p>
            <a:pPr algn="just">
              <a:lnSpc>
                <a:spcPts val="932"/>
              </a:lnSpc>
            </a:pPr>
            <a:r>
              <a:rPr lang="en-US" sz="634">
                <a:solidFill>
                  <a:srgbClr val="231F20"/>
                </a:solidFill>
                <a:latin typeface="Gotham"/>
                <a:ea typeface="Gotham"/>
                <a:cs typeface="Gotham"/>
                <a:sym typeface="Gotham"/>
              </a:rPr>
              <a:t>We endorse and adopt The FA’s Responsible Recruitment  guidelines for recruiting volunteers and we will:</a:t>
            </a:r>
          </a:p>
        </p:txBody>
      </p:sp>
      <p:sp>
        <p:nvSpPr>
          <p:cNvPr name="TextBox 24" id="24"/>
          <p:cNvSpPr txBox="true"/>
          <p:nvPr/>
        </p:nvSpPr>
        <p:spPr>
          <a:xfrm rot="0">
            <a:off x="2807236" y="3692805"/>
            <a:ext cx="2302188" cy="568543"/>
          </a:xfrm>
          <a:prstGeom prst="rect">
            <a:avLst/>
          </a:prstGeom>
        </p:spPr>
        <p:txBody>
          <a:bodyPr anchor="t" rtlCol="false" tIns="0" lIns="0" bIns="0" rIns="0">
            <a:spAutoFit/>
          </a:bodyPr>
          <a:lstStyle/>
          <a:p>
            <a:pPr algn="l">
              <a:lnSpc>
                <a:spcPts val="1205"/>
              </a:lnSpc>
            </a:pPr>
            <a:r>
              <a:rPr lang="en-US" sz="634">
                <a:solidFill>
                  <a:srgbClr val="231F20"/>
                </a:solidFill>
                <a:latin typeface="Gotham"/>
                <a:ea typeface="Gotham"/>
                <a:cs typeface="Gotham"/>
                <a:sym typeface="Gotham"/>
              </a:rPr>
              <a:t>• specify what the role is and what tasks it involves</a:t>
            </a:r>
          </a:p>
          <a:p>
            <a:pPr algn="l">
              <a:lnSpc>
                <a:spcPts val="317"/>
              </a:lnSpc>
            </a:pPr>
            <a:r>
              <a:rPr lang="en-US" sz="634">
                <a:solidFill>
                  <a:srgbClr val="231F20"/>
                </a:solidFill>
                <a:latin typeface="Gotham"/>
                <a:ea typeface="Gotham"/>
                <a:cs typeface="Gotham"/>
                <a:sym typeface="Gotham"/>
              </a:rPr>
              <a:t>• request identification documents</a:t>
            </a:r>
          </a:p>
          <a:p>
            <a:pPr algn="l">
              <a:lnSpc>
                <a:spcPts val="964"/>
              </a:lnSpc>
            </a:pPr>
            <a:r>
              <a:rPr lang="en-US" sz="634">
                <a:solidFill>
                  <a:srgbClr val="231F20"/>
                </a:solidFill>
                <a:latin typeface="Gotham"/>
                <a:ea typeface="Gotham"/>
                <a:cs typeface="Gotham"/>
                <a:sym typeface="Gotham"/>
              </a:rPr>
              <a:t>• as a minimum meet and chat with the applicant(s) and where possible interview people before appointing them</a:t>
            </a:r>
          </a:p>
          <a:p>
            <a:pPr algn="l">
              <a:lnSpc>
                <a:spcPts val="1205"/>
              </a:lnSpc>
            </a:pPr>
            <a:r>
              <a:rPr lang="en-US" sz="634">
                <a:solidFill>
                  <a:srgbClr val="231F20"/>
                </a:solidFill>
                <a:latin typeface="Gotham"/>
                <a:ea typeface="Gotham"/>
                <a:cs typeface="Gotham"/>
                <a:sym typeface="Gotham"/>
              </a:rPr>
              <a:t> </a:t>
            </a:r>
          </a:p>
        </p:txBody>
      </p:sp>
      <p:sp>
        <p:nvSpPr>
          <p:cNvPr name="TextBox 25" id="25"/>
          <p:cNvSpPr txBox="true"/>
          <p:nvPr/>
        </p:nvSpPr>
        <p:spPr>
          <a:xfrm rot="0">
            <a:off x="2807236" y="4136793"/>
            <a:ext cx="2289913" cy="422642"/>
          </a:xfrm>
          <a:prstGeom prst="rect">
            <a:avLst/>
          </a:prstGeom>
        </p:spPr>
        <p:txBody>
          <a:bodyPr anchor="t" rtlCol="false" tIns="0" lIns="0" bIns="0" rIns="0">
            <a:spAutoFit/>
          </a:bodyPr>
          <a:lstStyle/>
          <a:p>
            <a:pPr algn="l">
              <a:lnSpc>
                <a:spcPts val="863"/>
              </a:lnSpc>
            </a:pPr>
            <a:r>
              <a:rPr lang="en-US" sz="629">
                <a:solidFill>
                  <a:srgbClr val="231F20"/>
                </a:solidFill>
                <a:latin typeface="Gotham"/>
                <a:ea typeface="Gotham"/>
                <a:cs typeface="Gotham"/>
                <a:sym typeface="Gotham"/>
              </a:rPr>
              <a:t>• where eligible require an FA accepted Enhanced Criminal Record Check (CRC) with Barring List Check </a:t>
            </a:r>
          </a:p>
          <a:p>
            <a:pPr algn="l">
              <a:lnSpc>
                <a:spcPts val="863"/>
              </a:lnSpc>
            </a:pPr>
            <a:r>
              <a:rPr lang="en-US" sz="629">
                <a:solidFill>
                  <a:srgbClr val="231F20"/>
                </a:solidFill>
                <a:latin typeface="Gotham"/>
                <a:ea typeface="Gotham"/>
                <a:cs typeface="Gotham"/>
                <a:sym typeface="Gotham"/>
              </a:rPr>
              <a:t>in line with current FA policy and regulations.</a:t>
            </a:r>
          </a:p>
          <a:p>
            <a:pPr algn="l">
              <a:lnSpc>
                <a:spcPts val="863"/>
              </a:lnSpc>
            </a:pPr>
          </a:p>
        </p:txBody>
      </p:sp>
      <p:sp>
        <p:nvSpPr>
          <p:cNvPr name="TextBox 26" id="26"/>
          <p:cNvSpPr txBox="true"/>
          <p:nvPr/>
        </p:nvSpPr>
        <p:spPr>
          <a:xfrm rot="0">
            <a:off x="3684352" y="4542505"/>
            <a:ext cx="24650" cy="172865"/>
          </a:xfrm>
          <a:prstGeom prst="rect">
            <a:avLst/>
          </a:prstGeom>
        </p:spPr>
        <p:txBody>
          <a:bodyPr anchor="t" rtlCol="false" tIns="0" lIns="0" bIns="0" rIns="0">
            <a:spAutoFit/>
          </a:bodyPr>
          <a:lstStyle/>
          <a:p>
            <a:pPr algn="l">
              <a:lnSpc>
                <a:spcPts val="1585"/>
              </a:lnSpc>
            </a:pPr>
            <a:r>
              <a:rPr lang="en-US" sz="634">
                <a:solidFill>
                  <a:srgbClr val="231F20"/>
                </a:solidFill>
                <a:latin typeface="Gotham"/>
                <a:ea typeface="Gotham"/>
                <a:cs typeface="Gotham"/>
                <a:sym typeface="Gotham"/>
              </a:rPr>
              <a:t> </a:t>
            </a:r>
          </a:p>
        </p:txBody>
      </p:sp>
      <p:sp>
        <p:nvSpPr>
          <p:cNvPr name="TextBox 27" id="27"/>
          <p:cNvSpPr txBox="true"/>
          <p:nvPr/>
        </p:nvSpPr>
        <p:spPr>
          <a:xfrm rot="0">
            <a:off x="2770665" y="4544737"/>
            <a:ext cx="2439010" cy="2447169"/>
          </a:xfrm>
          <a:prstGeom prst="rect">
            <a:avLst/>
          </a:prstGeom>
        </p:spPr>
        <p:txBody>
          <a:bodyPr anchor="t" rtlCol="false" tIns="0" lIns="0" bIns="0" rIns="0">
            <a:spAutoFit/>
          </a:bodyPr>
          <a:lstStyle/>
          <a:p>
            <a:pPr algn="l">
              <a:lnSpc>
                <a:spcPts val="882"/>
              </a:lnSpc>
            </a:pPr>
            <a:r>
              <a:rPr lang="en-US" sz="630">
                <a:solidFill>
                  <a:srgbClr val="231F20"/>
                </a:solidFill>
                <a:latin typeface="Gotham"/>
                <a:ea typeface="Gotham"/>
                <a:cs typeface="Gotham"/>
                <a:sym typeface="Gotham"/>
              </a:rPr>
              <a:t>All Clifton Rangers </a:t>
            </a:r>
            <a:r>
              <a:rPr lang="en-US" sz="630">
                <a:solidFill>
                  <a:srgbClr val="231F20"/>
                </a:solidFill>
                <a:latin typeface="Gotham"/>
                <a:ea typeface="Gotham"/>
                <a:cs typeface="Gotham"/>
                <a:sym typeface="Gotham"/>
              </a:rPr>
              <a:t>Club members working in eligible roles, with children and young people - such as managers and coaches are required to hold an in-date FA accepted Enhanced CRC with Barring List check as part of responsible recruitment practice.</a:t>
            </a:r>
          </a:p>
          <a:p>
            <a:pPr algn="l">
              <a:lnSpc>
                <a:spcPts val="882"/>
              </a:lnSpc>
            </a:pPr>
          </a:p>
          <a:p>
            <a:pPr algn="l">
              <a:lnSpc>
                <a:spcPts val="882"/>
              </a:lnSpc>
            </a:pPr>
            <a:r>
              <a:rPr lang="en-US" sz="630">
                <a:solidFill>
                  <a:srgbClr val="231F20"/>
                </a:solidFill>
                <a:latin typeface="Gotham"/>
                <a:ea typeface="Gotham"/>
                <a:cs typeface="Gotham"/>
                <a:sym typeface="Gotham"/>
              </a:rPr>
              <a:t>If there are concerns regarding the appropriateness of an </a:t>
            </a:r>
          </a:p>
          <a:p>
            <a:pPr algn="l">
              <a:lnSpc>
                <a:spcPts val="882"/>
              </a:lnSpc>
            </a:pPr>
            <a:r>
              <a:rPr lang="en-US" sz="630">
                <a:solidFill>
                  <a:srgbClr val="231F20"/>
                </a:solidFill>
                <a:latin typeface="Gotham"/>
                <a:ea typeface="Gotham"/>
                <a:cs typeface="Gotham"/>
                <a:sym typeface="Gotham"/>
              </a:rPr>
              <a:t>individual who is already involved or who has approached </a:t>
            </a:r>
          </a:p>
          <a:p>
            <a:pPr algn="l">
              <a:lnSpc>
                <a:spcPts val="882"/>
              </a:lnSpc>
            </a:pPr>
            <a:r>
              <a:rPr lang="en-US" sz="630">
                <a:solidFill>
                  <a:srgbClr val="231F20"/>
                </a:solidFill>
                <a:latin typeface="Gotham"/>
                <a:ea typeface="Gotham"/>
                <a:cs typeface="Gotham"/>
                <a:sym typeface="Gotham"/>
              </a:rPr>
              <a:t>us to become part of </a:t>
            </a:r>
            <a:r>
              <a:rPr lang="en-US" sz="630">
                <a:solidFill>
                  <a:srgbClr val="000000"/>
                </a:solidFill>
                <a:latin typeface="Gotham"/>
                <a:ea typeface="Gotham"/>
                <a:cs typeface="Gotham"/>
                <a:sym typeface="Gotham"/>
              </a:rPr>
              <a:t>Clifton Rangers</a:t>
            </a:r>
            <a:r>
              <a:rPr lang="en-US" sz="630">
                <a:solidFill>
                  <a:srgbClr val="231F20"/>
                </a:solidFill>
                <a:latin typeface="Gotham"/>
                <a:ea typeface="Gotham"/>
                <a:cs typeface="Gotham"/>
                <a:sym typeface="Gotham"/>
              </a:rPr>
              <a:t> </a:t>
            </a:r>
          </a:p>
          <a:p>
            <a:pPr algn="l">
              <a:lnSpc>
                <a:spcPts val="882"/>
              </a:lnSpc>
            </a:pPr>
          </a:p>
          <a:p>
            <a:pPr algn="l">
              <a:lnSpc>
                <a:spcPts val="882"/>
              </a:lnSpc>
            </a:pPr>
            <a:r>
              <a:rPr lang="en-US" sz="630">
                <a:solidFill>
                  <a:srgbClr val="231F20"/>
                </a:solidFill>
                <a:latin typeface="Gotham"/>
                <a:ea typeface="Gotham"/>
                <a:cs typeface="Gotham"/>
                <a:sym typeface="Gotham"/>
              </a:rPr>
              <a:t>Football Club guidance will be sought from The Football </a:t>
            </a:r>
          </a:p>
          <a:p>
            <a:pPr algn="l">
              <a:lnSpc>
                <a:spcPts val="882"/>
              </a:lnSpc>
            </a:pPr>
            <a:r>
              <a:rPr lang="en-US" sz="630">
                <a:solidFill>
                  <a:srgbClr val="231F20"/>
                </a:solidFill>
                <a:latin typeface="Gotham"/>
                <a:ea typeface="Gotham"/>
                <a:cs typeface="Gotham"/>
                <a:sym typeface="Gotham"/>
              </a:rPr>
              <a:t>Association. It is noted and accepted that The FA will </a:t>
            </a:r>
          </a:p>
          <a:p>
            <a:pPr algn="l">
              <a:lnSpc>
                <a:spcPts val="882"/>
              </a:lnSpc>
            </a:pPr>
            <a:r>
              <a:rPr lang="en-US" sz="630">
                <a:solidFill>
                  <a:srgbClr val="231F20"/>
                </a:solidFill>
                <a:latin typeface="Gotham"/>
                <a:ea typeface="Gotham"/>
                <a:cs typeface="Gotham"/>
                <a:sym typeface="Gotham"/>
              </a:rPr>
              <a:t>consider the relevance and significance of the information </a:t>
            </a:r>
          </a:p>
          <a:p>
            <a:pPr algn="l">
              <a:lnSpc>
                <a:spcPts val="882"/>
              </a:lnSpc>
            </a:pPr>
            <a:r>
              <a:rPr lang="en-US" sz="630">
                <a:solidFill>
                  <a:srgbClr val="231F20"/>
                </a:solidFill>
                <a:latin typeface="Gotham"/>
                <a:ea typeface="Gotham"/>
                <a:cs typeface="Gotham"/>
                <a:sym typeface="Gotham"/>
              </a:rPr>
              <a:t>obtained via the CRC Process and that all suitability </a:t>
            </a:r>
          </a:p>
          <a:p>
            <a:pPr algn="l">
              <a:lnSpc>
                <a:spcPts val="882"/>
              </a:lnSpc>
            </a:pPr>
            <a:r>
              <a:rPr lang="en-US" sz="630">
                <a:solidFill>
                  <a:srgbClr val="231F20"/>
                </a:solidFill>
                <a:latin typeface="Gotham"/>
                <a:ea typeface="Gotham"/>
                <a:cs typeface="Gotham"/>
                <a:sym typeface="Gotham"/>
              </a:rPr>
              <a:t>decisions will be made in accordance with legislation and </a:t>
            </a:r>
          </a:p>
          <a:p>
            <a:pPr algn="l">
              <a:lnSpc>
                <a:spcPts val="882"/>
              </a:lnSpc>
            </a:pPr>
            <a:r>
              <a:rPr lang="en-US" sz="630">
                <a:solidFill>
                  <a:srgbClr val="231F20"/>
                </a:solidFill>
                <a:latin typeface="Gotham"/>
                <a:ea typeface="Gotham"/>
                <a:cs typeface="Gotham"/>
                <a:sym typeface="Gotham"/>
              </a:rPr>
              <a:t>in the best interests of children and young people. </a:t>
            </a:r>
          </a:p>
          <a:p>
            <a:pPr algn="l">
              <a:lnSpc>
                <a:spcPts val="882"/>
              </a:lnSpc>
            </a:pPr>
            <a:r>
              <a:rPr lang="en-US" sz="630">
                <a:solidFill>
                  <a:srgbClr val="231F20"/>
                </a:solidFill>
                <a:latin typeface="Gotham"/>
                <a:ea typeface="Gotham"/>
                <a:cs typeface="Gotham"/>
                <a:sym typeface="Gotham"/>
              </a:rPr>
              <a:t>It is accepted that The FA aims to prevent people with </a:t>
            </a:r>
          </a:p>
          <a:p>
            <a:pPr algn="l">
              <a:lnSpc>
                <a:spcPts val="882"/>
              </a:lnSpc>
            </a:pPr>
            <a:r>
              <a:rPr lang="en-US" sz="630">
                <a:solidFill>
                  <a:srgbClr val="231F20"/>
                </a:solidFill>
                <a:latin typeface="Gotham"/>
                <a:ea typeface="Gotham"/>
                <a:cs typeface="Gotham"/>
                <a:sym typeface="Gotham"/>
              </a:rPr>
              <a:t>a history of relevant and significant offending from </a:t>
            </a:r>
          </a:p>
          <a:p>
            <a:pPr algn="l">
              <a:lnSpc>
                <a:spcPts val="882"/>
              </a:lnSpc>
            </a:pPr>
            <a:r>
              <a:rPr lang="en-US" sz="630">
                <a:solidFill>
                  <a:srgbClr val="231F20"/>
                </a:solidFill>
                <a:latin typeface="Gotham"/>
                <a:ea typeface="Gotham"/>
                <a:cs typeface="Gotham"/>
                <a:sym typeface="Gotham"/>
              </a:rPr>
              <a:t>having contact with children or young people and the </a:t>
            </a:r>
          </a:p>
          <a:p>
            <a:pPr algn="l">
              <a:lnSpc>
                <a:spcPts val="882"/>
              </a:lnSpc>
            </a:pPr>
            <a:r>
              <a:rPr lang="en-US" sz="630">
                <a:solidFill>
                  <a:srgbClr val="231F20"/>
                </a:solidFill>
                <a:latin typeface="Gotham"/>
                <a:ea typeface="Gotham"/>
                <a:cs typeface="Gotham"/>
                <a:sym typeface="Gotham"/>
              </a:rPr>
              <a:t>opportunity to influence policies or practice with children </a:t>
            </a:r>
          </a:p>
          <a:p>
            <a:pPr algn="l">
              <a:lnSpc>
                <a:spcPts val="882"/>
              </a:lnSpc>
            </a:pPr>
            <a:r>
              <a:rPr lang="en-US" sz="630">
                <a:solidFill>
                  <a:srgbClr val="231F20"/>
                </a:solidFill>
                <a:latin typeface="Gotham"/>
                <a:ea typeface="Gotham"/>
                <a:cs typeface="Gotham"/>
                <a:sym typeface="Gotham"/>
              </a:rPr>
              <a:t>or young people. This is to prevent direct sexual or </a:t>
            </a:r>
          </a:p>
          <a:p>
            <a:pPr algn="l">
              <a:lnSpc>
                <a:spcPts val="882"/>
              </a:lnSpc>
            </a:pPr>
            <a:r>
              <a:rPr lang="en-US" sz="630">
                <a:solidFill>
                  <a:srgbClr val="231F20"/>
                </a:solidFill>
                <a:latin typeface="Gotham"/>
                <a:ea typeface="Gotham"/>
                <a:cs typeface="Gotham"/>
                <a:sym typeface="Gotham"/>
              </a:rPr>
              <a:t>physical harm to children and to minimise the risk of </a:t>
            </a:r>
          </a:p>
          <a:p>
            <a:pPr algn="l">
              <a:lnSpc>
                <a:spcPts val="882"/>
              </a:lnSpc>
            </a:pPr>
            <a:r>
              <a:rPr lang="en-US" sz="630">
                <a:solidFill>
                  <a:srgbClr val="231F20"/>
                </a:solidFill>
                <a:latin typeface="Gotham"/>
                <a:ea typeface="Gotham"/>
                <a:cs typeface="Gotham"/>
                <a:sym typeface="Gotham"/>
              </a:rPr>
              <a:t>‘grooming’ within football.</a:t>
            </a:r>
          </a:p>
        </p:txBody>
      </p:sp>
      <p:sp>
        <p:nvSpPr>
          <p:cNvPr name="TextBox 28" id="28"/>
          <p:cNvSpPr txBox="true"/>
          <p:nvPr/>
        </p:nvSpPr>
        <p:spPr>
          <a:xfrm rot="0">
            <a:off x="253712" y="7209836"/>
            <a:ext cx="2659412" cy="137196"/>
          </a:xfrm>
          <a:prstGeom prst="rect">
            <a:avLst/>
          </a:prstGeom>
        </p:spPr>
        <p:txBody>
          <a:bodyPr anchor="t" rtlCol="false" tIns="0" lIns="0" bIns="0" rIns="0">
            <a:spAutoFit/>
          </a:bodyPr>
          <a:lstStyle/>
          <a:p>
            <a:pPr algn="l">
              <a:lnSpc>
                <a:spcPts val="1085"/>
              </a:lnSpc>
            </a:pPr>
            <a:r>
              <a:rPr lang="en-US" b="true" sz="775">
                <a:solidFill>
                  <a:srgbClr val="FFFFFF"/>
                </a:solidFill>
                <a:latin typeface="Gotham Heavy"/>
                <a:ea typeface="Gotham Heavy"/>
                <a:cs typeface="Gotham Heavy"/>
                <a:sym typeface="Gotham Heavy"/>
                <a:hlinkClick r:id="rId6" tooltip="http://www.thefa.com/football-rules-governance/safeguarding"/>
              </a:rPr>
              <a:t>TheFA.com</a:t>
            </a:r>
            <a:r>
              <a:rPr lang="en-US" b="true" sz="775">
                <a:solidFill>
                  <a:srgbClr val="FFFFFF"/>
                </a:solidFill>
                <a:latin typeface="Gotham Bold"/>
                <a:ea typeface="Gotham Bold"/>
                <a:cs typeface="Gotham Bold"/>
                <a:sym typeface="Gotham Bold"/>
                <a:hlinkClick r:id="rId7" tooltip="http://www.thefa.com/football-rules-governance/safeguarding"/>
              </a:rPr>
              <a:t>/football-rules-governance/safeguarding</a:t>
            </a:r>
          </a:p>
        </p:txBody>
      </p:sp>
      <p:sp>
        <p:nvSpPr>
          <p:cNvPr name="TextBox 29" id="29"/>
          <p:cNvSpPr txBox="true"/>
          <p:nvPr/>
        </p:nvSpPr>
        <p:spPr>
          <a:xfrm rot="0">
            <a:off x="3318024" y="7209836"/>
            <a:ext cx="1791400" cy="137196"/>
          </a:xfrm>
          <a:prstGeom prst="rect">
            <a:avLst/>
          </a:prstGeom>
        </p:spPr>
        <p:txBody>
          <a:bodyPr anchor="t" rtlCol="false" tIns="0" lIns="0" bIns="0" rIns="0">
            <a:spAutoFit/>
          </a:bodyPr>
          <a:lstStyle/>
          <a:p>
            <a:pPr algn="l">
              <a:lnSpc>
                <a:spcPts val="1085"/>
              </a:lnSpc>
            </a:pPr>
            <a:r>
              <a:rPr lang="en-US" b="true" sz="775">
                <a:solidFill>
                  <a:srgbClr val="96A0C2"/>
                </a:solidFill>
                <a:latin typeface="Gotham Bold"/>
                <a:ea typeface="Gotham Bold"/>
                <a:cs typeface="Gotham Bold"/>
                <a:sym typeface="Gotham Bold"/>
              </a:rPr>
              <a:t>Let’s make football safe – not sorry</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253712" y="6571872"/>
            <a:ext cx="2356582" cy="2235"/>
            <a:chOff x="0" y="0"/>
            <a:chExt cx="3343796" cy="3175"/>
          </a:xfrm>
        </p:grpSpPr>
        <p:sp>
          <p:nvSpPr>
            <p:cNvPr name="Freeform 3" id="3"/>
            <p:cNvSpPr/>
            <p:nvPr/>
          </p:nvSpPr>
          <p:spPr>
            <a:xfrm flipH="false" flipV="false" rot="0">
              <a:off x="0" y="0"/>
              <a:ext cx="3343783" cy="3175"/>
            </a:xfrm>
            <a:custGeom>
              <a:avLst/>
              <a:gdLst/>
              <a:ahLst/>
              <a:cxnLst/>
              <a:rect r="r" b="b" t="t" l="l"/>
              <a:pathLst>
                <a:path h="3175" w="3343783">
                  <a:moveTo>
                    <a:pt x="0" y="0"/>
                  </a:moveTo>
                  <a:lnTo>
                    <a:pt x="3343783" y="0"/>
                  </a:lnTo>
                  <a:lnTo>
                    <a:pt x="3343783" y="3175"/>
                  </a:lnTo>
                  <a:lnTo>
                    <a:pt x="0" y="3175"/>
                  </a:lnTo>
                  <a:close/>
                </a:path>
              </a:pathLst>
            </a:custGeom>
            <a:solidFill>
              <a:srgbClr val="231F20"/>
            </a:solidFill>
          </p:spPr>
        </p:sp>
      </p:grpSp>
      <p:grpSp>
        <p:nvGrpSpPr>
          <p:cNvPr name="Group 4" id="4"/>
          <p:cNvGrpSpPr>
            <a:grpSpLocks noChangeAspect="true"/>
          </p:cNvGrpSpPr>
          <p:nvPr/>
        </p:nvGrpSpPr>
        <p:grpSpPr>
          <a:xfrm rot="0">
            <a:off x="129095" y="7154400"/>
            <a:ext cx="5069812" cy="266400"/>
            <a:chOff x="0" y="0"/>
            <a:chExt cx="7193648" cy="378003"/>
          </a:xfrm>
        </p:grpSpPr>
        <p:sp>
          <p:nvSpPr>
            <p:cNvPr name="Freeform 5" id="5"/>
            <p:cNvSpPr/>
            <p:nvPr/>
          </p:nvSpPr>
          <p:spPr>
            <a:xfrm flipH="false" flipV="false" rot="0">
              <a:off x="0" y="0"/>
              <a:ext cx="7193661" cy="377952"/>
            </a:xfrm>
            <a:custGeom>
              <a:avLst/>
              <a:gdLst/>
              <a:ahLst/>
              <a:cxnLst/>
              <a:rect r="r" b="b" t="t" l="l"/>
              <a:pathLst>
                <a:path h="377952" w="7193661">
                  <a:moveTo>
                    <a:pt x="0" y="377952"/>
                  </a:moveTo>
                  <a:lnTo>
                    <a:pt x="7193661" y="377952"/>
                  </a:lnTo>
                  <a:lnTo>
                    <a:pt x="7193661" y="0"/>
                  </a:lnTo>
                  <a:lnTo>
                    <a:pt x="0" y="0"/>
                  </a:lnTo>
                  <a:close/>
                </a:path>
              </a:pathLst>
            </a:custGeom>
            <a:solidFill>
              <a:srgbClr val="002C62"/>
            </a:solidFill>
          </p:spPr>
        </p:sp>
      </p:grpSp>
      <p:sp>
        <p:nvSpPr>
          <p:cNvPr name="Freeform 6" id="6"/>
          <p:cNvSpPr/>
          <p:nvPr/>
        </p:nvSpPr>
        <p:spPr>
          <a:xfrm flipH="false" flipV="false" rot="0">
            <a:off x="84340" y="94448"/>
            <a:ext cx="5163792" cy="774529"/>
          </a:xfrm>
          <a:custGeom>
            <a:avLst/>
            <a:gdLst/>
            <a:ahLst/>
            <a:cxnLst/>
            <a:rect r="r" b="b" t="t" l="l"/>
            <a:pathLst>
              <a:path h="774529" w="5163792">
                <a:moveTo>
                  <a:pt x="0" y="0"/>
                </a:moveTo>
                <a:lnTo>
                  <a:pt x="5163792" y="0"/>
                </a:lnTo>
                <a:lnTo>
                  <a:pt x="5163792" y="774529"/>
                </a:lnTo>
                <a:lnTo>
                  <a:pt x="0" y="7745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53712" y="392486"/>
            <a:ext cx="2983711" cy="165439"/>
          </a:xfrm>
          <a:prstGeom prst="rect">
            <a:avLst/>
          </a:prstGeom>
        </p:spPr>
        <p:txBody>
          <a:bodyPr anchor="t" rtlCol="false" tIns="0" lIns="0" bIns="0" rIns="0">
            <a:spAutoFit/>
          </a:bodyPr>
          <a:lstStyle/>
          <a:p>
            <a:pPr algn="l">
              <a:lnSpc>
                <a:spcPts val="1381"/>
              </a:lnSpc>
            </a:pPr>
            <a:r>
              <a:rPr lang="en-US" b="true" sz="986">
                <a:solidFill>
                  <a:srgbClr val="EF2C42"/>
                </a:solidFill>
                <a:latin typeface="Gotham Bold"/>
                <a:ea typeface="Gotham Bold"/>
                <a:cs typeface="Gotham Bold"/>
                <a:sym typeface="Gotham Bold"/>
              </a:rPr>
              <a:t>Safeguarding Children Policy and Procedures</a:t>
            </a:r>
          </a:p>
        </p:txBody>
      </p:sp>
      <p:sp>
        <p:nvSpPr>
          <p:cNvPr name="TextBox 8" id="8"/>
          <p:cNvSpPr txBox="true"/>
          <p:nvPr/>
        </p:nvSpPr>
        <p:spPr>
          <a:xfrm rot="0">
            <a:off x="2717700" y="999119"/>
            <a:ext cx="2058142" cy="93980"/>
          </a:xfrm>
          <a:prstGeom prst="rect">
            <a:avLst/>
          </a:prstGeom>
        </p:spPr>
        <p:txBody>
          <a:bodyPr anchor="t" rtlCol="false" tIns="0" lIns="0" bIns="0" rIns="0">
            <a:spAutoFit/>
          </a:bodyPr>
          <a:lstStyle/>
          <a:p>
            <a:pPr algn="l">
              <a:lnSpc>
                <a:spcPts val="761"/>
              </a:lnSpc>
            </a:pPr>
            <a:r>
              <a:rPr lang="en-US" b="true" sz="634">
                <a:solidFill>
                  <a:srgbClr val="002C62"/>
                </a:solidFill>
                <a:latin typeface="Gotham Bold"/>
                <a:ea typeface="Gotham Bold"/>
                <a:cs typeface="Gotham Bold"/>
                <a:sym typeface="Gotham Bold"/>
              </a:rPr>
              <a:t> </a:t>
            </a:r>
            <a:r>
              <a:rPr lang="en-US" sz="634">
                <a:solidFill>
                  <a:srgbClr val="231F20"/>
                </a:solidFill>
                <a:latin typeface="Gotham"/>
                <a:ea typeface="Gotham"/>
                <a:cs typeface="Gotham"/>
                <a:sym typeface="Gotham"/>
              </a:rPr>
              <a:t>Reporting your concerns about the welfare of a </a:t>
            </a:r>
          </a:p>
        </p:txBody>
      </p:sp>
      <p:sp>
        <p:nvSpPr>
          <p:cNvPr name="TextBox 9" id="9"/>
          <p:cNvSpPr txBox="true"/>
          <p:nvPr/>
        </p:nvSpPr>
        <p:spPr>
          <a:xfrm rot="0">
            <a:off x="2819192" y="1095785"/>
            <a:ext cx="2189714" cy="386661"/>
          </a:xfrm>
          <a:prstGeom prst="rect">
            <a:avLst/>
          </a:prstGeom>
        </p:spPr>
        <p:txBody>
          <a:bodyPr anchor="t" rtlCol="false" tIns="0" lIns="0" bIns="0" rIns="0">
            <a:spAutoFit/>
          </a:bodyPr>
          <a:lstStyle/>
          <a:p>
            <a:pPr algn="l">
              <a:lnSpc>
                <a:spcPts val="761"/>
              </a:lnSpc>
            </a:pPr>
            <a:r>
              <a:rPr lang="en-US" sz="634">
                <a:solidFill>
                  <a:srgbClr val="231F20"/>
                </a:solidFill>
                <a:latin typeface="Gotham"/>
                <a:ea typeface="Gotham"/>
                <a:cs typeface="Gotham"/>
                <a:sym typeface="Gotham"/>
              </a:rPr>
              <a:t>child or young person. </a:t>
            </a:r>
            <a:r>
              <a:rPr lang="en-US" b="true" sz="634">
                <a:solidFill>
                  <a:srgbClr val="231F20"/>
                </a:solidFill>
                <a:latin typeface="Gotham Bold"/>
                <a:ea typeface="Gotham Bold"/>
                <a:cs typeface="Gotham Bold"/>
                <a:sym typeface="Gotham Bold"/>
              </a:rPr>
              <a:t>Safeguarding is everyone’s responsibility if you are worried about a child it is important that you report your concerns – no action is not an option.</a:t>
            </a:r>
          </a:p>
        </p:txBody>
      </p:sp>
      <p:sp>
        <p:nvSpPr>
          <p:cNvPr name="TextBox 10" id="10"/>
          <p:cNvSpPr txBox="true"/>
          <p:nvPr/>
        </p:nvSpPr>
        <p:spPr>
          <a:xfrm rot="0">
            <a:off x="2717700" y="1482356"/>
            <a:ext cx="74768" cy="366195"/>
          </a:xfrm>
          <a:prstGeom prst="rect">
            <a:avLst/>
          </a:prstGeom>
        </p:spPr>
        <p:txBody>
          <a:bodyPr anchor="t" rtlCol="false" tIns="0" lIns="0" bIns="0" rIns="0">
            <a:spAutoFit/>
          </a:bodyPr>
          <a:lstStyle/>
          <a:p>
            <a:pPr algn="l">
              <a:lnSpc>
                <a:spcPts val="1585"/>
              </a:lnSpc>
            </a:pPr>
            <a:r>
              <a:rPr lang="en-US" b="true" sz="634" spc="6">
                <a:solidFill>
                  <a:srgbClr val="002C62"/>
                </a:solidFill>
                <a:latin typeface="Gotham Bold"/>
                <a:ea typeface="Gotham Bold"/>
                <a:cs typeface="Gotham Bold"/>
                <a:sym typeface="Gotham Bold"/>
              </a:rPr>
              <a:t>i.</a:t>
            </a:r>
          </a:p>
          <a:p>
            <a:pPr algn="l">
              <a:lnSpc>
                <a:spcPts val="1458"/>
              </a:lnSpc>
            </a:pPr>
            <a:r>
              <a:rPr lang="en-US" b="true" sz="634" spc="6">
                <a:solidFill>
                  <a:srgbClr val="002C62"/>
                </a:solidFill>
                <a:latin typeface="Gotham Bold"/>
                <a:ea typeface="Gotham Bold"/>
                <a:cs typeface="Gotham Bold"/>
                <a:sym typeface="Gotham Bold"/>
              </a:rPr>
              <a:t>ii.</a:t>
            </a:r>
          </a:p>
        </p:txBody>
      </p:sp>
      <p:sp>
        <p:nvSpPr>
          <p:cNvPr name="TextBox 11" id="11"/>
          <p:cNvSpPr txBox="true"/>
          <p:nvPr/>
        </p:nvSpPr>
        <p:spPr>
          <a:xfrm rot="0">
            <a:off x="898153" y="999119"/>
            <a:ext cx="24650" cy="96665"/>
          </a:xfrm>
          <a:prstGeom prst="rect">
            <a:avLst/>
          </a:prstGeom>
        </p:spPr>
        <p:txBody>
          <a:bodyPr anchor="t" rtlCol="false" tIns="0" lIns="0" bIns="0" rIns="0">
            <a:spAutoFit/>
          </a:bodyPr>
          <a:lstStyle/>
          <a:p>
            <a:pPr algn="l">
              <a:lnSpc>
                <a:spcPts val="761"/>
              </a:lnSpc>
            </a:pPr>
            <a:r>
              <a:rPr lang="en-US" sz="634">
                <a:solidFill>
                  <a:srgbClr val="231F20"/>
                </a:solidFill>
                <a:latin typeface="Gotham"/>
                <a:ea typeface="Gotham"/>
                <a:cs typeface="Gotham"/>
                <a:sym typeface="Gotham"/>
              </a:rPr>
              <a:t> </a:t>
            </a:r>
          </a:p>
        </p:txBody>
      </p:sp>
      <p:sp>
        <p:nvSpPr>
          <p:cNvPr name="TextBox 12" id="12"/>
          <p:cNvSpPr txBox="true"/>
          <p:nvPr/>
        </p:nvSpPr>
        <p:spPr>
          <a:xfrm rot="0">
            <a:off x="355197" y="1095785"/>
            <a:ext cx="2325146" cy="845820"/>
          </a:xfrm>
          <a:prstGeom prst="rect">
            <a:avLst/>
          </a:prstGeom>
        </p:spPr>
        <p:txBody>
          <a:bodyPr anchor="t" rtlCol="false" tIns="0" lIns="0" bIns="0" rIns="0">
            <a:spAutoFit/>
          </a:bodyPr>
          <a:lstStyle/>
          <a:p>
            <a:pPr algn="l">
              <a:lnSpc>
                <a:spcPts val="761"/>
              </a:lnSpc>
            </a:pPr>
            <a:r>
              <a:rPr lang="en-US" sz="634">
                <a:solidFill>
                  <a:srgbClr val="231F20"/>
                </a:solidFill>
                <a:latin typeface="Gotham"/>
                <a:ea typeface="Gotham"/>
                <a:cs typeface="Gotham"/>
                <a:sym typeface="Gotham"/>
              </a:rPr>
              <a:t>Clifton Rangers </a:t>
            </a:r>
            <a:r>
              <a:rPr lang="en-US" sz="634">
                <a:solidFill>
                  <a:srgbClr val="231F20"/>
                </a:solidFill>
                <a:latin typeface="Gotham"/>
                <a:ea typeface="Gotham"/>
                <a:cs typeface="Gotham"/>
                <a:sym typeface="Gotham"/>
              </a:rPr>
              <a:t>supports The FA’s Whistle Blowing Policy. Any adult or young person with concerns about a adult in a position of trust with football can ‘whistle blow’ by contacting The FA Safeguarding Team on 0800 169 1863, by writing to The FA Case Manager at The Football Association, Wembley Stadium, PO Box 1966, London SW1P 9EQ, by emailing Safeguarding@TheFA.com or alternatively by going direct to the Police, Children’s Social Care or the NSPCC. </a:t>
            </a:r>
          </a:p>
        </p:txBody>
      </p:sp>
      <p:sp>
        <p:nvSpPr>
          <p:cNvPr name="TextBox 13" id="13"/>
          <p:cNvSpPr txBox="true"/>
          <p:nvPr/>
        </p:nvSpPr>
        <p:spPr>
          <a:xfrm rot="0">
            <a:off x="898153" y="1965771"/>
            <a:ext cx="24650" cy="96665"/>
          </a:xfrm>
          <a:prstGeom prst="rect">
            <a:avLst/>
          </a:prstGeom>
        </p:spPr>
        <p:txBody>
          <a:bodyPr anchor="t" rtlCol="false" tIns="0" lIns="0" bIns="0" rIns="0">
            <a:spAutoFit/>
          </a:bodyPr>
          <a:lstStyle/>
          <a:p>
            <a:pPr algn="l">
              <a:lnSpc>
                <a:spcPts val="761"/>
              </a:lnSpc>
            </a:pPr>
            <a:r>
              <a:rPr lang="en-US" sz="634">
                <a:solidFill>
                  <a:srgbClr val="231F20"/>
                </a:solidFill>
                <a:latin typeface="Gotham"/>
                <a:ea typeface="Gotham"/>
                <a:cs typeface="Gotham"/>
                <a:sym typeface="Gotham"/>
              </a:rPr>
              <a:t> </a:t>
            </a:r>
          </a:p>
        </p:txBody>
      </p:sp>
      <p:sp>
        <p:nvSpPr>
          <p:cNvPr name="TextBox 14" id="14"/>
          <p:cNvSpPr txBox="true"/>
          <p:nvPr/>
        </p:nvSpPr>
        <p:spPr>
          <a:xfrm rot="0">
            <a:off x="355197" y="1992787"/>
            <a:ext cx="2206180" cy="281940"/>
          </a:xfrm>
          <a:prstGeom prst="rect">
            <a:avLst/>
          </a:prstGeom>
        </p:spPr>
        <p:txBody>
          <a:bodyPr anchor="t" rtlCol="false" tIns="0" lIns="0" bIns="0" rIns="0">
            <a:spAutoFit/>
          </a:bodyPr>
          <a:lstStyle/>
          <a:p>
            <a:pPr algn="l">
              <a:lnSpc>
                <a:spcPts val="761"/>
              </a:lnSpc>
            </a:pPr>
            <a:r>
              <a:rPr lang="en-US" sz="634">
                <a:solidFill>
                  <a:srgbClr val="231F20"/>
                </a:solidFill>
                <a:latin typeface="Gotham"/>
                <a:ea typeface="Gotham"/>
                <a:cs typeface="Gotham"/>
                <a:sym typeface="Gotham"/>
              </a:rPr>
              <a:t>Clifton Rangers </a:t>
            </a:r>
            <a:r>
              <a:rPr lang="en-US" sz="634">
                <a:solidFill>
                  <a:srgbClr val="231F20"/>
                </a:solidFill>
                <a:latin typeface="Gotham"/>
                <a:ea typeface="Gotham"/>
                <a:cs typeface="Gotham"/>
                <a:sym typeface="Gotham"/>
              </a:rPr>
              <a:t>encourages everyone to know about The FA’s Whistle Blowing Policy and to utilise it if necessary.</a:t>
            </a:r>
          </a:p>
        </p:txBody>
      </p:sp>
      <p:sp>
        <p:nvSpPr>
          <p:cNvPr name="TextBox 15" id="15"/>
          <p:cNvSpPr txBox="true"/>
          <p:nvPr/>
        </p:nvSpPr>
        <p:spPr>
          <a:xfrm rot="0">
            <a:off x="898153" y="2255677"/>
            <a:ext cx="24650" cy="172865"/>
          </a:xfrm>
          <a:prstGeom prst="rect">
            <a:avLst/>
          </a:prstGeom>
        </p:spPr>
        <p:txBody>
          <a:bodyPr anchor="t" rtlCol="false" tIns="0" lIns="0" bIns="0" rIns="0">
            <a:spAutoFit/>
          </a:bodyPr>
          <a:lstStyle/>
          <a:p>
            <a:pPr algn="l">
              <a:lnSpc>
                <a:spcPts val="1585"/>
              </a:lnSpc>
            </a:pPr>
            <a:r>
              <a:rPr lang="en-US" sz="634">
                <a:solidFill>
                  <a:srgbClr val="231F20"/>
                </a:solidFill>
                <a:latin typeface="Gotham"/>
                <a:ea typeface="Gotham"/>
                <a:cs typeface="Gotham"/>
                <a:sym typeface="Gotham"/>
              </a:rPr>
              <a:t> </a:t>
            </a:r>
          </a:p>
        </p:txBody>
      </p:sp>
      <p:sp>
        <p:nvSpPr>
          <p:cNvPr name="TextBox 16" id="16"/>
          <p:cNvSpPr txBox="true"/>
          <p:nvPr/>
        </p:nvSpPr>
        <p:spPr>
          <a:xfrm rot="0">
            <a:off x="355197" y="2341269"/>
            <a:ext cx="2295837" cy="2511131"/>
          </a:xfrm>
          <a:prstGeom prst="rect">
            <a:avLst/>
          </a:prstGeom>
        </p:spPr>
        <p:txBody>
          <a:bodyPr anchor="t" rtlCol="false" tIns="0" lIns="0" bIns="0" rIns="0">
            <a:spAutoFit/>
          </a:bodyPr>
          <a:lstStyle/>
          <a:p>
            <a:pPr algn="l">
              <a:lnSpc>
                <a:spcPts val="907"/>
              </a:lnSpc>
            </a:pPr>
            <a:r>
              <a:rPr lang="en-US" sz="634">
                <a:solidFill>
                  <a:srgbClr val="231F20"/>
                </a:solidFill>
                <a:latin typeface="Gotham"/>
                <a:ea typeface="Gotham"/>
                <a:cs typeface="Gotham"/>
                <a:sym typeface="Gotham"/>
              </a:rPr>
              <a:t>Clifton Rangers </a:t>
            </a:r>
            <a:r>
              <a:rPr lang="en-US" sz="634">
                <a:solidFill>
                  <a:srgbClr val="231F20"/>
                </a:solidFill>
                <a:latin typeface="Gotham"/>
                <a:ea typeface="Gotham"/>
                <a:cs typeface="Gotham"/>
                <a:sym typeface="Gotham"/>
              </a:rPr>
              <a:t>has appointed a Club Welfare Officer in line with The FA’s role profile and required completion of the Safeguarding Children and Welfare Officers Workshop. </a:t>
            </a:r>
          </a:p>
          <a:p>
            <a:pPr algn="l">
              <a:lnSpc>
                <a:spcPts val="907"/>
              </a:lnSpc>
            </a:pPr>
            <a:r>
              <a:rPr lang="en-US" sz="634">
                <a:solidFill>
                  <a:srgbClr val="231F20"/>
                </a:solidFill>
                <a:latin typeface="Gotham"/>
                <a:ea typeface="Gotham"/>
                <a:cs typeface="Gotham"/>
                <a:sym typeface="Gotham"/>
              </a:rPr>
              <a:t>The post holder will be involved with Welfare Officer </a:t>
            </a:r>
          </a:p>
          <a:p>
            <a:pPr algn="l">
              <a:lnSpc>
                <a:spcPts val="907"/>
              </a:lnSpc>
            </a:pPr>
            <a:r>
              <a:rPr lang="en-US" sz="634">
                <a:solidFill>
                  <a:srgbClr val="231F20"/>
                </a:solidFill>
                <a:latin typeface="Gotham"/>
                <a:ea typeface="Gotham"/>
                <a:cs typeface="Gotham"/>
                <a:sym typeface="Gotham"/>
              </a:rPr>
              <a:t>training provided by The FA and/or County FA. The </a:t>
            </a:r>
          </a:p>
          <a:p>
            <a:pPr algn="l">
              <a:lnSpc>
                <a:spcPts val="907"/>
              </a:lnSpc>
            </a:pPr>
            <a:r>
              <a:rPr lang="en-US" sz="634">
                <a:solidFill>
                  <a:srgbClr val="231F20"/>
                </a:solidFill>
                <a:latin typeface="Gotham"/>
                <a:ea typeface="Gotham"/>
                <a:cs typeface="Gotham"/>
                <a:sym typeface="Gotham"/>
              </a:rPr>
              <a:t>Club Welfare Officer is the first point of contact for all </a:t>
            </a:r>
          </a:p>
          <a:p>
            <a:pPr algn="l">
              <a:lnSpc>
                <a:spcPts val="907"/>
              </a:lnSpc>
            </a:pPr>
            <a:r>
              <a:rPr lang="en-US" sz="634">
                <a:solidFill>
                  <a:srgbClr val="231F20"/>
                </a:solidFill>
                <a:latin typeface="Gotham"/>
                <a:ea typeface="Gotham"/>
                <a:cs typeface="Gotham"/>
                <a:sym typeface="Gotham"/>
              </a:rPr>
              <a:t>club members regarding concerns about the welfare of </a:t>
            </a:r>
          </a:p>
          <a:p>
            <a:pPr algn="l">
              <a:lnSpc>
                <a:spcPts val="907"/>
              </a:lnSpc>
            </a:pPr>
            <a:r>
              <a:rPr lang="en-US" sz="634">
                <a:solidFill>
                  <a:srgbClr val="231F20"/>
                </a:solidFill>
                <a:latin typeface="Gotham"/>
                <a:ea typeface="Gotham"/>
                <a:cs typeface="Gotham"/>
                <a:sym typeface="Gotham"/>
              </a:rPr>
              <a:t>any child or young person. The Club Welfare Officer will </a:t>
            </a:r>
          </a:p>
          <a:p>
            <a:pPr algn="l">
              <a:lnSpc>
                <a:spcPts val="907"/>
              </a:lnSpc>
            </a:pPr>
            <a:r>
              <a:rPr lang="en-US" sz="634">
                <a:solidFill>
                  <a:srgbClr val="231F20"/>
                </a:solidFill>
                <a:latin typeface="Gotham"/>
                <a:ea typeface="Gotham"/>
                <a:cs typeface="Gotham"/>
                <a:sym typeface="Gotham"/>
              </a:rPr>
              <a:t>liaise directly with the County FA (CFA) Welfare Officer </a:t>
            </a:r>
          </a:p>
          <a:p>
            <a:pPr algn="l">
              <a:lnSpc>
                <a:spcPts val="907"/>
              </a:lnSpc>
            </a:pPr>
            <a:r>
              <a:rPr lang="en-US" sz="634">
                <a:solidFill>
                  <a:srgbClr val="231F20"/>
                </a:solidFill>
                <a:latin typeface="Gotham"/>
                <a:ea typeface="Gotham"/>
                <a:cs typeface="Gotham"/>
                <a:sym typeface="Gotham"/>
              </a:rPr>
              <a:t>and will be familiar with the procedures for referring </a:t>
            </a:r>
          </a:p>
          <a:p>
            <a:pPr algn="l">
              <a:lnSpc>
                <a:spcPts val="907"/>
              </a:lnSpc>
            </a:pPr>
            <a:r>
              <a:rPr lang="en-US" sz="634">
                <a:solidFill>
                  <a:srgbClr val="231F20"/>
                </a:solidFill>
                <a:latin typeface="Gotham"/>
                <a:ea typeface="Gotham"/>
                <a:cs typeface="Gotham"/>
                <a:sym typeface="Gotham"/>
              </a:rPr>
              <a:t>any concerns. They will also play a proactive role in </a:t>
            </a:r>
          </a:p>
          <a:p>
            <a:pPr algn="l">
              <a:lnSpc>
                <a:spcPts val="907"/>
              </a:lnSpc>
            </a:pPr>
            <a:r>
              <a:rPr lang="en-US" sz="634">
                <a:solidFill>
                  <a:srgbClr val="231F20"/>
                </a:solidFill>
                <a:latin typeface="Gotham"/>
                <a:ea typeface="Gotham"/>
                <a:cs typeface="Gotham"/>
                <a:sym typeface="Gotham"/>
              </a:rPr>
              <a:t>increasing awareness of </a:t>
            </a:r>
            <a:r>
              <a:rPr lang="en-US" b="true" sz="634">
                <a:solidFill>
                  <a:srgbClr val="231F20"/>
                </a:solidFill>
                <a:latin typeface="Gotham Bold"/>
                <a:ea typeface="Gotham Bold"/>
                <a:cs typeface="Gotham Bold"/>
                <a:sym typeface="Gotham Bold"/>
              </a:rPr>
              <a:t>Respect</a:t>
            </a:r>
            <a:r>
              <a:rPr lang="en-US" sz="634">
                <a:solidFill>
                  <a:srgbClr val="231F20"/>
                </a:solidFill>
                <a:latin typeface="Gotham"/>
                <a:ea typeface="Gotham"/>
                <a:cs typeface="Gotham"/>
                <a:sym typeface="Gotham"/>
              </a:rPr>
              <a:t>, poor practice and </a:t>
            </a:r>
          </a:p>
          <a:p>
            <a:pPr algn="l">
              <a:lnSpc>
                <a:spcPts val="907"/>
              </a:lnSpc>
            </a:pPr>
            <a:r>
              <a:rPr lang="en-US" sz="634">
                <a:solidFill>
                  <a:srgbClr val="231F20"/>
                </a:solidFill>
                <a:latin typeface="Gotham"/>
                <a:ea typeface="Gotham"/>
                <a:cs typeface="Gotham"/>
                <a:sym typeface="Gotham"/>
              </a:rPr>
              <a:t>abuse amongst club members.</a:t>
            </a:r>
          </a:p>
          <a:p>
            <a:pPr algn="l">
              <a:lnSpc>
                <a:spcPts val="907"/>
              </a:lnSpc>
            </a:pPr>
            <a:r>
              <a:rPr lang="en-US" sz="634">
                <a:solidFill>
                  <a:srgbClr val="231F20"/>
                </a:solidFill>
                <a:latin typeface="Gotham"/>
                <a:ea typeface="Gotham"/>
                <a:cs typeface="Gotham"/>
                <a:sym typeface="Gotham"/>
              </a:rPr>
              <a:t>We acknowledge and endorse The FA’s identification </a:t>
            </a:r>
          </a:p>
          <a:p>
            <a:pPr algn="l">
              <a:lnSpc>
                <a:spcPts val="907"/>
              </a:lnSpc>
            </a:pPr>
            <a:r>
              <a:rPr lang="en-US" sz="634">
                <a:solidFill>
                  <a:srgbClr val="231F20"/>
                </a:solidFill>
                <a:latin typeface="Gotham"/>
                <a:ea typeface="Gotham"/>
                <a:cs typeface="Gotham"/>
                <a:sym typeface="Gotham"/>
              </a:rPr>
              <a:t>of bullying as a category of abuse. Bullying of any kind </a:t>
            </a:r>
          </a:p>
          <a:p>
            <a:pPr algn="l">
              <a:lnSpc>
                <a:spcPts val="907"/>
              </a:lnSpc>
            </a:pPr>
            <a:r>
              <a:rPr lang="en-US" sz="634">
                <a:solidFill>
                  <a:srgbClr val="231F20"/>
                </a:solidFill>
                <a:latin typeface="Gotham"/>
                <a:ea typeface="Gotham"/>
                <a:cs typeface="Gotham"/>
                <a:sym typeface="Gotham"/>
              </a:rPr>
              <a:t>is not acceptable at our club. If bullying does occur, </a:t>
            </a:r>
          </a:p>
          <a:p>
            <a:pPr algn="l">
              <a:lnSpc>
                <a:spcPts val="907"/>
              </a:lnSpc>
            </a:pPr>
            <a:r>
              <a:rPr lang="en-US" sz="634">
                <a:solidFill>
                  <a:srgbClr val="231F20"/>
                </a:solidFill>
                <a:latin typeface="Gotham"/>
                <a:ea typeface="Gotham"/>
                <a:cs typeface="Gotham"/>
                <a:sym typeface="Gotham"/>
              </a:rPr>
              <a:t>all players or parents/carers should be able to tell </a:t>
            </a:r>
          </a:p>
          <a:p>
            <a:pPr algn="l">
              <a:lnSpc>
                <a:spcPts val="907"/>
              </a:lnSpc>
            </a:pPr>
            <a:r>
              <a:rPr lang="en-US" sz="634">
                <a:solidFill>
                  <a:srgbClr val="231F20"/>
                </a:solidFill>
                <a:latin typeface="Gotham"/>
                <a:ea typeface="Gotham"/>
                <a:cs typeface="Gotham"/>
                <a:sym typeface="Gotham"/>
              </a:rPr>
              <a:t>and know that incidents will be dealt with promptly. </a:t>
            </a:r>
          </a:p>
          <a:p>
            <a:pPr algn="l">
              <a:lnSpc>
                <a:spcPts val="907"/>
              </a:lnSpc>
            </a:pPr>
            <a:r>
              <a:rPr lang="en-US" sz="634">
                <a:solidFill>
                  <a:srgbClr val="231F20"/>
                </a:solidFill>
                <a:latin typeface="Gotham"/>
                <a:ea typeface="Gotham"/>
                <a:cs typeface="Gotham"/>
                <a:sym typeface="Gotham"/>
              </a:rPr>
              <a:t>Incidents need to be reported to the Club Welfare </a:t>
            </a:r>
          </a:p>
          <a:p>
            <a:pPr algn="l">
              <a:lnSpc>
                <a:spcPts val="907"/>
              </a:lnSpc>
            </a:pPr>
            <a:r>
              <a:rPr lang="en-US" sz="634">
                <a:solidFill>
                  <a:srgbClr val="231F20"/>
                </a:solidFill>
                <a:latin typeface="Gotham"/>
                <a:ea typeface="Gotham"/>
                <a:cs typeface="Gotham"/>
                <a:sym typeface="Gotham"/>
              </a:rPr>
              <a:t>Officer in cases of serious bullying the CFA Welfare </a:t>
            </a:r>
          </a:p>
          <a:p>
            <a:pPr algn="l">
              <a:lnSpc>
                <a:spcPts val="907"/>
              </a:lnSpc>
            </a:pPr>
            <a:r>
              <a:rPr lang="en-US" sz="634">
                <a:solidFill>
                  <a:srgbClr val="231F20"/>
                </a:solidFill>
                <a:latin typeface="Gotham"/>
                <a:ea typeface="Gotham"/>
                <a:cs typeface="Gotham"/>
                <a:sym typeface="Gotham"/>
              </a:rPr>
              <a:t>Officer may be contacted.</a:t>
            </a:r>
          </a:p>
        </p:txBody>
      </p:sp>
      <p:sp>
        <p:nvSpPr>
          <p:cNvPr name="TextBox 17" id="17"/>
          <p:cNvSpPr txBox="true"/>
          <p:nvPr/>
        </p:nvSpPr>
        <p:spPr>
          <a:xfrm rot="0">
            <a:off x="355197" y="4910258"/>
            <a:ext cx="2283157" cy="338045"/>
          </a:xfrm>
          <a:prstGeom prst="rect">
            <a:avLst/>
          </a:prstGeom>
        </p:spPr>
        <p:txBody>
          <a:bodyPr anchor="t" rtlCol="false" tIns="0" lIns="0" bIns="0" rIns="0">
            <a:spAutoFit/>
          </a:bodyPr>
          <a:lstStyle/>
          <a:p>
            <a:pPr algn="l">
              <a:lnSpc>
                <a:spcPts val="945"/>
              </a:lnSpc>
            </a:pPr>
            <a:r>
              <a:rPr lang="en-US" sz="634">
                <a:solidFill>
                  <a:srgbClr val="231F20"/>
                </a:solidFill>
                <a:latin typeface="Gotham"/>
                <a:ea typeface="Gotham"/>
                <a:cs typeface="Gotham"/>
                <a:sym typeface="Gotham"/>
              </a:rPr>
              <a:t>Respect codes of conduct for Players, Parents, Spectators, Officials and Coaches have been implemented by Clifton Rangers</a:t>
            </a:r>
          </a:p>
        </p:txBody>
      </p:sp>
      <p:sp>
        <p:nvSpPr>
          <p:cNvPr name="TextBox 18" id="18"/>
          <p:cNvSpPr txBox="true"/>
          <p:nvPr/>
        </p:nvSpPr>
        <p:spPr>
          <a:xfrm rot="0">
            <a:off x="1542588" y="4756443"/>
            <a:ext cx="24650" cy="144290"/>
          </a:xfrm>
          <a:prstGeom prst="rect">
            <a:avLst/>
          </a:prstGeom>
        </p:spPr>
        <p:txBody>
          <a:bodyPr anchor="t" rtlCol="false" tIns="0" lIns="0" bIns="0" rIns="0">
            <a:spAutoFit/>
          </a:bodyPr>
          <a:lstStyle/>
          <a:p>
            <a:pPr algn="l">
              <a:lnSpc>
                <a:spcPts val="1205"/>
              </a:lnSpc>
            </a:pPr>
            <a:r>
              <a:rPr lang="en-US" sz="634">
                <a:solidFill>
                  <a:srgbClr val="231F20"/>
                </a:solidFill>
                <a:latin typeface="Gotham"/>
                <a:ea typeface="Gotham"/>
                <a:cs typeface="Gotham"/>
                <a:sym typeface="Gotham"/>
              </a:rPr>
              <a:t> </a:t>
            </a:r>
          </a:p>
        </p:txBody>
      </p:sp>
      <p:sp>
        <p:nvSpPr>
          <p:cNvPr name="TextBox 19" id="19"/>
          <p:cNvSpPr txBox="true"/>
          <p:nvPr/>
        </p:nvSpPr>
        <p:spPr>
          <a:xfrm rot="0">
            <a:off x="355197" y="5372128"/>
            <a:ext cx="2283157" cy="541891"/>
          </a:xfrm>
          <a:prstGeom prst="rect">
            <a:avLst/>
          </a:prstGeom>
        </p:spPr>
        <p:txBody>
          <a:bodyPr anchor="t" rtlCol="false" tIns="0" lIns="0" bIns="0" rIns="0">
            <a:spAutoFit/>
          </a:bodyPr>
          <a:lstStyle/>
          <a:p>
            <a:pPr algn="l">
              <a:lnSpc>
                <a:spcPts val="317"/>
              </a:lnSpc>
            </a:pPr>
            <a:r>
              <a:rPr lang="en-US" sz="634">
                <a:solidFill>
                  <a:srgbClr val="231F20"/>
                </a:solidFill>
                <a:latin typeface="Gotham"/>
                <a:ea typeface="Gotham"/>
                <a:cs typeface="Gotham"/>
                <a:sym typeface="Gotham"/>
              </a:rPr>
              <a:t>Football Club. In order to validate these </a:t>
            </a:r>
            <a:r>
              <a:rPr lang="en-US" b="true" sz="634">
                <a:solidFill>
                  <a:srgbClr val="231F20"/>
                </a:solidFill>
                <a:latin typeface="Gotham Bold"/>
                <a:ea typeface="Gotham Bold"/>
                <a:cs typeface="Gotham Bold"/>
                <a:sym typeface="Gotham Bold"/>
              </a:rPr>
              <a:t>Respect</a:t>
            </a:r>
            <a:r>
              <a:rPr lang="en-US" sz="634">
                <a:solidFill>
                  <a:srgbClr val="231F20"/>
                </a:solidFill>
                <a:latin typeface="Gotham"/>
                <a:ea typeface="Gotham"/>
                <a:cs typeface="Gotham"/>
                <a:sym typeface="Gotham"/>
              </a:rPr>
              <a:t> </a:t>
            </a:r>
          </a:p>
          <a:p>
            <a:pPr algn="l">
              <a:lnSpc>
                <a:spcPts val="1205"/>
              </a:lnSpc>
            </a:pPr>
            <a:r>
              <a:rPr lang="en-US" sz="634">
                <a:solidFill>
                  <a:srgbClr val="231F20"/>
                </a:solidFill>
                <a:latin typeface="Gotham"/>
                <a:ea typeface="Gotham"/>
                <a:cs typeface="Gotham"/>
                <a:sym typeface="Gotham"/>
              </a:rPr>
              <a:t>codes of conduct the club has clear actions it will take </a:t>
            </a:r>
          </a:p>
          <a:p>
            <a:pPr algn="l">
              <a:lnSpc>
                <a:spcPts val="317"/>
              </a:lnSpc>
            </a:pPr>
            <a:r>
              <a:rPr lang="en-US" sz="634">
                <a:solidFill>
                  <a:srgbClr val="231F20"/>
                </a:solidFill>
                <a:latin typeface="Gotham"/>
                <a:ea typeface="Gotham"/>
                <a:cs typeface="Gotham"/>
                <a:sym typeface="Gotham"/>
              </a:rPr>
              <a:t>regarding repeated or serious misconduct at club level </a:t>
            </a:r>
          </a:p>
          <a:p>
            <a:pPr algn="l">
              <a:lnSpc>
                <a:spcPts val="1205"/>
              </a:lnSpc>
            </a:pPr>
            <a:r>
              <a:rPr lang="en-US" sz="634">
                <a:solidFill>
                  <a:srgbClr val="231F20"/>
                </a:solidFill>
                <a:latin typeface="Gotham"/>
                <a:ea typeface="Gotham"/>
                <a:cs typeface="Gotham"/>
                <a:sym typeface="Gotham"/>
              </a:rPr>
              <a:t>and acknowledges the possibility of potential sanctions </a:t>
            </a:r>
          </a:p>
          <a:p>
            <a:pPr algn="l">
              <a:lnSpc>
                <a:spcPts val="317"/>
              </a:lnSpc>
            </a:pPr>
            <a:r>
              <a:rPr lang="en-US" sz="634">
                <a:solidFill>
                  <a:srgbClr val="231F20"/>
                </a:solidFill>
                <a:latin typeface="Gotham"/>
                <a:ea typeface="Gotham"/>
                <a:cs typeface="Gotham"/>
                <a:sym typeface="Gotham"/>
              </a:rPr>
              <a:t>which may be implemented by the County FA in more </a:t>
            </a:r>
          </a:p>
          <a:p>
            <a:pPr algn="l">
              <a:lnSpc>
                <a:spcPts val="1205"/>
              </a:lnSpc>
            </a:pPr>
            <a:r>
              <a:rPr lang="en-US" sz="634">
                <a:solidFill>
                  <a:srgbClr val="231F20"/>
                </a:solidFill>
                <a:latin typeface="Gotham"/>
                <a:ea typeface="Gotham"/>
                <a:cs typeface="Gotham"/>
                <a:sym typeface="Gotham"/>
              </a:rPr>
              <a:t>serious circumstances.</a:t>
            </a:r>
          </a:p>
        </p:txBody>
      </p:sp>
      <p:sp>
        <p:nvSpPr>
          <p:cNvPr name="TextBox 20" id="20"/>
          <p:cNvSpPr txBox="true"/>
          <p:nvPr/>
        </p:nvSpPr>
        <p:spPr>
          <a:xfrm rot="0">
            <a:off x="2766677" y="1558556"/>
            <a:ext cx="2111026" cy="96665"/>
          </a:xfrm>
          <a:prstGeom prst="rect">
            <a:avLst/>
          </a:prstGeom>
        </p:spPr>
        <p:txBody>
          <a:bodyPr anchor="t" rtlCol="false" tIns="0" lIns="0" bIns="0" rIns="0">
            <a:spAutoFit/>
          </a:bodyPr>
          <a:lstStyle/>
          <a:p>
            <a:pPr algn="l">
              <a:lnSpc>
                <a:spcPts val="761"/>
              </a:lnSpc>
            </a:pPr>
            <a:r>
              <a:rPr lang="en-US" sz="634" spc="4">
                <a:solidFill>
                  <a:srgbClr val="231F20"/>
                </a:solidFill>
                <a:latin typeface="Gotham"/>
                <a:ea typeface="Gotham"/>
                <a:cs typeface="Gotham"/>
                <a:sym typeface="Gotham"/>
              </a:rPr>
              <a:t> If you are worried about a child then you need to </a:t>
            </a:r>
          </a:p>
        </p:txBody>
      </p:sp>
      <p:sp>
        <p:nvSpPr>
          <p:cNvPr name="TextBox 21" id="21"/>
          <p:cNvSpPr txBox="true"/>
          <p:nvPr/>
        </p:nvSpPr>
        <p:spPr>
          <a:xfrm rot="0">
            <a:off x="2819192" y="1655221"/>
            <a:ext cx="2026403" cy="96665"/>
          </a:xfrm>
          <a:prstGeom prst="rect">
            <a:avLst/>
          </a:prstGeom>
        </p:spPr>
        <p:txBody>
          <a:bodyPr anchor="t" rtlCol="false" tIns="0" lIns="0" bIns="0" rIns="0">
            <a:spAutoFit/>
          </a:bodyPr>
          <a:lstStyle/>
          <a:p>
            <a:pPr algn="l">
              <a:lnSpc>
                <a:spcPts val="761"/>
              </a:lnSpc>
            </a:pPr>
            <a:r>
              <a:rPr lang="en-US" sz="634" spc="1">
                <a:solidFill>
                  <a:srgbClr val="231F20"/>
                </a:solidFill>
                <a:latin typeface="Gotham"/>
                <a:ea typeface="Gotham"/>
                <a:cs typeface="Gotham"/>
                <a:sym typeface="Gotham"/>
              </a:rPr>
              <a:t>report your concerns to the Club Welfare Officer.</a:t>
            </a:r>
          </a:p>
        </p:txBody>
      </p:sp>
      <p:sp>
        <p:nvSpPr>
          <p:cNvPr name="TextBox 22" id="22"/>
          <p:cNvSpPr txBox="true"/>
          <p:nvPr/>
        </p:nvSpPr>
        <p:spPr>
          <a:xfrm rot="0">
            <a:off x="2791810" y="1751886"/>
            <a:ext cx="2183954" cy="96665"/>
          </a:xfrm>
          <a:prstGeom prst="rect">
            <a:avLst/>
          </a:prstGeom>
        </p:spPr>
        <p:txBody>
          <a:bodyPr anchor="t" rtlCol="false" tIns="0" lIns="0" bIns="0" rIns="0">
            <a:spAutoFit/>
          </a:bodyPr>
          <a:lstStyle/>
          <a:p>
            <a:pPr algn="l">
              <a:lnSpc>
                <a:spcPts val="761"/>
              </a:lnSpc>
            </a:pPr>
            <a:r>
              <a:rPr lang="en-US" sz="634" spc="5">
                <a:solidFill>
                  <a:srgbClr val="231F20"/>
                </a:solidFill>
                <a:latin typeface="Gotham"/>
                <a:ea typeface="Gotham"/>
                <a:cs typeface="Gotham"/>
                <a:sym typeface="Gotham"/>
              </a:rPr>
              <a:t> If the issue is one of poor practice the Club Welfare </a:t>
            </a:r>
          </a:p>
        </p:txBody>
      </p:sp>
      <p:sp>
        <p:nvSpPr>
          <p:cNvPr name="TextBox 23" id="23"/>
          <p:cNvSpPr txBox="true"/>
          <p:nvPr/>
        </p:nvSpPr>
        <p:spPr>
          <a:xfrm rot="0">
            <a:off x="2819192" y="1848551"/>
            <a:ext cx="1823877" cy="289995"/>
          </a:xfrm>
          <a:prstGeom prst="rect">
            <a:avLst/>
          </a:prstGeom>
        </p:spPr>
        <p:txBody>
          <a:bodyPr anchor="t" rtlCol="false" tIns="0" lIns="0" bIns="0" rIns="0">
            <a:spAutoFit/>
          </a:bodyPr>
          <a:lstStyle/>
          <a:p>
            <a:pPr algn="l">
              <a:lnSpc>
                <a:spcPts val="761"/>
              </a:lnSpc>
            </a:pPr>
            <a:r>
              <a:rPr lang="en-US" sz="634" spc="5">
                <a:solidFill>
                  <a:srgbClr val="231F20"/>
                </a:solidFill>
                <a:latin typeface="Gotham"/>
                <a:ea typeface="Gotham"/>
                <a:cs typeface="Gotham"/>
                <a:sym typeface="Gotham"/>
              </a:rPr>
              <a:t>Officer will either: • deal with the matter themselves or • seek advice from the CFA Welfare Officer</a:t>
            </a:r>
          </a:p>
        </p:txBody>
      </p:sp>
      <p:sp>
        <p:nvSpPr>
          <p:cNvPr name="TextBox 24" id="24"/>
          <p:cNvSpPr txBox="true"/>
          <p:nvPr/>
        </p:nvSpPr>
        <p:spPr>
          <a:xfrm rot="0">
            <a:off x="2717700" y="2138546"/>
            <a:ext cx="2305927" cy="96665"/>
          </a:xfrm>
          <a:prstGeom prst="rect">
            <a:avLst/>
          </a:prstGeom>
        </p:spPr>
        <p:txBody>
          <a:bodyPr anchor="t" rtlCol="false" tIns="0" lIns="0" bIns="0" rIns="0">
            <a:spAutoFit/>
          </a:bodyPr>
          <a:lstStyle/>
          <a:p>
            <a:pPr algn="l">
              <a:lnSpc>
                <a:spcPts val="761"/>
              </a:lnSpc>
            </a:pPr>
            <a:r>
              <a:rPr lang="en-US" b="true" sz="634">
                <a:solidFill>
                  <a:srgbClr val="002C62"/>
                </a:solidFill>
                <a:latin typeface="Gotham Bold"/>
                <a:ea typeface="Gotham Bold"/>
                <a:cs typeface="Gotham Bold"/>
                <a:sym typeface="Gotham Bold"/>
              </a:rPr>
              <a:t>iii.</a:t>
            </a:r>
            <a:r>
              <a:rPr lang="en-US" sz="634">
                <a:solidFill>
                  <a:srgbClr val="231F20"/>
                </a:solidFill>
                <a:latin typeface="Gotham"/>
                <a:ea typeface="Gotham"/>
                <a:cs typeface="Gotham"/>
                <a:sym typeface="Gotham"/>
              </a:rPr>
              <a:t> If the concern is more serious – possible child abuse, </a:t>
            </a:r>
          </a:p>
        </p:txBody>
      </p:sp>
      <p:sp>
        <p:nvSpPr>
          <p:cNvPr name="TextBox 25" id="25"/>
          <p:cNvSpPr txBox="true"/>
          <p:nvPr/>
        </p:nvSpPr>
        <p:spPr>
          <a:xfrm rot="0">
            <a:off x="2819192" y="2235212"/>
            <a:ext cx="2229548" cy="289995"/>
          </a:xfrm>
          <a:prstGeom prst="rect">
            <a:avLst/>
          </a:prstGeom>
        </p:spPr>
        <p:txBody>
          <a:bodyPr anchor="t" rtlCol="false" tIns="0" lIns="0" bIns="0" rIns="0">
            <a:spAutoFit/>
          </a:bodyPr>
          <a:lstStyle/>
          <a:p>
            <a:pPr algn="l">
              <a:lnSpc>
                <a:spcPts val="761"/>
              </a:lnSpc>
            </a:pPr>
            <a:r>
              <a:rPr lang="en-US" sz="634" spc="3">
                <a:solidFill>
                  <a:srgbClr val="231F20"/>
                </a:solidFill>
                <a:latin typeface="Gotham"/>
                <a:ea typeface="Gotham"/>
                <a:cs typeface="Gotham"/>
                <a:sym typeface="Gotham"/>
              </a:rPr>
              <a:t>where possible, contact the CFA Welfare Officer first, then immediately contact the Police or Children’s Social Care.</a:t>
            </a:r>
          </a:p>
        </p:txBody>
      </p:sp>
      <p:sp>
        <p:nvSpPr>
          <p:cNvPr name="TextBox 26" id="26"/>
          <p:cNvSpPr txBox="true"/>
          <p:nvPr/>
        </p:nvSpPr>
        <p:spPr>
          <a:xfrm rot="0">
            <a:off x="2717700" y="2525207"/>
            <a:ext cx="2294797" cy="96665"/>
          </a:xfrm>
          <a:prstGeom prst="rect">
            <a:avLst/>
          </a:prstGeom>
        </p:spPr>
        <p:txBody>
          <a:bodyPr anchor="t" rtlCol="false" tIns="0" lIns="0" bIns="0" rIns="0">
            <a:spAutoFit/>
          </a:bodyPr>
          <a:lstStyle/>
          <a:p>
            <a:pPr algn="l">
              <a:lnSpc>
                <a:spcPts val="761"/>
              </a:lnSpc>
            </a:pPr>
            <a:r>
              <a:rPr lang="en-US" b="true" sz="634" spc="2">
                <a:solidFill>
                  <a:srgbClr val="002C62"/>
                </a:solidFill>
                <a:latin typeface="Gotham Bold"/>
                <a:ea typeface="Gotham Bold"/>
                <a:cs typeface="Gotham Bold"/>
                <a:sym typeface="Gotham Bold"/>
              </a:rPr>
              <a:t>iv.</a:t>
            </a:r>
            <a:r>
              <a:rPr lang="en-US" sz="634" spc="2">
                <a:solidFill>
                  <a:srgbClr val="231F20"/>
                </a:solidFill>
                <a:latin typeface="Gotham"/>
                <a:ea typeface="Gotham"/>
                <a:cs typeface="Gotham"/>
                <a:sym typeface="Gotham"/>
              </a:rPr>
              <a:t> If the child needs immediate medical treatment take </a:t>
            </a:r>
          </a:p>
        </p:txBody>
      </p:sp>
      <p:sp>
        <p:nvSpPr>
          <p:cNvPr name="TextBox 27" id="27"/>
          <p:cNvSpPr txBox="true"/>
          <p:nvPr/>
        </p:nvSpPr>
        <p:spPr>
          <a:xfrm rot="0">
            <a:off x="2819192" y="2621872"/>
            <a:ext cx="2293951" cy="386661"/>
          </a:xfrm>
          <a:prstGeom prst="rect">
            <a:avLst/>
          </a:prstGeom>
        </p:spPr>
        <p:txBody>
          <a:bodyPr anchor="t" rtlCol="false" tIns="0" lIns="0" bIns="0" rIns="0">
            <a:spAutoFit/>
          </a:bodyPr>
          <a:lstStyle/>
          <a:p>
            <a:pPr algn="l">
              <a:lnSpc>
                <a:spcPts val="761"/>
              </a:lnSpc>
            </a:pPr>
            <a:r>
              <a:rPr lang="en-US" sz="634" spc="5">
                <a:solidFill>
                  <a:srgbClr val="231F20"/>
                </a:solidFill>
                <a:latin typeface="Gotham"/>
                <a:ea typeface="Gotham"/>
                <a:cs typeface="Gotham"/>
                <a:sym typeface="Gotham"/>
              </a:rPr>
              <a:t>them to a hospital or call an ambulance and tell them this is a child protection concern. Let your Club Welfare Officer know what action you have taken, they in turn will inform the CFA Welfare Officer.</a:t>
            </a:r>
          </a:p>
        </p:txBody>
      </p:sp>
      <p:sp>
        <p:nvSpPr>
          <p:cNvPr name="TextBox 28" id="28"/>
          <p:cNvSpPr txBox="true"/>
          <p:nvPr/>
        </p:nvSpPr>
        <p:spPr>
          <a:xfrm rot="0">
            <a:off x="2717700" y="3008533"/>
            <a:ext cx="2253124" cy="483326"/>
          </a:xfrm>
          <a:prstGeom prst="rect">
            <a:avLst/>
          </a:prstGeom>
        </p:spPr>
        <p:txBody>
          <a:bodyPr anchor="t" rtlCol="false" tIns="0" lIns="0" bIns="0" rIns="0">
            <a:spAutoFit/>
          </a:bodyPr>
          <a:lstStyle/>
          <a:p>
            <a:pPr algn="l">
              <a:lnSpc>
                <a:spcPts val="761"/>
              </a:lnSpc>
            </a:pPr>
            <a:r>
              <a:rPr lang="en-US" b="true" sz="634" spc="4">
                <a:solidFill>
                  <a:srgbClr val="002C62"/>
                </a:solidFill>
                <a:latin typeface="Gotham Bold"/>
                <a:ea typeface="Gotham Bold"/>
                <a:cs typeface="Gotham Bold"/>
                <a:sym typeface="Gotham Bold"/>
              </a:rPr>
              <a:t>v.</a:t>
            </a:r>
            <a:r>
              <a:rPr lang="en-US" sz="634" spc="4">
                <a:solidFill>
                  <a:srgbClr val="231F20"/>
                </a:solidFill>
                <a:latin typeface="Gotham"/>
                <a:ea typeface="Gotham"/>
                <a:cs typeface="Gotham"/>
                <a:sym typeface="Gotham"/>
              </a:rPr>
              <a:t> If at any time you are not able to contact your Club Welfare Officer or the matter is clearly serious then you can either: • contact your CFA Welfare Officer directly • contact The FA Safeguarding Team on </a:t>
            </a:r>
          </a:p>
        </p:txBody>
      </p:sp>
      <p:sp>
        <p:nvSpPr>
          <p:cNvPr name="TextBox 29" id="29"/>
          <p:cNvSpPr txBox="true"/>
          <p:nvPr/>
        </p:nvSpPr>
        <p:spPr>
          <a:xfrm rot="0">
            <a:off x="2920677" y="3491858"/>
            <a:ext cx="1846063" cy="96665"/>
          </a:xfrm>
          <a:prstGeom prst="rect">
            <a:avLst/>
          </a:prstGeom>
        </p:spPr>
        <p:txBody>
          <a:bodyPr anchor="t" rtlCol="false" tIns="0" lIns="0" bIns="0" rIns="0">
            <a:spAutoFit/>
          </a:bodyPr>
          <a:lstStyle/>
          <a:p>
            <a:pPr algn="l">
              <a:lnSpc>
                <a:spcPts val="761"/>
              </a:lnSpc>
            </a:pPr>
            <a:r>
              <a:rPr lang="en-US" sz="634" spc="3">
                <a:solidFill>
                  <a:srgbClr val="231F20"/>
                </a:solidFill>
                <a:latin typeface="Gotham"/>
                <a:ea typeface="Gotham"/>
                <a:cs typeface="Gotham"/>
                <a:sym typeface="Gotham"/>
              </a:rPr>
              <a:t>0800 169 1863 or Safeguarding@TheFA.com</a:t>
            </a:r>
          </a:p>
        </p:txBody>
      </p:sp>
      <p:sp>
        <p:nvSpPr>
          <p:cNvPr name="TextBox 30" id="30"/>
          <p:cNvSpPr txBox="true"/>
          <p:nvPr/>
        </p:nvSpPr>
        <p:spPr>
          <a:xfrm rot="0">
            <a:off x="2819192" y="3588524"/>
            <a:ext cx="2028874" cy="193330"/>
          </a:xfrm>
          <a:prstGeom prst="rect">
            <a:avLst/>
          </a:prstGeom>
        </p:spPr>
        <p:txBody>
          <a:bodyPr anchor="t" rtlCol="false" tIns="0" lIns="0" bIns="0" rIns="0">
            <a:spAutoFit/>
          </a:bodyPr>
          <a:lstStyle/>
          <a:p>
            <a:pPr algn="l">
              <a:lnSpc>
                <a:spcPts val="761"/>
              </a:lnSpc>
            </a:pPr>
            <a:r>
              <a:rPr lang="en-US" sz="634" spc="5">
                <a:solidFill>
                  <a:srgbClr val="231F20"/>
                </a:solidFill>
                <a:latin typeface="Gotham"/>
                <a:ea typeface="Gotham"/>
                <a:cs typeface="Gotham"/>
                <a:sym typeface="Gotham"/>
              </a:rPr>
              <a:t>• contact the Police or Children’s Social Care • call the NSPCC 24 hour Helpline for advice on </a:t>
            </a:r>
          </a:p>
        </p:txBody>
      </p:sp>
      <p:sp>
        <p:nvSpPr>
          <p:cNvPr name="TextBox 31" id="31"/>
          <p:cNvSpPr txBox="true"/>
          <p:nvPr/>
        </p:nvSpPr>
        <p:spPr>
          <a:xfrm rot="0">
            <a:off x="2920677" y="3781854"/>
            <a:ext cx="1648879" cy="193330"/>
          </a:xfrm>
          <a:prstGeom prst="rect">
            <a:avLst/>
          </a:prstGeom>
        </p:spPr>
        <p:txBody>
          <a:bodyPr anchor="t" rtlCol="false" tIns="0" lIns="0" bIns="0" rIns="0">
            <a:spAutoFit/>
          </a:bodyPr>
          <a:lstStyle/>
          <a:p>
            <a:pPr algn="l">
              <a:lnSpc>
                <a:spcPts val="761"/>
              </a:lnSpc>
            </a:pPr>
            <a:r>
              <a:rPr lang="en-US" sz="634" spc="5">
                <a:solidFill>
                  <a:srgbClr val="231F20"/>
                </a:solidFill>
                <a:latin typeface="Gotham"/>
                <a:ea typeface="Gotham"/>
                <a:cs typeface="Gotham"/>
                <a:sym typeface="Gotham"/>
              </a:rPr>
              <a:t>0808 800 5000 or text 88858 or email help@nspcc.org.uk</a:t>
            </a:r>
          </a:p>
        </p:txBody>
      </p:sp>
      <p:sp>
        <p:nvSpPr>
          <p:cNvPr name="TextBox 32" id="32"/>
          <p:cNvSpPr txBox="true"/>
          <p:nvPr/>
        </p:nvSpPr>
        <p:spPr>
          <a:xfrm rot="0">
            <a:off x="2717700" y="3975101"/>
            <a:ext cx="2317292" cy="1493016"/>
          </a:xfrm>
          <a:prstGeom prst="rect">
            <a:avLst/>
          </a:prstGeom>
        </p:spPr>
        <p:txBody>
          <a:bodyPr anchor="t" rtlCol="false" tIns="0" lIns="0" bIns="0" rIns="0">
            <a:spAutoFit/>
          </a:bodyPr>
          <a:lstStyle/>
          <a:p>
            <a:pPr algn="l">
              <a:lnSpc>
                <a:spcPts val="1585"/>
              </a:lnSpc>
            </a:pPr>
            <a:r>
              <a:rPr lang="en-US" sz="634">
                <a:solidFill>
                  <a:srgbClr val="231F20"/>
                </a:solidFill>
                <a:latin typeface="Gotham"/>
                <a:ea typeface="Gotham"/>
                <a:cs typeface="Gotham"/>
                <a:sym typeface="Gotham"/>
              </a:rPr>
              <a:t>NB – The FA’s Safeguarding Children Policy and </a:t>
            </a:r>
          </a:p>
          <a:p>
            <a:pPr algn="l">
              <a:lnSpc>
                <a:spcPts val="317"/>
              </a:lnSpc>
            </a:pPr>
            <a:r>
              <a:rPr lang="en-US" sz="634">
                <a:solidFill>
                  <a:srgbClr val="231F20"/>
                </a:solidFill>
                <a:latin typeface="Gotham"/>
                <a:ea typeface="Gotham"/>
                <a:cs typeface="Gotham"/>
                <a:sym typeface="Gotham"/>
              </a:rPr>
              <a:t>Procedures are available via – </a:t>
            </a:r>
            <a:r>
              <a:rPr lang="en-US" sz="634">
                <a:solidFill>
                  <a:srgbClr val="002C62"/>
                </a:solidFill>
                <a:latin typeface="Gotham"/>
                <a:ea typeface="Gotham"/>
                <a:cs typeface="Gotham"/>
                <a:sym typeface="Gotham"/>
              </a:rPr>
              <a:t>www.TheFA.com/football-</a:t>
            </a:r>
          </a:p>
          <a:p>
            <a:pPr algn="l">
              <a:lnSpc>
                <a:spcPts val="1205"/>
              </a:lnSpc>
            </a:pPr>
            <a:r>
              <a:rPr lang="en-US" sz="634">
                <a:solidFill>
                  <a:srgbClr val="002C62"/>
                </a:solidFill>
                <a:latin typeface="Gotham"/>
                <a:ea typeface="Gotham"/>
                <a:cs typeface="Gotham"/>
                <a:sym typeface="Gotham"/>
              </a:rPr>
              <a:t>rules-governance/safeguarding – </a:t>
            </a:r>
            <a:r>
              <a:rPr lang="en-US" sz="634">
                <a:solidFill>
                  <a:srgbClr val="231F20"/>
                </a:solidFill>
                <a:latin typeface="Gotham"/>
                <a:ea typeface="Gotham"/>
                <a:cs typeface="Gotham"/>
                <a:sym typeface="Gotham"/>
              </a:rPr>
              <a:t>click on ‘Raising </a:t>
            </a:r>
          </a:p>
          <a:p>
            <a:pPr algn="l">
              <a:lnSpc>
                <a:spcPts val="317"/>
              </a:lnSpc>
            </a:pPr>
            <a:r>
              <a:rPr lang="en-US" sz="634">
                <a:solidFill>
                  <a:srgbClr val="231F20"/>
                </a:solidFill>
                <a:latin typeface="Gotham"/>
                <a:ea typeface="Gotham"/>
                <a:cs typeface="Gotham"/>
                <a:sym typeface="Gotham"/>
              </a:rPr>
              <a:t>Awareness – Best Practice Downloads’, the Policy and </a:t>
            </a:r>
          </a:p>
          <a:p>
            <a:pPr algn="l">
              <a:lnSpc>
                <a:spcPts val="1205"/>
              </a:lnSpc>
            </a:pPr>
            <a:r>
              <a:rPr lang="en-US" sz="634">
                <a:solidFill>
                  <a:srgbClr val="231F20"/>
                </a:solidFill>
                <a:latin typeface="Gotham"/>
                <a:ea typeface="Gotham"/>
                <a:cs typeface="Gotham"/>
                <a:sym typeface="Gotham"/>
              </a:rPr>
              <a:t>Procedures document is within the resources area. The </a:t>
            </a:r>
          </a:p>
          <a:p>
            <a:pPr algn="l">
              <a:lnSpc>
                <a:spcPts val="317"/>
              </a:lnSpc>
            </a:pPr>
            <a:r>
              <a:rPr lang="en-US" sz="634">
                <a:solidFill>
                  <a:srgbClr val="231F20"/>
                </a:solidFill>
                <a:latin typeface="Gotham"/>
                <a:ea typeface="Gotham"/>
                <a:cs typeface="Gotham"/>
                <a:sym typeface="Gotham"/>
              </a:rPr>
              <a:t>policy outlines in detail what to do if you are concerned </a:t>
            </a:r>
          </a:p>
          <a:p>
            <a:pPr algn="l">
              <a:lnSpc>
                <a:spcPts val="1205"/>
              </a:lnSpc>
            </a:pPr>
            <a:r>
              <a:rPr lang="en-US" sz="634">
                <a:solidFill>
                  <a:srgbClr val="231F20"/>
                </a:solidFill>
                <a:latin typeface="Gotham"/>
                <a:ea typeface="Gotham"/>
                <a:cs typeface="Gotham"/>
                <a:sym typeface="Gotham"/>
              </a:rPr>
              <a:t>about the welfare of a child and includes flow diagrams </a:t>
            </a:r>
          </a:p>
          <a:p>
            <a:pPr algn="l">
              <a:lnSpc>
                <a:spcPts val="317"/>
              </a:lnSpc>
            </a:pPr>
            <a:r>
              <a:rPr lang="en-US" sz="634">
                <a:solidFill>
                  <a:srgbClr val="231F20"/>
                </a:solidFill>
                <a:latin typeface="Gotham"/>
                <a:ea typeface="Gotham"/>
                <a:cs typeface="Gotham"/>
                <a:sym typeface="Gotham"/>
              </a:rPr>
              <a:t>which describe this process. How to make a referral is </a:t>
            </a:r>
          </a:p>
          <a:p>
            <a:pPr algn="l">
              <a:lnSpc>
                <a:spcPts val="1205"/>
              </a:lnSpc>
            </a:pPr>
            <a:r>
              <a:rPr lang="en-US" sz="634">
                <a:solidFill>
                  <a:srgbClr val="231F20"/>
                </a:solidFill>
                <a:latin typeface="Gotham"/>
                <a:ea typeface="Gotham"/>
                <a:cs typeface="Gotham"/>
                <a:sym typeface="Gotham"/>
              </a:rPr>
              <a:t>also covered in the Safeguarding Children workshop. </a:t>
            </a:r>
          </a:p>
          <a:p>
            <a:pPr algn="l">
              <a:lnSpc>
                <a:spcPts val="317"/>
              </a:lnSpc>
            </a:pPr>
            <a:r>
              <a:rPr lang="en-US" sz="634">
                <a:solidFill>
                  <a:srgbClr val="231F20"/>
                </a:solidFill>
                <a:latin typeface="Gotham"/>
                <a:ea typeface="Gotham"/>
                <a:cs typeface="Gotham"/>
                <a:sym typeface="Gotham"/>
              </a:rPr>
              <a:t>Participants are given the opportunity to discuss how </a:t>
            </a:r>
          </a:p>
          <a:p>
            <a:pPr algn="l">
              <a:lnSpc>
                <a:spcPts val="1205"/>
              </a:lnSpc>
            </a:pPr>
            <a:r>
              <a:rPr lang="en-US" sz="634">
                <a:solidFill>
                  <a:srgbClr val="231F20"/>
                </a:solidFill>
                <a:latin typeface="Gotham"/>
                <a:ea typeface="Gotham"/>
                <a:cs typeface="Gotham"/>
                <a:sym typeface="Gotham"/>
              </a:rPr>
              <a:t>this feels and how best they can prepare themselves to </a:t>
            </a:r>
          </a:p>
          <a:p>
            <a:pPr algn="l">
              <a:lnSpc>
                <a:spcPts val="317"/>
              </a:lnSpc>
            </a:pPr>
            <a:r>
              <a:rPr lang="en-US" sz="634">
                <a:solidFill>
                  <a:srgbClr val="231F20"/>
                </a:solidFill>
                <a:latin typeface="Gotham"/>
                <a:ea typeface="Gotham"/>
                <a:cs typeface="Gotham"/>
                <a:sym typeface="Gotham"/>
              </a:rPr>
              <a:t>deal with such a situation. For more information on this </a:t>
            </a:r>
          </a:p>
          <a:p>
            <a:pPr algn="l">
              <a:lnSpc>
                <a:spcPts val="1205"/>
              </a:lnSpc>
            </a:pPr>
            <a:r>
              <a:rPr lang="en-US" sz="634">
                <a:solidFill>
                  <a:srgbClr val="231F20"/>
                </a:solidFill>
                <a:latin typeface="Gotham"/>
                <a:ea typeface="Gotham"/>
                <a:cs typeface="Gotham"/>
                <a:sym typeface="Gotham"/>
              </a:rPr>
              <a:t>workshop contact your County Welfare Officer.</a:t>
            </a:r>
          </a:p>
          <a:p>
            <a:pPr algn="l">
              <a:lnSpc>
                <a:spcPts val="1515"/>
              </a:lnSpc>
            </a:pPr>
            <a:r>
              <a:rPr lang="en-US" sz="634">
                <a:solidFill>
                  <a:srgbClr val="231F20"/>
                </a:solidFill>
                <a:latin typeface="Gotham"/>
                <a:ea typeface="Gotham"/>
                <a:cs typeface="Gotham"/>
                <a:sym typeface="Gotham"/>
              </a:rPr>
              <a:t>Further advice on Safeguarding Children matters can </a:t>
            </a:r>
          </a:p>
        </p:txBody>
      </p:sp>
      <p:sp>
        <p:nvSpPr>
          <p:cNvPr name="TextBox 33" id="33"/>
          <p:cNvSpPr txBox="true"/>
          <p:nvPr/>
        </p:nvSpPr>
        <p:spPr>
          <a:xfrm rot="0">
            <a:off x="2844560" y="5518824"/>
            <a:ext cx="754740" cy="58565"/>
          </a:xfrm>
          <a:prstGeom prst="rect">
            <a:avLst/>
          </a:prstGeom>
        </p:spPr>
        <p:txBody>
          <a:bodyPr anchor="t" rtlCol="false" tIns="0" lIns="0" bIns="0" rIns="0">
            <a:spAutoFit/>
          </a:bodyPr>
          <a:lstStyle/>
          <a:p>
            <a:pPr algn="l">
              <a:lnSpc>
                <a:spcPts val="317"/>
              </a:lnSpc>
            </a:pPr>
            <a:r>
              <a:rPr lang="en-US" sz="634">
                <a:solidFill>
                  <a:srgbClr val="231F20"/>
                </a:solidFill>
                <a:latin typeface="Gotham"/>
                <a:ea typeface="Gotham"/>
                <a:cs typeface="Gotham"/>
                <a:sym typeface="Gotham"/>
              </a:rPr>
              <a:t>be obtained from: </a:t>
            </a:r>
          </a:p>
        </p:txBody>
      </p:sp>
      <p:sp>
        <p:nvSpPr>
          <p:cNvPr name="TextBox 34" id="34"/>
          <p:cNvSpPr txBox="true"/>
          <p:nvPr/>
        </p:nvSpPr>
        <p:spPr>
          <a:xfrm rot="0">
            <a:off x="2844560" y="5520884"/>
            <a:ext cx="63927" cy="172865"/>
          </a:xfrm>
          <a:prstGeom prst="rect">
            <a:avLst/>
          </a:prstGeom>
        </p:spPr>
        <p:txBody>
          <a:bodyPr anchor="t" rtlCol="false" tIns="0" lIns="0" bIns="0" rIns="0">
            <a:spAutoFit/>
          </a:bodyPr>
          <a:lstStyle/>
          <a:p>
            <a:pPr algn="l">
              <a:lnSpc>
                <a:spcPts val="1515"/>
              </a:lnSpc>
            </a:pPr>
            <a:r>
              <a:rPr lang="en-US" sz="634">
                <a:solidFill>
                  <a:srgbClr val="231F20"/>
                </a:solidFill>
                <a:latin typeface="Gotham"/>
                <a:ea typeface="Gotham"/>
                <a:cs typeface="Gotham"/>
                <a:sym typeface="Gotham"/>
              </a:rPr>
              <a:t>• </a:t>
            </a:r>
          </a:p>
        </p:txBody>
      </p:sp>
      <p:sp>
        <p:nvSpPr>
          <p:cNvPr name="TextBox 35" id="35"/>
          <p:cNvSpPr txBox="true"/>
          <p:nvPr/>
        </p:nvSpPr>
        <p:spPr>
          <a:xfrm rot="0">
            <a:off x="2908486" y="5527029"/>
            <a:ext cx="774640" cy="166720"/>
          </a:xfrm>
          <a:prstGeom prst="rect">
            <a:avLst/>
          </a:prstGeom>
        </p:spPr>
        <p:txBody>
          <a:bodyPr anchor="t" rtlCol="false" tIns="0" lIns="0" bIns="0" rIns="0">
            <a:spAutoFit/>
          </a:bodyPr>
          <a:lstStyle/>
          <a:p>
            <a:pPr algn="l">
              <a:lnSpc>
                <a:spcPts val="1488"/>
              </a:lnSpc>
            </a:pPr>
            <a:r>
              <a:rPr lang="en-US" sz="622" spc="-4">
                <a:solidFill>
                  <a:srgbClr val="000000"/>
                </a:solidFill>
                <a:latin typeface="Gotham"/>
                <a:ea typeface="Gotham"/>
                <a:cs typeface="Gotham"/>
                <a:sym typeface="Gotham"/>
              </a:rPr>
              <a:t>Simon Wells</a:t>
            </a:r>
          </a:p>
        </p:txBody>
      </p:sp>
      <p:sp>
        <p:nvSpPr>
          <p:cNvPr name="TextBox 36" id="36"/>
          <p:cNvSpPr txBox="true"/>
          <p:nvPr/>
        </p:nvSpPr>
        <p:spPr>
          <a:xfrm rot="0">
            <a:off x="2920677" y="5747670"/>
            <a:ext cx="1942432" cy="291044"/>
          </a:xfrm>
          <a:prstGeom prst="rect">
            <a:avLst/>
          </a:prstGeom>
        </p:spPr>
        <p:txBody>
          <a:bodyPr anchor="t" rtlCol="false" tIns="0" lIns="0" bIns="0" rIns="0">
            <a:spAutoFit/>
          </a:bodyPr>
          <a:lstStyle/>
          <a:p>
            <a:pPr algn="l">
              <a:lnSpc>
                <a:spcPts val="311"/>
              </a:lnSpc>
            </a:pPr>
            <a:r>
              <a:rPr lang="en-US" sz="623" spc="-4">
                <a:solidFill>
                  <a:srgbClr val="231F20"/>
                </a:solidFill>
                <a:latin typeface="Gotham"/>
                <a:ea typeface="Gotham"/>
                <a:cs typeface="Gotham"/>
                <a:sym typeface="Gotham"/>
              </a:rPr>
              <a:t>T: </a:t>
            </a:r>
            <a:r>
              <a:rPr lang="en-US" sz="623" spc="-4">
                <a:solidFill>
                  <a:srgbClr val="000000"/>
                </a:solidFill>
                <a:latin typeface="Gotham"/>
                <a:ea typeface="Gotham"/>
                <a:cs typeface="Gotham"/>
                <a:sym typeface="Gotham"/>
              </a:rPr>
              <a:t>07789 115697</a:t>
            </a:r>
          </a:p>
          <a:p>
            <a:pPr algn="l">
              <a:lnSpc>
                <a:spcPts val="1490"/>
              </a:lnSpc>
            </a:pPr>
            <a:r>
              <a:rPr lang="en-US" sz="623" spc="-4">
                <a:solidFill>
                  <a:srgbClr val="231F20"/>
                </a:solidFill>
                <a:latin typeface="Gotham"/>
                <a:ea typeface="Gotham"/>
                <a:cs typeface="Gotham"/>
                <a:sym typeface="Gotham"/>
              </a:rPr>
              <a:t>E: </a:t>
            </a:r>
            <a:r>
              <a:rPr lang="en-US" sz="623" spc="-4">
                <a:solidFill>
                  <a:srgbClr val="000000"/>
                </a:solidFill>
                <a:latin typeface="Gotham"/>
                <a:ea typeface="Gotham"/>
                <a:cs typeface="Gotham"/>
                <a:sym typeface="Gotham"/>
              </a:rPr>
              <a:t>cliftonrangersyfc@gmail.com</a:t>
            </a:r>
          </a:p>
          <a:p>
            <a:pPr algn="l">
              <a:lnSpc>
                <a:spcPts val="311"/>
              </a:lnSpc>
            </a:pPr>
          </a:p>
        </p:txBody>
      </p:sp>
      <p:sp>
        <p:nvSpPr>
          <p:cNvPr name="TextBox 37" id="37"/>
          <p:cNvSpPr txBox="true"/>
          <p:nvPr/>
        </p:nvSpPr>
        <p:spPr>
          <a:xfrm rot="0">
            <a:off x="2819192" y="6157888"/>
            <a:ext cx="2246370" cy="155230"/>
          </a:xfrm>
          <a:prstGeom prst="rect">
            <a:avLst/>
          </a:prstGeom>
        </p:spPr>
        <p:txBody>
          <a:bodyPr anchor="t" rtlCol="false" tIns="0" lIns="0" bIns="0" rIns="0">
            <a:spAutoFit/>
          </a:bodyPr>
          <a:lstStyle/>
          <a:p>
            <a:pPr algn="l">
              <a:lnSpc>
                <a:spcPts val="317"/>
              </a:lnSpc>
            </a:pPr>
            <a:r>
              <a:rPr lang="en-US" sz="634" spc="3">
                <a:solidFill>
                  <a:srgbClr val="231F20"/>
                </a:solidFill>
                <a:latin typeface="Gotham"/>
                <a:ea typeface="Gotham"/>
                <a:cs typeface="Gotham"/>
                <a:sym typeface="Gotham"/>
              </a:rPr>
              <a:t>•  Emailing – Safeguarding@TheFA.com </a:t>
            </a:r>
          </a:p>
          <a:p>
            <a:pPr algn="l">
              <a:lnSpc>
                <a:spcPts val="1205"/>
              </a:lnSpc>
            </a:pPr>
            <a:r>
              <a:rPr lang="en-US" sz="634" spc="4">
                <a:solidFill>
                  <a:srgbClr val="231F20"/>
                </a:solidFill>
                <a:latin typeface="Gotham"/>
                <a:ea typeface="Gotham"/>
                <a:cs typeface="Gotham"/>
                <a:sym typeface="Gotham"/>
              </a:rPr>
              <a:t>•  The FA Safeguarding Children general enquiry line  </a:t>
            </a:r>
          </a:p>
        </p:txBody>
      </p:sp>
      <p:sp>
        <p:nvSpPr>
          <p:cNvPr name="TextBox 38" id="38"/>
          <p:cNvSpPr txBox="true"/>
          <p:nvPr/>
        </p:nvSpPr>
        <p:spPr>
          <a:xfrm rot="0">
            <a:off x="2844560" y="6893617"/>
            <a:ext cx="24650" cy="58565"/>
          </a:xfrm>
          <a:prstGeom prst="rect">
            <a:avLst/>
          </a:prstGeom>
        </p:spPr>
        <p:txBody>
          <a:bodyPr anchor="t" rtlCol="false" tIns="0" lIns="0" bIns="0" rIns="0">
            <a:spAutoFit/>
          </a:bodyPr>
          <a:lstStyle/>
          <a:p>
            <a:pPr algn="l">
              <a:lnSpc>
                <a:spcPts val="317"/>
              </a:lnSpc>
            </a:pPr>
            <a:r>
              <a:rPr lang="en-US" sz="634" spc="6">
                <a:solidFill>
                  <a:srgbClr val="231F20"/>
                </a:solidFill>
                <a:latin typeface="Gotham"/>
                <a:ea typeface="Gotham"/>
                <a:cs typeface="Gotham"/>
                <a:sym typeface="Gotham"/>
              </a:rPr>
              <a:t> </a:t>
            </a:r>
          </a:p>
        </p:txBody>
      </p:sp>
      <p:sp>
        <p:nvSpPr>
          <p:cNvPr name="TextBox 39" id="39"/>
          <p:cNvSpPr txBox="true"/>
          <p:nvPr/>
        </p:nvSpPr>
        <p:spPr>
          <a:xfrm rot="0">
            <a:off x="2920677" y="6413842"/>
            <a:ext cx="633492" cy="58565"/>
          </a:xfrm>
          <a:prstGeom prst="rect">
            <a:avLst/>
          </a:prstGeom>
        </p:spPr>
        <p:txBody>
          <a:bodyPr anchor="t" rtlCol="false" tIns="0" lIns="0" bIns="0" rIns="0">
            <a:spAutoFit/>
          </a:bodyPr>
          <a:lstStyle/>
          <a:p>
            <a:pPr algn="l">
              <a:lnSpc>
                <a:spcPts val="317"/>
              </a:lnSpc>
            </a:pPr>
            <a:r>
              <a:rPr lang="en-US" sz="634" spc="6">
                <a:solidFill>
                  <a:srgbClr val="231F20"/>
                </a:solidFill>
                <a:latin typeface="Gotham"/>
                <a:ea typeface="Gotham"/>
                <a:cs typeface="Gotham"/>
                <a:sym typeface="Gotham"/>
              </a:rPr>
              <a:t>0845 210 8080</a:t>
            </a:r>
          </a:p>
        </p:txBody>
      </p:sp>
      <p:sp>
        <p:nvSpPr>
          <p:cNvPr name="TextBox 40" id="40"/>
          <p:cNvSpPr txBox="true"/>
          <p:nvPr/>
        </p:nvSpPr>
        <p:spPr>
          <a:xfrm rot="0">
            <a:off x="253712" y="6656097"/>
            <a:ext cx="15245" cy="31041"/>
          </a:xfrm>
          <a:prstGeom prst="rect">
            <a:avLst/>
          </a:prstGeom>
        </p:spPr>
        <p:txBody>
          <a:bodyPr anchor="t" rtlCol="false" tIns="0" lIns="0" bIns="0" rIns="0">
            <a:spAutoFit/>
          </a:bodyPr>
          <a:lstStyle/>
          <a:p>
            <a:pPr algn="l">
              <a:lnSpc>
                <a:spcPts val="164"/>
              </a:lnSpc>
            </a:pPr>
            <a:r>
              <a:rPr lang="en-US" sz="328">
                <a:solidFill>
                  <a:srgbClr val="231F20"/>
                </a:solidFill>
                <a:latin typeface="Gotham"/>
                <a:ea typeface="Gotham"/>
                <a:cs typeface="Gotham"/>
                <a:sym typeface="Gotham"/>
              </a:rPr>
              <a:t>1</a:t>
            </a:r>
          </a:p>
        </p:txBody>
      </p:sp>
      <p:sp>
        <p:nvSpPr>
          <p:cNvPr name="TextBox 41" id="41"/>
          <p:cNvSpPr txBox="true"/>
          <p:nvPr/>
        </p:nvSpPr>
        <p:spPr>
          <a:xfrm rot="0">
            <a:off x="269078" y="6670327"/>
            <a:ext cx="2168078" cy="47825"/>
          </a:xfrm>
          <a:prstGeom prst="rect">
            <a:avLst/>
          </a:prstGeom>
        </p:spPr>
        <p:txBody>
          <a:bodyPr anchor="t" rtlCol="false" tIns="0" lIns="0" bIns="0" rIns="0">
            <a:spAutoFit/>
          </a:bodyPr>
          <a:lstStyle/>
          <a:p>
            <a:pPr algn="l">
              <a:lnSpc>
                <a:spcPts val="281"/>
              </a:lnSpc>
            </a:pPr>
            <a:r>
              <a:rPr lang="en-US" sz="563" spc="3">
                <a:solidFill>
                  <a:srgbClr val="231F20"/>
                </a:solidFill>
                <a:latin typeface="Gotham"/>
                <a:ea typeface="Gotham"/>
                <a:cs typeface="Gotham"/>
                <a:sym typeface="Gotham"/>
              </a:rPr>
              <a:t> The FA’s policy on Disclosure and Barring Service CRCs is </a:t>
            </a:r>
          </a:p>
        </p:txBody>
      </p:sp>
      <p:sp>
        <p:nvSpPr>
          <p:cNvPr name="TextBox 42" id="42"/>
          <p:cNvSpPr txBox="true"/>
          <p:nvPr/>
        </p:nvSpPr>
        <p:spPr>
          <a:xfrm rot="0">
            <a:off x="253712" y="6680051"/>
            <a:ext cx="2364564" cy="295874"/>
          </a:xfrm>
          <a:prstGeom prst="rect">
            <a:avLst/>
          </a:prstGeom>
        </p:spPr>
        <p:txBody>
          <a:bodyPr anchor="t" rtlCol="false" tIns="0" lIns="0" bIns="0" rIns="0">
            <a:spAutoFit/>
          </a:bodyPr>
          <a:lstStyle/>
          <a:p>
            <a:pPr algn="l">
              <a:lnSpc>
                <a:spcPts val="1071"/>
              </a:lnSpc>
            </a:pPr>
            <a:r>
              <a:rPr lang="en-US" sz="563" spc="5">
                <a:solidFill>
                  <a:srgbClr val="231F20"/>
                </a:solidFill>
                <a:latin typeface="Gotham"/>
                <a:ea typeface="Gotham"/>
                <a:cs typeface="Gotham"/>
                <a:sym typeface="Gotham"/>
              </a:rPr>
              <a:t>subject to change. CRC information and guidance can be found </a:t>
            </a:r>
          </a:p>
          <a:p>
            <a:pPr algn="l">
              <a:lnSpc>
                <a:spcPts val="281"/>
              </a:lnSpc>
            </a:pPr>
            <a:r>
              <a:rPr lang="en-US" sz="563">
                <a:solidFill>
                  <a:srgbClr val="231F20"/>
                </a:solidFill>
                <a:latin typeface="Gotham"/>
                <a:ea typeface="Gotham"/>
                <a:cs typeface="Gotham"/>
                <a:sym typeface="Gotham"/>
              </a:rPr>
              <a:t>at </a:t>
            </a:r>
            <a:r>
              <a:rPr lang="en-US" sz="563">
                <a:solidFill>
                  <a:srgbClr val="002C62"/>
                </a:solidFill>
                <a:latin typeface="Gotham"/>
                <a:ea typeface="Gotham"/>
                <a:cs typeface="Gotham"/>
                <a:sym typeface="Gotham"/>
              </a:rPr>
              <a:t>www.TheFA.com/football-rules-governance/safeguarding/</a:t>
            </a:r>
          </a:p>
          <a:p>
            <a:pPr algn="l">
              <a:lnSpc>
                <a:spcPts val="1071"/>
              </a:lnSpc>
            </a:pPr>
            <a:r>
              <a:rPr lang="en-US" sz="563" spc="3">
                <a:solidFill>
                  <a:srgbClr val="002C62"/>
                </a:solidFill>
                <a:latin typeface="Gotham"/>
                <a:ea typeface="Gotham"/>
                <a:cs typeface="Gotham"/>
                <a:sym typeface="Gotham"/>
              </a:rPr>
              <a:t>criminal-records-checks </a:t>
            </a:r>
          </a:p>
        </p:txBody>
      </p:sp>
      <p:sp>
        <p:nvSpPr>
          <p:cNvPr name="TextBox 43" id="43"/>
          <p:cNvSpPr txBox="true"/>
          <p:nvPr/>
        </p:nvSpPr>
        <p:spPr>
          <a:xfrm rot="0">
            <a:off x="253712" y="7209836"/>
            <a:ext cx="2659412" cy="137196"/>
          </a:xfrm>
          <a:prstGeom prst="rect">
            <a:avLst/>
          </a:prstGeom>
        </p:spPr>
        <p:txBody>
          <a:bodyPr anchor="t" rtlCol="false" tIns="0" lIns="0" bIns="0" rIns="0">
            <a:spAutoFit/>
          </a:bodyPr>
          <a:lstStyle/>
          <a:p>
            <a:pPr algn="l">
              <a:lnSpc>
                <a:spcPts val="1085"/>
              </a:lnSpc>
            </a:pPr>
            <a:r>
              <a:rPr lang="en-US" b="true" sz="775">
                <a:solidFill>
                  <a:srgbClr val="FFFFFF"/>
                </a:solidFill>
                <a:latin typeface="Gotham Heavy"/>
                <a:ea typeface="Gotham Heavy"/>
                <a:cs typeface="Gotham Heavy"/>
                <a:sym typeface="Gotham Heavy"/>
                <a:hlinkClick r:id="rId4" tooltip="http://www.thefa.com/football-rules-governance/safeguarding"/>
              </a:rPr>
              <a:t>TheFA.com</a:t>
            </a:r>
            <a:r>
              <a:rPr lang="en-US" b="true" sz="775">
                <a:solidFill>
                  <a:srgbClr val="FFFFFF"/>
                </a:solidFill>
                <a:latin typeface="Gotham Bold"/>
                <a:ea typeface="Gotham Bold"/>
                <a:cs typeface="Gotham Bold"/>
                <a:sym typeface="Gotham Bold"/>
                <a:hlinkClick r:id="rId5" tooltip="http://www.thefa.com/football-rules-governance/safeguarding"/>
              </a:rPr>
              <a:t>/football-rules-governance/safeguarding</a:t>
            </a:r>
          </a:p>
        </p:txBody>
      </p:sp>
      <p:sp>
        <p:nvSpPr>
          <p:cNvPr name="TextBox 44" id="44"/>
          <p:cNvSpPr txBox="true"/>
          <p:nvPr/>
        </p:nvSpPr>
        <p:spPr>
          <a:xfrm rot="0">
            <a:off x="3318024" y="7209836"/>
            <a:ext cx="1791400" cy="137196"/>
          </a:xfrm>
          <a:prstGeom prst="rect">
            <a:avLst/>
          </a:prstGeom>
        </p:spPr>
        <p:txBody>
          <a:bodyPr anchor="t" rtlCol="false" tIns="0" lIns="0" bIns="0" rIns="0">
            <a:spAutoFit/>
          </a:bodyPr>
          <a:lstStyle/>
          <a:p>
            <a:pPr algn="l">
              <a:lnSpc>
                <a:spcPts val="1085"/>
              </a:lnSpc>
            </a:pPr>
            <a:r>
              <a:rPr lang="en-US" b="true" sz="775">
                <a:solidFill>
                  <a:srgbClr val="96A0C2"/>
                </a:solidFill>
                <a:latin typeface="Gotham Bold"/>
                <a:ea typeface="Gotham Bold"/>
                <a:cs typeface="Gotham Bold"/>
                <a:sym typeface="Gotham Bold"/>
              </a:rPr>
              <a:t>Let’s make football safe – not sorry</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2706382" y="4426018"/>
            <a:ext cx="2330402" cy="1117046"/>
            <a:chOff x="0" y="0"/>
            <a:chExt cx="3306648" cy="1584998"/>
          </a:xfrm>
        </p:grpSpPr>
        <p:sp>
          <p:nvSpPr>
            <p:cNvPr name="Freeform 3" id="3"/>
            <p:cNvSpPr/>
            <p:nvPr/>
          </p:nvSpPr>
          <p:spPr>
            <a:xfrm flipH="false" flipV="false" rot="0">
              <a:off x="63500" y="63500"/>
              <a:ext cx="3179699" cy="1457960"/>
            </a:xfrm>
            <a:custGeom>
              <a:avLst/>
              <a:gdLst/>
              <a:ahLst/>
              <a:cxnLst/>
              <a:rect r="r" b="b" t="t" l="l"/>
              <a:pathLst>
                <a:path h="1457960" w="3179699">
                  <a:moveTo>
                    <a:pt x="0" y="1457960"/>
                  </a:moveTo>
                  <a:lnTo>
                    <a:pt x="3179699" y="1457960"/>
                  </a:lnTo>
                  <a:lnTo>
                    <a:pt x="3179699" y="0"/>
                  </a:lnTo>
                  <a:lnTo>
                    <a:pt x="0" y="0"/>
                  </a:lnTo>
                  <a:close/>
                </a:path>
              </a:pathLst>
            </a:custGeom>
            <a:solidFill>
              <a:srgbClr val="002D62"/>
            </a:solidFill>
          </p:spPr>
        </p:sp>
        <p:sp>
          <p:nvSpPr>
            <p:cNvPr name="Freeform 4" id="4"/>
            <p:cNvSpPr/>
            <p:nvPr/>
          </p:nvSpPr>
          <p:spPr>
            <a:xfrm flipH="false" flipV="false" rot="0">
              <a:off x="219202" y="321818"/>
              <a:ext cx="1138682" cy="3175"/>
            </a:xfrm>
            <a:custGeom>
              <a:avLst/>
              <a:gdLst/>
              <a:ahLst/>
              <a:cxnLst/>
              <a:rect r="r" b="b" t="t" l="l"/>
              <a:pathLst>
                <a:path h="3175" w="1138682">
                  <a:moveTo>
                    <a:pt x="0" y="0"/>
                  </a:moveTo>
                  <a:lnTo>
                    <a:pt x="1138682" y="0"/>
                  </a:lnTo>
                  <a:lnTo>
                    <a:pt x="1138682" y="3175"/>
                  </a:lnTo>
                  <a:lnTo>
                    <a:pt x="0" y="3175"/>
                  </a:lnTo>
                  <a:close/>
                </a:path>
              </a:pathLst>
            </a:custGeom>
            <a:solidFill>
              <a:srgbClr val="FFFFFF"/>
            </a:solidFill>
          </p:spPr>
        </p:sp>
      </p:grpSp>
      <p:sp>
        <p:nvSpPr>
          <p:cNvPr name="Freeform 5" id="5"/>
          <p:cNvSpPr/>
          <p:nvPr/>
        </p:nvSpPr>
        <p:spPr>
          <a:xfrm flipH="false" flipV="false" rot="0">
            <a:off x="32847" y="-61539"/>
            <a:ext cx="2664749" cy="1417373"/>
          </a:xfrm>
          <a:custGeom>
            <a:avLst/>
            <a:gdLst/>
            <a:ahLst/>
            <a:cxnLst/>
            <a:rect r="r" b="b" t="t" l="l"/>
            <a:pathLst>
              <a:path h="1417373" w="2664749">
                <a:moveTo>
                  <a:pt x="0" y="0"/>
                </a:moveTo>
                <a:lnTo>
                  <a:pt x="2664748" y="0"/>
                </a:lnTo>
                <a:lnTo>
                  <a:pt x="2664748" y="1417373"/>
                </a:lnTo>
                <a:lnTo>
                  <a:pt x="0" y="1417373"/>
                </a:lnTo>
                <a:lnTo>
                  <a:pt x="0" y="0"/>
                </a:lnTo>
                <a:close/>
              </a:path>
            </a:pathLst>
          </a:custGeom>
          <a:blipFill>
            <a:blip r:embed="rId2"/>
            <a:stretch>
              <a:fillRect l="-360" t="-667" r="-356" b="-685"/>
            </a:stretch>
          </a:blipFill>
        </p:spPr>
      </p:sp>
      <p:sp>
        <p:nvSpPr>
          <p:cNvPr name="Freeform 6" id="6"/>
          <p:cNvSpPr/>
          <p:nvPr/>
        </p:nvSpPr>
        <p:spPr>
          <a:xfrm flipH="false" flipV="false" rot="0">
            <a:off x="32847" y="-61539"/>
            <a:ext cx="5347071" cy="2198575"/>
          </a:xfrm>
          <a:custGeom>
            <a:avLst/>
            <a:gdLst/>
            <a:ahLst/>
            <a:cxnLst/>
            <a:rect r="r" b="b" t="t" l="l"/>
            <a:pathLst>
              <a:path h="2198575" w="5347071">
                <a:moveTo>
                  <a:pt x="0" y="0"/>
                </a:moveTo>
                <a:lnTo>
                  <a:pt x="5347070" y="0"/>
                </a:lnTo>
                <a:lnTo>
                  <a:pt x="5347070" y="2198575"/>
                </a:lnTo>
                <a:lnTo>
                  <a:pt x="0" y="2198575"/>
                </a:lnTo>
                <a:lnTo>
                  <a:pt x="0" y="0"/>
                </a:lnTo>
                <a:close/>
              </a:path>
            </a:pathLst>
          </a:custGeom>
          <a:blipFill>
            <a:blip r:embed="rId3">
              <a:extLst>
                <a:ext uri="{96DAC541-7B7A-43D3-8B79-37D633B846F1}">
                  <asvg:svgBlip xmlns:asvg="http://schemas.microsoft.com/office/drawing/2016/SVG/main" r:embed="rId4"/>
                </a:ext>
              </a:extLst>
            </a:blip>
            <a:stretch>
              <a:fillRect l="0" t="0" r="0" b="-43880"/>
            </a:stretch>
          </a:blipFill>
        </p:spPr>
      </p:sp>
      <p:sp>
        <p:nvSpPr>
          <p:cNvPr name="TextBox 7" id="7"/>
          <p:cNvSpPr txBox="true"/>
          <p:nvPr/>
        </p:nvSpPr>
        <p:spPr>
          <a:xfrm rot="0">
            <a:off x="226091" y="2876145"/>
            <a:ext cx="1989369" cy="933450"/>
          </a:xfrm>
          <a:prstGeom prst="rect">
            <a:avLst/>
          </a:prstGeom>
        </p:spPr>
        <p:txBody>
          <a:bodyPr anchor="t" rtlCol="false" tIns="0" lIns="0" bIns="0" rIns="0">
            <a:spAutoFit/>
          </a:bodyPr>
          <a:lstStyle/>
          <a:p>
            <a:pPr algn="l">
              <a:lnSpc>
                <a:spcPts val="755"/>
              </a:lnSpc>
            </a:pPr>
            <a:r>
              <a:rPr lang="en-US" sz="629">
                <a:solidFill>
                  <a:srgbClr val="000000"/>
                </a:solidFill>
                <a:latin typeface="Gotham"/>
                <a:ea typeface="Gotham"/>
                <a:cs typeface="Gotham"/>
                <a:sym typeface="Gotham"/>
              </a:rPr>
              <a:t>Clifton Rangers </a:t>
            </a:r>
            <a:r>
              <a:rPr lang="en-US" sz="629">
                <a:solidFill>
                  <a:srgbClr val="000000"/>
                </a:solidFill>
                <a:latin typeface="Gotham"/>
                <a:ea typeface="Gotham"/>
                <a:cs typeface="Gotham"/>
                <a:sym typeface="Gotham"/>
              </a:rPr>
              <a:t>in all its activities will not discriminate or in any way, treat anyone less favourably on grounds of age, gender, gender reassignment, sexual orientation, marital status, race, nationality, ethnic origin, colour, religion or belief, ability or disability. The club will ensure it treats people fairly and with respect and that it will provide access and opportunities for all members of the community to take part in and enjoy its activities.</a:t>
            </a:r>
          </a:p>
        </p:txBody>
      </p:sp>
      <p:sp>
        <p:nvSpPr>
          <p:cNvPr name="TextBox 8" id="8"/>
          <p:cNvSpPr txBox="true"/>
          <p:nvPr/>
        </p:nvSpPr>
        <p:spPr>
          <a:xfrm rot="0">
            <a:off x="248968" y="2279911"/>
            <a:ext cx="4897254" cy="232029"/>
          </a:xfrm>
          <a:prstGeom prst="rect">
            <a:avLst/>
          </a:prstGeom>
        </p:spPr>
        <p:txBody>
          <a:bodyPr anchor="t" rtlCol="false" tIns="0" lIns="0" bIns="0" rIns="0">
            <a:spAutoFit/>
          </a:bodyPr>
          <a:lstStyle/>
          <a:p>
            <a:pPr algn="ctr">
              <a:lnSpc>
                <a:spcPts val="948"/>
              </a:lnSpc>
            </a:pPr>
            <a:r>
              <a:rPr lang="en-US" sz="729">
                <a:solidFill>
                  <a:srgbClr val="000000"/>
                </a:solidFill>
                <a:latin typeface="Gotham"/>
                <a:ea typeface="Gotham"/>
                <a:cs typeface="Gotham"/>
                <a:sym typeface="Gotham"/>
              </a:rPr>
              <a:t>Clifton Rangers YFC  i</a:t>
            </a:r>
            <a:r>
              <a:rPr lang="en-US" sz="729">
                <a:solidFill>
                  <a:srgbClr val="000000"/>
                </a:solidFill>
                <a:latin typeface="Gotham"/>
                <a:ea typeface="Gotham"/>
                <a:cs typeface="Gotham"/>
                <a:sym typeface="Gotham"/>
              </a:rPr>
              <a:t>s responsible for setting standards and values to apply throughout the club at every level. Football belongs to and should be enjoyed by anyone who wants to participate in it.</a:t>
            </a:r>
          </a:p>
        </p:txBody>
      </p:sp>
      <p:sp>
        <p:nvSpPr>
          <p:cNvPr name="TextBox 9" id="9"/>
          <p:cNvSpPr txBox="true"/>
          <p:nvPr/>
        </p:nvSpPr>
        <p:spPr>
          <a:xfrm rot="0">
            <a:off x="226091" y="3987868"/>
            <a:ext cx="2019530" cy="1400175"/>
          </a:xfrm>
          <a:prstGeom prst="rect">
            <a:avLst/>
          </a:prstGeom>
        </p:spPr>
        <p:txBody>
          <a:bodyPr anchor="t" rtlCol="false" tIns="0" lIns="0" bIns="0" rIns="0">
            <a:spAutoFit/>
          </a:bodyPr>
          <a:lstStyle/>
          <a:p>
            <a:pPr algn="l">
              <a:lnSpc>
                <a:spcPts val="755"/>
              </a:lnSpc>
            </a:pPr>
            <a:r>
              <a:rPr lang="en-US" sz="629">
                <a:solidFill>
                  <a:srgbClr val="000000"/>
                </a:solidFill>
                <a:latin typeface="Gotham"/>
                <a:ea typeface="Gotham"/>
                <a:cs typeface="Gotham"/>
                <a:sym typeface="Gotham"/>
              </a:rPr>
              <a:t>Clifton Rangers  w</a:t>
            </a:r>
            <a:r>
              <a:rPr lang="en-US" sz="629">
                <a:solidFill>
                  <a:srgbClr val="000000"/>
                </a:solidFill>
                <a:latin typeface="Gotham"/>
                <a:ea typeface="Gotham"/>
                <a:cs typeface="Gotham"/>
                <a:sym typeface="Gotham"/>
              </a:rPr>
              <a:t>ill not tolerate harassment, </a:t>
            </a:r>
          </a:p>
          <a:p>
            <a:pPr algn="l">
              <a:lnSpc>
                <a:spcPts val="755"/>
              </a:lnSpc>
            </a:pPr>
            <a:r>
              <a:rPr lang="en-US" sz="629">
                <a:solidFill>
                  <a:srgbClr val="000000"/>
                </a:solidFill>
                <a:latin typeface="Gotham"/>
                <a:ea typeface="Gotham"/>
                <a:cs typeface="Gotham"/>
                <a:sym typeface="Gotham"/>
              </a:rPr>
              <a:t>bullying, abuse or victimisation of an individual, </a:t>
            </a:r>
          </a:p>
          <a:p>
            <a:pPr algn="l">
              <a:lnSpc>
                <a:spcPts val="755"/>
              </a:lnSpc>
            </a:pPr>
            <a:r>
              <a:rPr lang="en-US" sz="629">
                <a:solidFill>
                  <a:srgbClr val="000000"/>
                </a:solidFill>
                <a:latin typeface="Gotham"/>
                <a:ea typeface="Gotham"/>
                <a:cs typeface="Gotham"/>
                <a:sym typeface="Gotham"/>
              </a:rPr>
              <a:t>which for the purposes of this policy and the </a:t>
            </a:r>
          </a:p>
          <a:p>
            <a:pPr algn="l">
              <a:lnSpc>
                <a:spcPts val="755"/>
              </a:lnSpc>
            </a:pPr>
            <a:r>
              <a:rPr lang="en-US" sz="629">
                <a:solidFill>
                  <a:srgbClr val="000000"/>
                </a:solidFill>
                <a:latin typeface="Gotham"/>
                <a:ea typeface="Gotham"/>
                <a:cs typeface="Gotham"/>
                <a:sym typeface="Gotham"/>
              </a:rPr>
              <a:t>actions and sanction applicable is regarded as </a:t>
            </a:r>
          </a:p>
          <a:p>
            <a:pPr algn="l">
              <a:lnSpc>
                <a:spcPts val="755"/>
              </a:lnSpc>
            </a:pPr>
            <a:r>
              <a:rPr lang="en-US" sz="629">
                <a:solidFill>
                  <a:srgbClr val="000000"/>
                </a:solidFill>
                <a:latin typeface="Gotham"/>
                <a:ea typeface="Gotham"/>
                <a:cs typeface="Gotham"/>
                <a:sym typeface="Gotham"/>
              </a:rPr>
              <a:t>discrimination. </a:t>
            </a:r>
          </a:p>
          <a:p>
            <a:pPr algn="l">
              <a:lnSpc>
                <a:spcPts val="755"/>
              </a:lnSpc>
            </a:pPr>
          </a:p>
          <a:p>
            <a:pPr algn="l">
              <a:lnSpc>
                <a:spcPts val="755"/>
              </a:lnSpc>
            </a:pPr>
            <a:r>
              <a:rPr lang="en-US" sz="629">
                <a:solidFill>
                  <a:srgbClr val="000000"/>
                </a:solidFill>
                <a:latin typeface="Gotham"/>
                <a:ea typeface="Gotham"/>
                <a:cs typeface="Gotham"/>
                <a:sym typeface="Gotham"/>
              </a:rPr>
              <a:t>This includes sexual or racially based harassment </a:t>
            </a:r>
          </a:p>
          <a:p>
            <a:pPr algn="l">
              <a:lnSpc>
                <a:spcPts val="755"/>
              </a:lnSpc>
            </a:pPr>
            <a:r>
              <a:rPr lang="en-US" sz="629">
                <a:solidFill>
                  <a:srgbClr val="000000"/>
                </a:solidFill>
                <a:latin typeface="Gotham"/>
                <a:ea typeface="Gotham"/>
                <a:cs typeface="Gotham"/>
                <a:sym typeface="Gotham"/>
              </a:rPr>
              <a:t>or other discrimatory behaviour, whether </a:t>
            </a:r>
          </a:p>
          <a:p>
            <a:pPr algn="l">
              <a:lnSpc>
                <a:spcPts val="755"/>
              </a:lnSpc>
            </a:pPr>
            <a:r>
              <a:rPr lang="en-US" sz="629">
                <a:solidFill>
                  <a:srgbClr val="000000"/>
                </a:solidFill>
                <a:latin typeface="Gotham"/>
                <a:ea typeface="Gotham"/>
                <a:cs typeface="Gotham"/>
                <a:sym typeface="Gotham"/>
              </a:rPr>
              <a:t>physical or verbal. The club will work to ensure </a:t>
            </a:r>
          </a:p>
          <a:p>
            <a:pPr algn="l">
              <a:lnSpc>
                <a:spcPts val="755"/>
              </a:lnSpc>
            </a:pPr>
            <a:r>
              <a:rPr lang="en-US" sz="629">
                <a:solidFill>
                  <a:srgbClr val="000000"/>
                </a:solidFill>
                <a:latin typeface="Gotham"/>
                <a:ea typeface="Gotham"/>
                <a:cs typeface="Gotham"/>
                <a:sym typeface="Gotham"/>
              </a:rPr>
              <a:t>that such behaviour is met with appropriate </a:t>
            </a:r>
          </a:p>
          <a:p>
            <a:pPr algn="l">
              <a:lnSpc>
                <a:spcPts val="755"/>
              </a:lnSpc>
            </a:pPr>
            <a:r>
              <a:rPr lang="en-US" sz="629">
                <a:solidFill>
                  <a:srgbClr val="000000"/>
                </a:solidFill>
                <a:latin typeface="Gotham"/>
                <a:ea typeface="Gotham"/>
                <a:cs typeface="Gotham"/>
                <a:sym typeface="Gotham"/>
              </a:rPr>
              <a:t>action in whatever context it occurs.</a:t>
            </a:r>
          </a:p>
          <a:p>
            <a:pPr algn="l">
              <a:lnSpc>
                <a:spcPts val="755"/>
              </a:lnSpc>
            </a:pPr>
          </a:p>
          <a:p>
            <a:pPr algn="l">
              <a:lnSpc>
                <a:spcPts val="755"/>
              </a:lnSpc>
            </a:pPr>
            <a:r>
              <a:rPr lang="en-US" sz="629">
                <a:solidFill>
                  <a:srgbClr val="000000"/>
                </a:solidFill>
                <a:latin typeface="Gotham"/>
                <a:ea typeface="Gotham"/>
                <a:cs typeface="Gotham"/>
                <a:sym typeface="Gotham"/>
              </a:rPr>
              <a:t>This policy is fully supported by the Club </a:t>
            </a:r>
          </a:p>
          <a:p>
            <a:pPr algn="l">
              <a:lnSpc>
                <a:spcPts val="755"/>
              </a:lnSpc>
            </a:pPr>
            <a:r>
              <a:rPr lang="en-US" sz="629">
                <a:solidFill>
                  <a:srgbClr val="000000"/>
                </a:solidFill>
                <a:latin typeface="Gotham"/>
                <a:ea typeface="Gotham"/>
                <a:cs typeface="Gotham"/>
                <a:sym typeface="Gotham"/>
              </a:rPr>
              <a:t>Officers who are responsible for the </a:t>
            </a:r>
          </a:p>
          <a:p>
            <a:pPr algn="l">
              <a:lnSpc>
                <a:spcPts val="755"/>
              </a:lnSpc>
            </a:pPr>
            <a:r>
              <a:rPr lang="en-US" sz="629">
                <a:solidFill>
                  <a:srgbClr val="000000"/>
                </a:solidFill>
                <a:latin typeface="Gotham"/>
                <a:ea typeface="Gotham"/>
                <a:cs typeface="Gotham"/>
                <a:sym typeface="Gotham"/>
              </a:rPr>
              <a:t>implementation of this policy.</a:t>
            </a:r>
          </a:p>
        </p:txBody>
      </p:sp>
      <p:sp>
        <p:nvSpPr>
          <p:cNvPr name="TextBox 10" id="10"/>
          <p:cNvSpPr txBox="true"/>
          <p:nvPr/>
        </p:nvSpPr>
        <p:spPr>
          <a:xfrm rot="0">
            <a:off x="2824566" y="3427798"/>
            <a:ext cx="1899698" cy="560070"/>
          </a:xfrm>
          <a:prstGeom prst="rect">
            <a:avLst/>
          </a:prstGeom>
        </p:spPr>
        <p:txBody>
          <a:bodyPr anchor="t" rtlCol="false" tIns="0" lIns="0" bIns="0" rIns="0">
            <a:spAutoFit/>
          </a:bodyPr>
          <a:lstStyle/>
          <a:p>
            <a:pPr algn="l">
              <a:lnSpc>
                <a:spcPts val="755"/>
              </a:lnSpc>
            </a:pPr>
            <a:r>
              <a:rPr lang="en-US" sz="629">
                <a:solidFill>
                  <a:srgbClr val="002D62"/>
                </a:solidFill>
                <a:latin typeface="Gotham"/>
                <a:ea typeface="Gotham"/>
                <a:cs typeface="Gotham"/>
                <a:sym typeface="Gotham"/>
              </a:rPr>
              <a:t>C</a:t>
            </a:r>
            <a:r>
              <a:rPr lang="en-US" sz="629">
                <a:solidFill>
                  <a:srgbClr val="000000"/>
                </a:solidFill>
                <a:latin typeface="Gotham"/>
                <a:ea typeface="Gotham"/>
                <a:cs typeface="Gotham"/>
                <a:sym typeface="Gotham"/>
              </a:rPr>
              <a:t>lifton  Rangers </a:t>
            </a:r>
            <a:r>
              <a:rPr lang="en-US" sz="629">
                <a:solidFill>
                  <a:srgbClr val="000000"/>
                </a:solidFill>
                <a:latin typeface="Gotham"/>
                <a:ea typeface="Gotham"/>
                <a:cs typeface="Gotham"/>
                <a:sym typeface="Gotham"/>
              </a:rPr>
              <a:t>commits itself to the immediate investigation of any claims when brought to its attention, of discrimination on the above grounds and where such is found to be the case, a requirement that the practice stop and sanctions are imposes as appropriate.</a:t>
            </a:r>
          </a:p>
        </p:txBody>
      </p:sp>
      <p:sp>
        <p:nvSpPr>
          <p:cNvPr name="TextBox 11" id="11"/>
          <p:cNvSpPr txBox="true"/>
          <p:nvPr/>
        </p:nvSpPr>
        <p:spPr>
          <a:xfrm rot="0">
            <a:off x="2824566" y="2876145"/>
            <a:ext cx="1932746" cy="373379"/>
          </a:xfrm>
          <a:prstGeom prst="rect">
            <a:avLst/>
          </a:prstGeom>
        </p:spPr>
        <p:txBody>
          <a:bodyPr anchor="t" rtlCol="false" tIns="0" lIns="0" bIns="0" rIns="0">
            <a:spAutoFit/>
          </a:bodyPr>
          <a:lstStyle/>
          <a:p>
            <a:pPr algn="l">
              <a:lnSpc>
                <a:spcPts val="755"/>
              </a:lnSpc>
            </a:pPr>
            <a:r>
              <a:rPr lang="en-US" sz="629">
                <a:solidFill>
                  <a:srgbClr val="000000"/>
                </a:solidFill>
                <a:latin typeface="Gotham"/>
                <a:ea typeface="Gotham"/>
                <a:cs typeface="Gotham"/>
                <a:sym typeface="Gotham"/>
              </a:rPr>
              <a:t>Clifton  Rangers are </a:t>
            </a:r>
            <a:r>
              <a:rPr lang="en-US" sz="629">
                <a:solidFill>
                  <a:srgbClr val="000000"/>
                </a:solidFill>
                <a:latin typeface="Gotham"/>
                <a:ea typeface="Gotham"/>
                <a:cs typeface="Gotham"/>
                <a:sym typeface="Gotham"/>
              </a:rPr>
              <a:t>committed to a policy of equal treatment of all members and requires all members to abide and adhere to these policies and the requirements of the Equality Act 2010.</a:t>
            </a:r>
          </a:p>
        </p:txBody>
      </p:sp>
      <p:sp>
        <p:nvSpPr>
          <p:cNvPr name="TextBox 12" id="12"/>
          <p:cNvSpPr txBox="true"/>
          <p:nvPr/>
        </p:nvSpPr>
        <p:spPr>
          <a:xfrm rot="0">
            <a:off x="226091" y="5522851"/>
            <a:ext cx="1949165" cy="560070"/>
          </a:xfrm>
          <a:prstGeom prst="rect">
            <a:avLst/>
          </a:prstGeom>
        </p:spPr>
        <p:txBody>
          <a:bodyPr anchor="t" rtlCol="false" tIns="0" lIns="0" bIns="0" rIns="0">
            <a:spAutoFit/>
          </a:bodyPr>
          <a:lstStyle/>
          <a:p>
            <a:pPr algn="just">
              <a:lnSpc>
                <a:spcPts val="755"/>
              </a:lnSpc>
            </a:pPr>
            <a:r>
              <a:rPr lang="en-US" sz="629">
                <a:solidFill>
                  <a:srgbClr val="000000"/>
                </a:solidFill>
                <a:latin typeface="Gotham"/>
                <a:ea typeface="Gotham"/>
                <a:cs typeface="Gotham"/>
                <a:sym typeface="Gotham"/>
              </a:rPr>
              <a:t>Clifton Rangers are</a:t>
            </a:r>
            <a:r>
              <a:rPr lang="en-US" sz="629">
                <a:solidFill>
                  <a:srgbClr val="000000"/>
                </a:solidFill>
                <a:latin typeface="Gotham"/>
                <a:ea typeface="Gotham"/>
                <a:cs typeface="Gotham"/>
                <a:sym typeface="Gotham"/>
              </a:rPr>
              <a:t> committed to taking positive action where inequalities exist and to the development of a programme of ongoing training and awareness raising events and activities in order to promote the eradication of discrimination and promote equality in football.</a:t>
            </a:r>
          </a:p>
        </p:txBody>
      </p:sp>
      <p:sp>
        <p:nvSpPr>
          <p:cNvPr name="TextBox 13" id="13"/>
          <p:cNvSpPr txBox="true"/>
          <p:nvPr/>
        </p:nvSpPr>
        <p:spPr>
          <a:xfrm rot="0">
            <a:off x="2824566" y="4692209"/>
            <a:ext cx="1989375" cy="830642"/>
          </a:xfrm>
          <a:prstGeom prst="rect">
            <a:avLst/>
          </a:prstGeom>
        </p:spPr>
        <p:txBody>
          <a:bodyPr anchor="t" rtlCol="false" tIns="0" lIns="0" bIns="0" rIns="0">
            <a:spAutoFit/>
          </a:bodyPr>
          <a:lstStyle/>
          <a:p>
            <a:pPr algn="just">
              <a:lnSpc>
                <a:spcPts val="930"/>
              </a:lnSpc>
            </a:pPr>
            <a:r>
              <a:rPr lang="en-US" sz="775" spc="3">
                <a:solidFill>
                  <a:srgbClr val="FFFFFF"/>
                </a:solidFill>
                <a:latin typeface="IBM Plex Sans Condensed"/>
                <a:ea typeface="IBM Plex Sans Condensed"/>
                <a:cs typeface="IBM Plex Sans Condensed"/>
                <a:sym typeface="IBM Plex Sans Condensed"/>
              </a:rPr>
              <a:t>OUR COMMITMENT is to confront and eliminate discrimination whether by reason of age, gender, gender reassignment, sexual orientation, marital status, race, nationality, ethnic origin, colour, religion or belief, ability or disability and to encourage equal opportunities.</a:t>
            </a:r>
          </a:p>
        </p:txBody>
      </p:sp>
      <p:sp>
        <p:nvSpPr>
          <p:cNvPr name="TextBox 14" id="14"/>
          <p:cNvSpPr txBox="true"/>
          <p:nvPr/>
        </p:nvSpPr>
        <p:spPr>
          <a:xfrm rot="0">
            <a:off x="1984340" y="1476763"/>
            <a:ext cx="1426510" cy="250547"/>
          </a:xfrm>
          <a:prstGeom prst="rect">
            <a:avLst/>
          </a:prstGeom>
        </p:spPr>
        <p:txBody>
          <a:bodyPr anchor="t" rtlCol="false" tIns="0" lIns="0" bIns="0" rIns="0">
            <a:spAutoFit/>
          </a:bodyPr>
          <a:lstStyle/>
          <a:p>
            <a:pPr algn="l">
              <a:lnSpc>
                <a:spcPts val="2072"/>
              </a:lnSpc>
            </a:pPr>
            <a:r>
              <a:rPr lang="en-US" b="true" sz="1480">
                <a:solidFill>
                  <a:srgbClr val="ED1C24"/>
                </a:solidFill>
                <a:latin typeface="Gotham Bold"/>
                <a:ea typeface="Gotham Bold"/>
                <a:cs typeface="Gotham Bold"/>
                <a:sym typeface="Gotham Bold"/>
              </a:rPr>
              <a:t>Equality Policy</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5328000" cy="7763934"/>
          </a:xfrm>
          <a:custGeom>
            <a:avLst/>
            <a:gdLst/>
            <a:ahLst/>
            <a:cxnLst/>
            <a:rect r="r" b="b" t="t" l="l"/>
            <a:pathLst>
              <a:path h="7763934" w="5328000">
                <a:moveTo>
                  <a:pt x="0" y="0"/>
                </a:moveTo>
                <a:lnTo>
                  <a:pt x="5328000" y="0"/>
                </a:lnTo>
                <a:lnTo>
                  <a:pt x="5328000" y="7763934"/>
                </a:lnTo>
                <a:lnTo>
                  <a:pt x="0" y="7763934"/>
                </a:lnTo>
                <a:lnTo>
                  <a:pt x="0" y="0"/>
                </a:lnTo>
                <a:close/>
              </a:path>
            </a:pathLst>
          </a:custGeom>
          <a:blipFill>
            <a:blip r:embed="rId2"/>
            <a:stretch>
              <a:fillRect l="0" t="0" r="0" b="0"/>
            </a:stretch>
          </a:blipFill>
        </p:spPr>
      </p:sp>
      <p:sp>
        <p:nvSpPr>
          <p:cNvPr name="TextBox 3" id="3"/>
          <p:cNvSpPr txBox="true"/>
          <p:nvPr/>
        </p:nvSpPr>
        <p:spPr>
          <a:xfrm rot="0">
            <a:off x="2824750" y="4277622"/>
            <a:ext cx="17574" cy="315011"/>
          </a:xfrm>
          <a:prstGeom prst="rect">
            <a:avLst/>
          </a:prstGeom>
        </p:spPr>
        <p:txBody>
          <a:bodyPr anchor="t" rtlCol="false" tIns="0" lIns="0" bIns="0" rIns="0">
            <a:spAutoFit/>
          </a:bodyPr>
          <a:lstStyle/>
          <a:p>
            <a:pPr algn="just">
              <a:lnSpc>
                <a:spcPts val="387"/>
              </a:lnSpc>
            </a:pPr>
            <a:r>
              <a:rPr lang="en-US" sz="775" spc="-3">
                <a:solidFill>
                  <a:srgbClr val="000000"/>
                </a:solidFill>
                <a:latin typeface="IBM Plex Sans Condensed"/>
                <a:ea typeface="IBM Plex Sans Condensed"/>
                <a:cs typeface="IBM Plex Sans Condensed"/>
                <a:sym typeface="IBM Plex Sans Condensed"/>
              </a:rPr>
              <a:t> </a:t>
            </a:r>
          </a:p>
          <a:p>
            <a:pPr algn="just">
              <a:lnSpc>
                <a:spcPts val="786"/>
              </a:lnSpc>
            </a:pPr>
            <a:r>
              <a:rPr lang="en-US" sz="775" spc="-3">
                <a:solidFill>
                  <a:srgbClr val="000000"/>
                </a:solidFill>
                <a:latin typeface="IBM Plex Sans Condensed"/>
                <a:ea typeface="IBM Plex Sans Condensed"/>
                <a:cs typeface="IBM Plex Sans Condensed"/>
                <a:sym typeface="IBM Plex Sans Condensed"/>
              </a:rPr>
              <a:t> </a:t>
            </a:r>
          </a:p>
        </p:txBody>
      </p:sp>
      <p:sp>
        <p:nvSpPr>
          <p:cNvPr name="TextBox 4" id="4"/>
          <p:cNvSpPr txBox="true"/>
          <p:nvPr/>
        </p:nvSpPr>
        <p:spPr>
          <a:xfrm rot="0">
            <a:off x="329830" y="7114016"/>
            <a:ext cx="1654914" cy="214307"/>
          </a:xfrm>
          <a:prstGeom prst="rect">
            <a:avLst/>
          </a:prstGeom>
        </p:spPr>
        <p:txBody>
          <a:bodyPr anchor="t" rtlCol="false" tIns="0" lIns="0" bIns="0" rIns="0">
            <a:spAutoFit/>
          </a:bodyPr>
          <a:lstStyle/>
          <a:p>
            <a:pPr algn="l">
              <a:lnSpc>
                <a:spcPts val="1677"/>
              </a:lnSpc>
            </a:pPr>
            <a:r>
              <a:rPr lang="en-US" b="true" sz="1198" spc="-4">
                <a:solidFill>
                  <a:srgbClr val="FFFFFF"/>
                </a:solidFill>
                <a:latin typeface="IBM Plex Sans Condensed Bold"/>
                <a:ea typeface="IBM Plex Sans Condensed Bold"/>
                <a:cs typeface="IBM Plex Sans Condensed Bold"/>
                <a:sym typeface="IBM Plex Sans Condensed Bold"/>
              </a:rPr>
              <a:t>TheFA.com/Footballsafe</a:t>
            </a:r>
          </a:p>
        </p:txBody>
      </p:sp>
      <p:sp>
        <p:nvSpPr>
          <p:cNvPr name="TextBox 5" id="5"/>
          <p:cNvSpPr txBox="true"/>
          <p:nvPr/>
        </p:nvSpPr>
        <p:spPr>
          <a:xfrm rot="0">
            <a:off x="4957915" y="7172673"/>
            <a:ext cx="41083" cy="136156"/>
          </a:xfrm>
          <a:prstGeom prst="rect">
            <a:avLst/>
          </a:prstGeom>
        </p:spPr>
        <p:txBody>
          <a:bodyPr anchor="t" rtlCol="false" tIns="0" lIns="0" bIns="0" rIns="0">
            <a:spAutoFit/>
          </a:bodyPr>
          <a:lstStyle/>
          <a:p>
            <a:pPr algn="l">
              <a:lnSpc>
                <a:spcPts val="1183"/>
              </a:lnSpc>
            </a:pPr>
            <a:r>
              <a:rPr lang="en-US" sz="845" spc="1">
                <a:solidFill>
                  <a:srgbClr val="7C89AF"/>
                </a:solidFill>
                <a:latin typeface="IBM Plex Sans"/>
                <a:ea typeface="IBM Plex Sans"/>
                <a:cs typeface="IBM Plex Sans"/>
                <a:sym typeface="IBM Plex Sans"/>
              </a:rPr>
              <a:t>1</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5703" y="-5435"/>
            <a:ext cx="5423703" cy="7706860"/>
          </a:xfrm>
          <a:custGeom>
            <a:avLst/>
            <a:gdLst/>
            <a:ahLst/>
            <a:cxnLst/>
            <a:rect r="r" b="b" t="t" l="l"/>
            <a:pathLst>
              <a:path h="7706860" w="5423703">
                <a:moveTo>
                  <a:pt x="0" y="0"/>
                </a:moveTo>
                <a:lnTo>
                  <a:pt x="5423703" y="0"/>
                </a:lnTo>
                <a:lnTo>
                  <a:pt x="5423703" y="7706860"/>
                </a:lnTo>
                <a:lnTo>
                  <a:pt x="0" y="7706860"/>
                </a:lnTo>
                <a:lnTo>
                  <a:pt x="0" y="0"/>
                </a:lnTo>
                <a:close/>
              </a:path>
            </a:pathLst>
          </a:custGeom>
          <a:blipFill>
            <a:blip r:embed="rId2"/>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6110" y="-127372"/>
            <a:ext cx="5480410" cy="7752128"/>
          </a:xfrm>
          <a:custGeom>
            <a:avLst/>
            <a:gdLst/>
            <a:ahLst/>
            <a:cxnLst/>
            <a:rect r="r" b="b" t="t" l="l"/>
            <a:pathLst>
              <a:path h="7752128" w="5480410">
                <a:moveTo>
                  <a:pt x="0" y="0"/>
                </a:moveTo>
                <a:lnTo>
                  <a:pt x="5480410" y="0"/>
                </a:lnTo>
                <a:lnTo>
                  <a:pt x="5480410" y="7752128"/>
                </a:lnTo>
                <a:lnTo>
                  <a:pt x="0" y="7752128"/>
                </a:lnTo>
                <a:lnTo>
                  <a:pt x="0" y="0"/>
                </a:lnTo>
                <a:close/>
              </a:path>
            </a:pathLst>
          </a:custGeom>
          <a:blipFill>
            <a:blip r:embed="rId2"/>
            <a:stretch>
              <a:fillRect l="0" t="0" r="0" b="0"/>
            </a:stretch>
          </a:blipFill>
        </p:spPr>
      </p:sp>
      <p:grpSp>
        <p:nvGrpSpPr>
          <p:cNvPr name="Group 3" id="3"/>
          <p:cNvGrpSpPr>
            <a:grpSpLocks noChangeAspect="true"/>
          </p:cNvGrpSpPr>
          <p:nvPr/>
        </p:nvGrpSpPr>
        <p:grpSpPr>
          <a:xfrm rot="0">
            <a:off x="435329" y="978712"/>
            <a:ext cx="533068" cy="424058"/>
            <a:chOff x="0" y="0"/>
            <a:chExt cx="756387" cy="601713"/>
          </a:xfrm>
        </p:grpSpPr>
        <p:sp>
          <p:nvSpPr>
            <p:cNvPr name="Freeform 4" id="4"/>
            <p:cNvSpPr/>
            <p:nvPr/>
          </p:nvSpPr>
          <p:spPr>
            <a:xfrm flipH="false" flipV="false" rot="0">
              <a:off x="63438" y="63413"/>
              <a:ext cx="371805" cy="474845"/>
            </a:xfrm>
            <a:custGeom>
              <a:avLst/>
              <a:gdLst/>
              <a:ahLst/>
              <a:cxnLst/>
              <a:rect r="r" b="b" t="t" l="l"/>
              <a:pathLst>
                <a:path h="474845" w="371805">
                  <a:moveTo>
                    <a:pt x="311085" y="47458"/>
                  </a:moveTo>
                  <a:cubicBezTo>
                    <a:pt x="312228" y="47331"/>
                    <a:pt x="312609" y="46315"/>
                    <a:pt x="312482" y="44410"/>
                  </a:cubicBezTo>
                  <a:cubicBezTo>
                    <a:pt x="312355" y="41870"/>
                    <a:pt x="311085" y="40727"/>
                    <a:pt x="308926" y="40854"/>
                  </a:cubicBezTo>
                  <a:cubicBezTo>
                    <a:pt x="307275" y="40981"/>
                    <a:pt x="306513" y="41743"/>
                    <a:pt x="306640" y="43267"/>
                  </a:cubicBezTo>
                  <a:cubicBezTo>
                    <a:pt x="306894" y="46315"/>
                    <a:pt x="308291" y="47712"/>
                    <a:pt x="311085" y="47585"/>
                  </a:cubicBezTo>
                  <a:moveTo>
                    <a:pt x="302195" y="63841"/>
                  </a:moveTo>
                  <a:cubicBezTo>
                    <a:pt x="302322" y="66381"/>
                    <a:pt x="304100" y="67524"/>
                    <a:pt x="307402" y="67397"/>
                  </a:cubicBezTo>
                  <a:cubicBezTo>
                    <a:pt x="310196" y="67270"/>
                    <a:pt x="312101" y="66635"/>
                    <a:pt x="313117" y="65619"/>
                  </a:cubicBezTo>
                  <a:cubicBezTo>
                    <a:pt x="312990" y="63079"/>
                    <a:pt x="311339" y="61809"/>
                    <a:pt x="308291" y="61682"/>
                  </a:cubicBezTo>
                  <a:cubicBezTo>
                    <a:pt x="305243" y="61555"/>
                    <a:pt x="303211" y="61555"/>
                    <a:pt x="302068" y="61682"/>
                  </a:cubicBezTo>
                  <a:close/>
                  <a:moveTo>
                    <a:pt x="288606" y="96988"/>
                  </a:moveTo>
                  <a:cubicBezTo>
                    <a:pt x="288733" y="98512"/>
                    <a:pt x="290130" y="99147"/>
                    <a:pt x="292924" y="99020"/>
                  </a:cubicBezTo>
                  <a:lnTo>
                    <a:pt x="292797" y="97496"/>
                  </a:lnTo>
                  <a:cubicBezTo>
                    <a:pt x="292797" y="96988"/>
                    <a:pt x="293305" y="96226"/>
                    <a:pt x="294321" y="95210"/>
                  </a:cubicBezTo>
                  <a:cubicBezTo>
                    <a:pt x="294194" y="93686"/>
                    <a:pt x="293559" y="93051"/>
                    <a:pt x="292543" y="93051"/>
                  </a:cubicBezTo>
                  <a:cubicBezTo>
                    <a:pt x="290892" y="93178"/>
                    <a:pt x="289622" y="94448"/>
                    <a:pt x="288606" y="96988"/>
                  </a:cubicBezTo>
                  <a:moveTo>
                    <a:pt x="294448" y="59777"/>
                  </a:moveTo>
                  <a:cubicBezTo>
                    <a:pt x="294321" y="58253"/>
                    <a:pt x="294321" y="56602"/>
                    <a:pt x="294575" y="54951"/>
                  </a:cubicBezTo>
                  <a:cubicBezTo>
                    <a:pt x="294829" y="53300"/>
                    <a:pt x="294829" y="51522"/>
                    <a:pt x="294702" y="49998"/>
                  </a:cubicBezTo>
                  <a:cubicBezTo>
                    <a:pt x="294448" y="46061"/>
                    <a:pt x="293178" y="44029"/>
                    <a:pt x="291019" y="44156"/>
                  </a:cubicBezTo>
                  <a:cubicBezTo>
                    <a:pt x="288860" y="44283"/>
                    <a:pt x="287463" y="45299"/>
                    <a:pt x="287082" y="47331"/>
                  </a:cubicBezTo>
                  <a:cubicBezTo>
                    <a:pt x="286701" y="49363"/>
                    <a:pt x="286447" y="50887"/>
                    <a:pt x="286574" y="51903"/>
                  </a:cubicBezTo>
                  <a:cubicBezTo>
                    <a:pt x="286955" y="57364"/>
                    <a:pt x="289622" y="60031"/>
                    <a:pt x="294575" y="59777"/>
                  </a:cubicBezTo>
                  <a:moveTo>
                    <a:pt x="218883" y="307554"/>
                  </a:moveTo>
                  <a:cubicBezTo>
                    <a:pt x="218756" y="304506"/>
                    <a:pt x="217740" y="303109"/>
                    <a:pt x="216089" y="303109"/>
                  </a:cubicBezTo>
                  <a:cubicBezTo>
                    <a:pt x="214438" y="303109"/>
                    <a:pt x="213422" y="303998"/>
                    <a:pt x="212914" y="305522"/>
                  </a:cubicBezTo>
                  <a:cubicBezTo>
                    <a:pt x="213041" y="307554"/>
                    <a:pt x="213930" y="308443"/>
                    <a:pt x="215581" y="308316"/>
                  </a:cubicBezTo>
                  <a:cubicBezTo>
                    <a:pt x="217740" y="308189"/>
                    <a:pt x="218883" y="307935"/>
                    <a:pt x="218883" y="307427"/>
                  </a:cubicBezTo>
                  <a:moveTo>
                    <a:pt x="180402" y="364577"/>
                  </a:moveTo>
                  <a:cubicBezTo>
                    <a:pt x="180402" y="365593"/>
                    <a:pt x="181291" y="365974"/>
                    <a:pt x="182942" y="365974"/>
                  </a:cubicBezTo>
                  <a:cubicBezTo>
                    <a:pt x="186752" y="365720"/>
                    <a:pt x="191197" y="364704"/>
                    <a:pt x="196404" y="362672"/>
                  </a:cubicBezTo>
                  <a:cubicBezTo>
                    <a:pt x="201611" y="360640"/>
                    <a:pt x="203897" y="357338"/>
                    <a:pt x="203643" y="352893"/>
                  </a:cubicBezTo>
                  <a:cubicBezTo>
                    <a:pt x="203516" y="350861"/>
                    <a:pt x="202627" y="349972"/>
                    <a:pt x="200976" y="349972"/>
                  </a:cubicBezTo>
                  <a:cubicBezTo>
                    <a:pt x="198817" y="350099"/>
                    <a:pt x="195388" y="351750"/>
                    <a:pt x="190943" y="355052"/>
                  </a:cubicBezTo>
                  <a:cubicBezTo>
                    <a:pt x="186498" y="358354"/>
                    <a:pt x="182942" y="361529"/>
                    <a:pt x="180402" y="364704"/>
                  </a:cubicBezTo>
                  <a:moveTo>
                    <a:pt x="162241" y="252690"/>
                  </a:moveTo>
                  <a:cubicBezTo>
                    <a:pt x="160463" y="251293"/>
                    <a:pt x="158304" y="249896"/>
                    <a:pt x="155764" y="248499"/>
                  </a:cubicBezTo>
                  <a:cubicBezTo>
                    <a:pt x="153224" y="247102"/>
                    <a:pt x="150557" y="246467"/>
                    <a:pt x="147763" y="246594"/>
                  </a:cubicBezTo>
                  <a:cubicBezTo>
                    <a:pt x="146747" y="247610"/>
                    <a:pt x="145604" y="248245"/>
                    <a:pt x="144588" y="248245"/>
                  </a:cubicBezTo>
                  <a:cubicBezTo>
                    <a:pt x="144715" y="249769"/>
                    <a:pt x="145604" y="250912"/>
                    <a:pt x="147255" y="251801"/>
                  </a:cubicBezTo>
                  <a:cubicBezTo>
                    <a:pt x="148906" y="252690"/>
                    <a:pt x="150811" y="253198"/>
                    <a:pt x="152716" y="253325"/>
                  </a:cubicBezTo>
                  <a:cubicBezTo>
                    <a:pt x="154621" y="253452"/>
                    <a:pt x="157034" y="253706"/>
                    <a:pt x="159828" y="254087"/>
                  </a:cubicBezTo>
                  <a:close/>
                  <a:moveTo>
                    <a:pt x="135952" y="243546"/>
                  </a:moveTo>
                  <a:cubicBezTo>
                    <a:pt x="135698" y="240498"/>
                    <a:pt x="133666" y="239101"/>
                    <a:pt x="129856" y="239355"/>
                  </a:cubicBezTo>
                  <a:lnTo>
                    <a:pt x="129983" y="241641"/>
                  </a:lnTo>
                  <a:cubicBezTo>
                    <a:pt x="130110" y="243673"/>
                    <a:pt x="132142" y="244562"/>
                    <a:pt x="135952" y="244308"/>
                  </a:cubicBezTo>
                  <a:close/>
                  <a:moveTo>
                    <a:pt x="136333" y="99020"/>
                  </a:moveTo>
                  <a:cubicBezTo>
                    <a:pt x="132142" y="101814"/>
                    <a:pt x="128459" y="106259"/>
                    <a:pt x="125665" y="112355"/>
                  </a:cubicBezTo>
                  <a:cubicBezTo>
                    <a:pt x="122871" y="118451"/>
                    <a:pt x="120331" y="125563"/>
                    <a:pt x="118299" y="133437"/>
                  </a:cubicBezTo>
                  <a:cubicBezTo>
                    <a:pt x="116267" y="141311"/>
                    <a:pt x="114743" y="149312"/>
                    <a:pt x="113600" y="157440"/>
                  </a:cubicBezTo>
                  <a:cubicBezTo>
                    <a:pt x="112457" y="165568"/>
                    <a:pt x="111568" y="172553"/>
                    <a:pt x="110806" y="178649"/>
                  </a:cubicBezTo>
                  <a:cubicBezTo>
                    <a:pt x="111949" y="180046"/>
                    <a:pt x="112711" y="181443"/>
                    <a:pt x="113092" y="182713"/>
                  </a:cubicBezTo>
                  <a:cubicBezTo>
                    <a:pt x="113473" y="183983"/>
                    <a:pt x="114997" y="184491"/>
                    <a:pt x="117791" y="184364"/>
                  </a:cubicBezTo>
                  <a:cubicBezTo>
                    <a:pt x="124395" y="183983"/>
                    <a:pt x="132777" y="181189"/>
                    <a:pt x="142937" y="175855"/>
                  </a:cubicBezTo>
                  <a:cubicBezTo>
                    <a:pt x="153097" y="170521"/>
                    <a:pt x="161352" y="166203"/>
                    <a:pt x="167829" y="162901"/>
                  </a:cubicBezTo>
                  <a:cubicBezTo>
                    <a:pt x="180656" y="156170"/>
                    <a:pt x="190562" y="150836"/>
                    <a:pt x="197420" y="146645"/>
                  </a:cubicBezTo>
                  <a:cubicBezTo>
                    <a:pt x="204278" y="142454"/>
                    <a:pt x="210120" y="138771"/>
                    <a:pt x="214946" y="135596"/>
                  </a:cubicBezTo>
                  <a:cubicBezTo>
                    <a:pt x="219772" y="132421"/>
                    <a:pt x="223963" y="129246"/>
                    <a:pt x="227646" y="126325"/>
                  </a:cubicBezTo>
                  <a:cubicBezTo>
                    <a:pt x="231329" y="123404"/>
                    <a:pt x="236282" y="119467"/>
                    <a:pt x="242632" y="114641"/>
                  </a:cubicBezTo>
                  <a:cubicBezTo>
                    <a:pt x="244791" y="112990"/>
                    <a:pt x="247585" y="110704"/>
                    <a:pt x="251268" y="107783"/>
                  </a:cubicBezTo>
                  <a:cubicBezTo>
                    <a:pt x="254951" y="104862"/>
                    <a:pt x="258761" y="101814"/>
                    <a:pt x="262698" y="98512"/>
                  </a:cubicBezTo>
                  <a:cubicBezTo>
                    <a:pt x="266635" y="95210"/>
                    <a:pt x="270064" y="92162"/>
                    <a:pt x="272858" y="88987"/>
                  </a:cubicBezTo>
                  <a:cubicBezTo>
                    <a:pt x="275652" y="85812"/>
                    <a:pt x="277303" y="83145"/>
                    <a:pt x="277684" y="81240"/>
                  </a:cubicBezTo>
                  <a:cubicBezTo>
                    <a:pt x="277557" y="78192"/>
                    <a:pt x="275398" y="76287"/>
                    <a:pt x="271461" y="75525"/>
                  </a:cubicBezTo>
                  <a:cubicBezTo>
                    <a:pt x="267524" y="74763"/>
                    <a:pt x="264222" y="74382"/>
                    <a:pt x="261428" y="74509"/>
                  </a:cubicBezTo>
                  <a:cubicBezTo>
                    <a:pt x="255840" y="74763"/>
                    <a:pt x="249744" y="75398"/>
                    <a:pt x="242886" y="76287"/>
                  </a:cubicBezTo>
                  <a:cubicBezTo>
                    <a:pt x="236028" y="77176"/>
                    <a:pt x="229170" y="78065"/>
                    <a:pt x="222312" y="78827"/>
                  </a:cubicBezTo>
                  <a:cubicBezTo>
                    <a:pt x="215454" y="79589"/>
                    <a:pt x="208977" y="80478"/>
                    <a:pt x="203008" y="81367"/>
                  </a:cubicBezTo>
                  <a:cubicBezTo>
                    <a:pt x="197039" y="82256"/>
                    <a:pt x="192086" y="82637"/>
                    <a:pt x="188149" y="82891"/>
                  </a:cubicBezTo>
                  <a:cubicBezTo>
                    <a:pt x="183831" y="83653"/>
                    <a:pt x="179259" y="84161"/>
                    <a:pt x="174560" y="84415"/>
                  </a:cubicBezTo>
                  <a:cubicBezTo>
                    <a:pt x="169861" y="84669"/>
                    <a:pt x="165416" y="85685"/>
                    <a:pt x="161098" y="87336"/>
                  </a:cubicBezTo>
                  <a:close/>
                  <a:moveTo>
                    <a:pt x="188530" y="323683"/>
                  </a:moveTo>
                  <a:cubicBezTo>
                    <a:pt x="181291" y="322032"/>
                    <a:pt x="174814" y="318603"/>
                    <a:pt x="169226" y="313396"/>
                  </a:cubicBezTo>
                  <a:cubicBezTo>
                    <a:pt x="163638" y="308189"/>
                    <a:pt x="157669" y="303236"/>
                    <a:pt x="151192" y="298537"/>
                  </a:cubicBezTo>
                  <a:cubicBezTo>
                    <a:pt x="146112" y="296251"/>
                    <a:pt x="140905" y="293457"/>
                    <a:pt x="135698" y="289901"/>
                  </a:cubicBezTo>
                  <a:cubicBezTo>
                    <a:pt x="130491" y="286345"/>
                    <a:pt x="125538" y="282916"/>
                    <a:pt x="120839" y="279360"/>
                  </a:cubicBezTo>
                  <a:cubicBezTo>
                    <a:pt x="116140" y="275804"/>
                    <a:pt x="111949" y="272883"/>
                    <a:pt x="108266" y="270597"/>
                  </a:cubicBezTo>
                  <a:cubicBezTo>
                    <a:pt x="104583" y="268311"/>
                    <a:pt x="101535" y="267168"/>
                    <a:pt x="99376" y="267295"/>
                  </a:cubicBezTo>
                  <a:cubicBezTo>
                    <a:pt x="95566" y="267549"/>
                    <a:pt x="93661" y="269327"/>
                    <a:pt x="93915" y="272883"/>
                  </a:cubicBezTo>
                  <a:lnTo>
                    <a:pt x="83374" y="364577"/>
                  </a:lnTo>
                  <a:cubicBezTo>
                    <a:pt x="83628" y="368133"/>
                    <a:pt x="88073" y="369657"/>
                    <a:pt x="96963" y="369149"/>
                  </a:cubicBezTo>
                  <a:cubicBezTo>
                    <a:pt x="99122" y="369022"/>
                    <a:pt x="101027" y="368768"/>
                    <a:pt x="102678" y="368514"/>
                  </a:cubicBezTo>
                  <a:cubicBezTo>
                    <a:pt x="104329" y="368260"/>
                    <a:pt x="105726" y="368006"/>
                    <a:pt x="106742" y="367879"/>
                  </a:cubicBezTo>
                  <a:cubicBezTo>
                    <a:pt x="119696" y="363180"/>
                    <a:pt x="133031" y="359751"/>
                    <a:pt x="146620" y="357465"/>
                  </a:cubicBezTo>
                  <a:cubicBezTo>
                    <a:pt x="160209" y="355179"/>
                    <a:pt x="172909" y="348829"/>
                    <a:pt x="184339" y="338161"/>
                  </a:cubicBezTo>
                  <a:cubicBezTo>
                    <a:pt x="186371" y="336002"/>
                    <a:pt x="187514" y="333970"/>
                    <a:pt x="187641" y="331938"/>
                  </a:cubicBezTo>
                  <a:cubicBezTo>
                    <a:pt x="187768" y="329906"/>
                    <a:pt x="188403" y="327874"/>
                    <a:pt x="189292" y="325842"/>
                  </a:cubicBezTo>
                  <a:cubicBezTo>
                    <a:pt x="190308" y="325334"/>
                    <a:pt x="191959" y="324826"/>
                    <a:pt x="194118" y="324445"/>
                  </a:cubicBezTo>
                  <a:cubicBezTo>
                    <a:pt x="196277" y="324064"/>
                    <a:pt x="197420" y="323429"/>
                    <a:pt x="197293" y="322413"/>
                  </a:cubicBezTo>
                  <a:cubicBezTo>
                    <a:pt x="197166" y="320889"/>
                    <a:pt x="196150" y="319365"/>
                    <a:pt x="194118" y="317714"/>
                  </a:cubicBezTo>
                  <a:cubicBezTo>
                    <a:pt x="192086" y="316063"/>
                    <a:pt x="190435" y="315301"/>
                    <a:pt x="189419" y="315301"/>
                  </a:cubicBezTo>
                  <a:close/>
                  <a:moveTo>
                    <a:pt x="30669" y="144232"/>
                  </a:moveTo>
                  <a:cubicBezTo>
                    <a:pt x="30415" y="140295"/>
                    <a:pt x="28637" y="137501"/>
                    <a:pt x="25589" y="136231"/>
                  </a:cubicBezTo>
                  <a:cubicBezTo>
                    <a:pt x="22541" y="134961"/>
                    <a:pt x="19112" y="133945"/>
                    <a:pt x="15429" y="133437"/>
                  </a:cubicBezTo>
                  <a:cubicBezTo>
                    <a:pt x="11746" y="132929"/>
                    <a:pt x="8444" y="131786"/>
                    <a:pt x="5269" y="130135"/>
                  </a:cubicBezTo>
                  <a:cubicBezTo>
                    <a:pt x="2094" y="128484"/>
                    <a:pt x="443" y="125563"/>
                    <a:pt x="62" y="120991"/>
                  </a:cubicBezTo>
                  <a:cubicBezTo>
                    <a:pt x="-319" y="116038"/>
                    <a:pt x="1078" y="112609"/>
                    <a:pt x="3999" y="110958"/>
                  </a:cubicBezTo>
                  <a:cubicBezTo>
                    <a:pt x="6920" y="109307"/>
                    <a:pt x="8825" y="106132"/>
                    <a:pt x="9587" y="101687"/>
                  </a:cubicBezTo>
                  <a:cubicBezTo>
                    <a:pt x="9333" y="98131"/>
                    <a:pt x="8063" y="93940"/>
                    <a:pt x="5904" y="89114"/>
                  </a:cubicBezTo>
                  <a:cubicBezTo>
                    <a:pt x="3745" y="84288"/>
                    <a:pt x="2475" y="81240"/>
                    <a:pt x="2348" y="80224"/>
                  </a:cubicBezTo>
                  <a:cubicBezTo>
                    <a:pt x="2602" y="75144"/>
                    <a:pt x="6666" y="70064"/>
                    <a:pt x="14667" y="64857"/>
                  </a:cubicBezTo>
                  <a:cubicBezTo>
                    <a:pt x="22668" y="59650"/>
                    <a:pt x="31812" y="54824"/>
                    <a:pt x="42226" y="50252"/>
                  </a:cubicBezTo>
                  <a:cubicBezTo>
                    <a:pt x="52640" y="45680"/>
                    <a:pt x="62927" y="41616"/>
                    <a:pt x="72960" y="38060"/>
                  </a:cubicBezTo>
                  <a:cubicBezTo>
                    <a:pt x="82993" y="34504"/>
                    <a:pt x="90359" y="32091"/>
                    <a:pt x="95312" y="30821"/>
                  </a:cubicBezTo>
                  <a:cubicBezTo>
                    <a:pt x="122998" y="23328"/>
                    <a:pt x="150938" y="16724"/>
                    <a:pt x="179005" y="11009"/>
                  </a:cubicBezTo>
                  <a:cubicBezTo>
                    <a:pt x="207072" y="5294"/>
                    <a:pt x="233488" y="1738"/>
                    <a:pt x="258253" y="468"/>
                  </a:cubicBezTo>
                  <a:cubicBezTo>
                    <a:pt x="297877" y="-1564"/>
                    <a:pt x="326452" y="3008"/>
                    <a:pt x="343724" y="14438"/>
                  </a:cubicBezTo>
                  <a:cubicBezTo>
                    <a:pt x="360996" y="25868"/>
                    <a:pt x="370394" y="40981"/>
                    <a:pt x="371664" y="60031"/>
                  </a:cubicBezTo>
                  <a:cubicBezTo>
                    <a:pt x="372553" y="72477"/>
                    <a:pt x="369251" y="83526"/>
                    <a:pt x="361758" y="92924"/>
                  </a:cubicBezTo>
                  <a:cubicBezTo>
                    <a:pt x="354265" y="102322"/>
                    <a:pt x="346010" y="111593"/>
                    <a:pt x="336612" y="120610"/>
                  </a:cubicBezTo>
                  <a:cubicBezTo>
                    <a:pt x="314895" y="142835"/>
                    <a:pt x="290257" y="163282"/>
                    <a:pt x="262698" y="182078"/>
                  </a:cubicBezTo>
                  <a:cubicBezTo>
                    <a:pt x="235139" y="200874"/>
                    <a:pt x="207834" y="217257"/>
                    <a:pt x="180529" y="231227"/>
                  </a:cubicBezTo>
                  <a:cubicBezTo>
                    <a:pt x="178370" y="231862"/>
                    <a:pt x="176846" y="233640"/>
                    <a:pt x="175957" y="236688"/>
                  </a:cubicBezTo>
                  <a:cubicBezTo>
                    <a:pt x="176084" y="238212"/>
                    <a:pt x="178116" y="240117"/>
                    <a:pt x="182180" y="242403"/>
                  </a:cubicBezTo>
                  <a:cubicBezTo>
                    <a:pt x="186244" y="244689"/>
                    <a:pt x="191324" y="247483"/>
                    <a:pt x="197674" y="250658"/>
                  </a:cubicBezTo>
                  <a:cubicBezTo>
                    <a:pt x="204024" y="253833"/>
                    <a:pt x="211009" y="257516"/>
                    <a:pt x="218756" y="261580"/>
                  </a:cubicBezTo>
                  <a:cubicBezTo>
                    <a:pt x="226503" y="265644"/>
                    <a:pt x="234377" y="270597"/>
                    <a:pt x="242505" y="276185"/>
                  </a:cubicBezTo>
                  <a:cubicBezTo>
                    <a:pt x="247712" y="278852"/>
                    <a:pt x="253681" y="282154"/>
                    <a:pt x="260539" y="285837"/>
                  </a:cubicBezTo>
                  <a:cubicBezTo>
                    <a:pt x="267397" y="289520"/>
                    <a:pt x="273874" y="293584"/>
                    <a:pt x="279970" y="298029"/>
                  </a:cubicBezTo>
                  <a:cubicBezTo>
                    <a:pt x="286066" y="302474"/>
                    <a:pt x="291273" y="307427"/>
                    <a:pt x="295464" y="313015"/>
                  </a:cubicBezTo>
                  <a:cubicBezTo>
                    <a:pt x="299655" y="318603"/>
                    <a:pt x="302068" y="324572"/>
                    <a:pt x="302449" y="331049"/>
                  </a:cubicBezTo>
                  <a:cubicBezTo>
                    <a:pt x="303211" y="342987"/>
                    <a:pt x="300163" y="354036"/>
                    <a:pt x="293051" y="363942"/>
                  </a:cubicBezTo>
                  <a:cubicBezTo>
                    <a:pt x="285939" y="373848"/>
                    <a:pt x="276287" y="381087"/>
                    <a:pt x="263841" y="385786"/>
                  </a:cubicBezTo>
                  <a:cubicBezTo>
                    <a:pt x="241235" y="395057"/>
                    <a:pt x="217994" y="404455"/>
                    <a:pt x="193991" y="413980"/>
                  </a:cubicBezTo>
                  <a:cubicBezTo>
                    <a:pt x="169988" y="423505"/>
                    <a:pt x="145731" y="430744"/>
                    <a:pt x="121220" y="435443"/>
                  </a:cubicBezTo>
                  <a:cubicBezTo>
                    <a:pt x="119696" y="436586"/>
                    <a:pt x="116521" y="437348"/>
                    <a:pt x="111822" y="437856"/>
                  </a:cubicBezTo>
                  <a:cubicBezTo>
                    <a:pt x="107123" y="438364"/>
                    <a:pt x="102043" y="439126"/>
                    <a:pt x="96709" y="440142"/>
                  </a:cubicBezTo>
                  <a:cubicBezTo>
                    <a:pt x="91375" y="441158"/>
                    <a:pt x="86168" y="442428"/>
                    <a:pt x="81596" y="443952"/>
                  </a:cubicBezTo>
                  <a:cubicBezTo>
                    <a:pt x="77024" y="445476"/>
                    <a:pt x="73976" y="447762"/>
                    <a:pt x="72452" y="450810"/>
                  </a:cubicBezTo>
                  <a:cubicBezTo>
                    <a:pt x="70928" y="460970"/>
                    <a:pt x="65594" y="467320"/>
                    <a:pt x="56323" y="470114"/>
                  </a:cubicBezTo>
                  <a:cubicBezTo>
                    <a:pt x="47052" y="472908"/>
                    <a:pt x="38670" y="474432"/>
                    <a:pt x="30923" y="474813"/>
                  </a:cubicBezTo>
                  <a:cubicBezTo>
                    <a:pt x="26478" y="475067"/>
                    <a:pt x="22668" y="473797"/>
                    <a:pt x="19493" y="470876"/>
                  </a:cubicBezTo>
                  <a:cubicBezTo>
                    <a:pt x="16318" y="467955"/>
                    <a:pt x="13651" y="464653"/>
                    <a:pt x="11746" y="460716"/>
                  </a:cubicBezTo>
                  <a:cubicBezTo>
                    <a:pt x="9841" y="456779"/>
                    <a:pt x="8444" y="452842"/>
                    <a:pt x="7682" y="448905"/>
                  </a:cubicBezTo>
                  <a:cubicBezTo>
                    <a:pt x="6920" y="444968"/>
                    <a:pt x="6412" y="441666"/>
                    <a:pt x="6158" y="439253"/>
                  </a:cubicBezTo>
                  <a:cubicBezTo>
                    <a:pt x="4634" y="415250"/>
                    <a:pt x="4507" y="390993"/>
                    <a:pt x="5904" y="366609"/>
                  </a:cubicBezTo>
                  <a:cubicBezTo>
                    <a:pt x="7301" y="342225"/>
                    <a:pt x="9460" y="317841"/>
                    <a:pt x="12254" y="293584"/>
                  </a:cubicBezTo>
                  <a:cubicBezTo>
                    <a:pt x="15048" y="269327"/>
                    <a:pt x="18096" y="244943"/>
                    <a:pt x="21525" y="220432"/>
                  </a:cubicBezTo>
                  <a:cubicBezTo>
                    <a:pt x="24954" y="195921"/>
                    <a:pt x="27875" y="171283"/>
                    <a:pt x="30669" y="146518"/>
                  </a:cubicBezTo>
                  <a:close/>
                </a:path>
              </a:pathLst>
            </a:custGeom>
            <a:solidFill>
              <a:srgbClr val="FFFFFF"/>
            </a:solidFill>
          </p:spPr>
        </p:sp>
        <p:sp>
          <p:nvSpPr>
            <p:cNvPr name="Freeform 5" id="5"/>
            <p:cNvSpPr/>
            <p:nvPr/>
          </p:nvSpPr>
          <p:spPr>
            <a:xfrm flipH="false" flipV="false" rot="0">
              <a:off x="392326" y="221234"/>
              <a:ext cx="300857" cy="314165"/>
            </a:xfrm>
            <a:custGeom>
              <a:avLst/>
              <a:gdLst/>
              <a:ahLst/>
              <a:cxnLst/>
              <a:rect r="r" b="b" t="t" l="l"/>
              <a:pathLst>
                <a:path h="314165" w="300857">
                  <a:moveTo>
                    <a:pt x="184508" y="266065"/>
                  </a:moveTo>
                  <a:cubicBezTo>
                    <a:pt x="188318" y="265811"/>
                    <a:pt x="192382" y="264414"/>
                    <a:pt x="196700" y="261620"/>
                  </a:cubicBezTo>
                  <a:lnTo>
                    <a:pt x="194922" y="260985"/>
                  </a:lnTo>
                  <a:cubicBezTo>
                    <a:pt x="193271" y="261112"/>
                    <a:pt x="191239" y="261620"/>
                    <a:pt x="188826" y="262382"/>
                  </a:cubicBezTo>
                  <a:cubicBezTo>
                    <a:pt x="186413" y="263144"/>
                    <a:pt x="184889" y="264414"/>
                    <a:pt x="184508" y="265938"/>
                  </a:cubicBezTo>
                  <a:moveTo>
                    <a:pt x="208892" y="57658"/>
                  </a:moveTo>
                  <a:cubicBezTo>
                    <a:pt x="202288" y="58039"/>
                    <a:pt x="194795" y="59944"/>
                    <a:pt x="186413" y="63373"/>
                  </a:cubicBezTo>
                  <a:cubicBezTo>
                    <a:pt x="178031" y="66802"/>
                    <a:pt x="169522" y="71247"/>
                    <a:pt x="160759" y="76835"/>
                  </a:cubicBezTo>
                  <a:cubicBezTo>
                    <a:pt x="151996" y="82423"/>
                    <a:pt x="143487" y="88265"/>
                    <a:pt x="135486" y="94742"/>
                  </a:cubicBezTo>
                  <a:cubicBezTo>
                    <a:pt x="127485" y="101219"/>
                    <a:pt x="120754" y="107823"/>
                    <a:pt x="115674" y="114681"/>
                  </a:cubicBezTo>
                  <a:cubicBezTo>
                    <a:pt x="114785" y="117221"/>
                    <a:pt x="113515" y="118999"/>
                    <a:pt x="111864" y="120142"/>
                  </a:cubicBezTo>
                  <a:cubicBezTo>
                    <a:pt x="110213" y="121285"/>
                    <a:pt x="109578" y="122809"/>
                    <a:pt x="109705" y="124714"/>
                  </a:cubicBezTo>
                  <a:cubicBezTo>
                    <a:pt x="109832" y="127254"/>
                    <a:pt x="111356" y="128397"/>
                    <a:pt x="114150" y="128270"/>
                  </a:cubicBezTo>
                  <a:lnTo>
                    <a:pt x="120754" y="127889"/>
                  </a:lnTo>
                  <a:cubicBezTo>
                    <a:pt x="133073" y="121666"/>
                    <a:pt x="144630" y="115189"/>
                    <a:pt x="155552" y="108331"/>
                  </a:cubicBezTo>
                  <a:cubicBezTo>
                    <a:pt x="166474" y="101473"/>
                    <a:pt x="177650" y="93980"/>
                    <a:pt x="189334" y="85852"/>
                  </a:cubicBezTo>
                  <a:cubicBezTo>
                    <a:pt x="193525" y="82677"/>
                    <a:pt x="198732" y="78994"/>
                    <a:pt x="204828" y="74930"/>
                  </a:cubicBezTo>
                  <a:cubicBezTo>
                    <a:pt x="210924" y="70866"/>
                    <a:pt x="213718" y="65532"/>
                    <a:pt x="213337" y="59055"/>
                  </a:cubicBezTo>
                  <a:cubicBezTo>
                    <a:pt x="213337" y="58547"/>
                    <a:pt x="212956" y="58039"/>
                    <a:pt x="212448" y="57658"/>
                  </a:cubicBezTo>
                  <a:close/>
                  <a:moveTo>
                    <a:pt x="110975" y="106426"/>
                  </a:moveTo>
                  <a:cubicBezTo>
                    <a:pt x="106530" y="106680"/>
                    <a:pt x="102593" y="109093"/>
                    <a:pt x="99037" y="113411"/>
                  </a:cubicBezTo>
                  <a:cubicBezTo>
                    <a:pt x="95481" y="117729"/>
                    <a:pt x="93576" y="121920"/>
                    <a:pt x="93195" y="125349"/>
                  </a:cubicBezTo>
                  <a:cubicBezTo>
                    <a:pt x="97005" y="125095"/>
                    <a:pt x="100815" y="122682"/>
                    <a:pt x="104371" y="117983"/>
                  </a:cubicBezTo>
                  <a:cubicBezTo>
                    <a:pt x="107927" y="113284"/>
                    <a:pt x="110213" y="109474"/>
                    <a:pt x="111102" y="106299"/>
                  </a:cubicBezTo>
                  <a:moveTo>
                    <a:pt x="92052" y="268478"/>
                  </a:moveTo>
                  <a:cubicBezTo>
                    <a:pt x="93195" y="268351"/>
                    <a:pt x="93703" y="267589"/>
                    <a:pt x="93576" y="266192"/>
                  </a:cubicBezTo>
                  <a:cubicBezTo>
                    <a:pt x="93322" y="261747"/>
                    <a:pt x="89893" y="259588"/>
                    <a:pt x="83162" y="259969"/>
                  </a:cubicBezTo>
                  <a:cubicBezTo>
                    <a:pt x="81003" y="260096"/>
                    <a:pt x="79860" y="260858"/>
                    <a:pt x="79987" y="262382"/>
                  </a:cubicBezTo>
                  <a:cubicBezTo>
                    <a:pt x="80114" y="264414"/>
                    <a:pt x="81511" y="265938"/>
                    <a:pt x="84051" y="267081"/>
                  </a:cubicBezTo>
                  <a:cubicBezTo>
                    <a:pt x="86591" y="268224"/>
                    <a:pt x="89258" y="268732"/>
                    <a:pt x="92052" y="268478"/>
                  </a:cubicBezTo>
                  <a:moveTo>
                    <a:pt x="187556" y="233299"/>
                  </a:moveTo>
                  <a:cubicBezTo>
                    <a:pt x="192001" y="233045"/>
                    <a:pt x="197335" y="230124"/>
                    <a:pt x="203558" y="224536"/>
                  </a:cubicBezTo>
                  <a:cubicBezTo>
                    <a:pt x="209781" y="218948"/>
                    <a:pt x="216131" y="212852"/>
                    <a:pt x="222608" y="206248"/>
                  </a:cubicBezTo>
                  <a:cubicBezTo>
                    <a:pt x="229085" y="199644"/>
                    <a:pt x="235054" y="193548"/>
                    <a:pt x="240515" y="187960"/>
                  </a:cubicBezTo>
                  <a:cubicBezTo>
                    <a:pt x="245976" y="182372"/>
                    <a:pt x="250294" y="179578"/>
                    <a:pt x="253596" y="179324"/>
                  </a:cubicBezTo>
                  <a:cubicBezTo>
                    <a:pt x="256898" y="179070"/>
                    <a:pt x="262486" y="179705"/>
                    <a:pt x="270233" y="181102"/>
                  </a:cubicBezTo>
                  <a:cubicBezTo>
                    <a:pt x="277980" y="182499"/>
                    <a:pt x="282044" y="184912"/>
                    <a:pt x="282298" y="188341"/>
                  </a:cubicBezTo>
                  <a:cubicBezTo>
                    <a:pt x="282298" y="189357"/>
                    <a:pt x="282044" y="190246"/>
                    <a:pt x="281282" y="191008"/>
                  </a:cubicBezTo>
                  <a:cubicBezTo>
                    <a:pt x="280520" y="191770"/>
                    <a:pt x="280139" y="192659"/>
                    <a:pt x="280266" y="193675"/>
                  </a:cubicBezTo>
                  <a:cubicBezTo>
                    <a:pt x="280393" y="196215"/>
                    <a:pt x="281790" y="197739"/>
                    <a:pt x="284330" y="198374"/>
                  </a:cubicBezTo>
                  <a:cubicBezTo>
                    <a:pt x="286870" y="199009"/>
                    <a:pt x="288140" y="200279"/>
                    <a:pt x="288267" y="202311"/>
                  </a:cubicBezTo>
                  <a:cubicBezTo>
                    <a:pt x="288394" y="203835"/>
                    <a:pt x="287378" y="205867"/>
                    <a:pt x="285346" y="208534"/>
                  </a:cubicBezTo>
                  <a:cubicBezTo>
                    <a:pt x="283314" y="211201"/>
                    <a:pt x="281028" y="213868"/>
                    <a:pt x="278361" y="216789"/>
                  </a:cubicBezTo>
                  <a:cubicBezTo>
                    <a:pt x="275694" y="219710"/>
                    <a:pt x="273535" y="222631"/>
                    <a:pt x="271503" y="225806"/>
                  </a:cubicBezTo>
                  <a:cubicBezTo>
                    <a:pt x="269471" y="228981"/>
                    <a:pt x="268582" y="231521"/>
                    <a:pt x="268709" y="233426"/>
                  </a:cubicBezTo>
                  <a:cubicBezTo>
                    <a:pt x="268836" y="234950"/>
                    <a:pt x="269217" y="236220"/>
                    <a:pt x="269725" y="237109"/>
                  </a:cubicBezTo>
                  <a:cubicBezTo>
                    <a:pt x="270233" y="237998"/>
                    <a:pt x="270614" y="239014"/>
                    <a:pt x="270741" y="240030"/>
                  </a:cubicBezTo>
                  <a:cubicBezTo>
                    <a:pt x="271122" y="244983"/>
                    <a:pt x="267312" y="251079"/>
                    <a:pt x="259565" y="258318"/>
                  </a:cubicBezTo>
                  <a:cubicBezTo>
                    <a:pt x="251818" y="265557"/>
                    <a:pt x="242547" y="272542"/>
                    <a:pt x="232006" y="279400"/>
                  </a:cubicBezTo>
                  <a:cubicBezTo>
                    <a:pt x="221465" y="286258"/>
                    <a:pt x="211051" y="292227"/>
                    <a:pt x="200891" y="297561"/>
                  </a:cubicBezTo>
                  <a:cubicBezTo>
                    <a:pt x="190731" y="302895"/>
                    <a:pt x="183746" y="306070"/>
                    <a:pt x="179936" y="307340"/>
                  </a:cubicBezTo>
                  <a:cubicBezTo>
                    <a:pt x="173967" y="309626"/>
                    <a:pt x="167617" y="311277"/>
                    <a:pt x="160759" y="312166"/>
                  </a:cubicBezTo>
                  <a:cubicBezTo>
                    <a:pt x="153901" y="313055"/>
                    <a:pt x="147424" y="313563"/>
                    <a:pt x="141455" y="313944"/>
                  </a:cubicBezTo>
                  <a:cubicBezTo>
                    <a:pt x="123802" y="314833"/>
                    <a:pt x="106657" y="313055"/>
                    <a:pt x="90147" y="308356"/>
                  </a:cubicBezTo>
                  <a:cubicBezTo>
                    <a:pt x="73637" y="303657"/>
                    <a:pt x="58651" y="296799"/>
                    <a:pt x="45697" y="287782"/>
                  </a:cubicBezTo>
                  <a:cubicBezTo>
                    <a:pt x="32743" y="278765"/>
                    <a:pt x="22075" y="267589"/>
                    <a:pt x="14074" y="254381"/>
                  </a:cubicBezTo>
                  <a:cubicBezTo>
                    <a:pt x="6073" y="241173"/>
                    <a:pt x="1501" y="226695"/>
                    <a:pt x="358" y="210693"/>
                  </a:cubicBezTo>
                  <a:cubicBezTo>
                    <a:pt x="-1674" y="180213"/>
                    <a:pt x="4930" y="151384"/>
                    <a:pt x="20297" y="124206"/>
                  </a:cubicBezTo>
                  <a:cubicBezTo>
                    <a:pt x="35664" y="97028"/>
                    <a:pt x="55984" y="74041"/>
                    <a:pt x="81257" y="55118"/>
                  </a:cubicBezTo>
                  <a:cubicBezTo>
                    <a:pt x="91163" y="46609"/>
                    <a:pt x="101069" y="38989"/>
                    <a:pt x="110848" y="32512"/>
                  </a:cubicBezTo>
                  <a:cubicBezTo>
                    <a:pt x="120627" y="26035"/>
                    <a:pt x="130787" y="20447"/>
                    <a:pt x="141201" y="15875"/>
                  </a:cubicBezTo>
                  <a:cubicBezTo>
                    <a:pt x="151615" y="11303"/>
                    <a:pt x="163172" y="7874"/>
                    <a:pt x="175745" y="5334"/>
                  </a:cubicBezTo>
                  <a:cubicBezTo>
                    <a:pt x="188318" y="2794"/>
                    <a:pt x="202796" y="1270"/>
                    <a:pt x="219306" y="381"/>
                  </a:cubicBezTo>
                  <a:cubicBezTo>
                    <a:pt x="229212" y="-127"/>
                    <a:pt x="238864" y="-127"/>
                    <a:pt x="248389" y="381"/>
                  </a:cubicBezTo>
                  <a:cubicBezTo>
                    <a:pt x="257914" y="889"/>
                    <a:pt x="266296" y="2540"/>
                    <a:pt x="274043" y="5461"/>
                  </a:cubicBezTo>
                  <a:cubicBezTo>
                    <a:pt x="281790" y="8382"/>
                    <a:pt x="287886" y="12446"/>
                    <a:pt x="292712" y="17653"/>
                  </a:cubicBezTo>
                  <a:cubicBezTo>
                    <a:pt x="297538" y="22860"/>
                    <a:pt x="300205" y="30099"/>
                    <a:pt x="300713" y="38989"/>
                  </a:cubicBezTo>
                  <a:cubicBezTo>
                    <a:pt x="301475" y="50038"/>
                    <a:pt x="299189" y="60325"/>
                    <a:pt x="294109" y="69850"/>
                  </a:cubicBezTo>
                  <a:cubicBezTo>
                    <a:pt x="289029" y="79375"/>
                    <a:pt x="282298" y="88392"/>
                    <a:pt x="274297" y="96901"/>
                  </a:cubicBezTo>
                  <a:cubicBezTo>
                    <a:pt x="266296" y="105410"/>
                    <a:pt x="257279" y="113284"/>
                    <a:pt x="247246" y="120523"/>
                  </a:cubicBezTo>
                  <a:cubicBezTo>
                    <a:pt x="237213" y="127762"/>
                    <a:pt x="227942" y="134493"/>
                    <a:pt x="219560" y="140462"/>
                  </a:cubicBezTo>
                  <a:cubicBezTo>
                    <a:pt x="206352" y="149733"/>
                    <a:pt x="194795" y="157226"/>
                    <a:pt x="185016" y="162941"/>
                  </a:cubicBezTo>
                  <a:cubicBezTo>
                    <a:pt x="175237" y="168656"/>
                    <a:pt x="162918" y="173736"/>
                    <a:pt x="148313" y="178054"/>
                  </a:cubicBezTo>
                  <a:cubicBezTo>
                    <a:pt x="139677" y="180594"/>
                    <a:pt x="130406" y="183388"/>
                    <a:pt x="120754" y="186690"/>
                  </a:cubicBezTo>
                  <a:cubicBezTo>
                    <a:pt x="111102" y="189992"/>
                    <a:pt x="98402" y="192024"/>
                    <a:pt x="83035" y="192786"/>
                  </a:cubicBezTo>
                  <a:cubicBezTo>
                    <a:pt x="81892" y="192913"/>
                    <a:pt x="80876" y="192659"/>
                    <a:pt x="79733" y="192151"/>
                  </a:cubicBezTo>
                  <a:cubicBezTo>
                    <a:pt x="78590" y="191643"/>
                    <a:pt x="77193" y="191516"/>
                    <a:pt x="75542" y="191643"/>
                  </a:cubicBezTo>
                  <a:cubicBezTo>
                    <a:pt x="73383" y="191770"/>
                    <a:pt x="70589" y="194691"/>
                    <a:pt x="67414" y="200406"/>
                  </a:cubicBezTo>
                  <a:cubicBezTo>
                    <a:pt x="64239" y="206121"/>
                    <a:pt x="62334" y="209677"/>
                    <a:pt x="61953" y="211201"/>
                  </a:cubicBezTo>
                  <a:cubicBezTo>
                    <a:pt x="61953" y="211709"/>
                    <a:pt x="62334" y="213233"/>
                    <a:pt x="63096" y="215646"/>
                  </a:cubicBezTo>
                  <a:cubicBezTo>
                    <a:pt x="63858" y="218059"/>
                    <a:pt x="64493" y="220726"/>
                    <a:pt x="65255" y="223393"/>
                  </a:cubicBezTo>
                  <a:cubicBezTo>
                    <a:pt x="66017" y="226060"/>
                    <a:pt x="66779" y="228600"/>
                    <a:pt x="67795" y="230759"/>
                  </a:cubicBezTo>
                  <a:cubicBezTo>
                    <a:pt x="68811" y="232918"/>
                    <a:pt x="69827" y="234061"/>
                    <a:pt x="70843" y="233934"/>
                  </a:cubicBezTo>
                  <a:cubicBezTo>
                    <a:pt x="71859" y="233807"/>
                    <a:pt x="72367" y="232791"/>
                    <a:pt x="72367" y="230886"/>
                  </a:cubicBezTo>
                  <a:cubicBezTo>
                    <a:pt x="72113" y="227330"/>
                    <a:pt x="71605" y="224155"/>
                    <a:pt x="70843" y="221234"/>
                  </a:cubicBezTo>
                  <a:cubicBezTo>
                    <a:pt x="70081" y="218313"/>
                    <a:pt x="69573" y="215011"/>
                    <a:pt x="69319" y="211455"/>
                  </a:cubicBezTo>
                  <a:cubicBezTo>
                    <a:pt x="69192" y="208915"/>
                    <a:pt x="69954" y="206248"/>
                    <a:pt x="71732" y="203454"/>
                  </a:cubicBezTo>
                  <a:cubicBezTo>
                    <a:pt x="73510" y="200660"/>
                    <a:pt x="76050" y="199136"/>
                    <a:pt x="79352" y="198882"/>
                  </a:cubicBezTo>
                  <a:cubicBezTo>
                    <a:pt x="79860" y="198882"/>
                    <a:pt x="80876" y="200533"/>
                    <a:pt x="82146" y="203962"/>
                  </a:cubicBezTo>
                  <a:cubicBezTo>
                    <a:pt x="83416" y="207391"/>
                    <a:pt x="84686" y="211201"/>
                    <a:pt x="85829" y="215519"/>
                  </a:cubicBezTo>
                  <a:cubicBezTo>
                    <a:pt x="86972" y="219837"/>
                    <a:pt x="87988" y="223774"/>
                    <a:pt x="89131" y="227711"/>
                  </a:cubicBezTo>
                  <a:cubicBezTo>
                    <a:pt x="90274" y="231648"/>
                    <a:pt x="91417" y="234442"/>
                    <a:pt x="92560" y="235839"/>
                  </a:cubicBezTo>
                  <a:cubicBezTo>
                    <a:pt x="103228" y="246888"/>
                    <a:pt x="116309" y="251968"/>
                    <a:pt x="131676" y="251079"/>
                  </a:cubicBezTo>
                  <a:cubicBezTo>
                    <a:pt x="142725" y="250571"/>
                    <a:pt x="152250" y="248920"/>
                    <a:pt x="160378" y="246126"/>
                  </a:cubicBezTo>
                  <a:cubicBezTo>
                    <a:pt x="168506" y="243332"/>
                    <a:pt x="177650" y="239141"/>
                    <a:pt x="187683" y="233045"/>
                  </a:cubicBezTo>
                </a:path>
              </a:pathLst>
            </a:custGeom>
            <a:solidFill>
              <a:srgbClr val="FFFFFF"/>
            </a:solidFill>
          </p:spPr>
        </p:sp>
      </p:grpSp>
      <p:sp>
        <p:nvSpPr>
          <p:cNvPr name="Freeform 6" id="6"/>
          <p:cNvSpPr/>
          <p:nvPr/>
        </p:nvSpPr>
        <p:spPr>
          <a:xfrm flipH="false" flipV="false" rot="0">
            <a:off x="384794" y="393929"/>
            <a:ext cx="805120" cy="583139"/>
          </a:xfrm>
          <a:custGeom>
            <a:avLst/>
            <a:gdLst/>
            <a:ahLst/>
            <a:cxnLst/>
            <a:rect r="r" b="b" t="t" l="l"/>
            <a:pathLst>
              <a:path h="583139" w="805120">
                <a:moveTo>
                  <a:pt x="0" y="0"/>
                </a:moveTo>
                <a:lnTo>
                  <a:pt x="805120" y="0"/>
                </a:lnTo>
                <a:lnTo>
                  <a:pt x="805120" y="583139"/>
                </a:lnTo>
                <a:lnTo>
                  <a:pt x="0" y="58313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353298" y="6803613"/>
            <a:ext cx="1128076" cy="615200"/>
          </a:xfrm>
          <a:custGeom>
            <a:avLst/>
            <a:gdLst/>
            <a:ahLst/>
            <a:cxnLst/>
            <a:rect r="r" b="b" t="t" l="l"/>
            <a:pathLst>
              <a:path h="615200" w="1128076">
                <a:moveTo>
                  <a:pt x="0" y="0"/>
                </a:moveTo>
                <a:lnTo>
                  <a:pt x="1128075" y="0"/>
                </a:lnTo>
                <a:lnTo>
                  <a:pt x="1128075" y="615200"/>
                </a:lnTo>
                <a:lnTo>
                  <a:pt x="0" y="6152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8" id="8"/>
          <p:cNvGrpSpPr>
            <a:grpSpLocks noChangeAspect="true"/>
          </p:cNvGrpSpPr>
          <p:nvPr/>
        </p:nvGrpSpPr>
        <p:grpSpPr>
          <a:xfrm rot="0">
            <a:off x="343101" y="3336630"/>
            <a:ext cx="1335953" cy="275771"/>
            <a:chOff x="0" y="0"/>
            <a:chExt cx="1895615" cy="391300"/>
          </a:xfrm>
        </p:grpSpPr>
        <p:sp>
          <p:nvSpPr>
            <p:cNvPr name="Freeform 9" id="9"/>
            <p:cNvSpPr/>
            <p:nvPr/>
          </p:nvSpPr>
          <p:spPr>
            <a:xfrm flipH="false" flipV="false" rot="0">
              <a:off x="63500" y="68199"/>
              <a:ext cx="158369" cy="196850"/>
            </a:xfrm>
            <a:custGeom>
              <a:avLst/>
              <a:gdLst/>
              <a:ahLst/>
              <a:cxnLst/>
              <a:rect r="r" b="b" t="t" l="l"/>
              <a:pathLst>
                <a:path h="196850" w="158369">
                  <a:moveTo>
                    <a:pt x="46736" y="0"/>
                  </a:moveTo>
                  <a:cubicBezTo>
                    <a:pt x="57785" y="35052"/>
                    <a:pt x="66929" y="60198"/>
                    <a:pt x="78613" y="84709"/>
                  </a:cubicBezTo>
                  <a:lnTo>
                    <a:pt x="79756" y="84709"/>
                  </a:lnTo>
                  <a:cubicBezTo>
                    <a:pt x="91440" y="60198"/>
                    <a:pt x="100457" y="35052"/>
                    <a:pt x="111633" y="0"/>
                  </a:cubicBezTo>
                  <a:lnTo>
                    <a:pt x="158369" y="0"/>
                  </a:lnTo>
                  <a:cubicBezTo>
                    <a:pt x="144653" y="43180"/>
                    <a:pt x="124460" y="90551"/>
                    <a:pt x="102235" y="131191"/>
                  </a:cubicBezTo>
                  <a:lnTo>
                    <a:pt x="102235" y="196850"/>
                  </a:lnTo>
                  <a:lnTo>
                    <a:pt x="56134" y="196850"/>
                  </a:lnTo>
                  <a:lnTo>
                    <a:pt x="56134" y="131064"/>
                  </a:lnTo>
                  <a:cubicBezTo>
                    <a:pt x="33909" y="90551"/>
                    <a:pt x="13716" y="43180"/>
                    <a:pt x="0" y="0"/>
                  </a:cubicBezTo>
                  <a:close/>
                </a:path>
              </a:pathLst>
            </a:custGeom>
            <a:solidFill>
              <a:srgbClr val="19233D"/>
            </a:solidFill>
          </p:spPr>
        </p:sp>
        <p:sp>
          <p:nvSpPr>
            <p:cNvPr name="Freeform 10" id="10"/>
            <p:cNvSpPr/>
            <p:nvPr/>
          </p:nvSpPr>
          <p:spPr>
            <a:xfrm flipH="false" flipV="false" rot="0">
              <a:off x="236474" y="118745"/>
              <a:ext cx="142240" cy="150876"/>
            </a:xfrm>
            <a:custGeom>
              <a:avLst/>
              <a:gdLst/>
              <a:ahLst/>
              <a:cxnLst/>
              <a:rect r="r" b="b" t="t" l="l"/>
              <a:pathLst>
                <a:path h="150876" w="142240">
                  <a:moveTo>
                    <a:pt x="44323" y="75565"/>
                  </a:moveTo>
                  <a:cubicBezTo>
                    <a:pt x="44323" y="104140"/>
                    <a:pt x="53340" y="115824"/>
                    <a:pt x="71247" y="115824"/>
                  </a:cubicBezTo>
                  <a:cubicBezTo>
                    <a:pt x="88773" y="115824"/>
                    <a:pt x="97790" y="104140"/>
                    <a:pt x="97790" y="75565"/>
                  </a:cubicBezTo>
                  <a:cubicBezTo>
                    <a:pt x="97790" y="46609"/>
                    <a:pt x="88773" y="34925"/>
                    <a:pt x="71247" y="34925"/>
                  </a:cubicBezTo>
                  <a:cubicBezTo>
                    <a:pt x="53467" y="34925"/>
                    <a:pt x="44323" y="46609"/>
                    <a:pt x="44323" y="75565"/>
                  </a:cubicBezTo>
                  <a:moveTo>
                    <a:pt x="0" y="74422"/>
                  </a:moveTo>
                  <a:cubicBezTo>
                    <a:pt x="0" y="27178"/>
                    <a:pt x="24003" y="0"/>
                    <a:pt x="71247" y="0"/>
                  </a:cubicBezTo>
                  <a:cubicBezTo>
                    <a:pt x="118491" y="0"/>
                    <a:pt x="142240" y="27178"/>
                    <a:pt x="142240" y="74422"/>
                  </a:cubicBezTo>
                  <a:lnTo>
                    <a:pt x="142240" y="76454"/>
                  </a:lnTo>
                  <a:cubicBezTo>
                    <a:pt x="142240" y="123825"/>
                    <a:pt x="118618" y="150876"/>
                    <a:pt x="71247" y="150876"/>
                  </a:cubicBezTo>
                  <a:cubicBezTo>
                    <a:pt x="23876" y="150876"/>
                    <a:pt x="0" y="123698"/>
                    <a:pt x="0" y="76454"/>
                  </a:cubicBezTo>
                  <a:close/>
                </a:path>
              </a:pathLst>
            </a:custGeom>
            <a:solidFill>
              <a:srgbClr val="19233D"/>
            </a:solidFill>
          </p:spPr>
        </p:sp>
        <p:sp>
          <p:nvSpPr>
            <p:cNvPr name="Freeform 11" id="11"/>
            <p:cNvSpPr/>
            <p:nvPr/>
          </p:nvSpPr>
          <p:spPr>
            <a:xfrm flipH="false" flipV="false" rot="0">
              <a:off x="402463" y="123317"/>
              <a:ext cx="126746" cy="146304"/>
            </a:xfrm>
            <a:custGeom>
              <a:avLst/>
              <a:gdLst/>
              <a:ahLst/>
              <a:cxnLst/>
              <a:rect r="r" b="b" t="t" l="l"/>
              <a:pathLst>
                <a:path h="146304" w="126746">
                  <a:moveTo>
                    <a:pt x="42545" y="0"/>
                  </a:moveTo>
                  <a:lnTo>
                    <a:pt x="42545" y="76454"/>
                  </a:lnTo>
                  <a:cubicBezTo>
                    <a:pt x="42545" y="86995"/>
                    <a:pt x="42799" y="94869"/>
                    <a:pt x="43942" y="99187"/>
                  </a:cubicBezTo>
                  <a:cubicBezTo>
                    <a:pt x="45974" y="106807"/>
                    <a:pt x="52705" y="111125"/>
                    <a:pt x="63246" y="111125"/>
                  </a:cubicBezTo>
                  <a:cubicBezTo>
                    <a:pt x="73787" y="111125"/>
                    <a:pt x="80518" y="106807"/>
                    <a:pt x="82550" y="99187"/>
                  </a:cubicBezTo>
                  <a:cubicBezTo>
                    <a:pt x="83693" y="94742"/>
                    <a:pt x="84074" y="86868"/>
                    <a:pt x="84074" y="76454"/>
                  </a:cubicBezTo>
                  <a:lnTo>
                    <a:pt x="84074" y="0"/>
                  </a:lnTo>
                  <a:lnTo>
                    <a:pt x="126746" y="0"/>
                  </a:lnTo>
                  <a:lnTo>
                    <a:pt x="126746" y="71247"/>
                  </a:lnTo>
                  <a:cubicBezTo>
                    <a:pt x="126746" y="86106"/>
                    <a:pt x="126492" y="96901"/>
                    <a:pt x="125857" y="101092"/>
                  </a:cubicBezTo>
                  <a:cubicBezTo>
                    <a:pt x="122047" y="134112"/>
                    <a:pt x="101600" y="146304"/>
                    <a:pt x="63373" y="146304"/>
                  </a:cubicBezTo>
                  <a:cubicBezTo>
                    <a:pt x="25146" y="146304"/>
                    <a:pt x="4699" y="134112"/>
                    <a:pt x="889" y="101092"/>
                  </a:cubicBezTo>
                  <a:cubicBezTo>
                    <a:pt x="254" y="97028"/>
                    <a:pt x="0" y="86233"/>
                    <a:pt x="0" y="71247"/>
                  </a:cubicBezTo>
                  <a:lnTo>
                    <a:pt x="0" y="0"/>
                  </a:lnTo>
                  <a:close/>
                </a:path>
              </a:pathLst>
            </a:custGeom>
            <a:solidFill>
              <a:srgbClr val="19233D"/>
            </a:solidFill>
          </p:spPr>
        </p:sp>
        <p:sp>
          <p:nvSpPr>
            <p:cNvPr name="Freeform 12" id="12"/>
            <p:cNvSpPr/>
            <p:nvPr/>
          </p:nvSpPr>
          <p:spPr>
            <a:xfrm flipH="false" flipV="false" rot="0">
              <a:off x="558038" y="118618"/>
              <a:ext cx="131572" cy="146431"/>
            </a:xfrm>
            <a:custGeom>
              <a:avLst/>
              <a:gdLst/>
              <a:ahLst/>
              <a:cxnLst/>
              <a:rect r="r" b="b" t="t" l="l"/>
              <a:pathLst>
                <a:path h="146431" w="131572">
                  <a:moveTo>
                    <a:pt x="38227" y="4699"/>
                  </a:moveTo>
                  <a:lnTo>
                    <a:pt x="39624" y="18415"/>
                  </a:lnTo>
                  <a:lnTo>
                    <a:pt x="40259" y="18415"/>
                  </a:lnTo>
                  <a:cubicBezTo>
                    <a:pt x="50546" y="7620"/>
                    <a:pt x="64516" y="0"/>
                    <a:pt x="84328" y="0"/>
                  </a:cubicBezTo>
                  <a:cubicBezTo>
                    <a:pt x="98298" y="0"/>
                    <a:pt x="111506" y="4953"/>
                    <a:pt x="118745" y="12573"/>
                  </a:cubicBezTo>
                  <a:cubicBezTo>
                    <a:pt x="127762" y="21844"/>
                    <a:pt x="131572" y="36195"/>
                    <a:pt x="131572" y="55245"/>
                  </a:cubicBezTo>
                  <a:lnTo>
                    <a:pt x="131572" y="146304"/>
                  </a:lnTo>
                  <a:lnTo>
                    <a:pt x="88773" y="146304"/>
                  </a:lnTo>
                  <a:lnTo>
                    <a:pt x="88773" y="61976"/>
                  </a:lnTo>
                  <a:cubicBezTo>
                    <a:pt x="88773" y="53213"/>
                    <a:pt x="87630" y="48260"/>
                    <a:pt x="84963" y="44704"/>
                  </a:cubicBezTo>
                  <a:cubicBezTo>
                    <a:pt x="82042" y="40894"/>
                    <a:pt x="77089" y="38608"/>
                    <a:pt x="70358" y="38608"/>
                  </a:cubicBezTo>
                  <a:cubicBezTo>
                    <a:pt x="59309" y="38608"/>
                    <a:pt x="49657" y="43815"/>
                    <a:pt x="42926" y="51181"/>
                  </a:cubicBezTo>
                  <a:lnTo>
                    <a:pt x="42926" y="146431"/>
                  </a:lnTo>
                  <a:lnTo>
                    <a:pt x="0" y="146431"/>
                  </a:lnTo>
                  <a:lnTo>
                    <a:pt x="0" y="4699"/>
                  </a:lnTo>
                  <a:close/>
                </a:path>
              </a:pathLst>
            </a:custGeom>
            <a:solidFill>
              <a:srgbClr val="19233D"/>
            </a:solidFill>
          </p:spPr>
        </p:sp>
        <p:sp>
          <p:nvSpPr>
            <p:cNvPr name="Freeform 13" id="13"/>
            <p:cNvSpPr/>
            <p:nvPr/>
          </p:nvSpPr>
          <p:spPr>
            <a:xfrm flipH="false" flipV="false" rot="0">
              <a:off x="715010" y="111760"/>
              <a:ext cx="142367" cy="216027"/>
            </a:xfrm>
            <a:custGeom>
              <a:avLst/>
              <a:gdLst/>
              <a:ahLst/>
              <a:cxnLst/>
              <a:rect r="r" b="b" t="t" l="l"/>
              <a:pathLst>
                <a:path h="216027" w="142367">
                  <a:moveTo>
                    <a:pt x="45974" y="59817"/>
                  </a:moveTo>
                  <a:cubicBezTo>
                    <a:pt x="45974" y="77089"/>
                    <a:pt x="52451" y="82550"/>
                    <a:pt x="64643" y="82550"/>
                  </a:cubicBezTo>
                  <a:cubicBezTo>
                    <a:pt x="77470" y="82550"/>
                    <a:pt x="83566" y="76962"/>
                    <a:pt x="83566" y="59817"/>
                  </a:cubicBezTo>
                  <a:cubicBezTo>
                    <a:pt x="83566" y="42672"/>
                    <a:pt x="77470" y="36195"/>
                    <a:pt x="64643" y="36195"/>
                  </a:cubicBezTo>
                  <a:cubicBezTo>
                    <a:pt x="52324" y="36195"/>
                    <a:pt x="45974" y="42672"/>
                    <a:pt x="45974" y="59817"/>
                  </a:cubicBezTo>
                  <a:moveTo>
                    <a:pt x="44577" y="158242"/>
                  </a:moveTo>
                  <a:cubicBezTo>
                    <a:pt x="41656" y="162560"/>
                    <a:pt x="39878" y="167513"/>
                    <a:pt x="39878" y="172593"/>
                  </a:cubicBezTo>
                  <a:cubicBezTo>
                    <a:pt x="39878" y="182499"/>
                    <a:pt x="47752" y="186563"/>
                    <a:pt x="67310" y="186563"/>
                  </a:cubicBezTo>
                  <a:cubicBezTo>
                    <a:pt x="86614" y="186563"/>
                    <a:pt x="93853" y="179832"/>
                    <a:pt x="93853" y="171069"/>
                  </a:cubicBezTo>
                  <a:cubicBezTo>
                    <a:pt x="93853" y="160020"/>
                    <a:pt x="85725" y="160528"/>
                    <a:pt x="65786" y="159385"/>
                  </a:cubicBezTo>
                  <a:close/>
                  <a:moveTo>
                    <a:pt x="127" y="58928"/>
                  </a:moveTo>
                  <a:cubicBezTo>
                    <a:pt x="127" y="23876"/>
                    <a:pt x="27305" y="6985"/>
                    <a:pt x="64643" y="6985"/>
                  </a:cubicBezTo>
                  <a:cubicBezTo>
                    <a:pt x="81915" y="6985"/>
                    <a:pt x="95885" y="9906"/>
                    <a:pt x="107315" y="16891"/>
                  </a:cubicBezTo>
                  <a:lnTo>
                    <a:pt x="107569" y="16891"/>
                  </a:lnTo>
                  <a:cubicBezTo>
                    <a:pt x="107569" y="16891"/>
                    <a:pt x="114554" y="508"/>
                    <a:pt x="137668" y="0"/>
                  </a:cubicBezTo>
                  <a:lnTo>
                    <a:pt x="142367" y="0"/>
                  </a:lnTo>
                  <a:lnTo>
                    <a:pt x="142367" y="33909"/>
                  </a:lnTo>
                  <a:lnTo>
                    <a:pt x="136779" y="33909"/>
                  </a:lnTo>
                  <a:cubicBezTo>
                    <a:pt x="131826" y="33909"/>
                    <a:pt x="127127" y="34798"/>
                    <a:pt x="124206" y="35687"/>
                  </a:cubicBezTo>
                  <a:cubicBezTo>
                    <a:pt x="127762" y="42418"/>
                    <a:pt x="129794" y="50546"/>
                    <a:pt x="129794" y="59055"/>
                  </a:cubicBezTo>
                  <a:lnTo>
                    <a:pt x="129794" y="60833"/>
                  </a:lnTo>
                  <a:cubicBezTo>
                    <a:pt x="129794" y="97917"/>
                    <a:pt x="100330" y="111887"/>
                    <a:pt x="64643" y="111887"/>
                  </a:cubicBezTo>
                  <a:cubicBezTo>
                    <a:pt x="59055" y="111887"/>
                    <a:pt x="53213" y="111633"/>
                    <a:pt x="47752" y="110998"/>
                  </a:cubicBezTo>
                  <a:cubicBezTo>
                    <a:pt x="46228" y="114173"/>
                    <a:pt x="44577" y="118872"/>
                    <a:pt x="43688" y="122682"/>
                  </a:cubicBezTo>
                  <a:lnTo>
                    <a:pt x="71120" y="123825"/>
                  </a:lnTo>
                  <a:cubicBezTo>
                    <a:pt x="90678" y="124714"/>
                    <a:pt x="105918" y="125603"/>
                    <a:pt x="118110" y="133985"/>
                  </a:cubicBezTo>
                  <a:cubicBezTo>
                    <a:pt x="126873" y="140081"/>
                    <a:pt x="132461" y="149225"/>
                    <a:pt x="132461" y="164338"/>
                  </a:cubicBezTo>
                  <a:cubicBezTo>
                    <a:pt x="132461" y="201422"/>
                    <a:pt x="102362" y="216027"/>
                    <a:pt x="62611" y="216027"/>
                  </a:cubicBezTo>
                  <a:cubicBezTo>
                    <a:pt x="22606" y="216027"/>
                    <a:pt x="3302" y="203200"/>
                    <a:pt x="3302" y="181864"/>
                  </a:cubicBezTo>
                  <a:cubicBezTo>
                    <a:pt x="3302" y="173101"/>
                    <a:pt x="8509" y="162941"/>
                    <a:pt x="17018" y="155829"/>
                  </a:cubicBezTo>
                  <a:cubicBezTo>
                    <a:pt x="6223" y="152908"/>
                    <a:pt x="381" y="146812"/>
                    <a:pt x="381" y="138303"/>
                  </a:cubicBezTo>
                  <a:lnTo>
                    <a:pt x="381" y="137668"/>
                  </a:lnTo>
                  <a:cubicBezTo>
                    <a:pt x="381" y="130937"/>
                    <a:pt x="3556" y="124460"/>
                    <a:pt x="15494" y="109601"/>
                  </a:cubicBezTo>
                  <a:lnTo>
                    <a:pt x="21590" y="101727"/>
                  </a:lnTo>
                  <a:cubicBezTo>
                    <a:pt x="7874" y="93218"/>
                    <a:pt x="0" y="78613"/>
                    <a:pt x="0" y="60579"/>
                  </a:cubicBezTo>
                  <a:close/>
                </a:path>
              </a:pathLst>
            </a:custGeom>
            <a:solidFill>
              <a:srgbClr val="19233D"/>
            </a:solidFill>
          </p:spPr>
        </p:sp>
        <p:sp>
          <p:nvSpPr>
            <p:cNvPr name="Freeform 14" id="14"/>
            <p:cNvSpPr/>
            <p:nvPr/>
          </p:nvSpPr>
          <p:spPr>
            <a:xfrm flipH="false" flipV="false" rot="0">
              <a:off x="935101" y="68199"/>
              <a:ext cx="134874" cy="196850"/>
            </a:xfrm>
            <a:custGeom>
              <a:avLst/>
              <a:gdLst/>
              <a:ahLst/>
              <a:cxnLst/>
              <a:rect r="r" b="b" t="t" l="l"/>
              <a:pathLst>
                <a:path h="196850" w="134874">
                  <a:moveTo>
                    <a:pt x="46101" y="91059"/>
                  </a:moveTo>
                  <a:lnTo>
                    <a:pt x="55118" y="91059"/>
                  </a:lnTo>
                  <a:cubicBezTo>
                    <a:pt x="74930" y="91059"/>
                    <a:pt x="86360" y="88773"/>
                    <a:pt x="86360" y="65405"/>
                  </a:cubicBezTo>
                  <a:cubicBezTo>
                    <a:pt x="86360" y="56642"/>
                    <a:pt x="83185" y="49022"/>
                    <a:pt x="77851" y="45593"/>
                  </a:cubicBezTo>
                  <a:cubicBezTo>
                    <a:pt x="72517" y="42164"/>
                    <a:pt x="65532" y="41148"/>
                    <a:pt x="55626" y="41148"/>
                  </a:cubicBezTo>
                  <a:lnTo>
                    <a:pt x="45974" y="41148"/>
                  </a:lnTo>
                  <a:close/>
                  <a:moveTo>
                    <a:pt x="51054" y="0"/>
                  </a:moveTo>
                  <a:cubicBezTo>
                    <a:pt x="68326" y="0"/>
                    <a:pt x="85471" y="1143"/>
                    <a:pt x="98679" y="5588"/>
                  </a:cubicBezTo>
                  <a:cubicBezTo>
                    <a:pt x="120523" y="13462"/>
                    <a:pt x="134874" y="35052"/>
                    <a:pt x="134874" y="65405"/>
                  </a:cubicBezTo>
                  <a:cubicBezTo>
                    <a:pt x="134874" y="110109"/>
                    <a:pt x="106553" y="132334"/>
                    <a:pt x="58928" y="132334"/>
                  </a:cubicBezTo>
                  <a:lnTo>
                    <a:pt x="46101" y="132334"/>
                  </a:lnTo>
                  <a:lnTo>
                    <a:pt x="46101" y="196850"/>
                  </a:lnTo>
                  <a:lnTo>
                    <a:pt x="0" y="196850"/>
                  </a:lnTo>
                  <a:lnTo>
                    <a:pt x="0" y="0"/>
                  </a:lnTo>
                  <a:close/>
                </a:path>
              </a:pathLst>
            </a:custGeom>
            <a:solidFill>
              <a:srgbClr val="19233D"/>
            </a:solidFill>
          </p:spPr>
        </p:sp>
        <p:sp>
          <p:nvSpPr>
            <p:cNvPr name="Freeform 15" id="15"/>
            <p:cNvSpPr/>
            <p:nvPr/>
          </p:nvSpPr>
          <p:spPr>
            <a:xfrm flipH="false" flipV="false" rot="0">
              <a:off x="1095756" y="63500"/>
              <a:ext cx="42926" cy="201549"/>
            </a:xfrm>
            <a:custGeom>
              <a:avLst/>
              <a:gdLst/>
              <a:ahLst/>
              <a:cxnLst/>
              <a:rect r="r" b="b" t="t" l="l"/>
              <a:pathLst>
                <a:path h="201549" w="42926">
                  <a:moveTo>
                    <a:pt x="42926" y="201549"/>
                  </a:moveTo>
                  <a:lnTo>
                    <a:pt x="0" y="201549"/>
                  </a:lnTo>
                  <a:lnTo>
                    <a:pt x="0" y="0"/>
                  </a:lnTo>
                  <a:lnTo>
                    <a:pt x="42926" y="0"/>
                  </a:lnTo>
                  <a:close/>
                </a:path>
              </a:pathLst>
            </a:custGeom>
            <a:solidFill>
              <a:srgbClr val="19233D"/>
            </a:solidFill>
          </p:spPr>
        </p:sp>
        <p:sp>
          <p:nvSpPr>
            <p:cNvPr name="Freeform 16" id="16"/>
            <p:cNvSpPr/>
            <p:nvPr/>
          </p:nvSpPr>
          <p:spPr>
            <a:xfrm flipH="false" flipV="false" rot="0">
              <a:off x="1162304" y="118618"/>
              <a:ext cx="133858" cy="150876"/>
            </a:xfrm>
            <a:custGeom>
              <a:avLst/>
              <a:gdLst/>
              <a:ahLst/>
              <a:cxnLst/>
              <a:rect r="r" b="b" t="t" l="l"/>
              <a:pathLst>
                <a:path h="150876" w="133858">
                  <a:moveTo>
                    <a:pt x="79502" y="82423"/>
                  </a:moveTo>
                  <a:cubicBezTo>
                    <a:pt x="70104" y="82423"/>
                    <a:pt x="60579" y="83566"/>
                    <a:pt x="54102" y="87122"/>
                  </a:cubicBezTo>
                  <a:cubicBezTo>
                    <a:pt x="48514" y="90043"/>
                    <a:pt x="44450" y="95631"/>
                    <a:pt x="44450" y="102616"/>
                  </a:cubicBezTo>
                  <a:cubicBezTo>
                    <a:pt x="44450" y="112014"/>
                    <a:pt x="49657" y="117856"/>
                    <a:pt x="60452" y="117856"/>
                  </a:cubicBezTo>
                  <a:cubicBezTo>
                    <a:pt x="68326" y="117856"/>
                    <a:pt x="76454" y="114046"/>
                    <a:pt x="82296" y="108839"/>
                  </a:cubicBezTo>
                  <a:lnTo>
                    <a:pt x="82296" y="82423"/>
                  </a:lnTo>
                  <a:close/>
                  <a:moveTo>
                    <a:pt x="9144" y="12573"/>
                  </a:moveTo>
                  <a:cubicBezTo>
                    <a:pt x="24892" y="5588"/>
                    <a:pt x="49149" y="0"/>
                    <a:pt x="67818" y="0"/>
                  </a:cubicBezTo>
                  <a:cubicBezTo>
                    <a:pt x="95250" y="0"/>
                    <a:pt x="115189" y="7620"/>
                    <a:pt x="122174" y="29464"/>
                  </a:cubicBezTo>
                  <a:cubicBezTo>
                    <a:pt x="124206" y="35560"/>
                    <a:pt x="125095" y="44958"/>
                    <a:pt x="125095" y="52832"/>
                  </a:cubicBezTo>
                  <a:lnTo>
                    <a:pt x="125095" y="118491"/>
                  </a:lnTo>
                  <a:cubicBezTo>
                    <a:pt x="125095" y="123698"/>
                    <a:pt x="127381" y="125222"/>
                    <a:pt x="133858" y="125222"/>
                  </a:cubicBezTo>
                  <a:lnTo>
                    <a:pt x="133858" y="147955"/>
                  </a:lnTo>
                  <a:cubicBezTo>
                    <a:pt x="129159" y="149352"/>
                    <a:pt x="119888" y="150876"/>
                    <a:pt x="111379" y="150876"/>
                  </a:cubicBezTo>
                  <a:cubicBezTo>
                    <a:pt x="98552" y="150876"/>
                    <a:pt x="88646" y="146177"/>
                    <a:pt x="85344" y="133985"/>
                  </a:cubicBezTo>
                  <a:lnTo>
                    <a:pt x="84709" y="133985"/>
                  </a:lnTo>
                  <a:cubicBezTo>
                    <a:pt x="76581" y="144526"/>
                    <a:pt x="62484" y="150876"/>
                    <a:pt x="44704" y="150876"/>
                  </a:cubicBezTo>
                  <a:cubicBezTo>
                    <a:pt x="20701" y="150876"/>
                    <a:pt x="0" y="136906"/>
                    <a:pt x="0" y="107315"/>
                  </a:cubicBezTo>
                  <a:cubicBezTo>
                    <a:pt x="0" y="72009"/>
                    <a:pt x="28321" y="53594"/>
                    <a:pt x="77724" y="53594"/>
                  </a:cubicBezTo>
                  <a:lnTo>
                    <a:pt x="82423" y="53594"/>
                  </a:lnTo>
                  <a:lnTo>
                    <a:pt x="82423" y="48641"/>
                  </a:lnTo>
                  <a:cubicBezTo>
                    <a:pt x="82423" y="37592"/>
                    <a:pt x="77724" y="33782"/>
                    <a:pt x="62611" y="33782"/>
                  </a:cubicBezTo>
                  <a:cubicBezTo>
                    <a:pt x="48514" y="33782"/>
                    <a:pt x="28194" y="38989"/>
                    <a:pt x="14732" y="45720"/>
                  </a:cubicBezTo>
                  <a:close/>
                </a:path>
              </a:pathLst>
            </a:custGeom>
            <a:solidFill>
              <a:srgbClr val="19233D"/>
            </a:solidFill>
          </p:spPr>
        </p:sp>
        <p:sp>
          <p:nvSpPr>
            <p:cNvPr name="Freeform 17" id="17"/>
            <p:cNvSpPr/>
            <p:nvPr/>
          </p:nvSpPr>
          <p:spPr>
            <a:xfrm flipH="false" flipV="false" rot="0">
              <a:off x="1317244" y="123317"/>
              <a:ext cx="127000" cy="204470"/>
            </a:xfrm>
            <a:custGeom>
              <a:avLst/>
              <a:gdLst/>
              <a:ahLst/>
              <a:cxnLst/>
              <a:rect r="r" b="b" t="t" l="l"/>
              <a:pathLst>
                <a:path h="204470" w="127000">
                  <a:moveTo>
                    <a:pt x="42545" y="0"/>
                  </a:moveTo>
                  <a:lnTo>
                    <a:pt x="42545" y="82423"/>
                  </a:lnTo>
                  <a:cubicBezTo>
                    <a:pt x="42545" y="97282"/>
                    <a:pt x="46609" y="107188"/>
                    <a:pt x="60960" y="107188"/>
                  </a:cubicBezTo>
                  <a:cubicBezTo>
                    <a:pt x="67945" y="107188"/>
                    <a:pt x="77597" y="103632"/>
                    <a:pt x="84328" y="98679"/>
                  </a:cubicBezTo>
                  <a:lnTo>
                    <a:pt x="84328" y="0"/>
                  </a:lnTo>
                  <a:lnTo>
                    <a:pt x="127000" y="0"/>
                  </a:lnTo>
                  <a:lnTo>
                    <a:pt x="127000" y="106045"/>
                  </a:lnTo>
                  <a:cubicBezTo>
                    <a:pt x="127000" y="134112"/>
                    <a:pt x="125476" y="158623"/>
                    <a:pt x="116840" y="174371"/>
                  </a:cubicBezTo>
                  <a:cubicBezTo>
                    <a:pt x="106299" y="193040"/>
                    <a:pt x="86741" y="204470"/>
                    <a:pt x="53467" y="204470"/>
                  </a:cubicBezTo>
                  <a:cubicBezTo>
                    <a:pt x="43815" y="204470"/>
                    <a:pt x="30099" y="202946"/>
                    <a:pt x="23622" y="201295"/>
                  </a:cubicBezTo>
                  <a:lnTo>
                    <a:pt x="26543" y="169164"/>
                  </a:lnTo>
                  <a:cubicBezTo>
                    <a:pt x="33274" y="170561"/>
                    <a:pt x="40513" y="171450"/>
                    <a:pt x="47244" y="171450"/>
                  </a:cubicBezTo>
                  <a:cubicBezTo>
                    <a:pt x="58293" y="171450"/>
                    <a:pt x="68834" y="170053"/>
                    <a:pt x="75565" y="164973"/>
                  </a:cubicBezTo>
                  <a:cubicBezTo>
                    <a:pt x="81153" y="160274"/>
                    <a:pt x="84328" y="152400"/>
                    <a:pt x="84328" y="139573"/>
                  </a:cubicBezTo>
                  <a:lnTo>
                    <a:pt x="84328" y="132588"/>
                  </a:lnTo>
                  <a:cubicBezTo>
                    <a:pt x="75819" y="140462"/>
                    <a:pt x="60960" y="145796"/>
                    <a:pt x="46355" y="145796"/>
                  </a:cubicBezTo>
                  <a:cubicBezTo>
                    <a:pt x="27432" y="145796"/>
                    <a:pt x="11557" y="136398"/>
                    <a:pt x="5207" y="121031"/>
                  </a:cubicBezTo>
                  <a:cubicBezTo>
                    <a:pt x="1651" y="112014"/>
                    <a:pt x="0" y="102362"/>
                    <a:pt x="0" y="88900"/>
                  </a:cubicBezTo>
                  <a:lnTo>
                    <a:pt x="0" y="0"/>
                  </a:lnTo>
                  <a:close/>
                </a:path>
              </a:pathLst>
            </a:custGeom>
            <a:solidFill>
              <a:srgbClr val="19233D"/>
            </a:solidFill>
          </p:spPr>
        </p:sp>
        <p:sp>
          <p:nvSpPr>
            <p:cNvPr name="Freeform 18" id="18"/>
            <p:cNvSpPr/>
            <p:nvPr/>
          </p:nvSpPr>
          <p:spPr>
            <a:xfrm flipH="false" flipV="false" rot="0">
              <a:off x="1467739" y="118618"/>
              <a:ext cx="130048" cy="150876"/>
            </a:xfrm>
            <a:custGeom>
              <a:avLst/>
              <a:gdLst/>
              <a:ahLst/>
              <a:cxnLst/>
              <a:rect r="r" b="b" t="t" l="l"/>
              <a:pathLst>
                <a:path h="150876" w="130048">
                  <a:moveTo>
                    <a:pt x="43942" y="63119"/>
                  </a:moveTo>
                  <a:lnTo>
                    <a:pt x="87503" y="63119"/>
                  </a:lnTo>
                  <a:lnTo>
                    <a:pt x="87503" y="59944"/>
                  </a:lnTo>
                  <a:cubicBezTo>
                    <a:pt x="87503" y="45974"/>
                    <a:pt x="83947" y="32766"/>
                    <a:pt x="66802" y="32766"/>
                  </a:cubicBezTo>
                  <a:cubicBezTo>
                    <a:pt x="50165" y="32766"/>
                    <a:pt x="44069" y="44450"/>
                    <a:pt x="44069" y="61087"/>
                  </a:cubicBezTo>
                  <a:close/>
                  <a:moveTo>
                    <a:pt x="127" y="74803"/>
                  </a:moveTo>
                  <a:cubicBezTo>
                    <a:pt x="127" y="26670"/>
                    <a:pt x="24384" y="0"/>
                    <a:pt x="68707" y="0"/>
                  </a:cubicBezTo>
                  <a:cubicBezTo>
                    <a:pt x="111379" y="0"/>
                    <a:pt x="130048" y="26924"/>
                    <a:pt x="130048" y="69850"/>
                  </a:cubicBezTo>
                  <a:cubicBezTo>
                    <a:pt x="130048" y="77470"/>
                    <a:pt x="129794" y="85979"/>
                    <a:pt x="129159" y="93218"/>
                  </a:cubicBezTo>
                  <a:lnTo>
                    <a:pt x="44196" y="93218"/>
                  </a:lnTo>
                  <a:cubicBezTo>
                    <a:pt x="45974" y="106045"/>
                    <a:pt x="55626" y="115697"/>
                    <a:pt x="76962" y="115697"/>
                  </a:cubicBezTo>
                  <a:cubicBezTo>
                    <a:pt x="93345" y="115697"/>
                    <a:pt x="109347" y="113665"/>
                    <a:pt x="122174" y="109220"/>
                  </a:cubicBezTo>
                  <a:lnTo>
                    <a:pt x="123571" y="142748"/>
                  </a:lnTo>
                  <a:cubicBezTo>
                    <a:pt x="108966" y="148590"/>
                    <a:pt x="92329" y="150876"/>
                    <a:pt x="75692" y="150876"/>
                  </a:cubicBezTo>
                  <a:cubicBezTo>
                    <a:pt x="27559" y="150876"/>
                    <a:pt x="0" y="130683"/>
                    <a:pt x="0" y="75565"/>
                  </a:cubicBezTo>
                  <a:close/>
                </a:path>
              </a:pathLst>
            </a:custGeom>
            <a:solidFill>
              <a:srgbClr val="19233D"/>
            </a:solidFill>
          </p:spPr>
        </p:sp>
        <p:sp>
          <p:nvSpPr>
            <p:cNvPr name="Freeform 19" id="19"/>
            <p:cNvSpPr/>
            <p:nvPr/>
          </p:nvSpPr>
          <p:spPr>
            <a:xfrm flipH="false" flipV="false" rot="0">
              <a:off x="1623441" y="120396"/>
              <a:ext cx="84963" cy="144526"/>
            </a:xfrm>
            <a:custGeom>
              <a:avLst/>
              <a:gdLst/>
              <a:ahLst/>
              <a:cxnLst/>
              <a:rect r="r" b="b" t="t" l="l"/>
              <a:pathLst>
                <a:path h="144526" w="84963">
                  <a:moveTo>
                    <a:pt x="37846" y="2921"/>
                  </a:moveTo>
                  <a:lnTo>
                    <a:pt x="40513" y="22479"/>
                  </a:lnTo>
                  <a:lnTo>
                    <a:pt x="41148" y="22479"/>
                  </a:lnTo>
                  <a:cubicBezTo>
                    <a:pt x="49276" y="9906"/>
                    <a:pt x="64262" y="0"/>
                    <a:pt x="84963" y="0"/>
                  </a:cubicBezTo>
                  <a:lnTo>
                    <a:pt x="83820" y="39370"/>
                  </a:lnTo>
                  <a:cubicBezTo>
                    <a:pt x="64262" y="39370"/>
                    <a:pt x="52324" y="44323"/>
                    <a:pt x="42926" y="53721"/>
                  </a:cubicBezTo>
                  <a:lnTo>
                    <a:pt x="42926" y="144526"/>
                  </a:lnTo>
                  <a:lnTo>
                    <a:pt x="0" y="144526"/>
                  </a:lnTo>
                  <a:lnTo>
                    <a:pt x="0" y="2921"/>
                  </a:lnTo>
                  <a:close/>
                </a:path>
              </a:pathLst>
            </a:custGeom>
            <a:solidFill>
              <a:srgbClr val="19233D"/>
            </a:solidFill>
          </p:spPr>
        </p:sp>
        <p:sp>
          <p:nvSpPr>
            <p:cNvPr name="Freeform 20" id="20"/>
            <p:cNvSpPr/>
            <p:nvPr/>
          </p:nvSpPr>
          <p:spPr>
            <a:xfrm flipH="false" flipV="false" rot="0">
              <a:off x="1721231" y="118745"/>
              <a:ext cx="110998" cy="151003"/>
            </a:xfrm>
            <a:custGeom>
              <a:avLst/>
              <a:gdLst/>
              <a:ahLst/>
              <a:cxnLst/>
              <a:rect r="r" b="b" t="t" l="l"/>
              <a:pathLst>
                <a:path h="151003" w="110998">
                  <a:moveTo>
                    <a:pt x="96901" y="43180"/>
                  </a:moveTo>
                  <a:cubicBezTo>
                    <a:pt x="88138" y="37973"/>
                    <a:pt x="73787" y="34417"/>
                    <a:pt x="61849" y="34417"/>
                  </a:cubicBezTo>
                  <a:cubicBezTo>
                    <a:pt x="49022" y="34417"/>
                    <a:pt x="43434" y="37973"/>
                    <a:pt x="43434" y="44069"/>
                  </a:cubicBezTo>
                  <a:cubicBezTo>
                    <a:pt x="43434" y="48768"/>
                    <a:pt x="48387" y="51943"/>
                    <a:pt x="59817" y="55499"/>
                  </a:cubicBezTo>
                  <a:lnTo>
                    <a:pt x="72390" y="59055"/>
                  </a:lnTo>
                  <a:cubicBezTo>
                    <a:pt x="102235" y="67564"/>
                    <a:pt x="110998" y="80645"/>
                    <a:pt x="110998" y="104013"/>
                  </a:cubicBezTo>
                  <a:cubicBezTo>
                    <a:pt x="110998" y="134620"/>
                    <a:pt x="88265" y="151003"/>
                    <a:pt x="49403" y="151003"/>
                  </a:cubicBezTo>
                  <a:cubicBezTo>
                    <a:pt x="33655" y="151003"/>
                    <a:pt x="14986" y="147828"/>
                    <a:pt x="2667" y="143129"/>
                  </a:cubicBezTo>
                  <a:lnTo>
                    <a:pt x="6477" y="107823"/>
                  </a:lnTo>
                  <a:cubicBezTo>
                    <a:pt x="17526" y="113411"/>
                    <a:pt x="35052" y="116840"/>
                    <a:pt x="45847" y="116840"/>
                  </a:cubicBezTo>
                  <a:cubicBezTo>
                    <a:pt x="61087" y="116840"/>
                    <a:pt x="67691" y="113665"/>
                    <a:pt x="67691" y="106934"/>
                  </a:cubicBezTo>
                  <a:cubicBezTo>
                    <a:pt x="67691" y="100457"/>
                    <a:pt x="64516" y="98171"/>
                    <a:pt x="47879" y="93472"/>
                  </a:cubicBezTo>
                  <a:lnTo>
                    <a:pt x="36195" y="89916"/>
                  </a:lnTo>
                  <a:cubicBezTo>
                    <a:pt x="14351" y="83439"/>
                    <a:pt x="0" y="68072"/>
                    <a:pt x="0" y="44704"/>
                  </a:cubicBezTo>
                  <a:cubicBezTo>
                    <a:pt x="0" y="17907"/>
                    <a:pt x="21590" y="0"/>
                    <a:pt x="57531" y="0"/>
                  </a:cubicBezTo>
                  <a:cubicBezTo>
                    <a:pt x="72390" y="0"/>
                    <a:pt x="88519" y="3175"/>
                    <a:pt x="101092" y="7874"/>
                  </a:cubicBezTo>
                  <a:close/>
                </a:path>
              </a:pathLst>
            </a:custGeom>
            <a:solidFill>
              <a:srgbClr val="19233D"/>
            </a:solidFill>
          </p:spPr>
        </p:sp>
      </p:grpSp>
      <p:sp>
        <p:nvSpPr>
          <p:cNvPr name="Freeform 21" id="21"/>
          <p:cNvSpPr/>
          <p:nvPr/>
        </p:nvSpPr>
        <p:spPr>
          <a:xfrm flipH="false" flipV="false" rot="0">
            <a:off x="349250" y="3660566"/>
            <a:ext cx="1417682" cy="322734"/>
          </a:xfrm>
          <a:custGeom>
            <a:avLst/>
            <a:gdLst/>
            <a:ahLst/>
            <a:cxnLst/>
            <a:rect r="r" b="b" t="t" l="l"/>
            <a:pathLst>
              <a:path h="322734" w="1417682">
                <a:moveTo>
                  <a:pt x="0" y="0"/>
                </a:moveTo>
                <a:lnTo>
                  <a:pt x="1417681" y="0"/>
                </a:lnTo>
                <a:lnTo>
                  <a:pt x="1417681" y="322734"/>
                </a:lnTo>
                <a:lnTo>
                  <a:pt x="0" y="32273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2" id="22"/>
          <p:cNvSpPr/>
          <p:nvPr/>
        </p:nvSpPr>
        <p:spPr>
          <a:xfrm flipH="false" flipV="false" rot="0">
            <a:off x="-44755" y="2751189"/>
            <a:ext cx="1874659" cy="519125"/>
          </a:xfrm>
          <a:custGeom>
            <a:avLst/>
            <a:gdLst/>
            <a:ahLst/>
            <a:cxnLst/>
            <a:rect r="r" b="b" t="t" l="l"/>
            <a:pathLst>
              <a:path h="519125" w="1874659">
                <a:moveTo>
                  <a:pt x="0" y="0"/>
                </a:moveTo>
                <a:lnTo>
                  <a:pt x="1874660" y="0"/>
                </a:lnTo>
                <a:lnTo>
                  <a:pt x="1874660" y="519125"/>
                </a:lnTo>
                <a:lnTo>
                  <a:pt x="0" y="51912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3" id="23"/>
          <p:cNvSpPr/>
          <p:nvPr/>
        </p:nvSpPr>
        <p:spPr>
          <a:xfrm flipH="false" flipV="false" rot="0">
            <a:off x="1037982" y="1033543"/>
            <a:ext cx="921749" cy="462818"/>
          </a:xfrm>
          <a:custGeom>
            <a:avLst/>
            <a:gdLst/>
            <a:ahLst/>
            <a:cxnLst/>
            <a:rect r="r" b="b" t="t" l="l"/>
            <a:pathLst>
              <a:path h="462818" w="921749">
                <a:moveTo>
                  <a:pt x="0" y="0"/>
                </a:moveTo>
                <a:lnTo>
                  <a:pt x="921749" y="0"/>
                </a:lnTo>
                <a:lnTo>
                  <a:pt x="921749" y="462818"/>
                </a:lnTo>
                <a:lnTo>
                  <a:pt x="0" y="46281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4" id="24"/>
          <p:cNvSpPr/>
          <p:nvPr/>
        </p:nvSpPr>
        <p:spPr>
          <a:xfrm flipH="false" flipV="false" rot="0">
            <a:off x="353083" y="6110383"/>
            <a:ext cx="1700132" cy="384331"/>
          </a:xfrm>
          <a:custGeom>
            <a:avLst/>
            <a:gdLst/>
            <a:ahLst/>
            <a:cxnLst/>
            <a:rect r="r" b="b" t="t" l="l"/>
            <a:pathLst>
              <a:path h="384331" w="1700132">
                <a:moveTo>
                  <a:pt x="0" y="0"/>
                </a:moveTo>
                <a:lnTo>
                  <a:pt x="1700132" y="0"/>
                </a:lnTo>
                <a:lnTo>
                  <a:pt x="1700132" y="384331"/>
                </a:lnTo>
                <a:lnTo>
                  <a:pt x="0" y="38433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5" id="25"/>
          <p:cNvSpPr/>
          <p:nvPr/>
        </p:nvSpPr>
        <p:spPr>
          <a:xfrm flipH="false" flipV="false" rot="0">
            <a:off x="349022" y="4048052"/>
            <a:ext cx="1722345" cy="495738"/>
          </a:xfrm>
          <a:custGeom>
            <a:avLst/>
            <a:gdLst/>
            <a:ahLst/>
            <a:cxnLst/>
            <a:rect r="r" b="b" t="t" l="l"/>
            <a:pathLst>
              <a:path h="495738" w="1722345">
                <a:moveTo>
                  <a:pt x="0" y="0"/>
                </a:moveTo>
                <a:lnTo>
                  <a:pt x="1722344" y="0"/>
                </a:lnTo>
                <a:lnTo>
                  <a:pt x="1722344" y="495738"/>
                </a:lnTo>
                <a:lnTo>
                  <a:pt x="0" y="495738"/>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6" id="26"/>
          <p:cNvSpPr/>
          <p:nvPr/>
        </p:nvSpPr>
        <p:spPr>
          <a:xfrm flipH="false" flipV="false" rot="0">
            <a:off x="353083" y="5656520"/>
            <a:ext cx="1724157" cy="453326"/>
          </a:xfrm>
          <a:custGeom>
            <a:avLst/>
            <a:gdLst/>
            <a:ahLst/>
            <a:cxnLst/>
            <a:rect r="r" b="b" t="t" l="l"/>
            <a:pathLst>
              <a:path h="453326" w="1724157">
                <a:moveTo>
                  <a:pt x="0" y="0"/>
                </a:moveTo>
                <a:lnTo>
                  <a:pt x="1724157" y="0"/>
                </a:lnTo>
                <a:lnTo>
                  <a:pt x="1724157" y="453326"/>
                </a:lnTo>
                <a:lnTo>
                  <a:pt x="0" y="453326"/>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27" id="27"/>
          <p:cNvSpPr/>
          <p:nvPr/>
        </p:nvSpPr>
        <p:spPr>
          <a:xfrm flipH="false" flipV="false" rot="0">
            <a:off x="353083" y="5140825"/>
            <a:ext cx="2001700" cy="494926"/>
          </a:xfrm>
          <a:custGeom>
            <a:avLst/>
            <a:gdLst/>
            <a:ahLst/>
            <a:cxnLst/>
            <a:rect r="r" b="b" t="t" l="l"/>
            <a:pathLst>
              <a:path h="494926" w="2001700">
                <a:moveTo>
                  <a:pt x="0" y="0"/>
                </a:moveTo>
                <a:lnTo>
                  <a:pt x="2001700" y="0"/>
                </a:lnTo>
                <a:lnTo>
                  <a:pt x="2001700" y="494925"/>
                </a:lnTo>
                <a:lnTo>
                  <a:pt x="0" y="494925"/>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28" id="28"/>
          <p:cNvSpPr/>
          <p:nvPr/>
        </p:nvSpPr>
        <p:spPr>
          <a:xfrm flipH="false" flipV="false" rot="0">
            <a:off x="353083" y="4563519"/>
            <a:ext cx="2156445" cy="557577"/>
          </a:xfrm>
          <a:custGeom>
            <a:avLst/>
            <a:gdLst/>
            <a:ahLst/>
            <a:cxnLst/>
            <a:rect r="r" b="b" t="t" l="l"/>
            <a:pathLst>
              <a:path h="557577" w="2156445">
                <a:moveTo>
                  <a:pt x="0" y="0"/>
                </a:moveTo>
                <a:lnTo>
                  <a:pt x="2156445" y="0"/>
                </a:lnTo>
                <a:lnTo>
                  <a:pt x="2156445" y="557577"/>
                </a:lnTo>
                <a:lnTo>
                  <a:pt x="0" y="557577"/>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29" id="29"/>
          <p:cNvSpPr/>
          <p:nvPr/>
        </p:nvSpPr>
        <p:spPr>
          <a:xfrm flipH="false" flipV="false" rot="0">
            <a:off x="414734" y="1518856"/>
            <a:ext cx="2517462" cy="896193"/>
          </a:xfrm>
          <a:custGeom>
            <a:avLst/>
            <a:gdLst/>
            <a:ahLst/>
            <a:cxnLst/>
            <a:rect r="r" b="b" t="t" l="l"/>
            <a:pathLst>
              <a:path h="896193" w="2517462">
                <a:moveTo>
                  <a:pt x="0" y="0"/>
                </a:moveTo>
                <a:lnTo>
                  <a:pt x="2517462" y="0"/>
                </a:lnTo>
                <a:lnTo>
                  <a:pt x="2517462" y="896193"/>
                </a:lnTo>
                <a:lnTo>
                  <a:pt x="0" y="896193"/>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30" id="30"/>
          <p:cNvSpPr/>
          <p:nvPr/>
        </p:nvSpPr>
        <p:spPr>
          <a:xfrm flipH="false" flipV="false" rot="0">
            <a:off x="1241885" y="306903"/>
            <a:ext cx="1763494" cy="1027201"/>
          </a:xfrm>
          <a:custGeom>
            <a:avLst/>
            <a:gdLst/>
            <a:ahLst/>
            <a:cxnLst/>
            <a:rect r="r" b="b" t="t" l="l"/>
            <a:pathLst>
              <a:path h="1027201" w="1763494">
                <a:moveTo>
                  <a:pt x="0" y="0"/>
                </a:moveTo>
                <a:lnTo>
                  <a:pt x="1763495" y="0"/>
                </a:lnTo>
                <a:lnTo>
                  <a:pt x="1763495" y="1027201"/>
                </a:lnTo>
                <a:lnTo>
                  <a:pt x="0" y="1027201"/>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31" id="31"/>
          <p:cNvSpPr/>
          <p:nvPr/>
        </p:nvSpPr>
        <p:spPr>
          <a:xfrm flipH="false" flipV="false" rot="0">
            <a:off x="2791005" y="4763119"/>
            <a:ext cx="1232420" cy="186658"/>
          </a:xfrm>
          <a:custGeom>
            <a:avLst/>
            <a:gdLst/>
            <a:ahLst/>
            <a:cxnLst/>
            <a:rect r="r" b="b" t="t" l="l"/>
            <a:pathLst>
              <a:path h="186658" w="1232420">
                <a:moveTo>
                  <a:pt x="0" y="0"/>
                </a:moveTo>
                <a:lnTo>
                  <a:pt x="1232420" y="0"/>
                </a:lnTo>
                <a:lnTo>
                  <a:pt x="1232420" y="186658"/>
                </a:lnTo>
                <a:lnTo>
                  <a:pt x="0" y="186658"/>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32" id="32"/>
          <p:cNvSpPr/>
          <p:nvPr/>
        </p:nvSpPr>
        <p:spPr>
          <a:xfrm flipH="false" flipV="false" rot="0">
            <a:off x="2791005" y="4960356"/>
            <a:ext cx="1784673" cy="329541"/>
          </a:xfrm>
          <a:custGeom>
            <a:avLst/>
            <a:gdLst/>
            <a:ahLst/>
            <a:cxnLst/>
            <a:rect r="r" b="b" t="t" l="l"/>
            <a:pathLst>
              <a:path h="329541" w="1784673">
                <a:moveTo>
                  <a:pt x="0" y="0"/>
                </a:moveTo>
                <a:lnTo>
                  <a:pt x="1784673" y="0"/>
                </a:lnTo>
                <a:lnTo>
                  <a:pt x="1784673" y="329541"/>
                </a:lnTo>
                <a:lnTo>
                  <a:pt x="0" y="329541"/>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33" id="33"/>
          <p:cNvSpPr/>
          <p:nvPr/>
        </p:nvSpPr>
        <p:spPr>
          <a:xfrm flipH="false" flipV="false" rot="0">
            <a:off x="3418878" y="6448624"/>
            <a:ext cx="1369785" cy="881237"/>
          </a:xfrm>
          <a:custGeom>
            <a:avLst/>
            <a:gdLst/>
            <a:ahLst/>
            <a:cxnLst/>
            <a:rect r="r" b="b" t="t" l="l"/>
            <a:pathLst>
              <a:path h="881237" w="1369785">
                <a:moveTo>
                  <a:pt x="0" y="0"/>
                </a:moveTo>
                <a:lnTo>
                  <a:pt x="1369786" y="0"/>
                </a:lnTo>
                <a:lnTo>
                  <a:pt x="1369786" y="881237"/>
                </a:lnTo>
                <a:lnTo>
                  <a:pt x="0" y="881237"/>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34" id="34"/>
          <p:cNvSpPr/>
          <p:nvPr/>
        </p:nvSpPr>
        <p:spPr>
          <a:xfrm flipH="false" flipV="false" rot="0">
            <a:off x="2791005" y="4562237"/>
            <a:ext cx="2011078" cy="190625"/>
          </a:xfrm>
          <a:custGeom>
            <a:avLst/>
            <a:gdLst/>
            <a:ahLst/>
            <a:cxnLst/>
            <a:rect r="r" b="b" t="t" l="l"/>
            <a:pathLst>
              <a:path h="190625" w="2011078">
                <a:moveTo>
                  <a:pt x="0" y="0"/>
                </a:moveTo>
                <a:lnTo>
                  <a:pt x="2011078" y="0"/>
                </a:lnTo>
                <a:lnTo>
                  <a:pt x="2011078" y="190625"/>
                </a:lnTo>
                <a:lnTo>
                  <a:pt x="0" y="190625"/>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35" id="35"/>
          <p:cNvSpPr/>
          <p:nvPr/>
        </p:nvSpPr>
        <p:spPr>
          <a:xfrm flipH="false" flipV="false" rot="0">
            <a:off x="2793482" y="4189539"/>
            <a:ext cx="2044085" cy="304730"/>
          </a:xfrm>
          <a:custGeom>
            <a:avLst/>
            <a:gdLst/>
            <a:ahLst/>
            <a:cxnLst/>
            <a:rect r="r" b="b" t="t" l="l"/>
            <a:pathLst>
              <a:path h="304730" w="2044085">
                <a:moveTo>
                  <a:pt x="0" y="0"/>
                </a:moveTo>
                <a:lnTo>
                  <a:pt x="2044085" y="0"/>
                </a:lnTo>
                <a:lnTo>
                  <a:pt x="2044085" y="304730"/>
                </a:lnTo>
                <a:lnTo>
                  <a:pt x="0" y="304730"/>
                </a:lnTo>
                <a:lnTo>
                  <a:pt x="0" y="0"/>
                </a:lnTo>
                <a:close/>
              </a:path>
            </a:pathLst>
          </a:custGeom>
          <a:blipFill>
            <a:blip r:embed="rId35">
              <a:extLst>
                <a:ext uri="{96DAC541-7B7A-43D3-8B79-37D633B846F1}">
                  <asvg:svgBlip xmlns:asvg="http://schemas.microsoft.com/office/drawing/2016/SVG/main" r:embed="rId36"/>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6110" y="-127123"/>
            <a:ext cx="5480229" cy="7751880"/>
          </a:xfrm>
          <a:custGeom>
            <a:avLst/>
            <a:gdLst/>
            <a:ahLst/>
            <a:cxnLst/>
            <a:rect r="r" b="b" t="t" l="l"/>
            <a:pathLst>
              <a:path h="7751880" w="5480229">
                <a:moveTo>
                  <a:pt x="0" y="0"/>
                </a:moveTo>
                <a:lnTo>
                  <a:pt x="5480229" y="0"/>
                </a:lnTo>
                <a:lnTo>
                  <a:pt x="5480229" y="7751879"/>
                </a:lnTo>
                <a:lnTo>
                  <a:pt x="0" y="7751879"/>
                </a:lnTo>
                <a:lnTo>
                  <a:pt x="0" y="0"/>
                </a:lnTo>
                <a:close/>
              </a:path>
            </a:pathLst>
          </a:custGeom>
          <a:blipFill>
            <a:blip r:embed="rId2"/>
            <a:stretch>
              <a:fillRect l="0" t="0" r="0" b="0"/>
            </a:stretch>
          </a:blipFill>
        </p:spPr>
      </p:sp>
      <p:sp>
        <p:nvSpPr>
          <p:cNvPr name="Freeform 3" id="3"/>
          <p:cNvSpPr/>
          <p:nvPr/>
        </p:nvSpPr>
        <p:spPr>
          <a:xfrm flipH="false" flipV="false" rot="0">
            <a:off x="457884" y="805319"/>
            <a:ext cx="885956" cy="452158"/>
          </a:xfrm>
          <a:custGeom>
            <a:avLst/>
            <a:gdLst/>
            <a:ahLst/>
            <a:cxnLst/>
            <a:rect r="r" b="b" t="t" l="l"/>
            <a:pathLst>
              <a:path h="452158" w="885956">
                <a:moveTo>
                  <a:pt x="0" y="0"/>
                </a:moveTo>
                <a:lnTo>
                  <a:pt x="885956" y="0"/>
                </a:lnTo>
                <a:lnTo>
                  <a:pt x="885956" y="452158"/>
                </a:lnTo>
                <a:lnTo>
                  <a:pt x="0" y="45215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39422" y="6744325"/>
            <a:ext cx="1128076" cy="615200"/>
          </a:xfrm>
          <a:custGeom>
            <a:avLst/>
            <a:gdLst/>
            <a:ahLst/>
            <a:cxnLst/>
            <a:rect r="r" b="b" t="t" l="l"/>
            <a:pathLst>
              <a:path h="615200" w="1128076">
                <a:moveTo>
                  <a:pt x="0" y="0"/>
                </a:moveTo>
                <a:lnTo>
                  <a:pt x="1128076" y="0"/>
                </a:lnTo>
                <a:lnTo>
                  <a:pt x="1128076" y="615200"/>
                </a:lnTo>
                <a:lnTo>
                  <a:pt x="0" y="6152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406598" y="376348"/>
            <a:ext cx="1189874" cy="411847"/>
          </a:xfrm>
          <a:custGeom>
            <a:avLst/>
            <a:gdLst/>
            <a:ahLst/>
            <a:cxnLst/>
            <a:rect r="r" b="b" t="t" l="l"/>
            <a:pathLst>
              <a:path h="411847" w="1189874">
                <a:moveTo>
                  <a:pt x="0" y="0"/>
                </a:moveTo>
                <a:lnTo>
                  <a:pt x="1189874" y="0"/>
                </a:lnTo>
                <a:lnTo>
                  <a:pt x="1189874" y="411847"/>
                </a:lnTo>
                <a:lnTo>
                  <a:pt x="0" y="41184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348565" y="3890522"/>
            <a:ext cx="1417682" cy="332582"/>
          </a:xfrm>
          <a:custGeom>
            <a:avLst/>
            <a:gdLst/>
            <a:ahLst/>
            <a:cxnLst/>
            <a:rect r="r" b="b" t="t" l="l"/>
            <a:pathLst>
              <a:path h="332582" w="1417682">
                <a:moveTo>
                  <a:pt x="0" y="0"/>
                </a:moveTo>
                <a:lnTo>
                  <a:pt x="1417682" y="0"/>
                </a:lnTo>
                <a:lnTo>
                  <a:pt x="1417682" y="332581"/>
                </a:lnTo>
                <a:lnTo>
                  <a:pt x="0" y="33258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44755" y="2751189"/>
            <a:ext cx="1874659" cy="519125"/>
          </a:xfrm>
          <a:custGeom>
            <a:avLst/>
            <a:gdLst/>
            <a:ahLst/>
            <a:cxnLst/>
            <a:rect r="r" b="b" t="t" l="l"/>
            <a:pathLst>
              <a:path h="519125" w="1874659">
                <a:moveTo>
                  <a:pt x="0" y="0"/>
                </a:moveTo>
                <a:lnTo>
                  <a:pt x="1874660" y="0"/>
                </a:lnTo>
                <a:lnTo>
                  <a:pt x="1874660" y="519125"/>
                </a:lnTo>
                <a:lnTo>
                  <a:pt x="0" y="51912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0">
            <a:off x="1577696" y="6684111"/>
            <a:ext cx="1032505" cy="672662"/>
          </a:xfrm>
          <a:custGeom>
            <a:avLst/>
            <a:gdLst/>
            <a:ahLst/>
            <a:cxnLst/>
            <a:rect r="r" b="b" t="t" l="l"/>
            <a:pathLst>
              <a:path h="672662" w="1032505">
                <a:moveTo>
                  <a:pt x="0" y="0"/>
                </a:moveTo>
                <a:lnTo>
                  <a:pt x="1032505" y="0"/>
                </a:lnTo>
                <a:lnTo>
                  <a:pt x="1032505" y="672661"/>
                </a:lnTo>
                <a:lnTo>
                  <a:pt x="0" y="672661"/>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9" id="9"/>
          <p:cNvSpPr/>
          <p:nvPr/>
        </p:nvSpPr>
        <p:spPr>
          <a:xfrm flipH="false" flipV="false" rot="0">
            <a:off x="345363" y="3336630"/>
            <a:ext cx="2309458" cy="481856"/>
          </a:xfrm>
          <a:custGeom>
            <a:avLst/>
            <a:gdLst/>
            <a:ahLst/>
            <a:cxnLst/>
            <a:rect r="r" b="b" t="t" l="l"/>
            <a:pathLst>
              <a:path h="481856" w="2309458">
                <a:moveTo>
                  <a:pt x="0" y="0"/>
                </a:moveTo>
                <a:lnTo>
                  <a:pt x="2309458" y="0"/>
                </a:lnTo>
                <a:lnTo>
                  <a:pt x="2309458" y="481856"/>
                </a:lnTo>
                <a:lnTo>
                  <a:pt x="0" y="481856"/>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0" id="10"/>
          <p:cNvSpPr/>
          <p:nvPr/>
        </p:nvSpPr>
        <p:spPr>
          <a:xfrm flipH="false" flipV="false" rot="0">
            <a:off x="1608850" y="291128"/>
            <a:ext cx="1456354" cy="479238"/>
          </a:xfrm>
          <a:custGeom>
            <a:avLst/>
            <a:gdLst/>
            <a:ahLst/>
            <a:cxnLst/>
            <a:rect r="r" b="b" t="t" l="l"/>
            <a:pathLst>
              <a:path h="479238" w="1456354">
                <a:moveTo>
                  <a:pt x="0" y="0"/>
                </a:moveTo>
                <a:lnTo>
                  <a:pt x="1456355" y="0"/>
                </a:lnTo>
                <a:lnTo>
                  <a:pt x="1456355" y="479237"/>
                </a:lnTo>
                <a:lnTo>
                  <a:pt x="0" y="479237"/>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1" id="11"/>
          <p:cNvSpPr/>
          <p:nvPr/>
        </p:nvSpPr>
        <p:spPr>
          <a:xfrm flipH="false" flipV="false" rot="0">
            <a:off x="1369698" y="789658"/>
            <a:ext cx="1799589" cy="504820"/>
          </a:xfrm>
          <a:custGeom>
            <a:avLst/>
            <a:gdLst/>
            <a:ahLst/>
            <a:cxnLst/>
            <a:rect r="r" b="b" t="t" l="l"/>
            <a:pathLst>
              <a:path h="504820" w="1799589">
                <a:moveTo>
                  <a:pt x="0" y="0"/>
                </a:moveTo>
                <a:lnTo>
                  <a:pt x="1799590" y="0"/>
                </a:lnTo>
                <a:lnTo>
                  <a:pt x="1799590" y="504820"/>
                </a:lnTo>
                <a:lnTo>
                  <a:pt x="0" y="504820"/>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2" id="12"/>
          <p:cNvSpPr/>
          <p:nvPr/>
        </p:nvSpPr>
        <p:spPr>
          <a:xfrm flipH="false" flipV="false" rot="0">
            <a:off x="416452" y="1338568"/>
            <a:ext cx="2935083" cy="1252243"/>
          </a:xfrm>
          <a:custGeom>
            <a:avLst/>
            <a:gdLst/>
            <a:ahLst/>
            <a:cxnLst/>
            <a:rect r="r" b="b" t="t" l="l"/>
            <a:pathLst>
              <a:path h="1252243" w="2935083">
                <a:moveTo>
                  <a:pt x="0" y="0"/>
                </a:moveTo>
                <a:lnTo>
                  <a:pt x="2935083" y="0"/>
                </a:lnTo>
                <a:lnTo>
                  <a:pt x="2935083" y="1252244"/>
                </a:lnTo>
                <a:lnTo>
                  <a:pt x="0" y="1252244"/>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TextBox 13" id="13"/>
          <p:cNvSpPr txBox="true"/>
          <p:nvPr/>
        </p:nvSpPr>
        <p:spPr>
          <a:xfrm rot="0">
            <a:off x="381042" y="4274230"/>
            <a:ext cx="1932061" cy="303191"/>
          </a:xfrm>
          <a:prstGeom prst="rect">
            <a:avLst/>
          </a:prstGeom>
        </p:spPr>
        <p:txBody>
          <a:bodyPr anchor="t" rtlCol="false" tIns="0" lIns="0" bIns="0" rIns="0">
            <a:spAutoFit/>
          </a:bodyPr>
          <a:lstStyle/>
          <a:p>
            <a:pPr algn="l">
              <a:lnSpc>
                <a:spcPts val="1212"/>
              </a:lnSpc>
            </a:pPr>
            <a:r>
              <a:rPr lang="en-US" b="true" sz="775" spc="5">
                <a:solidFill>
                  <a:srgbClr val="081F3F"/>
                </a:solidFill>
                <a:latin typeface="IBM Plex Sans Condensed Bold"/>
                <a:ea typeface="IBM Plex Sans Condensed Bold"/>
                <a:cs typeface="IBM Plex Sans Condensed Bold"/>
                <a:sym typeface="IBM Plex Sans Condensed Bold"/>
              </a:rPr>
              <a:t>On and o  the ﬁeld, I will: </a:t>
            </a:r>
            <a:r>
              <a:rPr lang="en-US" sz="775" spc="5">
                <a:solidFill>
                  <a:srgbClr val="081F3F"/>
                </a:solidFill>
                <a:latin typeface="IBM Plex Sans Condensed"/>
                <a:ea typeface="IBM Plex Sans Condensed"/>
                <a:cs typeface="IBM Plex Sans Condensed"/>
                <a:sym typeface="IBM Plex Sans Condensed"/>
              </a:rPr>
              <a:t>• Always show respect to everyone involved in </a:t>
            </a:r>
          </a:p>
        </p:txBody>
      </p:sp>
      <p:sp>
        <p:nvSpPr>
          <p:cNvPr name="TextBox 14" id="14"/>
          <p:cNvSpPr txBox="true"/>
          <p:nvPr/>
        </p:nvSpPr>
        <p:spPr>
          <a:xfrm rot="0">
            <a:off x="470142" y="4604009"/>
            <a:ext cx="390051" cy="95284"/>
          </a:xfrm>
          <a:prstGeom prst="rect">
            <a:avLst/>
          </a:prstGeom>
        </p:spPr>
        <p:txBody>
          <a:bodyPr anchor="t" rtlCol="false" tIns="0" lIns="0" bIns="0" rIns="0">
            <a:spAutoFit/>
          </a:bodyPr>
          <a:lstStyle/>
          <a:p>
            <a:pPr algn="l">
              <a:lnSpc>
                <a:spcPts val="648"/>
              </a:lnSpc>
            </a:pPr>
            <a:r>
              <a:rPr lang="en-US" sz="775" spc="5">
                <a:solidFill>
                  <a:srgbClr val="081F3F"/>
                </a:solidFill>
                <a:latin typeface="IBM Plex Sans Condensed"/>
                <a:ea typeface="IBM Plex Sans Condensed"/>
                <a:cs typeface="IBM Plex Sans Condensed"/>
                <a:sym typeface="IBM Plex Sans Condensed"/>
              </a:rPr>
              <a:t>the game</a:t>
            </a:r>
          </a:p>
        </p:txBody>
      </p:sp>
      <p:sp>
        <p:nvSpPr>
          <p:cNvPr name="TextBox 15" id="15"/>
          <p:cNvSpPr txBox="true"/>
          <p:nvPr/>
        </p:nvSpPr>
        <p:spPr>
          <a:xfrm rot="0">
            <a:off x="381042" y="4653221"/>
            <a:ext cx="1848593" cy="200059"/>
          </a:xfrm>
          <a:prstGeom prst="rect">
            <a:avLst/>
          </a:prstGeom>
        </p:spPr>
        <p:txBody>
          <a:bodyPr anchor="t" rtlCol="false" tIns="0" lIns="0" bIns="0" rIns="0">
            <a:spAutoFit/>
          </a:bodyPr>
          <a:lstStyle/>
          <a:p>
            <a:pPr algn="l">
              <a:lnSpc>
                <a:spcPts val="1776"/>
              </a:lnSpc>
            </a:pPr>
            <a:r>
              <a:rPr lang="en-US" sz="775" spc="5">
                <a:solidFill>
                  <a:srgbClr val="081F3F"/>
                </a:solidFill>
                <a:latin typeface="IBM Plex Sans Condensed"/>
                <a:ea typeface="IBM Plex Sans Condensed"/>
                <a:cs typeface="IBM Plex Sans Condensed"/>
                <a:sym typeface="IBM Plex Sans Condensed"/>
              </a:rPr>
              <a:t>• Stick to the rules and celebrate the spirit of </a:t>
            </a:r>
          </a:p>
        </p:txBody>
      </p:sp>
      <p:sp>
        <p:nvSpPr>
          <p:cNvPr name="TextBox 16" id="16"/>
          <p:cNvSpPr txBox="true"/>
          <p:nvPr/>
        </p:nvSpPr>
        <p:spPr>
          <a:xfrm rot="0">
            <a:off x="470142" y="4904717"/>
            <a:ext cx="390051" cy="66709"/>
          </a:xfrm>
          <a:prstGeom prst="rect">
            <a:avLst/>
          </a:prstGeom>
        </p:spPr>
        <p:txBody>
          <a:bodyPr anchor="t" rtlCol="false" tIns="0" lIns="0" bIns="0" rIns="0">
            <a:spAutoFit/>
          </a:bodyPr>
          <a:lstStyle/>
          <a:p>
            <a:pPr algn="l">
              <a:lnSpc>
                <a:spcPts val="387"/>
              </a:lnSpc>
            </a:pPr>
            <a:r>
              <a:rPr lang="en-US" sz="775" spc="5">
                <a:solidFill>
                  <a:srgbClr val="081F3F"/>
                </a:solidFill>
                <a:latin typeface="IBM Plex Sans Condensed"/>
                <a:ea typeface="IBM Plex Sans Condensed"/>
                <a:cs typeface="IBM Plex Sans Condensed"/>
                <a:sym typeface="IBM Plex Sans Condensed"/>
              </a:rPr>
              <a:t>the game</a:t>
            </a:r>
          </a:p>
        </p:txBody>
      </p:sp>
      <p:sp>
        <p:nvSpPr>
          <p:cNvPr name="TextBox 17" id="17"/>
          <p:cNvSpPr txBox="true"/>
          <p:nvPr/>
        </p:nvSpPr>
        <p:spPr>
          <a:xfrm rot="0">
            <a:off x="381042" y="4906303"/>
            <a:ext cx="1684806" cy="219109"/>
          </a:xfrm>
          <a:prstGeom prst="rect">
            <a:avLst/>
          </a:prstGeom>
        </p:spPr>
        <p:txBody>
          <a:bodyPr anchor="t" rtlCol="false" tIns="0" lIns="0" bIns="0" rIns="0">
            <a:spAutoFit/>
          </a:bodyPr>
          <a:lstStyle/>
          <a:p>
            <a:pPr algn="l">
              <a:lnSpc>
                <a:spcPts val="1938"/>
              </a:lnSpc>
            </a:pPr>
            <a:r>
              <a:rPr lang="en-US" sz="775" spc="5">
                <a:solidFill>
                  <a:srgbClr val="081F3F"/>
                </a:solidFill>
                <a:latin typeface="IBM Plex Sans Condensed"/>
                <a:ea typeface="IBM Plex Sans Condensed"/>
                <a:cs typeface="IBM Plex Sans Condensed"/>
                <a:sym typeface="IBM Plex Sans Condensed"/>
              </a:rPr>
              <a:t>• Encourage fair play and high standards</a:t>
            </a:r>
          </a:p>
        </p:txBody>
      </p:sp>
      <p:sp>
        <p:nvSpPr>
          <p:cNvPr name="TextBox 18" id="18"/>
          <p:cNvSpPr txBox="true"/>
          <p:nvPr/>
        </p:nvSpPr>
        <p:spPr>
          <a:xfrm rot="0">
            <a:off x="381042" y="5176849"/>
            <a:ext cx="18178" cy="66709"/>
          </a:xfrm>
          <a:prstGeom prst="rect">
            <a:avLst/>
          </a:prstGeom>
        </p:spPr>
        <p:txBody>
          <a:bodyPr anchor="t" rtlCol="false" tIns="0" lIns="0" bIns="0" rIns="0">
            <a:spAutoFit/>
          </a:bodyPr>
          <a:lstStyle/>
          <a:p>
            <a:pPr algn="l">
              <a:lnSpc>
                <a:spcPts val="387"/>
              </a:lnSpc>
            </a:pPr>
            <a:r>
              <a:rPr lang="en-US" sz="775" spc="5">
                <a:solidFill>
                  <a:srgbClr val="081F3F"/>
                </a:solidFill>
                <a:latin typeface="IBM Plex Sans Condensed"/>
                <a:ea typeface="IBM Plex Sans Condensed"/>
                <a:cs typeface="IBM Plex Sans Condensed"/>
                <a:sym typeface="IBM Plex Sans Condensed"/>
              </a:rPr>
              <a:t> </a:t>
            </a:r>
          </a:p>
        </p:txBody>
      </p:sp>
      <p:sp>
        <p:nvSpPr>
          <p:cNvPr name="TextBox 19" id="19"/>
          <p:cNvSpPr txBox="true"/>
          <p:nvPr/>
        </p:nvSpPr>
        <p:spPr>
          <a:xfrm rot="0">
            <a:off x="470142" y="5176849"/>
            <a:ext cx="514171" cy="66709"/>
          </a:xfrm>
          <a:prstGeom prst="rect">
            <a:avLst/>
          </a:prstGeom>
        </p:spPr>
        <p:txBody>
          <a:bodyPr anchor="t" rtlCol="false" tIns="0" lIns="0" bIns="0" rIns="0">
            <a:spAutoFit/>
          </a:bodyPr>
          <a:lstStyle/>
          <a:p>
            <a:pPr algn="l">
              <a:lnSpc>
                <a:spcPts val="387"/>
              </a:lnSpc>
            </a:pPr>
            <a:r>
              <a:rPr lang="en-US" sz="775" spc="5">
                <a:solidFill>
                  <a:srgbClr val="081F3F"/>
                </a:solidFill>
                <a:latin typeface="IBM Plex Sans Condensed"/>
                <a:ea typeface="IBM Plex Sans Condensed"/>
                <a:cs typeface="IBM Plex Sans Condensed"/>
                <a:sym typeface="IBM Plex Sans Condensed"/>
              </a:rPr>
              <a:t>of behaviour</a:t>
            </a:r>
          </a:p>
        </p:txBody>
      </p:sp>
      <p:sp>
        <p:nvSpPr>
          <p:cNvPr name="TextBox 20" id="20"/>
          <p:cNvSpPr txBox="true"/>
          <p:nvPr/>
        </p:nvSpPr>
        <p:spPr>
          <a:xfrm rot="0">
            <a:off x="381042" y="5178436"/>
            <a:ext cx="1858058" cy="219109"/>
          </a:xfrm>
          <a:prstGeom prst="rect">
            <a:avLst/>
          </a:prstGeom>
        </p:spPr>
        <p:txBody>
          <a:bodyPr anchor="t" rtlCol="false" tIns="0" lIns="0" bIns="0" rIns="0">
            <a:spAutoFit/>
          </a:bodyPr>
          <a:lstStyle/>
          <a:p>
            <a:pPr algn="l">
              <a:lnSpc>
                <a:spcPts val="1938"/>
              </a:lnSpc>
            </a:pPr>
            <a:r>
              <a:rPr lang="en-US" sz="775" spc="5">
                <a:solidFill>
                  <a:srgbClr val="081F3F"/>
                </a:solidFill>
                <a:latin typeface="IBM Plex Sans Condensed"/>
                <a:ea typeface="IBM Plex Sans Condensed"/>
                <a:cs typeface="IBM Plex Sans Condensed"/>
                <a:sym typeface="IBM Plex Sans Condensed"/>
              </a:rPr>
              <a:t>• Always respect the Referee and encourage </a:t>
            </a:r>
          </a:p>
        </p:txBody>
      </p:sp>
      <p:sp>
        <p:nvSpPr>
          <p:cNvPr name="TextBox 21" id="21"/>
          <p:cNvSpPr txBox="true"/>
          <p:nvPr/>
        </p:nvSpPr>
        <p:spPr>
          <a:xfrm rot="0">
            <a:off x="470142" y="5448982"/>
            <a:ext cx="931523" cy="66709"/>
          </a:xfrm>
          <a:prstGeom prst="rect">
            <a:avLst/>
          </a:prstGeom>
        </p:spPr>
        <p:txBody>
          <a:bodyPr anchor="t" rtlCol="false" tIns="0" lIns="0" bIns="0" rIns="0">
            <a:spAutoFit/>
          </a:bodyPr>
          <a:lstStyle/>
          <a:p>
            <a:pPr algn="l">
              <a:lnSpc>
                <a:spcPts val="387"/>
              </a:lnSpc>
            </a:pPr>
            <a:r>
              <a:rPr lang="en-US" sz="775" spc="5">
                <a:solidFill>
                  <a:srgbClr val="081F3F"/>
                </a:solidFill>
                <a:latin typeface="IBM Plex Sans Condensed"/>
                <a:ea typeface="IBM Plex Sans Condensed"/>
                <a:cs typeface="IBM Plex Sans Condensed"/>
                <a:sym typeface="IBM Plex Sans Condensed"/>
              </a:rPr>
              <a:t>players to do the same</a:t>
            </a:r>
          </a:p>
        </p:txBody>
      </p:sp>
      <p:sp>
        <p:nvSpPr>
          <p:cNvPr name="TextBox 22" id="22"/>
          <p:cNvSpPr txBox="true"/>
          <p:nvPr/>
        </p:nvSpPr>
        <p:spPr>
          <a:xfrm rot="0">
            <a:off x="381042" y="5450561"/>
            <a:ext cx="1740677" cy="219109"/>
          </a:xfrm>
          <a:prstGeom prst="rect">
            <a:avLst/>
          </a:prstGeom>
        </p:spPr>
        <p:txBody>
          <a:bodyPr anchor="t" rtlCol="false" tIns="0" lIns="0" bIns="0" rIns="0">
            <a:spAutoFit/>
          </a:bodyPr>
          <a:lstStyle/>
          <a:p>
            <a:pPr algn="l">
              <a:lnSpc>
                <a:spcPts val="1938"/>
              </a:lnSpc>
            </a:pPr>
            <a:r>
              <a:rPr lang="en-US" sz="775" spc="5">
                <a:solidFill>
                  <a:srgbClr val="081F3F"/>
                </a:solidFill>
                <a:latin typeface="IBM Plex Sans Condensed"/>
                <a:ea typeface="IBM Plex Sans Condensed"/>
                <a:cs typeface="IBM Plex Sans Condensed"/>
                <a:sym typeface="IBM Plex Sans Condensed"/>
              </a:rPr>
              <a:t>• Never enter the ﬁeld of play without the </a:t>
            </a:r>
          </a:p>
        </p:txBody>
      </p:sp>
      <p:sp>
        <p:nvSpPr>
          <p:cNvPr name="TextBox 23" id="23"/>
          <p:cNvSpPr txBox="true"/>
          <p:nvPr/>
        </p:nvSpPr>
        <p:spPr>
          <a:xfrm rot="0">
            <a:off x="470142" y="5721108"/>
            <a:ext cx="852110" cy="66709"/>
          </a:xfrm>
          <a:prstGeom prst="rect">
            <a:avLst/>
          </a:prstGeom>
        </p:spPr>
        <p:txBody>
          <a:bodyPr anchor="t" rtlCol="false" tIns="0" lIns="0" bIns="0" rIns="0">
            <a:spAutoFit/>
          </a:bodyPr>
          <a:lstStyle/>
          <a:p>
            <a:pPr algn="l">
              <a:lnSpc>
                <a:spcPts val="387"/>
              </a:lnSpc>
            </a:pPr>
            <a:r>
              <a:rPr lang="en-US" sz="775" spc="5">
                <a:solidFill>
                  <a:srgbClr val="081F3F"/>
                </a:solidFill>
                <a:latin typeface="IBM Plex Sans Condensed"/>
                <a:ea typeface="IBM Plex Sans Condensed"/>
                <a:cs typeface="IBM Plex Sans Condensed"/>
                <a:sym typeface="IBM Plex Sans Condensed"/>
              </a:rPr>
              <a:t>Referee’s permission</a:t>
            </a:r>
          </a:p>
        </p:txBody>
      </p:sp>
      <p:sp>
        <p:nvSpPr>
          <p:cNvPr name="TextBox 24" id="24"/>
          <p:cNvSpPr txBox="true"/>
          <p:nvPr/>
        </p:nvSpPr>
        <p:spPr>
          <a:xfrm rot="0">
            <a:off x="381042" y="5722694"/>
            <a:ext cx="2133010" cy="219109"/>
          </a:xfrm>
          <a:prstGeom prst="rect">
            <a:avLst/>
          </a:prstGeom>
        </p:spPr>
        <p:txBody>
          <a:bodyPr anchor="t" rtlCol="false" tIns="0" lIns="0" bIns="0" rIns="0">
            <a:spAutoFit/>
          </a:bodyPr>
          <a:lstStyle/>
          <a:p>
            <a:pPr algn="l">
              <a:lnSpc>
                <a:spcPts val="1938"/>
              </a:lnSpc>
            </a:pPr>
            <a:r>
              <a:rPr lang="en-US" sz="775" spc="5">
                <a:solidFill>
                  <a:srgbClr val="081F3F"/>
                </a:solidFill>
                <a:latin typeface="IBM Plex Sans Condensed"/>
                <a:ea typeface="IBM Plex Sans Condensed"/>
                <a:cs typeface="IBM Plex Sans Condensed"/>
                <a:sym typeface="IBM Plex Sans Condensed"/>
              </a:rPr>
              <a:t>• Never engage in, or tolerate o ensive, insulting or </a:t>
            </a:r>
          </a:p>
        </p:txBody>
      </p:sp>
      <p:sp>
        <p:nvSpPr>
          <p:cNvPr name="TextBox 25" id="25"/>
          <p:cNvSpPr txBox="true"/>
          <p:nvPr/>
        </p:nvSpPr>
        <p:spPr>
          <a:xfrm rot="0">
            <a:off x="470142" y="5993240"/>
            <a:ext cx="744745" cy="66709"/>
          </a:xfrm>
          <a:prstGeom prst="rect">
            <a:avLst/>
          </a:prstGeom>
        </p:spPr>
        <p:txBody>
          <a:bodyPr anchor="t" rtlCol="false" tIns="0" lIns="0" bIns="0" rIns="0">
            <a:spAutoFit/>
          </a:bodyPr>
          <a:lstStyle/>
          <a:p>
            <a:pPr algn="l">
              <a:lnSpc>
                <a:spcPts val="387"/>
              </a:lnSpc>
            </a:pPr>
            <a:r>
              <a:rPr lang="en-US" sz="775" spc="5">
                <a:solidFill>
                  <a:srgbClr val="081F3F"/>
                </a:solidFill>
                <a:latin typeface="IBM Plex Sans Condensed"/>
                <a:ea typeface="IBM Plex Sans Condensed"/>
                <a:cs typeface="IBM Plex Sans Condensed"/>
                <a:sym typeface="IBM Plex Sans Condensed"/>
              </a:rPr>
              <a:t>abusive behaviour</a:t>
            </a:r>
          </a:p>
        </p:txBody>
      </p:sp>
      <p:sp>
        <p:nvSpPr>
          <p:cNvPr name="TextBox 26" id="26"/>
          <p:cNvSpPr txBox="true"/>
          <p:nvPr/>
        </p:nvSpPr>
        <p:spPr>
          <a:xfrm rot="0">
            <a:off x="381042" y="5994820"/>
            <a:ext cx="2118665" cy="219109"/>
          </a:xfrm>
          <a:prstGeom prst="rect">
            <a:avLst/>
          </a:prstGeom>
        </p:spPr>
        <p:txBody>
          <a:bodyPr anchor="t" rtlCol="false" tIns="0" lIns="0" bIns="0" rIns="0">
            <a:spAutoFit/>
          </a:bodyPr>
          <a:lstStyle/>
          <a:p>
            <a:pPr algn="l">
              <a:lnSpc>
                <a:spcPts val="1938"/>
              </a:lnSpc>
            </a:pPr>
            <a:r>
              <a:rPr lang="en-US" sz="775" spc="5">
                <a:solidFill>
                  <a:srgbClr val="081F3F"/>
                </a:solidFill>
                <a:latin typeface="IBM Plex Sans Condensed"/>
                <a:ea typeface="IBM Plex Sans Condensed"/>
                <a:cs typeface="IBM Plex Sans Condensed"/>
                <a:sym typeface="IBM Plex Sans Condensed"/>
              </a:rPr>
              <a:t>• Be aware of the potential impact of bad language </a:t>
            </a:r>
          </a:p>
        </p:txBody>
      </p:sp>
      <p:sp>
        <p:nvSpPr>
          <p:cNvPr name="TextBox 27" id="27"/>
          <p:cNvSpPr txBox="true"/>
          <p:nvPr/>
        </p:nvSpPr>
        <p:spPr>
          <a:xfrm rot="0">
            <a:off x="470142" y="6265366"/>
            <a:ext cx="391756" cy="66709"/>
          </a:xfrm>
          <a:prstGeom prst="rect">
            <a:avLst/>
          </a:prstGeom>
        </p:spPr>
        <p:txBody>
          <a:bodyPr anchor="t" rtlCol="false" tIns="0" lIns="0" bIns="0" rIns="0">
            <a:spAutoFit/>
          </a:bodyPr>
          <a:lstStyle/>
          <a:p>
            <a:pPr algn="l">
              <a:lnSpc>
                <a:spcPts val="387"/>
              </a:lnSpc>
            </a:pPr>
            <a:r>
              <a:rPr lang="en-US" sz="775" spc="5">
                <a:solidFill>
                  <a:srgbClr val="081F3F"/>
                </a:solidFill>
                <a:latin typeface="IBM Plex Sans Condensed"/>
                <a:ea typeface="IBM Plex Sans Condensed"/>
                <a:cs typeface="IBM Plex Sans Condensed"/>
                <a:sym typeface="IBM Plex Sans Condensed"/>
              </a:rPr>
              <a:t>on others</a:t>
            </a:r>
          </a:p>
        </p:txBody>
      </p:sp>
      <p:sp>
        <p:nvSpPr>
          <p:cNvPr name="TextBox 28" id="28"/>
          <p:cNvSpPr txBox="true"/>
          <p:nvPr/>
        </p:nvSpPr>
        <p:spPr>
          <a:xfrm rot="0">
            <a:off x="381042" y="6266952"/>
            <a:ext cx="1610213" cy="373088"/>
          </a:xfrm>
          <a:prstGeom prst="rect">
            <a:avLst/>
          </a:prstGeom>
        </p:spPr>
        <p:txBody>
          <a:bodyPr anchor="t" rtlCol="false" tIns="0" lIns="0" bIns="0" rIns="0">
            <a:spAutoFit/>
          </a:bodyPr>
          <a:lstStyle/>
          <a:p>
            <a:pPr algn="l">
              <a:lnSpc>
                <a:spcPts val="1938"/>
              </a:lnSpc>
            </a:pPr>
            <a:r>
              <a:rPr lang="en-US" sz="775" spc="5">
                <a:solidFill>
                  <a:srgbClr val="081F3F"/>
                </a:solidFill>
                <a:latin typeface="IBM Plex Sans Condensed"/>
                <a:ea typeface="IBM Plex Sans Condensed"/>
                <a:cs typeface="IBM Plex Sans Condensed"/>
                <a:sym typeface="IBM Plex Sans Condensed"/>
              </a:rPr>
              <a:t>• Be gracious in victory and defeat</a:t>
            </a:r>
          </a:p>
          <a:p>
            <a:pPr algn="l">
              <a:lnSpc>
                <a:spcPts val="486"/>
              </a:lnSpc>
            </a:pPr>
            <a:r>
              <a:rPr lang="en-US" sz="775" spc="5">
                <a:solidFill>
                  <a:srgbClr val="081F3F"/>
                </a:solidFill>
                <a:latin typeface="IBM Plex Sans Condensed"/>
                <a:ea typeface="IBM Plex Sans Condensed"/>
                <a:cs typeface="IBM Plex Sans Condensed"/>
                <a:sym typeface="IBM Plex Sans Condensed"/>
              </a:rPr>
              <a:t>• Respect the facilities home and away</a:t>
            </a:r>
          </a:p>
        </p:txBody>
      </p:sp>
      <p:sp>
        <p:nvSpPr>
          <p:cNvPr name="TextBox 29" id="29"/>
          <p:cNvSpPr txBox="true"/>
          <p:nvPr/>
        </p:nvSpPr>
        <p:spPr>
          <a:xfrm rot="0">
            <a:off x="2785003" y="4130723"/>
            <a:ext cx="1979165" cy="303191"/>
          </a:xfrm>
          <a:prstGeom prst="rect">
            <a:avLst/>
          </a:prstGeom>
        </p:spPr>
        <p:txBody>
          <a:bodyPr anchor="t" rtlCol="false" tIns="0" lIns="0" bIns="0" rIns="0">
            <a:spAutoFit/>
          </a:bodyPr>
          <a:lstStyle/>
          <a:p>
            <a:pPr algn="l">
              <a:lnSpc>
                <a:spcPts val="1212"/>
              </a:lnSpc>
            </a:pPr>
            <a:r>
              <a:rPr lang="en-US" b="true" sz="775" spc="5">
                <a:solidFill>
                  <a:srgbClr val="081F3F"/>
                </a:solidFill>
                <a:latin typeface="IBM Plex Sans Condensed Bold"/>
                <a:ea typeface="IBM Plex Sans Condensed Bold"/>
                <a:cs typeface="IBM Plex Sans Condensed Bold"/>
                <a:sym typeface="IBM Plex Sans Condensed Bold"/>
              </a:rPr>
              <a:t>When working with players, I will: </a:t>
            </a:r>
            <a:r>
              <a:rPr lang="en-US" sz="775" spc="5">
                <a:solidFill>
                  <a:srgbClr val="081F3F"/>
                </a:solidFill>
                <a:latin typeface="IBM Plex Sans Condensed"/>
                <a:ea typeface="IBM Plex Sans Condensed"/>
                <a:cs typeface="IBM Plex Sans Condensed"/>
                <a:sym typeface="IBM Plex Sans Condensed"/>
              </a:rPr>
              <a:t>• Place the well-being, safety and enjoyment of </a:t>
            </a:r>
          </a:p>
        </p:txBody>
      </p:sp>
      <p:sp>
        <p:nvSpPr>
          <p:cNvPr name="TextBox 30" id="30"/>
          <p:cNvSpPr txBox="true"/>
          <p:nvPr/>
        </p:nvSpPr>
        <p:spPr>
          <a:xfrm rot="0">
            <a:off x="2874110" y="4460509"/>
            <a:ext cx="1214148" cy="95284"/>
          </a:xfrm>
          <a:prstGeom prst="rect">
            <a:avLst/>
          </a:prstGeom>
        </p:spPr>
        <p:txBody>
          <a:bodyPr anchor="t" rtlCol="false" tIns="0" lIns="0" bIns="0" rIns="0">
            <a:spAutoFit/>
          </a:bodyPr>
          <a:lstStyle/>
          <a:p>
            <a:pPr algn="l">
              <a:lnSpc>
                <a:spcPts val="648"/>
              </a:lnSpc>
            </a:pPr>
            <a:r>
              <a:rPr lang="en-US" sz="775" spc="5">
                <a:solidFill>
                  <a:srgbClr val="081F3F"/>
                </a:solidFill>
                <a:latin typeface="IBM Plex Sans Condensed"/>
                <a:ea typeface="IBM Plex Sans Condensed"/>
                <a:cs typeface="IBM Plex Sans Condensed"/>
                <a:sym typeface="IBM Plex Sans Condensed"/>
              </a:rPr>
              <a:t>each player above everything</a:t>
            </a:r>
          </a:p>
        </p:txBody>
      </p:sp>
      <p:sp>
        <p:nvSpPr>
          <p:cNvPr name="TextBox 31" id="31"/>
          <p:cNvSpPr txBox="true"/>
          <p:nvPr/>
        </p:nvSpPr>
        <p:spPr>
          <a:xfrm rot="0">
            <a:off x="2785003" y="4509713"/>
            <a:ext cx="1946010" cy="354038"/>
          </a:xfrm>
          <a:prstGeom prst="rect">
            <a:avLst/>
          </a:prstGeom>
        </p:spPr>
        <p:txBody>
          <a:bodyPr anchor="t" rtlCol="false" tIns="0" lIns="0" bIns="0" rIns="0">
            <a:spAutoFit/>
          </a:bodyPr>
          <a:lstStyle/>
          <a:p>
            <a:pPr algn="l">
              <a:lnSpc>
                <a:spcPts val="1776"/>
              </a:lnSpc>
            </a:pPr>
            <a:r>
              <a:rPr lang="en-US" sz="775" spc="5">
                <a:solidFill>
                  <a:srgbClr val="081F3F"/>
                </a:solidFill>
                <a:latin typeface="IBM Plex Sans Condensed"/>
                <a:ea typeface="IBM Plex Sans Condensed"/>
                <a:cs typeface="IBM Plex Sans Condensed"/>
                <a:sym typeface="IBM Plex Sans Condensed"/>
              </a:rPr>
              <a:t>• Never tolerate any form of bullying</a:t>
            </a:r>
          </a:p>
          <a:p>
            <a:pPr algn="l">
              <a:lnSpc>
                <a:spcPts val="648"/>
              </a:lnSpc>
            </a:pPr>
            <a:r>
              <a:rPr lang="en-US" sz="775" spc="5">
                <a:solidFill>
                  <a:srgbClr val="081F3F"/>
                </a:solidFill>
                <a:latin typeface="IBM Plex Sans Condensed"/>
                <a:ea typeface="IBM Plex Sans Condensed"/>
                <a:cs typeface="IBM Plex Sans Condensed"/>
                <a:sym typeface="IBM Plex Sans Condensed"/>
              </a:rPr>
              <a:t>• Ensure all activities are suited for the players’ </a:t>
            </a:r>
          </a:p>
        </p:txBody>
      </p:sp>
      <p:sp>
        <p:nvSpPr>
          <p:cNvPr name="TextBox 32" id="32"/>
          <p:cNvSpPr txBox="true"/>
          <p:nvPr/>
        </p:nvSpPr>
        <p:spPr>
          <a:xfrm rot="0">
            <a:off x="2874110" y="4829471"/>
            <a:ext cx="603754" cy="152434"/>
          </a:xfrm>
          <a:prstGeom prst="rect">
            <a:avLst/>
          </a:prstGeom>
        </p:spPr>
        <p:txBody>
          <a:bodyPr anchor="t" rtlCol="false" tIns="0" lIns="0" bIns="0" rIns="0">
            <a:spAutoFit/>
          </a:bodyPr>
          <a:lstStyle/>
          <a:p>
            <a:pPr algn="l">
              <a:lnSpc>
                <a:spcPts val="1212"/>
              </a:lnSpc>
            </a:pPr>
            <a:r>
              <a:rPr lang="en-US" sz="775" spc="5">
                <a:solidFill>
                  <a:srgbClr val="081F3F"/>
                </a:solidFill>
                <a:latin typeface="IBM Plex Sans Condensed"/>
                <a:ea typeface="IBM Plex Sans Condensed"/>
                <a:cs typeface="IBM Plex Sans Condensed"/>
                <a:sym typeface="IBM Plex Sans Condensed"/>
              </a:rPr>
              <a:t>ability and age</a:t>
            </a:r>
          </a:p>
        </p:txBody>
      </p:sp>
      <p:sp>
        <p:nvSpPr>
          <p:cNvPr name="TextBox 33" id="33"/>
          <p:cNvSpPr txBox="true"/>
          <p:nvPr/>
        </p:nvSpPr>
        <p:spPr>
          <a:xfrm rot="0">
            <a:off x="2785003" y="4983457"/>
            <a:ext cx="2040232" cy="152434"/>
          </a:xfrm>
          <a:prstGeom prst="rect">
            <a:avLst/>
          </a:prstGeom>
        </p:spPr>
        <p:txBody>
          <a:bodyPr anchor="t" rtlCol="false" tIns="0" lIns="0" bIns="0" rIns="0">
            <a:spAutoFit/>
          </a:bodyPr>
          <a:lstStyle/>
          <a:p>
            <a:pPr algn="l">
              <a:lnSpc>
                <a:spcPts val="1212"/>
              </a:lnSpc>
            </a:pPr>
            <a:r>
              <a:rPr lang="en-US" sz="775" spc="5">
                <a:solidFill>
                  <a:srgbClr val="081F3F"/>
                </a:solidFill>
                <a:latin typeface="IBM Plex Sans Condensed"/>
                <a:ea typeface="IBM Plex Sans Condensed"/>
                <a:cs typeface="IBM Plex Sans Condensed"/>
                <a:sym typeface="IBM Plex Sans Condensed"/>
              </a:rPr>
              <a:t>• Work with others (e.g. o cials, doctors, welfare </a:t>
            </a:r>
          </a:p>
        </p:txBody>
      </p:sp>
      <p:sp>
        <p:nvSpPr>
          <p:cNvPr name="TextBox 34" id="34"/>
          <p:cNvSpPr txBox="true"/>
          <p:nvPr/>
        </p:nvSpPr>
        <p:spPr>
          <a:xfrm rot="0">
            <a:off x="2874110" y="5158753"/>
            <a:ext cx="1983273" cy="213430"/>
          </a:xfrm>
          <a:prstGeom prst="rect">
            <a:avLst/>
          </a:prstGeom>
        </p:spPr>
        <p:txBody>
          <a:bodyPr anchor="t" rtlCol="false" tIns="0" lIns="0" bIns="0" rIns="0">
            <a:spAutoFit/>
          </a:bodyPr>
          <a:lstStyle/>
          <a:p>
            <a:pPr algn="l">
              <a:lnSpc>
                <a:spcPts val="648"/>
              </a:lnSpc>
            </a:pPr>
            <a:r>
              <a:rPr lang="en-US" sz="775" spc="5">
                <a:solidFill>
                  <a:srgbClr val="081F3F"/>
                </a:solidFill>
                <a:latin typeface="IBM Plex Sans Condensed"/>
                <a:ea typeface="IBM Plex Sans Condensed"/>
                <a:cs typeface="IBM Plex Sans Condensed"/>
                <a:sym typeface="IBM Plex Sans Condensed"/>
              </a:rPr>
              <a:t>o cers, physiotherapists) for each player’s best </a:t>
            </a:r>
          </a:p>
          <a:p>
            <a:pPr algn="l">
              <a:lnSpc>
                <a:spcPts val="1212"/>
              </a:lnSpc>
            </a:pPr>
            <a:r>
              <a:rPr lang="en-US" sz="775" spc="5">
                <a:solidFill>
                  <a:srgbClr val="081F3F"/>
                </a:solidFill>
                <a:latin typeface="IBM Plex Sans Condensed"/>
                <a:ea typeface="IBM Plex Sans Condensed"/>
                <a:cs typeface="IBM Plex Sans Condensed"/>
                <a:sym typeface="IBM Plex Sans Condensed"/>
              </a:rPr>
              <a:t>interests</a:t>
            </a:r>
          </a:p>
        </p:txBody>
      </p:sp>
      <p:sp>
        <p:nvSpPr>
          <p:cNvPr name="TextBox 35" id="35"/>
          <p:cNvSpPr txBox="true"/>
          <p:nvPr/>
        </p:nvSpPr>
        <p:spPr>
          <a:xfrm rot="0">
            <a:off x="2785003" y="5373729"/>
            <a:ext cx="1919119" cy="152434"/>
          </a:xfrm>
          <a:prstGeom prst="rect">
            <a:avLst/>
          </a:prstGeom>
        </p:spPr>
        <p:txBody>
          <a:bodyPr anchor="t" rtlCol="false" tIns="0" lIns="0" bIns="0" rIns="0">
            <a:spAutoFit/>
          </a:bodyPr>
          <a:lstStyle/>
          <a:p>
            <a:pPr algn="l">
              <a:lnSpc>
                <a:spcPts val="1212"/>
              </a:lnSpc>
            </a:pPr>
            <a:r>
              <a:rPr lang="en-US" sz="775" spc="5">
                <a:solidFill>
                  <a:srgbClr val="081F3F"/>
                </a:solidFill>
                <a:latin typeface="IBM Plex Sans Condensed"/>
                <a:ea typeface="IBM Plex Sans Condensed"/>
                <a:cs typeface="IBM Plex Sans Condensed"/>
                <a:sym typeface="IBM Plex Sans Condensed"/>
              </a:rPr>
              <a:t>• I will make myself familiar with safeguarding </a:t>
            </a:r>
          </a:p>
        </p:txBody>
      </p:sp>
      <p:sp>
        <p:nvSpPr>
          <p:cNvPr name="TextBox 36" id="36"/>
          <p:cNvSpPr txBox="true"/>
          <p:nvPr/>
        </p:nvSpPr>
        <p:spPr>
          <a:xfrm rot="0">
            <a:off x="2874110" y="5544796"/>
            <a:ext cx="2010977" cy="459665"/>
          </a:xfrm>
          <a:prstGeom prst="rect">
            <a:avLst/>
          </a:prstGeom>
        </p:spPr>
        <p:txBody>
          <a:bodyPr anchor="t" rtlCol="false" tIns="0" lIns="0" bIns="0" rIns="0">
            <a:spAutoFit/>
          </a:bodyPr>
          <a:lstStyle/>
          <a:p>
            <a:pPr algn="l">
              <a:lnSpc>
                <a:spcPts val="648"/>
              </a:lnSpc>
            </a:pPr>
            <a:r>
              <a:rPr lang="en-US" sz="775" spc="5">
                <a:solidFill>
                  <a:srgbClr val="081F3F"/>
                </a:solidFill>
                <a:latin typeface="IBM Plex Sans Condensed"/>
                <a:ea typeface="IBM Plex Sans Condensed"/>
                <a:cs typeface="IBM Plex Sans Condensed"/>
                <a:sym typeface="IBM Plex Sans Condensed"/>
              </a:rPr>
              <a:t>practices &amp; review guidance o</a:t>
            </a:r>
            <a:r>
              <a:rPr lang="en-US" sz="775" spc="5">
                <a:solidFill>
                  <a:srgbClr val="081F3F"/>
                </a:solidFill>
                <a:latin typeface="IBM Plex Sans Condensed"/>
                <a:ea typeface="IBM Plex Sans Condensed"/>
                <a:cs typeface="IBM Plex Sans Condensed"/>
                <a:sym typeface="IBM Plex Sans Condensed"/>
                <a:hlinkClick r:id="rId23" tooltip="https://www.thefa.com/-/media/thefacom-new/files/rules-and-regulations/safeguarding/section-5/5-6-physical-contact-young-people-guidance-grassroots-football-colour-version.ashx"/>
              </a:rPr>
              <a:t>n </a:t>
            </a:r>
            <a:r>
              <a:rPr lang="en-US" b="true" sz="775" spc="5">
                <a:solidFill>
                  <a:srgbClr val="081F3F"/>
                </a:solidFill>
                <a:latin typeface="IBM Plex Sans Condensed Bold"/>
                <a:ea typeface="IBM Plex Sans Condensed Bold"/>
                <a:cs typeface="IBM Plex Sans Condensed Bold"/>
                <a:sym typeface="IBM Plex Sans Condensed Bold"/>
                <a:hlinkClick r:id="rId24" tooltip="https://www.thefa.com/-/media/thefacom-new/files/rules-and-regulations/safeguarding/section-5/5-6-physical-contact-young-people-guidance-grassroots-football-colour-version.ashx"/>
              </a:rPr>
              <a:t>physical contact </a:t>
            </a:r>
          </a:p>
          <a:p>
            <a:pPr algn="l">
              <a:lnSpc>
                <a:spcPts val="1212"/>
              </a:lnSpc>
            </a:pPr>
            <a:r>
              <a:rPr lang="en-US" sz="775" spc="5">
                <a:solidFill>
                  <a:srgbClr val="081F3F"/>
                </a:solidFill>
                <a:latin typeface="IBM Plex Sans Condensed"/>
                <a:ea typeface="IBM Plex Sans Condensed"/>
                <a:cs typeface="IBM Plex Sans Condensed"/>
                <a:sym typeface="IBM Plex Sans Condensed"/>
                <a:hlinkClick r:id="rId25" tooltip="https://www.thefa.com/-/media/thefacom-new/files/rules-and-regulations/safeguarding/section-5/5-7-acceptable-behaviours-young-people-guidance-grassroots-football-colour-version.ashx"/>
              </a:rPr>
              <a:t>(5.6) &amp;</a:t>
            </a:r>
            <a:r>
              <a:rPr lang="en-US" b="true" sz="775" spc="5">
                <a:solidFill>
                  <a:srgbClr val="081F3F"/>
                </a:solidFill>
                <a:latin typeface="IBM Plex Sans Condensed Bold"/>
                <a:ea typeface="IBM Plex Sans Condensed Bold"/>
                <a:cs typeface="IBM Plex Sans Condensed Bold"/>
                <a:sym typeface="IBM Plex Sans Condensed Bold"/>
                <a:hlinkClick r:id="rId26" tooltip="https://www.thefa.com/-/media/thefacom-new/files/rules-and-regulations/safeguarding/section-5/5-7-acceptable-behaviours-young-people-guidance-grassroots-football-colour-version.ashx"/>
              </a:rPr>
              <a:t> Acceptable Behaviou</a:t>
            </a:r>
            <a:r>
              <a:rPr lang="en-US" b="true" sz="775" spc="5">
                <a:solidFill>
                  <a:srgbClr val="081F3F"/>
                </a:solidFill>
                <a:latin typeface="IBM Plex Sans Condensed Bold"/>
                <a:ea typeface="IBM Plex Sans Condensed Bold"/>
                <a:cs typeface="IBM Plex Sans Condensed Bold"/>
                <a:sym typeface="IBM Plex Sans Condensed Bold"/>
                <a:hlinkClick r:id="rId27" tooltip="https://www.thefa.com/-/media/thefacom-new/files/rules-and-regulations/safeguarding/section-5/5-6-physical-contact-young-people-guidance-grassroots-football-colour-version.ashx"/>
              </a:rPr>
              <a:t>rs When Working </a:t>
            </a:r>
          </a:p>
          <a:p>
            <a:pPr algn="l">
              <a:lnSpc>
                <a:spcPts val="648"/>
              </a:lnSpc>
            </a:pPr>
            <a:r>
              <a:rPr lang="en-US" b="true" sz="775" spc="5">
                <a:solidFill>
                  <a:srgbClr val="081F3F"/>
                </a:solidFill>
                <a:latin typeface="IBM Plex Sans Condensed Bold"/>
                <a:ea typeface="IBM Plex Sans Condensed Bold"/>
                <a:cs typeface="IBM Plex Sans Condensed Bold"/>
                <a:sym typeface="IBM Plex Sans Condensed Bold"/>
                <a:hlinkClick r:id="rId28" tooltip="https://www.thefa.com/-/media/thefacom-new/files/rules-and-regulations/safeguarding/section-5/5-7-acceptable-behaviours-young-people-guidance-grassroots-football-colour-version.ashx"/>
              </a:rPr>
              <a:t>With Young People</a:t>
            </a:r>
            <a:r>
              <a:rPr lang="en-US" sz="775" spc="5">
                <a:solidFill>
                  <a:srgbClr val="081F3F"/>
                </a:solidFill>
                <a:latin typeface="IBM Plex Sans Condensed"/>
                <a:ea typeface="IBM Plex Sans Condensed"/>
                <a:cs typeface="IBM Plex Sans Condensed"/>
                <a:sym typeface="IBM Plex Sans Condensed"/>
                <a:hlinkClick r:id="rId29" tooltip="https://www.thefa.com/-/media/thefacom-new/files/rules-and-regulations/safeguarding/section-5/5-7-acceptable-behaviours-young-people-guidance-grassroots-football-colour-version.ashx"/>
              </a:rPr>
              <a:t> (5.7) documents on the </a:t>
            </a:r>
          </a:p>
          <a:p>
            <a:pPr algn="l">
              <a:lnSpc>
                <a:spcPts val="1212"/>
              </a:lnSpc>
            </a:pPr>
            <a:r>
              <a:rPr lang="en-US" sz="775" spc="5">
                <a:solidFill>
                  <a:srgbClr val="081F3F"/>
                </a:solidFill>
                <a:latin typeface="IBM Plex Sans Condensed"/>
                <a:ea typeface="IBM Plex Sans Condensed"/>
                <a:cs typeface="IBM Plex Sans Condensed"/>
                <a:sym typeface="IBM Plex Sans Condensed"/>
                <a:hlinkClick r:id="rId30" tooltip="https://www.thefa.com/-/media/thefacom-new/files/rules-and-regulations/safeguarding/section-5/5-7-acceptable-behaviours-young-people-guidance-grassroots-football-colour-version.ashx"/>
              </a:rPr>
              <a:t>safeguarding section of </a:t>
            </a:r>
            <a:r>
              <a:rPr lang="en-US" b="true" sz="775" spc="5">
                <a:solidFill>
                  <a:srgbClr val="081F3F"/>
                </a:solidFill>
                <a:latin typeface="IBM Plex Sans Condensed Bold"/>
                <a:ea typeface="IBM Plex Sans Condensed Bold"/>
                <a:cs typeface="IBM Plex Sans Condensed Bold"/>
                <a:sym typeface="IBM Plex Sans Condensed Bold"/>
                <a:hlinkClick r:id="rId31" tooltip="https://www.thefa.com/-/media/thefacom-new/files/rules-and-regulations/safeguarding/section-5/5-7-acceptable-behaviours-young-people-guidance-grassroots-football-colour-version.ashx"/>
              </a:rPr>
              <a:t>EnglandFootball.com</a:t>
            </a:r>
          </a:p>
        </p:txBody>
      </p:sp>
      <p:sp>
        <p:nvSpPr>
          <p:cNvPr name="TextBox 37" id="37"/>
          <p:cNvSpPr txBox="true"/>
          <p:nvPr/>
        </p:nvSpPr>
        <p:spPr>
          <a:xfrm rot="0">
            <a:off x="2785003" y="5999797"/>
            <a:ext cx="1892093" cy="421338"/>
          </a:xfrm>
          <a:prstGeom prst="rect">
            <a:avLst/>
          </a:prstGeom>
        </p:spPr>
        <p:txBody>
          <a:bodyPr anchor="t" rtlCol="false" tIns="0" lIns="0" bIns="0" rIns="0">
            <a:spAutoFit/>
          </a:bodyPr>
          <a:lstStyle/>
          <a:p>
            <a:pPr algn="l">
              <a:lnSpc>
                <a:spcPts val="1212"/>
              </a:lnSpc>
            </a:pPr>
            <a:r>
              <a:rPr lang="en-US" b="true" sz="775" spc="5">
                <a:solidFill>
                  <a:srgbClr val="081F3F"/>
                </a:solidFill>
                <a:latin typeface="IBM Plex Sans Condensed Bold"/>
                <a:ea typeface="IBM Plex Sans Condensed Bold"/>
                <a:cs typeface="IBM Plex Sans Condensed Bold"/>
                <a:sym typeface="IBM Plex Sans Condensed Bold"/>
              </a:rPr>
              <a:t>I understand that if I do not follow the Code,</a:t>
            </a:r>
          </a:p>
          <a:p>
            <a:pPr algn="l">
              <a:lnSpc>
                <a:spcPts val="648"/>
              </a:lnSpc>
            </a:pPr>
            <a:r>
              <a:rPr lang="en-US" b="true" sz="775" spc="6">
                <a:solidFill>
                  <a:srgbClr val="081F3F"/>
                </a:solidFill>
                <a:latin typeface="IBM Plex Sans Condensed Bold"/>
                <a:ea typeface="IBM Plex Sans Condensed Bold"/>
                <a:cs typeface="IBM Plex Sans Condensed Bold"/>
                <a:sym typeface="IBM Plex Sans Condensed Bold"/>
              </a:rPr>
              <a:t>I may be:</a:t>
            </a:r>
          </a:p>
          <a:p>
            <a:pPr algn="l">
              <a:lnSpc>
                <a:spcPts val="1776"/>
              </a:lnSpc>
            </a:pPr>
            <a:r>
              <a:rPr lang="en-US" sz="775" spc="5">
                <a:solidFill>
                  <a:srgbClr val="081F3F"/>
                </a:solidFill>
                <a:latin typeface="IBM Plex Sans Condensed"/>
                <a:ea typeface="IBM Plex Sans Condensed"/>
                <a:cs typeface="IBM Plex Sans Condensed"/>
                <a:sym typeface="IBM Plex Sans Condensed"/>
              </a:rPr>
              <a:t>• Required to meet with the club committee, </a:t>
            </a:r>
          </a:p>
        </p:txBody>
      </p:sp>
      <p:sp>
        <p:nvSpPr>
          <p:cNvPr name="TextBox 38" id="38"/>
          <p:cNvSpPr txBox="true"/>
          <p:nvPr/>
        </p:nvSpPr>
        <p:spPr>
          <a:xfrm rot="0">
            <a:off x="2874110" y="6476304"/>
            <a:ext cx="1191223" cy="66709"/>
          </a:xfrm>
          <a:prstGeom prst="rect">
            <a:avLst/>
          </a:prstGeom>
        </p:spPr>
        <p:txBody>
          <a:bodyPr anchor="t" rtlCol="false" tIns="0" lIns="0" bIns="0" rIns="0">
            <a:spAutoFit/>
          </a:bodyPr>
          <a:lstStyle/>
          <a:p>
            <a:pPr algn="l">
              <a:lnSpc>
                <a:spcPts val="387"/>
              </a:lnSpc>
            </a:pPr>
            <a:r>
              <a:rPr lang="en-US" sz="775" spc="5">
                <a:solidFill>
                  <a:srgbClr val="081F3F"/>
                </a:solidFill>
                <a:latin typeface="IBM Plex Sans Condensed"/>
                <a:ea typeface="IBM Plex Sans Condensed"/>
                <a:cs typeface="IBM Plex Sans Condensed"/>
                <a:sym typeface="IBM Plex Sans Condensed"/>
              </a:rPr>
              <a:t>league or CFA Welfare O cer</a:t>
            </a:r>
          </a:p>
        </p:txBody>
      </p:sp>
      <p:sp>
        <p:nvSpPr>
          <p:cNvPr name="TextBox 39" id="39"/>
          <p:cNvSpPr txBox="true"/>
          <p:nvPr/>
        </p:nvSpPr>
        <p:spPr>
          <a:xfrm rot="0">
            <a:off x="2785003" y="6477884"/>
            <a:ext cx="2043528" cy="527075"/>
          </a:xfrm>
          <a:prstGeom prst="rect">
            <a:avLst/>
          </a:prstGeom>
        </p:spPr>
        <p:txBody>
          <a:bodyPr anchor="t" rtlCol="false" tIns="0" lIns="0" bIns="0" rIns="0">
            <a:spAutoFit/>
          </a:bodyPr>
          <a:lstStyle/>
          <a:p>
            <a:pPr algn="l">
              <a:lnSpc>
                <a:spcPts val="1938"/>
              </a:lnSpc>
            </a:pPr>
            <a:r>
              <a:rPr lang="en-US" sz="775" spc="5">
                <a:solidFill>
                  <a:srgbClr val="081F3F"/>
                </a:solidFill>
                <a:latin typeface="IBM Plex Sans Condensed"/>
                <a:ea typeface="IBM Plex Sans Condensed"/>
                <a:cs typeface="IBM Plex Sans Condensed"/>
                <a:sym typeface="IBM Plex Sans Condensed"/>
              </a:rPr>
              <a:t>• Suspended by the club from attending matches</a:t>
            </a:r>
          </a:p>
          <a:p>
            <a:pPr algn="l">
              <a:lnSpc>
                <a:spcPts val="486"/>
              </a:lnSpc>
            </a:pPr>
            <a:r>
              <a:rPr lang="en-US" sz="775" spc="5">
                <a:solidFill>
                  <a:srgbClr val="081F3F"/>
                </a:solidFill>
                <a:latin typeface="IBM Plex Sans Condensed"/>
                <a:ea typeface="IBM Plex Sans Condensed"/>
                <a:cs typeface="IBM Plex Sans Condensed"/>
                <a:sym typeface="IBM Plex Sans Condensed"/>
              </a:rPr>
              <a:t>• Suspended or ﬁned by the County FA</a:t>
            </a:r>
          </a:p>
          <a:p>
            <a:pPr algn="l">
              <a:lnSpc>
                <a:spcPts val="1938"/>
              </a:lnSpc>
            </a:pPr>
            <a:r>
              <a:rPr lang="en-US" sz="775" spc="5">
                <a:solidFill>
                  <a:srgbClr val="081F3F"/>
                </a:solidFill>
                <a:latin typeface="IBM Plex Sans Condensed"/>
                <a:ea typeface="IBM Plex Sans Condensed"/>
                <a:cs typeface="IBM Plex Sans Condensed"/>
                <a:sym typeface="IBM Plex Sans Condensed"/>
              </a:rPr>
              <a:t>• Required to leave, lose my position and/or have </a:t>
            </a:r>
          </a:p>
        </p:txBody>
      </p:sp>
      <p:sp>
        <p:nvSpPr>
          <p:cNvPr name="TextBox 40" id="40"/>
          <p:cNvSpPr txBox="true"/>
          <p:nvPr/>
        </p:nvSpPr>
        <p:spPr>
          <a:xfrm rot="0">
            <a:off x="2874110" y="7056402"/>
            <a:ext cx="896878" cy="66709"/>
          </a:xfrm>
          <a:prstGeom prst="rect">
            <a:avLst/>
          </a:prstGeom>
        </p:spPr>
        <p:txBody>
          <a:bodyPr anchor="t" rtlCol="false" tIns="0" lIns="0" bIns="0" rIns="0">
            <a:spAutoFit/>
          </a:bodyPr>
          <a:lstStyle/>
          <a:p>
            <a:pPr algn="l">
              <a:lnSpc>
                <a:spcPts val="387"/>
              </a:lnSpc>
            </a:pPr>
            <a:r>
              <a:rPr lang="en-US" sz="775" spc="5">
                <a:solidFill>
                  <a:srgbClr val="081F3F"/>
                </a:solidFill>
                <a:latin typeface="IBM Plex Sans Condensed"/>
                <a:ea typeface="IBM Plex Sans Condensed"/>
                <a:cs typeface="IBM Plex Sans Condensed"/>
                <a:sym typeface="IBM Plex Sans Condensed"/>
              </a:rPr>
              <a:t>my license withdrawn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6110" y="-127123"/>
            <a:ext cx="5480229" cy="7751880"/>
          </a:xfrm>
          <a:custGeom>
            <a:avLst/>
            <a:gdLst/>
            <a:ahLst/>
            <a:cxnLst/>
            <a:rect r="r" b="b" t="t" l="l"/>
            <a:pathLst>
              <a:path h="7751880" w="5480229">
                <a:moveTo>
                  <a:pt x="0" y="0"/>
                </a:moveTo>
                <a:lnTo>
                  <a:pt x="5480229" y="0"/>
                </a:lnTo>
                <a:lnTo>
                  <a:pt x="5480229" y="7751879"/>
                </a:lnTo>
                <a:lnTo>
                  <a:pt x="0" y="7751879"/>
                </a:lnTo>
                <a:lnTo>
                  <a:pt x="0" y="0"/>
                </a:lnTo>
                <a:close/>
              </a:path>
            </a:pathLst>
          </a:custGeom>
          <a:blipFill>
            <a:blip r:embed="rId2"/>
            <a:stretch>
              <a:fillRect l="0" t="0" r="0" b="0"/>
            </a:stretch>
          </a:blipFill>
        </p:spPr>
      </p:sp>
      <p:sp>
        <p:nvSpPr>
          <p:cNvPr name="Freeform 3" id="3"/>
          <p:cNvSpPr/>
          <p:nvPr/>
        </p:nvSpPr>
        <p:spPr>
          <a:xfrm flipH="false" flipV="false" rot="0">
            <a:off x="643817" y="443798"/>
            <a:ext cx="744959" cy="401227"/>
          </a:xfrm>
          <a:custGeom>
            <a:avLst/>
            <a:gdLst/>
            <a:ahLst/>
            <a:cxnLst/>
            <a:rect r="r" b="b" t="t" l="l"/>
            <a:pathLst>
              <a:path h="401227" w="744959">
                <a:moveTo>
                  <a:pt x="0" y="0"/>
                </a:moveTo>
                <a:lnTo>
                  <a:pt x="744959" y="0"/>
                </a:lnTo>
                <a:lnTo>
                  <a:pt x="744959" y="401228"/>
                </a:lnTo>
                <a:lnTo>
                  <a:pt x="0" y="40122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53298" y="6803613"/>
            <a:ext cx="1128076" cy="615200"/>
          </a:xfrm>
          <a:custGeom>
            <a:avLst/>
            <a:gdLst/>
            <a:ahLst/>
            <a:cxnLst/>
            <a:rect r="r" b="b" t="t" l="l"/>
            <a:pathLst>
              <a:path h="615200" w="1128076">
                <a:moveTo>
                  <a:pt x="0" y="0"/>
                </a:moveTo>
                <a:lnTo>
                  <a:pt x="1128075" y="0"/>
                </a:lnTo>
                <a:lnTo>
                  <a:pt x="1128075" y="615200"/>
                </a:lnTo>
                <a:lnTo>
                  <a:pt x="0" y="6152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348565" y="3711510"/>
            <a:ext cx="1417682" cy="332582"/>
          </a:xfrm>
          <a:custGeom>
            <a:avLst/>
            <a:gdLst/>
            <a:ahLst/>
            <a:cxnLst/>
            <a:rect r="r" b="b" t="t" l="l"/>
            <a:pathLst>
              <a:path h="332582" w="1417682">
                <a:moveTo>
                  <a:pt x="0" y="0"/>
                </a:moveTo>
                <a:lnTo>
                  <a:pt x="1417682" y="0"/>
                </a:lnTo>
                <a:lnTo>
                  <a:pt x="1417682" y="332582"/>
                </a:lnTo>
                <a:lnTo>
                  <a:pt x="0" y="33258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 id="6"/>
          <p:cNvSpPr/>
          <p:nvPr/>
        </p:nvSpPr>
        <p:spPr>
          <a:xfrm flipH="false" flipV="false" rot="0">
            <a:off x="-44755" y="2751189"/>
            <a:ext cx="1874659" cy="519125"/>
          </a:xfrm>
          <a:custGeom>
            <a:avLst/>
            <a:gdLst/>
            <a:ahLst/>
            <a:cxnLst/>
            <a:rect r="r" b="b" t="t" l="l"/>
            <a:pathLst>
              <a:path h="519125" w="1874659">
                <a:moveTo>
                  <a:pt x="0" y="0"/>
                </a:moveTo>
                <a:lnTo>
                  <a:pt x="1874660" y="0"/>
                </a:lnTo>
                <a:lnTo>
                  <a:pt x="1874660" y="519125"/>
                </a:lnTo>
                <a:lnTo>
                  <a:pt x="0" y="51912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 id="7"/>
          <p:cNvSpPr/>
          <p:nvPr/>
        </p:nvSpPr>
        <p:spPr>
          <a:xfrm flipH="false" flipV="false" rot="0">
            <a:off x="348659" y="3335811"/>
            <a:ext cx="2763583" cy="273294"/>
          </a:xfrm>
          <a:custGeom>
            <a:avLst/>
            <a:gdLst/>
            <a:ahLst/>
            <a:cxnLst/>
            <a:rect r="r" b="b" t="t" l="l"/>
            <a:pathLst>
              <a:path h="273294" w="2763583">
                <a:moveTo>
                  <a:pt x="0" y="0"/>
                </a:moveTo>
                <a:lnTo>
                  <a:pt x="2763583" y="0"/>
                </a:lnTo>
                <a:lnTo>
                  <a:pt x="2763583" y="273294"/>
                </a:lnTo>
                <a:lnTo>
                  <a:pt x="0" y="27329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8" id="8"/>
          <p:cNvSpPr/>
          <p:nvPr/>
        </p:nvSpPr>
        <p:spPr>
          <a:xfrm flipH="false" flipV="false" rot="0">
            <a:off x="393521" y="1678984"/>
            <a:ext cx="2812607" cy="794775"/>
          </a:xfrm>
          <a:custGeom>
            <a:avLst/>
            <a:gdLst/>
            <a:ahLst/>
            <a:cxnLst/>
            <a:rect r="r" b="b" t="t" l="l"/>
            <a:pathLst>
              <a:path h="794775" w="2812607">
                <a:moveTo>
                  <a:pt x="0" y="0"/>
                </a:moveTo>
                <a:lnTo>
                  <a:pt x="2812607" y="0"/>
                </a:lnTo>
                <a:lnTo>
                  <a:pt x="2812607" y="794776"/>
                </a:lnTo>
                <a:lnTo>
                  <a:pt x="0" y="79477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9" id="9"/>
          <p:cNvSpPr/>
          <p:nvPr/>
        </p:nvSpPr>
        <p:spPr>
          <a:xfrm flipH="false" flipV="false" rot="0">
            <a:off x="347954" y="351839"/>
            <a:ext cx="3733530" cy="1234468"/>
          </a:xfrm>
          <a:custGeom>
            <a:avLst/>
            <a:gdLst/>
            <a:ahLst/>
            <a:cxnLst/>
            <a:rect r="r" b="b" t="t" l="l"/>
            <a:pathLst>
              <a:path h="1234468" w="3733530">
                <a:moveTo>
                  <a:pt x="0" y="0"/>
                </a:moveTo>
                <a:lnTo>
                  <a:pt x="3733530" y="0"/>
                </a:lnTo>
                <a:lnTo>
                  <a:pt x="3733530" y="1234467"/>
                </a:lnTo>
                <a:lnTo>
                  <a:pt x="0" y="123446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0" id="10"/>
          <p:cNvSpPr/>
          <p:nvPr/>
        </p:nvSpPr>
        <p:spPr>
          <a:xfrm flipH="false" flipV="false" rot="0">
            <a:off x="3418878" y="6448624"/>
            <a:ext cx="1369785" cy="881237"/>
          </a:xfrm>
          <a:custGeom>
            <a:avLst/>
            <a:gdLst/>
            <a:ahLst/>
            <a:cxnLst/>
            <a:rect r="r" b="b" t="t" l="l"/>
            <a:pathLst>
              <a:path h="881237" w="1369785">
                <a:moveTo>
                  <a:pt x="0" y="0"/>
                </a:moveTo>
                <a:lnTo>
                  <a:pt x="1369786" y="0"/>
                </a:lnTo>
                <a:lnTo>
                  <a:pt x="1369786" y="881237"/>
                </a:lnTo>
                <a:lnTo>
                  <a:pt x="0" y="881237"/>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11" id="11"/>
          <p:cNvSpPr txBox="true"/>
          <p:nvPr/>
        </p:nvSpPr>
        <p:spPr>
          <a:xfrm rot="0">
            <a:off x="398381" y="4130723"/>
            <a:ext cx="1995330" cy="883290"/>
          </a:xfrm>
          <a:prstGeom prst="rect">
            <a:avLst/>
          </a:prstGeom>
        </p:spPr>
        <p:txBody>
          <a:bodyPr anchor="t" rtlCol="false" tIns="0" lIns="0" bIns="0" rIns="0">
            <a:spAutoFit/>
          </a:bodyPr>
          <a:lstStyle/>
          <a:p>
            <a:pPr algn="l">
              <a:lnSpc>
                <a:spcPts val="1212"/>
              </a:lnSpc>
            </a:pPr>
            <a:r>
              <a:rPr lang="en-US" b="true" sz="775" spc="7">
                <a:solidFill>
                  <a:srgbClr val="081F3F"/>
                </a:solidFill>
                <a:latin typeface="IBM Plex Sans Condensed Bold"/>
                <a:ea typeface="IBM Plex Sans Condensed Bold"/>
                <a:cs typeface="IBM Plex Sans Condensed Bold"/>
                <a:sym typeface="IBM Plex Sans Condensed Bold"/>
              </a:rPr>
              <a:t>I will: </a:t>
            </a:r>
            <a:r>
              <a:rPr lang="en-US" sz="775" spc="7">
                <a:solidFill>
                  <a:srgbClr val="081F3F"/>
                </a:solidFill>
                <a:latin typeface="IBM Plex Sans Condensed"/>
                <a:ea typeface="IBM Plex Sans Condensed"/>
                <a:cs typeface="IBM Plex Sans Condensed"/>
                <a:sym typeface="IBM Plex Sans Condensed"/>
              </a:rPr>
              <a:t>• Have fun; it’s what we’re all here for! • Celebrate e ort and good play from both sides • Always respect the Referee and coaches and</a:t>
            </a:r>
          </a:p>
          <a:p>
            <a:pPr algn="l">
              <a:lnSpc>
                <a:spcPts val="648"/>
              </a:lnSpc>
            </a:pPr>
            <a:r>
              <a:rPr lang="en-US" sz="775" spc="5">
                <a:solidFill>
                  <a:srgbClr val="081F3F"/>
                </a:solidFill>
                <a:latin typeface="IBM Plex Sans Condensed"/>
                <a:ea typeface="IBM Plex Sans Condensed"/>
                <a:cs typeface="IBM Plex Sans Condensed"/>
                <a:sym typeface="IBM Plex Sans Condensed"/>
              </a:rPr>
              <a:t> encourage players to do the same</a:t>
            </a:r>
          </a:p>
          <a:p>
            <a:pPr algn="l">
              <a:lnSpc>
                <a:spcPts val="1776"/>
              </a:lnSpc>
            </a:pPr>
            <a:r>
              <a:rPr lang="en-US" sz="775" spc="5">
                <a:solidFill>
                  <a:srgbClr val="081F3F"/>
                </a:solidFill>
                <a:latin typeface="IBM Plex Sans Condensed"/>
                <a:ea typeface="IBM Plex Sans Condensed"/>
                <a:cs typeface="IBM Plex Sans Condensed"/>
                <a:sym typeface="IBM Plex Sans Condensed"/>
              </a:rPr>
              <a:t>• Stay behind the touchline and within the</a:t>
            </a:r>
          </a:p>
        </p:txBody>
      </p:sp>
      <p:sp>
        <p:nvSpPr>
          <p:cNvPr name="TextBox 12" id="12"/>
          <p:cNvSpPr txBox="true"/>
          <p:nvPr/>
        </p:nvSpPr>
        <p:spPr>
          <a:xfrm rot="0">
            <a:off x="398381" y="5069182"/>
            <a:ext cx="18178" cy="66709"/>
          </a:xfrm>
          <a:prstGeom prst="rect">
            <a:avLst/>
          </a:prstGeom>
        </p:spPr>
        <p:txBody>
          <a:bodyPr anchor="t" rtlCol="false" tIns="0" lIns="0" bIns="0" rIns="0">
            <a:spAutoFit/>
          </a:bodyPr>
          <a:lstStyle/>
          <a:p>
            <a:pPr algn="l">
              <a:lnSpc>
                <a:spcPts val="387"/>
              </a:lnSpc>
            </a:pPr>
            <a:r>
              <a:rPr lang="en-US" sz="775" spc="5">
                <a:solidFill>
                  <a:srgbClr val="081F3F"/>
                </a:solidFill>
                <a:latin typeface="IBM Plex Sans Condensed"/>
                <a:ea typeface="IBM Plex Sans Condensed"/>
                <a:cs typeface="IBM Plex Sans Condensed"/>
                <a:sym typeface="IBM Plex Sans Condensed"/>
              </a:rPr>
              <a:t> </a:t>
            </a:r>
          </a:p>
        </p:txBody>
      </p:sp>
      <p:sp>
        <p:nvSpPr>
          <p:cNvPr name="TextBox 13" id="13"/>
          <p:cNvSpPr txBox="true"/>
          <p:nvPr/>
        </p:nvSpPr>
        <p:spPr>
          <a:xfrm rot="0">
            <a:off x="487488" y="5069182"/>
            <a:ext cx="1899235" cy="66709"/>
          </a:xfrm>
          <a:prstGeom prst="rect">
            <a:avLst/>
          </a:prstGeom>
        </p:spPr>
        <p:txBody>
          <a:bodyPr anchor="t" rtlCol="false" tIns="0" lIns="0" bIns="0" rIns="0">
            <a:spAutoFit/>
          </a:bodyPr>
          <a:lstStyle/>
          <a:p>
            <a:pPr algn="l">
              <a:lnSpc>
                <a:spcPts val="387"/>
              </a:lnSpc>
            </a:pPr>
            <a:r>
              <a:rPr lang="en-US" sz="775" spc="5">
                <a:solidFill>
                  <a:srgbClr val="081F3F"/>
                </a:solidFill>
                <a:latin typeface="IBM Plex Sans Condensed"/>
                <a:ea typeface="IBM Plex Sans Condensed"/>
                <a:cs typeface="IBM Plex Sans Condensed"/>
                <a:sym typeface="IBM Plex Sans Condensed"/>
              </a:rPr>
              <a:t>Designated Spectators’ Area (where provided)</a:t>
            </a:r>
          </a:p>
        </p:txBody>
      </p:sp>
      <p:sp>
        <p:nvSpPr>
          <p:cNvPr name="TextBox 14" id="14"/>
          <p:cNvSpPr txBox="true"/>
          <p:nvPr/>
        </p:nvSpPr>
        <p:spPr>
          <a:xfrm rot="0">
            <a:off x="398381" y="5070761"/>
            <a:ext cx="1761944" cy="491235"/>
          </a:xfrm>
          <a:prstGeom prst="rect">
            <a:avLst/>
          </a:prstGeom>
        </p:spPr>
        <p:txBody>
          <a:bodyPr anchor="t" rtlCol="false" tIns="0" lIns="0" bIns="0" rIns="0">
            <a:spAutoFit/>
          </a:bodyPr>
          <a:lstStyle/>
          <a:p>
            <a:pPr algn="l">
              <a:lnSpc>
                <a:spcPts val="1938"/>
              </a:lnSpc>
            </a:pPr>
            <a:r>
              <a:rPr lang="en-US" sz="775" spc="5">
                <a:solidFill>
                  <a:srgbClr val="081F3F"/>
                </a:solidFill>
                <a:latin typeface="IBM Plex Sans Condensed"/>
                <a:ea typeface="IBM Plex Sans Condensed"/>
                <a:cs typeface="IBM Plex Sans Condensed"/>
                <a:sym typeface="IBM Plex Sans Condensed"/>
              </a:rPr>
              <a:t>• When players make mistakes, o er them</a:t>
            </a:r>
          </a:p>
          <a:p>
            <a:pPr algn="l">
              <a:lnSpc>
                <a:spcPts val="387"/>
              </a:lnSpc>
            </a:pPr>
            <a:r>
              <a:rPr lang="en-US" sz="775" spc="5">
                <a:solidFill>
                  <a:srgbClr val="081F3F"/>
                </a:solidFill>
                <a:latin typeface="IBM Plex Sans Condensed"/>
                <a:ea typeface="IBM Plex Sans Condensed"/>
                <a:cs typeface="IBM Plex Sans Condensed"/>
                <a:sym typeface="IBM Plex Sans Condensed"/>
              </a:rPr>
              <a:t> encouragement to try again next time</a:t>
            </a:r>
          </a:p>
          <a:p>
            <a:pPr algn="l">
              <a:lnSpc>
                <a:spcPts val="1938"/>
              </a:lnSpc>
            </a:pPr>
            <a:r>
              <a:rPr lang="en-US" sz="775" spc="5">
                <a:solidFill>
                  <a:srgbClr val="081F3F"/>
                </a:solidFill>
                <a:latin typeface="IBM Plex Sans Condensed"/>
                <a:ea typeface="IBM Plex Sans Condensed"/>
                <a:cs typeface="IBM Plex Sans Condensed"/>
                <a:sym typeface="IBM Plex Sans Condensed"/>
              </a:rPr>
              <a:t>• Never engage in, or tolerate o ensive,</a:t>
            </a:r>
          </a:p>
        </p:txBody>
      </p:sp>
      <p:sp>
        <p:nvSpPr>
          <p:cNvPr name="TextBox 15" id="15"/>
          <p:cNvSpPr txBox="true"/>
          <p:nvPr/>
        </p:nvSpPr>
        <p:spPr>
          <a:xfrm rot="0">
            <a:off x="398381" y="5613440"/>
            <a:ext cx="18178" cy="66709"/>
          </a:xfrm>
          <a:prstGeom prst="rect">
            <a:avLst/>
          </a:prstGeom>
        </p:spPr>
        <p:txBody>
          <a:bodyPr anchor="t" rtlCol="false" tIns="0" lIns="0" bIns="0" rIns="0">
            <a:spAutoFit/>
          </a:bodyPr>
          <a:lstStyle/>
          <a:p>
            <a:pPr algn="l">
              <a:lnSpc>
                <a:spcPts val="387"/>
              </a:lnSpc>
            </a:pPr>
            <a:r>
              <a:rPr lang="en-US" sz="775" spc="5">
                <a:solidFill>
                  <a:srgbClr val="081F3F"/>
                </a:solidFill>
                <a:latin typeface="IBM Plex Sans Condensed"/>
                <a:ea typeface="IBM Plex Sans Condensed"/>
                <a:cs typeface="IBM Plex Sans Condensed"/>
                <a:sym typeface="IBM Plex Sans Condensed"/>
              </a:rPr>
              <a:t> </a:t>
            </a:r>
          </a:p>
        </p:txBody>
      </p:sp>
      <p:sp>
        <p:nvSpPr>
          <p:cNvPr name="TextBox 16" id="16"/>
          <p:cNvSpPr txBox="true"/>
          <p:nvPr/>
        </p:nvSpPr>
        <p:spPr>
          <a:xfrm rot="0">
            <a:off x="398381" y="5613440"/>
            <a:ext cx="1919119" cy="220688"/>
          </a:xfrm>
          <a:prstGeom prst="rect">
            <a:avLst/>
          </a:prstGeom>
        </p:spPr>
        <p:txBody>
          <a:bodyPr anchor="t" rtlCol="false" tIns="0" lIns="0" bIns="0" rIns="0">
            <a:spAutoFit/>
          </a:bodyPr>
          <a:lstStyle/>
          <a:p>
            <a:pPr algn="ctr">
              <a:lnSpc>
                <a:spcPts val="387"/>
              </a:lnSpc>
            </a:pPr>
            <a:r>
              <a:rPr lang="en-US" sz="775" spc="5">
                <a:solidFill>
                  <a:srgbClr val="081F3F"/>
                </a:solidFill>
                <a:latin typeface="IBM Plex Sans Condensed"/>
                <a:ea typeface="IBM Plex Sans Condensed"/>
                <a:cs typeface="IBM Plex Sans Condensed"/>
                <a:sym typeface="IBM Plex Sans Condensed"/>
              </a:rPr>
              <a:t>insulting or abusive language or behaviour</a:t>
            </a:r>
          </a:p>
          <a:p>
            <a:pPr algn="ctr">
              <a:lnSpc>
                <a:spcPts val="1938"/>
              </a:lnSpc>
            </a:pPr>
            <a:r>
              <a:rPr lang="en-US" sz="775" spc="5">
                <a:solidFill>
                  <a:srgbClr val="081F3F"/>
                </a:solidFill>
                <a:latin typeface="IBM Plex Sans Condensed"/>
                <a:ea typeface="IBM Plex Sans Condensed"/>
                <a:cs typeface="IBM Plex Sans Condensed"/>
                <a:sym typeface="IBM Plex Sans Condensed"/>
              </a:rPr>
              <a:t>• I will make myself familiar with safeguarding </a:t>
            </a:r>
          </a:p>
        </p:txBody>
      </p:sp>
      <p:sp>
        <p:nvSpPr>
          <p:cNvPr name="TextBox 17" id="17"/>
          <p:cNvSpPr txBox="true"/>
          <p:nvPr/>
        </p:nvSpPr>
        <p:spPr>
          <a:xfrm rot="0">
            <a:off x="487488" y="5881337"/>
            <a:ext cx="2009668" cy="431090"/>
          </a:xfrm>
          <a:prstGeom prst="rect">
            <a:avLst/>
          </a:prstGeom>
        </p:spPr>
        <p:txBody>
          <a:bodyPr anchor="t" rtlCol="false" tIns="0" lIns="0" bIns="0" rIns="0">
            <a:spAutoFit/>
          </a:bodyPr>
          <a:lstStyle/>
          <a:p>
            <a:pPr algn="l">
              <a:lnSpc>
                <a:spcPts val="387"/>
              </a:lnSpc>
            </a:pPr>
            <a:r>
              <a:rPr lang="en-US" sz="775" spc="5">
                <a:solidFill>
                  <a:srgbClr val="081F3F"/>
                </a:solidFill>
                <a:latin typeface="IBM Plex Sans Condensed"/>
                <a:ea typeface="IBM Plex Sans Condensed"/>
                <a:cs typeface="IBM Plex Sans Condensed"/>
                <a:sym typeface="IBM Plex Sans Condensed"/>
              </a:rPr>
              <a:t>practices &amp; review guidance on </a:t>
            </a:r>
            <a:r>
              <a:rPr lang="en-US" b="true" sz="775" spc="5">
                <a:solidFill>
                  <a:srgbClr val="081F3F"/>
                </a:solidFill>
                <a:latin typeface="IBM Plex Sans Condensed Bold"/>
                <a:ea typeface="IBM Plex Sans Condensed Bold"/>
                <a:cs typeface="IBM Plex Sans Condensed Bold"/>
                <a:sym typeface="IBM Plex Sans Condensed Bold"/>
                <a:hlinkClick r:id="rId19" tooltip="https://www.thefa.com/-/media/thefacom-new/files/rules-and-regulations/safeguarding/section-5/5-6-physical-contact-young-people-guidance-grassroots-football-colour-version.ashx"/>
              </a:rPr>
              <a:t>physical contact</a:t>
            </a:r>
            <a:r>
              <a:rPr lang="en-US" sz="775" spc="5">
                <a:solidFill>
                  <a:srgbClr val="081F3F"/>
                </a:solidFill>
                <a:latin typeface="IBM Plex Sans Condensed"/>
                <a:ea typeface="IBM Plex Sans Condensed"/>
                <a:cs typeface="IBM Plex Sans Condensed"/>
                <a:sym typeface="IBM Plex Sans Condensed"/>
              </a:rPr>
              <a:t> </a:t>
            </a:r>
          </a:p>
          <a:p>
            <a:pPr algn="l">
              <a:lnSpc>
                <a:spcPts val="1472"/>
              </a:lnSpc>
            </a:pPr>
            <a:r>
              <a:rPr lang="en-US" sz="775" spc="5">
                <a:solidFill>
                  <a:srgbClr val="081F3F"/>
                </a:solidFill>
                <a:latin typeface="IBM Plex Sans Condensed"/>
                <a:ea typeface="IBM Plex Sans Condensed"/>
                <a:cs typeface="IBM Plex Sans Condensed"/>
                <a:sym typeface="IBM Plex Sans Condensed"/>
                <a:hlinkClick r:id="rId20" tooltip="https://www.thefa.com/-/media/thefacom-new/files/rules-and-regulations/safeguarding/section-5/5-7-acceptable-behaviours-young-people-guidance-grassroots-football-colour-version.ashx"/>
              </a:rPr>
              <a:t>(5.6) &amp; </a:t>
            </a:r>
            <a:r>
              <a:rPr lang="en-US" b="true" sz="775" spc="5">
                <a:solidFill>
                  <a:srgbClr val="081F3F"/>
                </a:solidFill>
                <a:latin typeface="IBM Plex Sans Condensed Bold"/>
                <a:ea typeface="IBM Plex Sans Condensed Bold"/>
                <a:cs typeface="IBM Plex Sans Condensed Bold"/>
                <a:sym typeface="IBM Plex Sans Condensed Bold"/>
                <a:hlinkClick r:id="rId21" tooltip="https://www.thefa.com/-/media/thefacom-new/files/rules-and-regulations/safeguarding/section-5/5-7-acceptable-behaviours-young-people-guidance-grassroots-football-colour-version.ashx"/>
              </a:rPr>
              <a:t>Acceptable Behaviours</a:t>
            </a:r>
            <a:r>
              <a:rPr lang="en-US" b="true" sz="775" spc="5">
                <a:solidFill>
                  <a:srgbClr val="081F3F"/>
                </a:solidFill>
                <a:latin typeface="IBM Plex Sans Condensed Bold"/>
                <a:ea typeface="IBM Plex Sans Condensed Bold"/>
                <a:cs typeface="IBM Plex Sans Condensed Bold"/>
                <a:sym typeface="IBM Plex Sans Condensed Bold"/>
                <a:hlinkClick r:id="rId22" tooltip="https://www.thefa.com/-/media/thefacom-new/files/rules-and-regulations/safeguarding/section-5/5-6-physical-contact-young-people-guidance-grassroots-football-colour-version.ashx"/>
              </a:rPr>
              <a:t> When Working </a:t>
            </a:r>
          </a:p>
          <a:p>
            <a:pPr algn="l">
              <a:lnSpc>
                <a:spcPts val="387"/>
              </a:lnSpc>
            </a:pPr>
            <a:r>
              <a:rPr lang="en-US" b="true" sz="775" spc="5">
                <a:solidFill>
                  <a:srgbClr val="081F3F"/>
                </a:solidFill>
                <a:latin typeface="IBM Plex Sans Condensed Bold"/>
                <a:ea typeface="IBM Plex Sans Condensed Bold"/>
                <a:cs typeface="IBM Plex Sans Condensed Bold"/>
                <a:sym typeface="IBM Plex Sans Condensed Bold"/>
                <a:hlinkClick r:id="rId23" tooltip="https://www.thefa.com/-/media/thefacom-new/files/rules-and-regulations/safeguarding/section-5/5-7-acceptable-behaviours-young-people-guidance-grassroots-football-colour-version.ashx"/>
              </a:rPr>
              <a:t>With Young People</a:t>
            </a:r>
            <a:r>
              <a:rPr lang="en-US" sz="775" spc="5">
                <a:solidFill>
                  <a:srgbClr val="081F3F"/>
                </a:solidFill>
                <a:latin typeface="IBM Plex Sans Condensed"/>
                <a:ea typeface="IBM Plex Sans Condensed"/>
                <a:cs typeface="IBM Plex Sans Condensed"/>
                <a:sym typeface="IBM Plex Sans Condensed"/>
                <a:hlinkClick r:id="rId24" tooltip="https://www.thefa.com/-/media/thefacom-new/files/rules-and-regulations/safeguarding/section-5/5-7-acceptable-behaviours-young-people-guidance-grassroots-football-colour-version.ashx"/>
              </a:rPr>
              <a:t> (5.7) documents on the </a:t>
            </a:r>
          </a:p>
          <a:p>
            <a:pPr algn="l">
              <a:lnSpc>
                <a:spcPts val="1472"/>
              </a:lnSpc>
            </a:pPr>
            <a:r>
              <a:rPr lang="en-US" sz="775" spc="5">
                <a:solidFill>
                  <a:srgbClr val="081F3F"/>
                </a:solidFill>
                <a:latin typeface="IBM Plex Sans Condensed"/>
                <a:ea typeface="IBM Plex Sans Condensed"/>
                <a:cs typeface="IBM Plex Sans Condensed"/>
                <a:sym typeface="IBM Plex Sans Condensed"/>
                <a:hlinkClick r:id="rId25" tooltip="https://www.thefa.com/-/media/thefacom-new/files/rules-and-regulations/safeguarding/section-5/5-7-acceptable-behaviours-young-people-guidance-grassroots-football-colour-version.ashx"/>
              </a:rPr>
              <a:t>safeguarding section of </a:t>
            </a:r>
            <a:r>
              <a:rPr lang="en-US" b="true" sz="775" spc="5">
                <a:solidFill>
                  <a:srgbClr val="081F3F"/>
                </a:solidFill>
                <a:latin typeface="IBM Plex Sans Condensed Bold"/>
                <a:ea typeface="IBM Plex Sans Condensed Bold"/>
                <a:cs typeface="IBM Plex Sans Condensed Bold"/>
                <a:sym typeface="IBM Plex Sans Condensed Bold"/>
                <a:hlinkClick r:id="rId26" tooltip="https://www.thefa.com/-/media/thefacom-new/files/rules-and-regulations/safeguarding/section-5/5-7-acceptable-behaviours-young-people-guidance-grassroots-football-colour-version.ashx"/>
              </a:rPr>
              <a:t>EnglandFootball.com</a:t>
            </a:r>
          </a:p>
        </p:txBody>
      </p:sp>
      <p:sp>
        <p:nvSpPr>
          <p:cNvPr name="TextBox 18" id="18"/>
          <p:cNvSpPr txBox="true"/>
          <p:nvPr/>
        </p:nvSpPr>
        <p:spPr>
          <a:xfrm rot="0">
            <a:off x="2785003" y="4159298"/>
            <a:ext cx="1947198" cy="546749"/>
          </a:xfrm>
          <a:prstGeom prst="rect">
            <a:avLst/>
          </a:prstGeom>
        </p:spPr>
        <p:txBody>
          <a:bodyPr anchor="t" rtlCol="false" tIns="0" lIns="0" bIns="0" rIns="0">
            <a:spAutoFit/>
          </a:bodyPr>
          <a:lstStyle/>
          <a:p>
            <a:pPr algn="l">
              <a:lnSpc>
                <a:spcPts val="930"/>
              </a:lnSpc>
            </a:pPr>
            <a:r>
              <a:rPr lang="en-US" b="true" sz="775" spc="5">
                <a:solidFill>
                  <a:srgbClr val="081F3F"/>
                </a:solidFill>
                <a:latin typeface="IBM Plex Sans Condensed Bold"/>
                <a:ea typeface="IBM Plex Sans Condensed Bold"/>
                <a:cs typeface="IBM Plex Sans Condensed Bold"/>
                <a:sym typeface="IBM Plex Sans Condensed Bold"/>
              </a:rPr>
              <a:t>I understand that if I do not follow the Code, I may be:</a:t>
            </a:r>
          </a:p>
          <a:p>
            <a:pPr algn="l">
              <a:lnSpc>
                <a:spcPts val="1494"/>
              </a:lnSpc>
            </a:pPr>
            <a:r>
              <a:rPr lang="en-US" sz="775" spc="5">
                <a:solidFill>
                  <a:srgbClr val="081F3F"/>
                </a:solidFill>
                <a:latin typeface="IBM Plex Sans Condensed"/>
                <a:ea typeface="IBM Plex Sans Condensed"/>
                <a:cs typeface="IBM Plex Sans Condensed"/>
                <a:sym typeface="IBM Plex Sans Condensed"/>
              </a:rPr>
              <a:t>• Issued with a verbal warning or asked to leave</a:t>
            </a:r>
          </a:p>
          <a:p>
            <a:pPr algn="l">
              <a:lnSpc>
                <a:spcPts val="930"/>
              </a:lnSpc>
            </a:pPr>
            <a:r>
              <a:rPr lang="en-US" sz="775" spc="5">
                <a:solidFill>
                  <a:srgbClr val="081F3F"/>
                </a:solidFill>
                <a:latin typeface="IBM Plex Sans Condensed"/>
                <a:ea typeface="IBM Plex Sans Condensed"/>
                <a:cs typeface="IBM Plex Sans Condensed"/>
                <a:sym typeface="IBM Plex Sans Condensed"/>
              </a:rPr>
              <a:t>• Required to meet with the club committee, </a:t>
            </a:r>
          </a:p>
        </p:txBody>
      </p:sp>
      <p:sp>
        <p:nvSpPr>
          <p:cNvPr name="TextBox 19" id="19"/>
          <p:cNvSpPr txBox="true"/>
          <p:nvPr/>
        </p:nvSpPr>
        <p:spPr>
          <a:xfrm rot="0">
            <a:off x="2874110" y="4704059"/>
            <a:ext cx="1191223" cy="123859"/>
          </a:xfrm>
          <a:prstGeom prst="rect">
            <a:avLst/>
          </a:prstGeom>
        </p:spPr>
        <p:txBody>
          <a:bodyPr anchor="t" rtlCol="false" tIns="0" lIns="0" bIns="0" rIns="0">
            <a:spAutoFit/>
          </a:bodyPr>
          <a:lstStyle/>
          <a:p>
            <a:pPr algn="l">
              <a:lnSpc>
                <a:spcPts val="930"/>
              </a:lnSpc>
            </a:pPr>
            <a:r>
              <a:rPr lang="en-US" sz="775" spc="5">
                <a:solidFill>
                  <a:srgbClr val="081F3F"/>
                </a:solidFill>
                <a:latin typeface="IBM Plex Sans Condensed"/>
                <a:ea typeface="IBM Plex Sans Condensed"/>
                <a:cs typeface="IBM Plex Sans Condensed"/>
                <a:sym typeface="IBM Plex Sans Condensed"/>
              </a:rPr>
              <a:t>league or CFA Welfare O cer</a:t>
            </a:r>
          </a:p>
        </p:txBody>
      </p:sp>
      <p:sp>
        <p:nvSpPr>
          <p:cNvPr name="TextBox 20" id="20"/>
          <p:cNvSpPr txBox="true"/>
          <p:nvPr/>
        </p:nvSpPr>
        <p:spPr>
          <a:xfrm rot="0">
            <a:off x="2785003" y="4810421"/>
            <a:ext cx="1928335" cy="325463"/>
          </a:xfrm>
          <a:prstGeom prst="rect">
            <a:avLst/>
          </a:prstGeom>
        </p:spPr>
        <p:txBody>
          <a:bodyPr anchor="t" rtlCol="false" tIns="0" lIns="0" bIns="0" rIns="0">
            <a:spAutoFit/>
          </a:bodyPr>
          <a:lstStyle/>
          <a:p>
            <a:pPr algn="l">
              <a:lnSpc>
                <a:spcPts val="1494"/>
              </a:lnSpc>
            </a:pPr>
            <a:r>
              <a:rPr lang="en-US" sz="775" spc="5">
                <a:solidFill>
                  <a:srgbClr val="081F3F"/>
                </a:solidFill>
                <a:latin typeface="IBM Plex Sans Condensed"/>
                <a:ea typeface="IBM Plex Sans Condensed"/>
                <a:cs typeface="IBM Plex Sans Condensed"/>
                <a:sym typeface="IBM Plex Sans Condensed"/>
              </a:rPr>
              <a:t>• Obliged to undertake an FA education course</a:t>
            </a:r>
          </a:p>
          <a:p>
            <a:pPr algn="l">
              <a:lnSpc>
                <a:spcPts val="930"/>
              </a:lnSpc>
            </a:pPr>
            <a:r>
              <a:rPr lang="en-US" sz="775" spc="5">
                <a:solidFill>
                  <a:srgbClr val="081F3F"/>
                </a:solidFill>
                <a:latin typeface="IBM Plex Sans Condensed"/>
                <a:ea typeface="IBM Plex Sans Condensed"/>
                <a:cs typeface="IBM Plex Sans Condensed"/>
                <a:sym typeface="IBM Plex Sans Condensed"/>
              </a:rPr>
              <a:t>• Requested not to attend future games, be </a:t>
            </a:r>
          </a:p>
        </p:txBody>
      </p:sp>
      <p:sp>
        <p:nvSpPr>
          <p:cNvPr name="TextBox 21" id="21"/>
          <p:cNvSpPr txBox="true"/>
          <p:nvPr/>
        </p:nvSpPr>
        <p:spPr>
          <a:xfrm rot="0">
            <a:off x="2874110" y="5130178"/>
            <a:ext cx="1848110" cy="123859"/>
          </a:xfrm>
          <a:prstGeom prst="rect">
            <a:avLst/>
          </a:prstGeom>
        </p:spPr>
        <p:txBody>
          <a:bodyPr anchor="t" rtlCol="false" tIns="0" lIns="0" bIns="0" rIns="0">
            <a:spAutoFit/>
          </a:bodyPr>
          <a:lstStyle/>
          <a:p>
            <a:pPr algn="l">
              <a:lnSpc>
                <a:spcPts val="930"/>
              </a:lnSpc>
            </a:pPr>
            <a:r>
              <a:rPr lang="en-US" sz="775" spc="5">
                <a:solidFill>
                  <a:srgbClr val="081F3F"/>
                </a:solidFill>
                <a:latin typeface="IBM Plex Sans Condensed"/>
                <a:ea typeface="IBM Plex Sans Condensed"/>
                <a:cs typeface="IBM Plex Sans Condensed"/>
                <a:sym typeface="IBM Plex Sans Condensed"/>
              </a:rPr>
              <a:t>suspended or have my membership removed</a:t>
            </a:r>
          </a:p>
        </p:txBody>
      </p:sp>
      <p:sp>
        <p:nvSpPr>
          <p:cNvPr name="TextBox 22" id="22"/>
          <p:cNvSpPr txBox="true"/>
          <p:nvPr/>
        </p:nvSpPr>
        <p:spPr>
          <a:xfrm rot="0">
            <a:off x="2785003" y="5236533"/>
            <a:ext cx="1787043" cy="171484"/>
          </a:xfrm>
          <a:prstGeom prst="rect">
            <a:avLst/>
          </a:prstGeom>
        </p:spPr>
        <p:txBody>
          <a:bodyPr anchor="t" rtlCol="false" tIns="0" lIns="0" bIns="0" rIns="0">
            <a:spAutoFit/>
          </a:bodyPr>
          <a:lstStyle/>
          <a:p>
            <a:pPr algn="l">
              <a:lnSpc>
                <a:spcPts val="1494"/>
              </a:lnSpc>
            </a:pPr>
            <a:r>
              <a:rPr lang="en-US" sz="775" spc="5">
                <a:solidFill>
                  <a:srgbClr val="081F3F"/>
                </a:solidFill>
                <a:latin typeface="IBM Plex Sans Condensed"/>
                <a:ea typeface="IBM Plex Sans Condensed"/>
                <a:cs typeface="IBM Plex Sans Condensed"/>
                <a:sym typeface="IBM Plex Sans Condensed"/>
              </a:rPr>
              <a:t>• Required to leave the club along with any </a:t>
            </a:r>
          </a:p>
        </p:txBody>
      </p:sp>
      <p:sp>
        <p:nvSpPr>
          <p:cNvPr name="TextBox 23" id="23"/>
          <p:cNvSpPr txBox="true"/>
          <p:nvPr/>
        </p:nvSpPr>
        <p:spPr>
          <a:xfrm rot="0">
            <a:off x="2874110" y="5459454"/>
            <a:ext cx="1319365" cy="66709"/>
          </a:xfrm>
          <a:prstGeom prst="rect">
            <a:avLst/>
          </a:prstGeom>
        </p:spPr>
        <p:txBody>
          <a:bodyPr anchor="t" rtlCol="false" tIns="0" lIns="0" bIns="0" rIns="0">
            <a:spAutoFit/>
          </a:bodyPr>
          <a:lstStyle/>
          <a:p>
            <a:pPr algn="l">
              <a:lnSpc>
                <a:spcPts val="387"/>
              </a:lnSpc>
            </a:pPr>
            <a:r>
              <a:rPr lang="en-US" sz="775" spc="5">
                <a:solidFill>
                  <a:srgbClr val="081F3F"/>
                </a:solidFill>
                <a:latin typeface="IBM Plex Sans Condensed"/>
                <a:ea typeface="IBM Plex Sans Condensed"/>
                <a:cs typeface="IBM Plex Sans Condensed"/>
                <a:sym typeface="IBM Plex Sans Condensed"/>
              </a:rPr>
              <a:t>dependents and/or issued a ﬁne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DAGY4Omae3I</dc:identifier>
  <dcterms:modified xsi:type="dcterms:W3CDTF">2011-08-01T06:04:30Z</dcterms:modified>
  <cp:revision>1</cp:revision>
  <dc:title>Club Policy</dc:title>
</cp:coreProperties>
</file>