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3" r:id="rId3"/>
    <p:sldId id="291" r:id="rId4"/>
    <p:sldId id="288" r:id="rId5"/>
    <p:sldId id="314" r:id="rId6"/>
    <p:sldId id="281" r:id="rId7"/>
    <p:sldId id="309" r:id="rId8"/>
    <p:sldId id="310" r:id="rId9"/>
    <p:sldId id="290" r:id="rId10"/>
    <p:sldId id="289" r:id="rId11"/>
    <p:sldId id="312" r:id="rId12"/>
    <p:sldId id="297" r:id="rId13"/>
    <p:sldId id="301" r:id="rId14"/>
    <p:sldId id="302" r:id="rId15"/>
    <p:sldId id="311" r:id="rId16"/>
    <p:sldId id="303" r:id="rId17"/>
    <p:sldId id="292" r:id="rId18"/>
    <p:sldId id="293" r:id="rId19"/>
    <p:sldId id="304" r:id="rId20"/>
    <p:sldId id="305" r:id="rId21"/>
    <p:sldId id="258" r:id="rId22"/>
  </p:sldIdLst>
  <p:sldSz cx="10691813" cy="7559675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714"/>
  </p:normalViewPr>
  <p:slideViewPr>
    <p:cSldViewPr snapToGrid="0" snapToObjects="1">
      <p:cViewPr varScale="1">
        <p:scale>
          <a:sx n="46" d="100"/>
          <a:sy n="46" d="100"/>
        </p:scale>
        <p:origin x="12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994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2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6901E-4F77-4146-B917-E1BE97A73389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625994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6FB5D-1DD1-4D58-85D0-3844F178F6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95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994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2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90F50-7006-438D-9047-A890A05DB03F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5994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2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11C9A7-7EDD-48D1-84E9-92FB9DCCBC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33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1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bs.anumuseum.org.il/skn/he/c6/b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tzBglVu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zemer.nli.org.il/artist/Bait_Lazemer90019930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bmG4_SWsk" TargetMode="External"/><Relationship Id="rId6" Type="http://schemas.openxmlformats.org/officeDocument/2006/relationships/hyperlink" Target="http://zemer.nli.org.il/artist/Bait_Lazemer90014498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90" y="342650"/>
            <a:ext cx="1895517" cy="1258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404" y="5858346"/>
            <a:ext cx="88252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 smtClean="0">
                <a:solidFill>
                  <a:srgbClr val="C00000"/>
                </a:solidFill>
              </a:rPr>
              <a:t>"כי האדם עץ השדה" – קלפי שיח  צמיחה והתבוננות</a:t>
            </a:r>
          </a:p>
          <a:p>
            <a:pPr algn="ctr" rtl="1"/>
            <a:r>
              <a:rPr lang="he-IL" sz="3200" b="1" dirty="0" smtClean="0">
                <a:solidFill>
                  <a:srgbClr val="C00000"/>
                </a:solidFill>
              </a:rPr>
              <a:t>סדנת למידה- </a:t>
            </a:r>
            <a:r>
              <a:rPr lang="he-IL" sz="3200" b="1" dirty="0" smtClean="0">
                <a:solidFill>
                  <a:srgbClr val="C00000"/>
                </a:solidFill>
              </a:rPr>
              <a:t>רשת </a:t>
            </a:r>
            <a:r>
              <a:rPr lang="he-IL" sz="3200" b="1" dirty="0" smtClean="0">
                <a:solidFill>
                  <a:srgbClr val="C00000"/>
                </a:solidFill>
              </a:rPr>
              <a:t>דרכא </a:t>
            </a:r>
            <a:endParaRPr lang="en-US" sz="3200" dirty="0">
              <a:solidFill>
                <a:srgbClr val="C00000"/>
              </a:solidFill>
            </a:endParaRPr>
          </a:p>
          <a:p>
            <a:pPr algn="ctr" rtl="1"/>
            <a:r>
              <a:rPr lang="he-IL" b="1" dirty="0"/>
              <a:t> 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dirty="0" smtClean="0"/>
              <a:t>פיתוח וכתיבה – מאיר אביטן /  רשת דרכא </a:t>
            </a:r>
            <a:endParaRPr lang="en-US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5" name="תוספת 14" title="Slice Tim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804008"/>
                  </p:ext>
                </p:extLst>
              </p:nvPr>
            </p:nvGraphicFramePr>
            <p:xfrm>
              <a:off x="8012755" y="537572"/>
              <a:ext cx="1537893" cy="11277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5" name="תוספת 14" title="Slice Tim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2755" y="537572"/>
                <a:ext cx="1537893" cy="112775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9399" r="20239" b="7938"/>
          <a:stretch/>
        </p:blipFill>
        <p:spPr>
          <a:xfrm>
            <a:off x="590440" y="1957782"/>
            <a:ext cx="4680874" cy="344501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6"/>
          <a:srcRect t="9896" b="15201"/>
          <a:stretch/>
        </p:blipFill>
        <p:spPr>
          <a:xfrm rot="16200000">
            <a:off x="6373171" y="1386600"/>
            <a:ext cx="3445016" cy="45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6213" y="760811"/>
            <a:ext cx="370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השאלות שבקלפים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599045" y="1052884"/>
            <a:ext cx="93775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endParaRPr lang="he-IL" sz="2800" dirty="0" smtClean="0"/>
          </a:p>
          <a:p>
            <a:pPr algn="just" rtl="1"/>
            <a:r>
              <a:rPr lang="he-IL" sz="2800" b="1" dirty="0" smtClean="0"/>
              <a:t>השאלות </a:t>
            </a:r>
            <a:r>
              <a:rPr lang="he-IL" sz="2800" b="1" dirty="0"/>
              <a:t>המופיעות בערכת הקלפים נותנות לתלמידים כלים ל</a:t>
            </a:r>
            <a:r>
              <a:rPr lang="he-IL" sz="2800" b="1" dirty="0" smtClean="0"/>
              <a:t>:</a:t>
            </a:r>
          </a:p>
          <a:p>
            <a:pPr algn="just" rtl="1"/>
            <a:endParaRPr lang="he-IL" sz="2800" b="1" dirty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/>
              <a:t>טיפוח למידה </a:t>
            </a:r>
            <a:r>
              <a:rPr lang="he-IL" sz="2800" dirty="0" err="1"/>
              <a:t>דיאלוגית</a:t>
            </a:r>
            <a:r>
              <a:rPr lang="he-IL" sz="2800" dirty="0" smtClean="0"/>
              <a:t>,  </a:t>
            </a:r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שילוב </a:t>
            </a:r>
            <a:r>
              <a:rPr lang="he-IL" sz="2800" dirty="0"/>
              <a:t>ידע, רגש, חוויה,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היכרות </a:t>
            </a:r>
            <a:r>
              <a:rPr lang="he-IL" sz="2800" dirty="0"/>
              <a:t>עמוקה בין הלומדים,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שיתוף </a:t>
            </a:r>
            <a:r>
              <a:rPr lang="he-IL" sz="2800" dirty="0"/>
              <a:t>ידע ורגשות בין הלומדים,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העמקה </a:t>
            </a:r>
            <a:r>
              <a:rPr lang="he-IL" sz="2800" dirty="0"/>
              <a:t>בתוכן – חשיבה עצמאית,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למידה </a:t>
            </a:r>
            <a:r>
              <a:rPr lang="he-IL" sz="2800" dirty="0"/>
              <a:t>עצמאית – עם יכולת להביע עמדה,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עידוד </a:t>
            </a:r>
            <a:r>
              <a:rPr lang="he-IL" sz="2800" dirty="0"/>
              <a:t>למידת עמיתים,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פיתוח </a:t>
            </a:r>
            <a:r>
              <a:rPr lang="he-IL" sz="2800" dirty="0"/>
              <a:t>יכולת ההקשבה,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אחריות </a:t>
            </a:r>
            <a:r>
              <a:rPr lang="he-IL" sz="2800" dirty="0"/>
              <a:t>על הלמידה, </a:t>
            </a:r>
            <a:endParaRPr lang="he-IL" sz="2800" dirty="0" smtClean="0"/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פיתוח </a:t>
            </a:r>
            <a:r>
              <a:rPr lang="he-IL" sz="2800" dirty="0"/>
              <a:t>תקשורת </a:t>
            </a:r>
            <a:r>
              <a:rPr lang="he-IL" sz="2800" dirty="0" smtClean="0"/>
              <a:t>בין-אישית</a:t>
            </a:r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הנחיית בני המשפחה במשחק</a:t>
            </a:r>
            <a:endParaRPr lang="he-IL" sz="2800" dirty="0"/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9" y="2074404"/>
            <a:ext cx="2971724" cy="29717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5038671"/>
            <a:ext cx="2128520" cy="21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24991" y="753163"/>
            <a:ext cx="466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מה יש לנו בערכה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l="8020" t="28378" r="39641" b="48404"/>
          <a:stretch/>
        </p:blipFill>
        <p:spPr>
          <a:xfrm>
            <a:off x="6719798" y="1781094"/>
            <a:ext cx="2794553" cy="22039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4"/>
          <a:srcRect l="9615" r="14280"/>
          <a:stretch/>
        </p:blipFill>
        <p:spPr>
          <a:xfrm>
            <a:off x="450622" y="1744457"/>
            <a:ext cx="3031478" cy="224059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5"/>
          <a:srcRect l="71203" t="10874" r="-2777" b="9482"/>
          <a:stretch/>
        </p:blipFill>
        <p:spPr>
          <a:xfrm>
            <a:off x="9663819" y="1744457"/>
            <a:ext cx="911266" cy="22986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95" y="4562374"/>
            <a:ext cx="2561906" cy="256190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2" y="4562374"/>
            <a:ext cx="2455109" cy="257040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01" y="4401016"/>
            <a:ext cx="2723264" cy="272326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91" y="4589528"/>
            <a:ext cx="2432531" cy="238776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10"/>
          <a:srcRect l="9399" r="20239" b="7938"/>
          <a:stretch/>
        </p:blipFill>
        <p:spPr>
          <a:xfrm>
            <a:off x="3526679" y="1744990"/>
            <a:ext cx="3043651" cy="2240057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763209" y="4724399"/>
            <a:ext cx="2540917" cy="243553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5345906" y="4714238"/>
            <a:ext cx="2540917" cy="243553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7971274" y="4683093"/>
            <a:ext cx="2540917" cy="243553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95715" y="4714238"/>
            <a:ext cx="2540917" cy="243553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8099301" y="4170183"/>
            <a:ext cx="237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קלפי שורשים/ עבר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3979" y="4170183"/>
            <a:ext cx="237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קלפי גזע/ הווה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3744" y="4182949"/>
            <a:ext cx="283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קלפי צמרת -פרי/ עתיד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267" y="4212680"/>
            <a:ext cx="168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קלפי משימה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6000" y="1365125"/>
            <a:ext cx="243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קוביית צמיחה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14351" y="1386588"/>
            <a:ext cx="14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שעון זמן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">
            <a:extLst>
              <a:ext uri="{FF2B5EF4-FFF2-40B4-BE49-F238E27FC236}">
                <a16:creationId xmlns:a16="http://schemas.microsoft.com/office/drawing/2014/main" id="{8EDC31DE-9A3E-4515-AD54-62D3CCDA3045}"/>
              </a:ext>
            </a:extLst>
          </p:cNvPr>
          <p:cNvSpPr/>
          <p:nvPr/>
        </p:nvSpPr>
        <p:spPr>
          <a:xfrm>
            <a:off x="3347990" y="3429235"/>
            <a:ext cx="5145310" cy="8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7" y="10074"/>
                </a:moveTo>
                <a:lnTo>
                  <a:pt x="19717" y="10074"/>
                </a:lnTo>
                <a:cubicBezTo>
                  <a:pt x="19676" y="4440"/>
                  <a:pt x="18939" y="0"/>
                  <a:pt x="18039" y="0"/>
                </a:cubicBezTo>
                <a:cubicBezTo>
                  <a:pt x="17138" y="0"/>
                  <a:pt x="16401" y="4439"/>
                  <a:pt x="16360" y="10074"/>
                </a:cubicBezTo>
                <a:lnTo>
                  <a:pt x="9565" y="10074"/>
                </a:lnTo>
                <a:lnTo>
                  <a:pt x="8010" y="19807"/>
                </a:lnTo>
                <a:lnTo>
                  <a:pt x="423" y="19807"/>
                </a:lnTo>
                <a:cubicBezTo>
                  <a:pt x="396" y="19210"/>
                  <a:pt x="314" y="18868"/>
                  <a:pt x="218" y="18868"/>
                </a:cubicBezTo>
                <a:cubicBezTo>
                  <a:pt x="96" y="18868"/>
                  <a:pt x="0" y="19466"/>
                  <a:pt x="0" y="20234"/>
                </a:cubicBezTo>
                <a:cubicBezTo>
                  <a:pt x="0" y="21002"/>
                  <a:pt x="96" y="21600"/>
                  <a:pt x="218" y="21600"/>
                </a:cubicBezTo>
                <a:cubicBezTo>
                  <a:pt x="314" y="21600"/>
                  <a:pt x="396" y="21173"/>
                  <a:pt x="423" y="20661"/>
                </a:cubicBezTo>
                <a:lnTo>
                  <a:pt x="8064" y="20661"/>
                </a:lnTo>
                <a:lnTo>
                  <a:pt x="9620" y="10928"/>
                </a:lnTo>
                <a:lnTo>
                  <a:pt x="16360" y="10928"/>
                </a:lnTo>
                <a:cubicBezTo>
                  <a:pt x="16401" y="16563"/>
                  <a:pt x="17138" y="21002"/>
                  <a:pt x="18039" y="21002"/>
                </a:cubicBezTo>
                <a:cubicBezTo>
                  <a:pt x="18939" y="21002"/>
                  <a:pt x="19676" y="16563"/>
                  <a:pt x="19717" y="10928"/>
                </a:cubicBezTo>
                <a:lnTo>
                  <a:pt x="21177" y="10928"/>
                </a:lnTo>
                <a:cubicBezTo>
                  <a:pt x="21204" y="11526"/>
                  <a:pt x="21286" y="11867"/>
                  <a:pt x="21382" y="11867"/>
                </a:cubicBezTo>
                <a:cubicBezTo>
                  <a:pt x="21504" y="11867"/>
                  <a:pt x="21600" y="11270"/>
                  <a:pt x="21600" y="10501"/>
                </a:cubicBezTo>
                <a:cubicBezTo>
                  <a:pt x="21600" y="9733"/>
                  <a:pt x="21504" y="9135"/>
                  <a:pt x="21382" y="9135"/>
                </a:cubicBezTo>
                <a:cubicBezTo>
                  <a:pt x="21286" y="9050"/>
                  <a:pt x="21204" y="9477"/>
                  <a:pt x="21177" y="10074"/>
                </a:cubicBezTo>
                <a:close/>
                <a:moveTo>
                  <a:pt x="18039" y="1366"/>
                </a:moveTo>
                <a:cubicBezTo>
                  <a:pt x="18816" y="1366"/>
                  <a:pt x="19458" y="5208"/>
                  <a:pt x="19499" y="10074"/>
                </a:cubicBezTo>
                <a:lnTo>
                  <a:pt x="19335" y="10074"/>
                </a:lnTo>
                <a:cubicBezTo>
                  <a:pt x="19294" y="5805"/>
                  <a:pt x="18735" y="2390"/>
                  <a:pt x="18039" y="2390"/>
                </a:cubicBezTo>
                <a:cubicBezTo>
                  <a:pt x="17343" y="2390"/>
                  <a:pt x="16783" y="5805"/>
                  <a:pt x="16742" y="10074"/>
                </a:cubicBezTo>
                <a:lnTo>
                  <a:pt x="16579" y="10074"/>
                </a:lnTo>
                <a:cubicBezTo>
                  <a:pt x="16620" y="5208"/>
                  <a:pt x="17261" y="1366"/>
                  <a:pt x="18039" y="1366"/>
                </a:cubicBezTo>
                <a:close/>
                <a:moveTo>
                  <a:pt x="18039" y="19636"/>
                </a:moveTo>
                <a:cubicBezTo>
                  <a:pt x="17261" y="19636"/>
                  <a:pt x="16620" y="15794"/>
                  <a:pt x="16579" y="10928"/>
                </a:cubicBezTo>
                <a:lnTo>
                  <a:pt x="16742" y="10928"/>
                </a:lnTo>
                <a:cubicBezTo>
                  <a:pt x="16783" y="15197"/>
                  <a:pt x="17343" y="18612"/>
                  <a:pt x="18039" y="18612"/>
                </a:cubicBezTo>
                <a:cubicBezTo>
                  <a:pt x="18735" y="18612"/>
                  <a:pt x="19294" y="15197"/>
                  <a:pt x="19335" y="10928"/>
                </a:cubicBezTo>
                <a:lnTo>
                  <a:pt x="19499" y="10928"/>
                </a:lnTo>
                <a:cubicBezTo>
                  <a:pt x="19458" y="15709"/>
                  <a:pt x="18816" y="19636"/>
                  <a:pt x="18039" y="19636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6DE17729-AA8E-449C-9068-E03447D0DA97}"/>
              </a:ext>
            </a:extLst>
          </p:cNvPr>
          <p:cNvSpPr/>
          <p:nvPr/>
        </p:nvSpPr>
        <p:spPr>
          <a:xfrm>
            <a:off x="3478003" y="3949288"/>
            <a:ext cx="3971936" cy="799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4" y="10361"/>
                </a:moveTo>
                <a:lnTo>
                  <a:pt x="15254" y="10361"/>
                </a:lnTo>
                <a:cubicBezTo>
                  <a:pt x="15201" y="4566"/>
                  <a:pt x="14247" y="0"/>
                  <a:pt x="13080" y="0"/>
                </a:cubicBezTo>
                <a:cubicBezTo>
                  <a:pt x="11914" y="0"/>
                  <a:pt x="10959" y="4566"/>
                  <a:pt x="10906" y="10361"/>
                </a:cubicBezTo>
                <a:lnTo>
                  <a:pt x="548" y="10361"/>
                </a:lnTo>
                <a:cubicBezTo>
                  <a:pt x="513" y="9746"/>
                  <a:pt x="407" y="9395"/>
                  <a:pt x="283" y="9395"/>
                </a:cubicBezTo>
                <a:cubicBezTo>
                  <a:pt x="124" y="9395"/>
                  <a:pt x="0" y="10010"/>
                  <a:pt x="0" y="10800"/>
                </a:cubicBezTo>
                <a:cubicBezTo>
                  <a:pt x="0" y="11590"/>
                  <a:pt x="124" y="12205"/>
                  <a:pt x="283" y="12205"/>
                </a:cubicBezTo>
                <a:cubicBezTo>
                  <a:pt x="407" y="12205"/>
                  <a:pt x="513" y="11766"/>
                  <a:pt x="548" y="11239"/>
                </a:cubicBezTo>
                <a:lnTo>
                  <a:pt x="10906" y="11239"/>
                </a:lnTo>
                <a:cubicBezTo>
                  <a:pt x="10959" y="17034"/>
                  <a:pt x="11914" y="21600"/>
                  <a:pt x="13080" y="21600"/>
                </a:cubicBezTo>
                <a:cubicBezTo>
                  <a:pt x="14247" y="21600"/>
                  <a:pt x="15201" y="17034"/>
                  <a:pt x="15254" y="11239"/>
                </a:cubicBezTo>
                <a:lnTo>
                  <a:pt x="21070" y="11239"/>
                </a:lnTo>
                <a:cubicBezTo>
                  <a:pt x="21123" y="11678"/>
                  <a:pt x="21211" y="11942"/>
                  <a:pt x="21317" y="11942"/>
                </a:cubicBezTo>
                <a:cubicBezTo>
                  <a:pt x="21476" y="11942"/>
                  <a:pt x="21600" y="11327"/>
                  <a:pt x="21600" y="10537"/>
                </a:cubicBezTo>
                <a:cubicBezTo>
                  <a:pt x="21600" y="9746"/>
                  <a:pt x="21476" y="9132"/>
                  <a:pt x="21317" y="9132"/>
                </a:cubicBezTo>
                <a:cubicBezTo>
                  <a:pt x="21176" y="9132"/>
                  <a:pt x="21052" y="9659"/>
                  <a:pt x="21034" y="10361"/>
                </a:cubicBezTo>
                <a:close/>
                <a:moveTo>
                  <a:pt x="13098" y="1405"/>
                </a:moveTo>
                <a:cubicBezTo>
                  <a:pt x="14105" y="1405"/>
                  <a:pt x="14936" y="5356"/>
                  <a:pt x="14989" y="10361"/>
                </a:cubicBezTo>
                <a:lnTo>
                  <a:pt x="14777" y="10361"/>
                </a:lnTo>
                <a:cubicBezTo>
                  <a:pt x="14724" y="5971"/>
                  <a:pt x="13999" y="2459"/>
                  <a:pt x="13098" y="2459"/>
                </a:cubicBezTo>
                <a:cubicBezTo>
                  <a:pt x="12196" y="2459"/>
                  <a:pt x="11472" y="5971"/>
                  <a:pt x="11419" y="10361"/>
                </a:cubicBezTo>
                <a:lnTo>
                  <a:pt x="11207" y="10361"/>
                </a:lnTo>
                <a:cubicBezTo>
                  <a:pt x="11260" y="5356"/>
                  <a:pt x="12073" y="1405"/>
                  <a:pt x="13098" y="1405"/>
                </a:cubicBezTo>
                <a:close/>
                <a:moveTo>
                  <a:pt x="13098" y="20195"/>
                </a:moveTo>
                <a:cubicBezTo>
                  <a:pt x="12090" y="20195"/>
                  <a:pt x="11260" y="16244"/>
                  <a:pt x="11207" y="11239"/>
                </a:cubicBezTo>
                <a:lnTo>
                  <a:pt x="11419" y="11239"/>
                </a:lnTo>
                <a:cubicBezTo>
                  <a:pt x="11472" y="15629"/>
                  <a:pt x="12196" y="19142"/>
                  <a:pt x="13098" y="19142"/>
                </a:cubicBezTo>
                <a:cubicBezTo>
                  <a:pt x="13999" y="19142"/>
                  <a:pt x="14724" y="15629"/>
                  <a:pt x="14777" y="11239"/>
                </a:cubicBezTo>
                <a:lnTo>
                  <a:pt x="14989" y="11239"/>
                </a:lnTo>
                <a:cubicBezTo>
                  <a:pt x="14936" y="16244"/>
                  <a:pt x="14105" y="20195"/>
                  <a:pt x="13098" y="201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1E74DF3A-7748-4DB0-808C-2872C220610B}"/>
              </a:ext>
            </a:extLst>
          </p:cNvPr>
          <p:cNvSpPr/>
          <p:nvPr/>
        </p:nvSpPr>
        <p:spPr>
          <a:xfrm>
            <a:off x="3705525" y="4436842"/>
            <a:ext cx="4797526" cy="1010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1" y="11946"/>
                </a:moveTo>
                <a:cubicBezTo>
                  <a:pt x="21249" y="11946"/>
                  <a:pt x="21161" y="12293"/>
                  <a:pt x="21132" y="12710"/>
                </a:cubicBezTo>
                <a:lnTo>
                  <a:pt x="18176" y="12710"/>
                </a:lnTo>
                <a:cubicBezTo>
                  <a:pt x="18132" y="8126"/>
                  <a:pt x="17341" y="4514"/>
                  <a:pt x="16376" y="4514"/>
                </a:cubicBezTo>
                <a:cubicBezTo>
                  <a:pt x="15410" y="4514"/>
                  <a:pt x="14619" y="8126"/>
                  <a:pt x="14576" y="12710"/>
                </a:cubicBezTo>
                <a:lnTo>
                  <a:pt x="7932" y="12710"/>
                </a:lnTo>
                <a:lnTo>
                  <a:pt x="5415" y="764"/>
                </a:lnTo>
                <a:lnTo>
                  <a:pt x="454" y="764"/>
                </a:lnTo>
                <a:cubicBezTo>
                  <a:pt x="424" y="278"/>
                  <a:pt x="337" y="0"/>
                  <a:pt x="234" y="0"/>
                </a:cubicBezTo>
                <a:cubicBezTo>
                  <a:pt x="102" y="0"/>
                  <a:pt x="0" y="486"/>
                  <a:pt x="0" y="1111"/>
                </a:cubicBezTo>
                <a:cubicBezTo>
                  <a:pt x="0" y="1736"/>
                  <a:pt x="102" y="2222"/>
                  <a:pt x="234" y="2222"/>
                </a:cubicBezTo>
                <a:cubicBezTo>
                  <a:pt x="337" y="2222"/>
                  <a:pt x="424" y="1875"/>
                  <a:pt x="454" y="1459"/>
                </a:cubicBezTo>
                <a:lnTo>
                  <a:pt x="5356" y="1459"/>
                </a:lnTo>
                <a:lnTo>
                  <a:pt x="7873" y="13404"/>
                </a:lnTo>
                <a:lnTo>
                  <a:pt x="14590" y="13404"/>
                </a:lnTo>
                <a:cubicBezTo>
                  <a:pt x="14634" y="17988"/>
                  <a:pt x="15424" y="21600"/>
                  <a:pt x="16390" y="21600"/>
                </a:cubicBezTo>
                <a:cubicBezTo>
                  <a:pt x="17356" y="21600"/>
                  <a:pt x="18146" y="17988"/>
                  <a:pt x="18190" y="13404"/>
                </a:cubicBezTo>
                <a:lnTo>
                  <a:pt x="21146" y="13404"/>
                </a:lnTo>
                <a:cubicBezTo>
                  <a:pt x="21176" y="13891"/>
                  <a:pt x="21263" y="14168"/>
                  <a:pt x="21366" y="14168"/>
                </a:cubicBezTo>
                <a:cubicBezTo>
                  <a:pt x="21498" y="14168"/>
                  <a:pt x="21600" y="13682"/>
                  <a:pt x="21600" y="13057"/>
                </a:cubicBezTo>
                <a:cubicBezTo>
                  <a:pt x="21600" y="12432"/>
                  <a:pt x="21483" y="11946"/>
                  <a:pt x="21351" y="11946"/>
                </a:cubicBezTo>
                <a:close/>
                <a:moveTo>
                  <a:pt x="16376" y="5626"/>
                </a:moveTo>
                <a:cubicBezTo>
                  <a:pt x="17210" y="5626"/>
                  <a:pt x="17898" y="8751"/>
                  <a:pt x="17941" y="12710"/>
                </a:cubicBezTo>
                <a:lnTo>
                  <a:pt x="17766" y="12710"/>
                </a:lnTo>
                <a:cubicBezTo>
                  <a:pt x="17722" y="9237"/>
                  <a:pt x="17122" y="6459"/>
                  <a:pt x="16376" y="6459"/>
                </a:cubicBezTo>
                <a:cubicBezTo>
                  <a:pt x="15629" y="6459"/>
                  <a:pt x="15029" y="9237"/>
                  <a:pt x="14985" y="12710"/>
                </a:cubicBezTo>
                <a:lnTo>
                  <a:pt x="14810" y="12710"/>
                </a:lnTo>
                <a:cubicBezTo>
                  <a:pt x="14854" y="8821"/>
                  <a:pt x="15527" y="5626"/>
                  <a:pt x="16376" y="5626"/>
                </a:cubicBezTo>
                <a:close/>
                <a:moveTo>
                  <a:pt x="16376" y="20558"/>
                </a:moveTo>
                <a:cubicBezTo>
                  <a:pt x="15541" y="20558"/>
                  <a:pt x="14854" y="17433"/>
                  <a:pt x="14810" y="13474"/>
                </a:cubicBezTo>
                <a:lnTo>
                  <a:pt x="14985" y="13474"/>
                </a:lnTo>
                <a:cubicBezTo>
                  <a:pt x="15029" y="16947"/>
                  <a:pt x="15629" y="19725"/>
                  <a:pt x="16376" y="19725"/>
                </a:cubicBezTo>
                <a:cubicBezTo>
                  <a:pt x="17122" y="19725"/>
                  <a:pt x="17722" y="16947"/>
                  <a:pt x="17766" y="13474"/>
                </a:cubicBezTo>
                <a:lnTo>
                  <a:pt x="17941" y="13474"/>
                </a:lnTo>
                <a:cubicBezTo>
                  <a:pt x="17898" y="17363"/>
                  <a:pt x="17210" y="20558"/>
                  <a:pt x="16376" y="2055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60" name="Shape">
            <a:extLst>
              <a:ext uri="{FF2B5EF4-FFF2-40B4-BE49-F238E27FC236}">
                <a16:creationId xmlns:a16="http://schemas.microsoft.com/office/drawing/2014/main" id="{C7CE4119-8D21-4462-884F-9CA71C245DFF}"/>
              </a:ext>
            </a:extLst>
          </p:cNvPr>
          <p:cNvSpPr/>
          <p:nvPr/>
        </p:nvSpPr>
        <p:spPr>
          <a:xfrm>
            <a:off x="3673025" y="4729373"/>
            <a:ext cx="4478993" cy="1803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33" y="16190"/>
                </a:moveTo>
                <a:cubicBezTo>
                  <a:pt x="21224" y="16190"/>
                  <a:pt x="21130" y="16385"/>
                  <a:pt x="21098" y="16618"/>
                </a:cubicBezTo>
                <a:lnTo>
                  <a:pt x="17070" y="16618"/>
                </a:lnTo>
                <a:cubicBezTo>
                  <a:pt x="17023" y="14050"/>
                  <a:pt x="16176" y="12026"/>
                  <a:pt x="15142" y="12026"/>
                </a:cubicBezTo>
                <a:cubicBezTo>
                  <a:pt x="14107" y="12026"/>
                  <a:pt x="13261" y="14050"/>
                  <a:pt x="13214" y="16618"/>
                </a:cubicBezTo>
                <a:lnTo>
                  <a:pt x="9781" y="16618"/>
                </a:lnTo>
                <a:lnTo>
                  <a:pt x="3260" y="428"/>
                </a:lnTo>
                <a:lnTo>
                  <a:pt x="486" y="428"/>
                </a:lnTo>
                <a:cubicBezTo>
                  <a:pt x="455" y="156"/>
                  <a:pt x="361" y="0"/>
                  <a:pt x="251" y="0"/>
                </a:cubicBezTo>
                <a:cubicBezTo>
                  <a:pt x="110" y="0"/>
                  <a:pt x="0" y="272"/>
                  <a:pt x="0" y="623"/>
                </a:cubicBezTo>
                <a:cubicBezTo>
                  <a:pt x="0" y="973"/>
                  <a:pt x="110" y="1245"/>
                  <a:pt x="251" y="1245"/>
                </a:cubicBezTo>
                <a:cubicBezTo>
                  <a:pt x="361" y="1245"/>
                  <a:pt x="455" y="1051"/>
                  <a:pt x="486" y="817"/>
                </a:cubicBezTo>
                <a:lnTo>
                  <a:pt x="3198" y="817"/>
                </a:lnTo>
                <a:lnTo>
                  <a:pt x="9718" y="17008"/>
                </a:lnTo>
                <a:lnTo>
                  <a:pt x="13230" y="17008"/>
                </a:lnTo>
                <a:cubicBezTo>
                  <a:pt x="13277" y="19576"/>
                  <a:pt x="14123" y="21600"/>
                  <a:pt x="15158" y="21600"/>
                </a:cubicBezTo>
                <a:cubicBezTo>
                  <a:pt x="16192" y="21600"/>
                  <a:pt x="17039" y="19576"/>
                  <a:pt x="17086" y="17008"/>
                </a:cubicBezTo>
                <a:lnTo>
                  <a:pt x="21114" y="17008"/>
                </a:lnTo>
                <a:cubicBezTo>
                  <a:pt x="21145" y="17280"/>
                  <a:pt x="21239" y="17436"/>
                  <a:pt x="21349" y="17436"/>
                </a:cubicBezTo>
                <a:cubicBezTo>
                  <a:pt x="21490" y="17436"/>
                  <a:pt x="21600" y="17163"/>
                  <a:pt x="21600" y="16813"/>
                </a:cubicBezTo>
                <a:cubicBezTo>
                  <a:pt x="21600" y="16502"/>
                  <a:pt x="21475" y="16190"/>
                  <a:pt x="21333" y="16190"/>
                </a:cubicBezTo>
                <a:close/>
                <a:moveTo>
                  <a:pt x="15142" y="12688"/>
                </a:moveTo>
                <a:cubicBezTo>
                  <a:pt x="16035" y="12688"/>
                  <a:pt x="16772" y="14439"/>
                  <a:pt x="16819" y="16657"/>
                </a:cubicBezTo>
                <a:lnTo>
                  <a:pt x="16631" y="16657"/>
                </a:lnTo>
                <a:cubicBezTo>
                  <a:pt x="16584" y="14711"/>
                  <a:pt x="15941" y="13155"/>
                  <a:pt x="15142" y="13155"/>
                </a:cubicBezTo>
                <a:cubicBezTo>
                  <a:pt x="14342" y="13155"/>
                  <a:pt x="13700" y="14711"/>
                  <a:pt x="13653" y="16657"/>
                </a:cubicBezTo>
                <a:lnTo>
                  <a:pt x="13465" y="16657"/>
                </a:lnTo>
                <a:cubicBezTo>
                  <a:pt x="13512" y="14439"/>
                  <a:pt x="14248" y="12688"/>
                  <a:pt x="15142" y="12688"/>
                </a:cubicBezTo>
                <a:close/>
                <a:moveTo>
                  <a:pt x="15142" y="21016"/>
                </a:moveTo>
                <a:cubicBezTo>
                  <a:pt x="14248" y="21016"/>
                  <a:pt x="13512" y="19265"/>
                  <a:pt x="13465" y="17047"/>
                </a:cubicBezTo>
                <a:lnTo>
                  <a:pt x="13653" y="17047"/>
                </a:lnTo>
                <a:cubicBezTo>
                  <a:pt x="13700" y="18992"/>
                  <a:pt x="14342" y="20549"/>
                  <a:pt x="15142" y="20549"/>
                </a:cubicBezTo>
                <a:cubicBezTo>
                  <a:pt x="15941" y="20549"/>
                  <a:pt x="16584" y="18992"/>
                  <a:pt x="16631" y="17047"/>
                </a:cubicBezTo>
                <a:lnTo>
                  <a:pt x="16819" y="17047"/>
                </a:lnTo>
                <a:cubicBezTo>
                  <a:pt x="16788" y="19226"/>
                  <a:pt x="16051" y="21016"/>
                  <a:pt x="15142" y="2101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 dirty="0"/>
          </a:p>
        </p:txBody>
      </p:sp>
      <p:sp>
        <p:nvSpPr>
          <p:cNvPr id="62" name="Shape">
            <a:extLst>
              <a:ext uri="{FF2B5EF4-FFF2-40B4-BE49-F238E27FC236}">
                <a16:creationId xmlns:a16="http://schemas.microsoft.com/office/drawing/2014/main" id="{6CB9678E-119B-4267-ACAA-AC859C95D1AA}"/>
              </a:ext>
            </a:extLst>
          </p:cNvPr>
          <p:cNvSpPr/>
          <p:nvPr/>
        </p:nvSpPr>
        <p:spPr>
          <a:xfrm>
            <a:off x="3478003" y="2194102"/>
            <a:ext cx="4970073" cy="175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27" y="21600"/>
                </a:moveTo>
                <a:cubicBezTo>
                  <a:pt x="326" y="21600"/>
                  <a:pt x="411" y="21400"/>
                  <a:pt x="439" y="21161"/>
                </a:cubicBezTo>
                <a:lnTo>
                  <a:pt x="3785" y="21161"/>
                </a:lnTo>
                <a:lnTo>
                  <a:pt x="9460" y="5111"/>
                </a:lnTo>
                <a:lnTo>
                  <a:pt x="14006" y="5111"/>
                </a:lnTo>
                <a:cubicBezTo>
                  <a:pt x="14048" y="7746"/>
                  <a:pt x="14810" y="9822"/>
                  <a:pt x="15742" y="9822"/>
                </a:cubicBezTo>
                <a:cubicBezTo>
                  <a:pt x="16674" y="9822"/>
                  <a:pt x="17436" y="7746"/>
                  <a:pt x="17479" y="5111"/>
                </a:cubicBezTo>
                <a:lnTo>
                  <a:pt x="21149" y="5111"/>
                </a:lnTo>
                <a:cubicBezTo>
                  <a:pt x="21178" y="5390"/>
                  <a:pt x="21262" y="5550"/>
                  <a:pt x="21361" y="5550"/>
                </a:cubicBezTo>
                <a:cubicBezTo>
                  <a:pt x="21488" y="5550"/>
                  <a:pt x="21587" y="5270"/>
                  <a:pt x="21587" y="4911"/>
                </a:cubicBezTo>
                <a:cubicBezTo>
                  <a:pt x="21587" y="4552"/>
                  <a:pt x="21488" y="4272"/>
                  <a:pt x="21361" y="4272"/>
                </a:cubicBezTo>
                <a:cubicBezTo>
                  <a:pt x="21262" y="4272"/>
                  <a:pt x="21178" y="4472"/>
                  <a:pt x="21149" y="4711"/>
                </a:cubicBezTo>
                <a:lnTo>
                  <a:pt x="17479" y="4711"/>
                </a:lnTo>
                <a:cubicBezTo>
                  <a:pt x="17436" y="2076"/>
                  <a:pt x="16674" y="0"/>
                  <a:pt x="15742" y="0"/>
                </a:cubicBezTo>
                <a:cubicBezTo>
                  <a:pt x="14810" y="0"/>
                  <a:pt x="14048" y="2076"/>
                  <a:pt x="14006" y="4711"/>
                </a:cubicBezTo>
                <a:lnTo>
                  <a:pt x="9403" y="4711"/>
                </a:lnTo>
                <a:lnTo>
                  <a:pt x="3728" y="20762"/>
                </a:lnTo>
                <a:lnTo>
                  <a:pt x="439" y="20762"/>
                </a:lnTo>
                <a:cubicBezTo>
                  <a:pt x="410" y="20482"/>
                  <a:pt x="326" y="20322"/>
                  <a:pt x="227" y="20322"/>
                </a:cubicBezTo>
                <a:cubicBezTo>
                  <a:pt x="100" y="20322"/>
                  <a:pt x="1" y="20602"/>
                  <a:pt x="1" y="20961"/>
                </a:cubicBezTo>
                <a:cubicBezTo>
                  <a:pt x="-13" y="21281"/>
                  <a:pt x="100" y="21600"/>
                  <a:pt x="227" y="21600"/>
                </a:cubicBezTo>
                <a:close/>
                <a:moveTo>
                  <a:pt x="15756" y="9143"/>
                </a:moveTo>
                <a:cubicBezTo>
                  <a:pt x="14952" y="9143"/>
                  <a:pt x="14288" y="7346"/>
                  <a:pt x="14246" y="5071"/>
                </a:cubicBezTo>
                <a:lnTo>
                  <a:pt x="14415" y="5071"/>
                </a:lnTo>
                <a:cubicBezTo>
                  <a:pt x="14458" y="7067"/>
                  <a:pt x="15036" y="8664"/>
                  <a:pt x="15756" y="8664"/>
                </a:cubicBezTo>
                <a:cubicBezTo>
                  <a:pt x="16476" y="8664"/>
                  <a:pt x="17055" y="7067"/>
                  <a:pt x="17098" y="5071"/>
                </a:cubicBezTo>
                <a:lnTo>
                  <a:pt x="17267" y="5071"/>
                </a:lnTo>
                <a:cubicBezTo>
                  <a:pt x="17225" y="7346"/>
                  <a:pt x="16561" y="9143"/>
                  <a:pt x="15756" y="9143"/>
                </a:cubicBezTo>
                <a:close/>
                <a:moveTo>
                  <a:pt x="15756" y="599"/>
                </a:moveTo>
                <a:cubicBezTo>
                  <a:pt x="16561" y="599"/>
                  <a:pt x="17225" y="2396"/>
                  <a:pt x="17267" y="4671"/>
                </a:cubicBezTo>
                <a:lnTo>
                  <a:pt x="17098" y="4671"/>
                </a:lnTo>
                <a:cubicBezTo>
                  <a:pt x="17055" y="2675"/>
                  <a:pt x="16476" y="1078"/>
                  <a:pt x="15756" y="1078"/>
                </a:cubicBezTo>
                <a:cubicBezTo>
                  <a:pt x="15036" y="1078"/>
                  <a:pt x="14458" y="2675"/>
                  <a:pt x="14415" y="4671"/>
                </a:cubicBezTo>
                <a:lnTo>
                  <a:pt x="14246" y="4671"/>
                </a:lnTo>
                <a:cubicBezTo>
                  <a:pt x="14288" y="2396"/>
                  <a:pt x="14938" y="599"/>
                  <a:pt x="15756" y="5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64" name="Circle">
            <a:extLst>
              <a:ext uri="{FF2B5EF4-FFF2-40B4-BE49-F238E27FC236}">
                <a16:creationId xmlns:a16="http://schemas.microsoft.com/office/drawing/2014/main" id="{DA1195CC-5070-4F0C-8519-DAA5CD0DA7A0}"/>
              </a:ext>
            </a:extLst>
          </p:cNvPr>
          <p:cNvSpPr/>
          <p:nvPr/>
        </p:nvSpPr>
        <p:spPr>
          <a:xfrm>
            <a:off x="711952" y="3263464"/>
            <a:ext cx="2197242" cy="2197242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56B56F-898E-4732-BA5D-258FC5AF8F3B}"/>
              </a:ext>
            </a:extLst>
          </p:cNvPr>
          <p:cNvSpPr txBox="1"/>
          <p:nvPr/>
        </p:nvSpPr>
        <p:spPr>
          <a:xfrm>
            <a:off x="8623312" y="2369166"/>
            <a:ext cx="170189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מבוא ורקע </a:t>
            </a:r>
            <a:endParaRPr lang="en-US" sz="2000" b="1" noProof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F7AD419-584E-492B-8B32-012691F1F966}"/>
              </a:ext>
            </a:extLst>
          </p:cNvPr>
          <p:cNvSpPr txBox="1"/>
          <p:nvPr/>
        </p:nvSpPr>
        <p:spPr>
          <a:xfrm>
            <a:off x="8577671" y="3585077"/>
            <a:ext cx="2029369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כללי שימוש בערכה</a:t>
            </a:r>
            <a:endParaRPr lang="en-US" sz="2000" b="1" noProof="1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0297E6E-B99B-4D1B-9E02-1289DC2FDB9D}"/>
              </a:ext>
            </a:extLst>
          </p:cNvPr>
          <p:cNvSpPr txBox="1"/>
          <p:nvPr/>
        </p:nvSpPr>
        <p:spPr>
          <a:xfrm>
            <a:off x="932068" y="3939571"/>
            <a:ext cx="1685079" cy="41626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he-IL" sz="2105" b="1" noProof="1" smtClean="0"/>
              <a:t>גלגלים </a:t>
            </a:r>
            <a:endParaRPr lang="en-US" sz="2105" b="1" noProof="1"/>
          </a:p>
        </p:txBody>
      </p:sp>
      <p:grpSp>
        <p:nvGrpSpPr>
          <p:cNvPr id="75" name="Graphic 11" descr="Bullseye">
            <a:extLst>
              <a:ext uri="{FF2B5EF4-FFF2-40B4-BE49-F238E27FC236}">
                <a16:creationId xmlns:a16="http://schemas.microsoft.com/office/drawing/2014/main" id="{7B98149C-8101-4845-986F-F1BA4208C0C3}"/>
              </a:ext>
            </a:extLst>
          </p:cNvPr>
          <p:cNvGrpSpPr/>
          <p:nvPr/>
        </p:nvGrpSpPr>
        <p:grpSpPr>
          <a:xfrm>
            <a:off x="6899368" y="2390413"/>
            <a:ext cx="415668" cy="415668"/>
            <a:chOff x="8105533" y="1121433"/>
            <a:chExt cx="473991" cy="473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B5B1D4A-CA23-49EF-97C8-781CDFB85348}"/>
                </a:ext>
              </a:extLst>
            </p:cNvPr>
            <p:cNvSpPr/>
            <p:nvPr/>
          </p:nvSpPr>
          <p:spPr>
            <a:xfrm>
              <a:off x="8285254" y="1163400"/>
              <a:ext cx="252301" cy="251807"/>
            </a:xfrm>
            <a:custGeom>
              <a:avLst/>
              <a:gdLst>
                <a:gd name="connsiteX0" fmla="*/ 207865 w 252301"/>
                <a:gd name="connsiteY0" fmla="*/ 44437 h 251807"/>
                <a:gd name="connsiteX1" fmla="*/ 202927 w 252301"/>
                <a:gd name="connsiteY1" fmla="*/ 0 h 251807"/>
                <a:gd name="connsiteX2" fmla="*/ 148616 w 252301"/>
                <a:gd name="connsiteY2" fmla="*/ 54311 h 251807"/>
                <a:gd name="connsiteX3" fmla="*/ 151578 w 252301"/>
                <a:gd name="connsiteY3" fmla="*/ 79986 h 251807"/>
                <a:gd name="connsiteX4" fmla="*/ 72580 w 252301"/>
                <a:gd name="connsiteY4" fmla="*/ 158984 h 251807"/>
                <a:gd name="connsiteX5" fmla="*/ 49374 w 252301"/>
                <a:gd name="connsiteY5" fmla="*/ 153060 h 251807"/>
                <a:gd name="connsiteX6" fmla="*/ 0 w 252301"/>
                <a:gd name="connsiteY6" fmla="*/ 202434 h 251807"/>
                <a:gd name="connsiteX7" fmla="*/ 49374 w 252301"/>
                <a:gd name="connsiteY7" fmla="*/ 251808 h 251807"/>
                <a:gd name="connsiteX8" fmla="*/ 98748 w 252301"/>
                <a:gd name="connsiteY8" fmla="*/ 202434 h 251807"/>
                <a:gd name="connsiteX9" fmla="*/ 93317 w 252301"/>
                <a:gd name="connsiteY9" fmla="*/ 179722 h 251807"/>
                <a:gd name="connsiteX10" fmla="*/ 172315 w 252301"/>
                <a:gd name="connsiteY10" fmla="*/ 100723 h 251807"/>
                <a:gd name="connsiteX11" fmla="*/ 197990 w 252301"/>
                <a:gd name="connsiteY11" fmla="*/ 103686 h 251807"/>
                <a:gd name="connsiteX12" fmla="*/ 252301 w 252301"/>
                <a:gd name="connsiteY12" fmla="*/ 49374 h 251807"/>
                <a:gd name="connsiteX13" fmla="*/ 207865 w 252301"/>
                <a:gd name="connsiteY13" fmla="*/ 44437 h 2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301" h="251807">
                  <a:moveTo>
                    <a:pt x="207865" y="44437"/>
                  </a:moveTo>
                  <a:lnTo>
                    <a:pt x="202927" y="0"/>
                  </a:lnTo>
                  <a:lnTo>
                    <a:pt x="148616" y="54311"/>
                  </a:lnTo>
                  <a:lnTo>
                    <a:pt x="151578" y="79986"/>
                  </a:lnTo>
                  <a:lnTo>
                    <a:pt x="72580" y="158984"/>
                  </a:lnTo>
                  <a:cubicBezTo>
                    <a:pt x="65668" y="155528"/>
                    <a:pt x="57768" y="153060"/>
                    <a:pt x="49374" y="153060"/>
                  </a:cubicBezTo>
                  <a:cubicBezTo>
                    <a:pt x="22218" y="153060"/>
                    <a:pt x="0" y="175278"/>
                    <a:pt x="0" y="202434"/>
                  </a:cubicBezTo>
                  <a:cubicBezTo>
                    <a:pt x="0" y="229589"/>
                    <a:pt x="22218" y="251808"/>
                    <a:pt x="49374" y="251808"/>
                  </a:cubicBezTo>
                  <a:cubicBezTo>
                    <a:pt x="76530" y="251808"/>
                    <a:pt x="98748" y="229589"/>
                    <a:pt x="98748" y="202434"/>
                  </a:cubicBezTo>
                  <a:cubicBezTo>
                    <a:pt x="98748" y="194040"/>
                    <a:pt x="96773" y="186634"/>
                    <a:pt x="93317" y="179722"/>
                  </a:cubicBezTo>
                  <a:lnTo>
                    <a:pt x="172315" y="100723"/>
                  </a:lnTo>
                  <a:lnTo>
                    <a:pt x="197990" y="103686"/>
                  </a:lnTo>
                  <a:lnTo>
                    <a:pt x="252301" y="49374"/>
                  </a:lnTo>
                  <a:lnTo>
                    <a:pt x="207865" y="44437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ECD5E18-A101-49D3-9D29-1D1CAB2E6115}"/>
                </a:ext>
              </a:extLst>
            </p:cNvPr>
            <p:cNvSpPr/>
            <p:nvPr/>
          </p:nvSpPr>
          <p:spPr>
            <a:xfrm>
              <a:off x="8147500" y="1178213"/>
              <a:ext cx="375242" cy="375242"/>
            </a:xfrm>
            <a:custGeom>
              <a:avLst/>
              <a:gdLst>
                <a:gd name="connsiteX0" fmla="*/ 349568 w 375242"/>
                <a:gd name="connsiteY0" fmla="*/ 102698 h 375242"/>
                <a:gd name="connsiteX1" fmla="*/ 343150 w 375242"/>
                <a:gd name="connsiteY1" fmla="*/ 109610 h 375242"/>
                <a:gd name="connsiteX2" fmla="*/ 333769 w 375242"/>
                <a:gd name="connsiteY2" fmla="*/ 108623 h 375242"/>
                <a:gd name="connsiteX3" fmla="*/ 323400 w 375242"/>
                <a:gd name="connsiteY3" fmla="*/ 107142 h 375242"/>
                <a:gd name="connsiteX4" fmla="*/ 345618 w 375242"/>
                <a:gd name="connsiteY4" fmla="*/ 187621 h 375242"/>
                <a:gd name="connsiteX5" fmla="*/ 187621 w 375242"/>
                <a:gd name="connsiteY5" fmla="*/ 345618 h 375242"/>
                <a:gd name="connsiteX6" fmla="*/ 29624 w 375242"/>
                <a:gd name="connsiteY6" fmla="*/ 187621 h 375242"/>
                <a:gd name="connsiteX7" fmla="*/ 187621 w 375242"/>
                <a:gd name="connsiteY7" fmla="*/ 29624 h 375242"/>
                <a:gd name="connsiteX8" fmla="*/ 268101 w 375242"/>
                <a:gd name="connsiteY8" fmla="*/ 51843 h 375242"/>
                <a:gd name="connsiteX9" fmla="*/ 267114 w 375242"/>
                <a:gd name="connsiteY9" fmla="*/ 41968 h 375242"/>
                <a:gd name="connsiteX10" fmla="*/ 265632 w 375242"/>
                <a:gd name="connsiteY10" fmla="*/ 32093 h 375242"/>
                <a:gd name="connsiteX11" fmla="*/ 272545 w 375242"/>
                <a:gd name="connsiteY11" fmla="*/ 25181 h 375242"/>
                <a:gd name="connsiteX12" fmla="*/ 276001 w 375242"/>
                <a:gd name="connsiteY12" fmla="*/ 21725 h 375242"/>
                <a:gd name="connsiteX13" fmla="*/ 187621 w 375242"/>
                <a:gd name="connsiteY13" fmla="*/ 0 h 375242"/>
                <a:gd name="connsiteX14" fmla="*/ 0 w 375242"/>
                <a:gd name="connsiteY14" fmla="*/ 187621 h 375242"/>
                <a:gd name="connsiteX15" fmla="*/ 187621 w 375242"/>
                <a:gd name="connsiteY15" fmla="*/ 375243 h 375242"/>
                <a:gd name="connsiteX16" fmla="*/ 375243 w 375242"/>
                <a:gd name="connsiteY16" fmla="*/ 187621 h 375242"/>
                <a:gd name="connsiteX17" fmla="*/ 353025 w 375242"/>
                <a:gd name="connsiteY17" fmla="*/ 99736 h 375242"/>
                <a:gd name="connsiteX18" fmla="*/ 349568 w 375242"/>
                <a:gd name="connsiteY18" fmla="*/ 102698 h 3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42" h="375242">
                  <a:moveTo>
                    <a:pt x="349568" y="102698"/>
                  </a:moveTo>
                  <a:lnTo>
                    <a:pt x="343150" y="109610"/>
                  </a:lnTo>
                  <a:lnTo>
                    <a:pt x="333769" y="108623"/>
                  </a:lnTo>
                  <a:lnTo>
                    <a:pt x="323400" y="107142"/>
                  </a:lnTo>
                  <a:cubicBezTo>
                    <a:pt x="337225" y="130841"/>
                    <a:pt x="345618" y="157997"/>
                    <a:pt x="345618" y="187621"/>
                  </a:cubicBezTo>
                  <a:cubicBezTo>
                    <a:pt x="345618" y="274520"/>
                    <a:pt x="274520" y="345618"/>
                    <a:pt x="187621" y="345618"/>
                  </a:cubicBezTo>
                  <a:cubicBezTo>
                    <a:pt x="100723" y="345618"/>
                    <a:pt x="29624" y="274520"/>
                    <a:pt x="29624" y="187621"/>
                  </a:cubicBezTo>
                  <a:cubicBezTo>
                    <a:pt x="29624" y="100723"/>
                    <a:pt x="100723" y="29624"/>
                    <a:pt x="187621" y="29624"/>
                  </a:cubicBezTo>
                  <a:cubicBezTo>
                    <a:pt x="216752" y="29624"/>
                    <a:pt x="244402" y="37524"/>
                    <a:pt x="268101" y="51843"/>
                  </a:cubicBezTo>
                  <a:lnTo>
                    <a:pt x="267114" y="41968"/>
                  </a:lnTo>
                  <a:lnTo>
                    <a:pt x="265632" y="32093"/>
                  </a:lnTo>
                  <a:lnTo>
                    <a:pt x="272545" y="25181"/>
                  </a:lnTo>
                  <a:lnTo>
                    <a:pt x="276001" y="21725"/>
                  </a:lnTo>
                  <a:cubicBezTo>
                    <a:pt x="249339" y="7900"/>
                    <a:pt x="219715" y="0"/>
                    <a:pt x="187621" y="0"/>
                  </a:cubicBezTo>
                  <a:cubicBezTo>
                    <a:pt x="83936" y="0"/>
                    <a:pt x="0" y="83936"/>
                    <a:pt x="0" y="187621"/>
                  </a:cubicBezTo>
                  <a:cubicBezTo>
                    <a:pt x="0" y="291307"/>
                    <a:pt x="83936" y="375243"/>
                    <a:pt x="187621" y="375243"/>
                  </a:cubicBezTo>
                  <a:cubicBezTo>
                    <a:pt x="291307" y="375243"/>
                    <a:pt x="375243" y="291307"/>
                    <a:pt x="375243" y="187621"/>
                  </a:cubicBezTo>
                  <a:cubicBezTo>
                    <a:pt x="375243" y="155528"/>
                    <a:pt x="367343" y="125904"/>
                    <a:pt x="353025" y="99736"/>
                  </a:cubicBezTo>
                  <a:lnTo>
                    <a:pt x="349568" y="102698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C64BEC2-9311-4923-BA42-A031DFE306C0}"/>
                </a:ext>
              </a:extLst>
            </p:cNvPr>
            <p:cNvSpPr/>
            <p:nvPr/>
          </p:nvSpPr>
          <p:spPr>
            <a:xfrm>
              <a:off x="8216624" y="1247336"/>
              <a:ext cx="236995" cy="236995"/>
            </a:xfrm>
            <a:custGeom>
              <a:avLst/>
              <a:gdLst>
                <a:gd name="connsiteX0" fmla="*/ 200952 w 236995"/>
                <a:gd name="connsiteY0" fmla="*/ 84923 h 236995"/>
                <a:gd name="connsiteX1" fmla="*/ 207371 w 236995"/>
                <a:gd name="connsiteY1" fmla="*/ 118498 h 236995"/>
                <a:gd name="connsiteX2" fmla="*/ 118498 w 236995"/>
                <a:gd name="connsiteY2" fmla="*/ 207371 h 236995"/>
                <a:gd name="connsiteX3" fmla="*/ 29624 w 236995"/>
                <a:gd name="connsiteY3" fmla="*/ 118498 h 236995"/>
                <a:gd name="connsiteX4" fmla="*/ 118498 w 236995"/>
                <a:gd name="connsiteY4" fmla="*/ 29624 h 236995"/>
                <a:gd name="connsiteX5" fmla="*/ 152072 w 236995"/>
                <a:gd name="connsiteY5" fmla="*/ 36043 h 236995"/>
                <a:gd name="connsiteX6" fmla="*/ 174290 w 236995"/>
                <a:gd name="connsiteY6" fmla="*/ 13825 h 236995"/>
                <a:gd name="connsiteX7" fmla="*/ 118498 w 236995"/>
                <a:gd name="connsiteY7" fmla="*/ 0 h 236995"/>
                <a:gd name="connsiteX8" fmla="*/ 0 w 236995"/>
                <a:gd name="connsiteY8" fmla="*/ 118498 h 236995"/>
                <a:gd name="connsiteX9" fmla="*/ 118498 w 236995"/>
                <a:gd name="connsiteY9" fmla="*/ 236996 h 236995"/>
                <a:gd name="connsiteX10" fmla="*/ 236996 w 236995"/>
                <a:gd name="connsiteY10" fmla="*/ 118498 h 236995"/>
                <a:gd name="connsiteX11" fmla="*/ 223171 w 236995"/>
                <a:gd name="connsiteY11" fmla="*/ 62705 h 236995"/>
                <a:gd name="connsiteX12" fmla="*/ 200952 w 236995"/>
                <a:gd name="connsiteY12" fmla="*/ 84923 h 23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995" h="236995">
                  <a:moveTo>
                    <a:pt x="200952" y="84923"/>
                  </a:moveTo>
                  <a:cubicBezTo>
                    <a:pt x="205396" y="95292"/>
                    <a:pt x="207371" y="106648"/>
                    <a:pt x="207371" y="118498"/>
                  </a:cubicBezTo>
                  <a:cubicBezTo>
                    <a:pt x="207371" y="167378"/>
                    <a:pt x="167378" y="207371"/>
                    <a:pt x="118498" y="207371"/>
                  </a:cubicBezTo>
                  <a:cubicBezTo>
                    <a:pt x="69617" y="207371"/>
                    <a:pt x="29624" y="167378"/>
                    <a:pt x="29624" y="118498"/>
                  </a:cubicBezTo>
                  <a:cubicBezTo>
                    <a:pt x="29624" y="69617"/>
                    <a:pt x="69617" y="29624"/>
                    <a:pt x="118498" y="29624"/>
                  </a:cubicBezTo>
                  <a:cubicBezTo>
                    <a:pt x="130348" y="29624"/>
                    <a:pt x="141704" y="32093"/>
                    <a:pt x="152072" y="36043"/>
                  </a:cubicBezTo>
                  <a:lnTo>
                    <a:pt x="174290" y="13825"/>
                  </a:lnTo>
                  <a:cubicBezTo>
                    <a:pt x="157503" y="4937"/>
                    <a:pt x="138741" y="0"/>
                    <a:pt x="118498" y="0"/>
                  </a:cubicBezTo>
                  <a:cubicBezTo>
                    <a:pt x="53324" y="0"/>
                    <a:pt x="0" y="53324"/>
                    <a:pt x="0" y="118498"/>
                  </a:cubicBezTo>
                  <a:cubicBezTo>
                    <a:pt x="0" y="183672"/>
                    <a:pt x="53324" y="236996"/>
                    <a:pt x="118498" y="236996"/>
                  </a:cubicBezTo>
                  <a:cubicBezTo>
                    <a:pt x="183672" y="236996"/>
                    <a:pt x="236996" y="183672"/>
                    <a:pt x="236996" y="118498"/>
                  </a:cubicBezTo>
                  <a:cubicBezTo>
                    <a:pt x="236996" y="98254"/>
                    <a:pt x="232058" y="79492"/>
                    <a:pt x="223171" y="62705"/>
                  </a:cubicBezTo>
                  <a:lnTo>
                    <a:pt x="200952" y="84923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</p:grpSp>
      <p:grpSp>
        <p:nvGrpSpPr>
          <p:cNvPr id="86" name="Graphic 14" descr="Lightbulb">
            <a:extLst>
              <a:ext uri="{FF2B5EF4-FFF2-40B4-BE49-F238E27FC236}">
                <a16:creationId xmlns:a16="http://schemas.microsoft.com/office/drawing/2014/main" id="{19044910-370C-41AA-8752-58122080F6EE}"/>
              </a:ext>
            </a:extLst>
          </p:cNvPr>
          <p:cNvGrpSpPr/>
          <p:nvPr/>
        </p:nvGrpSpPr>
        <p:grpSpPr>
          <a:xfrm>
            <a:off x="5667412" y="4132297"/>
            <a:ext cx="415668" cy="415668"/>
            <a:chOff x="6694991" y="3129668"/>
            <a:chExt cx="473991" cy="473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270D77C-C003-4820-868E-6FDE061A3E41}"/>
                </a:ext>
              </a:extLst>
            </p:cNvPr>
            <p:cNvSpPr/>
            <p:nvPr/>
          </p:nvSpPr>
          <p:spPr>
            <a:xfrm>
              <a:off x="6867800" y="3445662"/>
              <a:ext cx="128372" cy="29624"/>
            </a:xfrm>
            <a:custGeom>
              <a:avLst/>
              <a:gdLst>
                <a:gd name="connsiteX0" fmla="*/ 14812 w 128372"/>
                <a:gd name="connsiteY0" fmla="*/ 0 h 29624"/>
                <a:gd name="connsiteX1" fmla="*/ 113560 w 128372"/>
                <a:gd name="connsiteY1" fmla="*/ 0 h 29624"/>
                <a:gd name="connsiteX2" fmla="*/ 128373 w 128372"/>
                <a:gd name="connsiteY2" fmla="*/ 14812 h 29624"/>
                <a:gd name="connsiteX3" fmla="*/ 113560 w 128372"/>
                <a:gd name="connsiteY3" fmla="*/ 29624 h 29624"/>
                <a:gd name="connsiteX4" fmla="*/ 14812 w 128372"/>
                <a:gd name="connsiteY4" fmla="*/ 29624 h 29624"/>
                <a:gd name="connsiteX5" fmla="*/ 0 w 128372"/>
                <a:gd name="connsiteY5" fmla="*/ 14812 h 29624"/>
                <a:gd name="connsiteX6" fmla="*/ 14812 w 128372"/>
                <a:gd name="connsiteY6" fmla="*/ 0 h 2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72" h="29624">
                  <a:moveTo>
                    <a:pt x="14812" y="0"/>
                  </a:moveTo>
                  <a:lnTo>
                    <a:pt x="113560" y="0"/>
                  </a:lnTo>
                  <a:cubicBezTo>
                    <a:pt x="121954" y="0"/>
                    <a:pt x="128373" y="6419"/>
                    <a:pt x="128373" y="14812"/>
                  </a:cubicBezTo>
                  <a:cubicBezTo>
                    <a:pt x="128373" y="23206"/>
                    <a:pt x="121954" y="29624"/>
                    <a:pt x="113560" y="29624"/>
                  </a:cubicBezTo>
                  <a:lnTo>
                    <a:pt x="14812" y="29624"/>
                  </a:lnTo>
                  <a:cubicBezTo>
                    <a:pt x="6419" y="29624"/>
                    <a:pt x="0" y="23206"/>
                    <a:pt x="0" y="14812"/>
                  </a:cubicBezTo>
                  <a:cubicBezTo>
                    <a:pt x="0" y="6419"/>
                    <a:pt x="6419" y="0"/>
                    <a:pt x="14812" y="0"/>
                  </a:cubicBez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7C8635-9EA9-4608-84C6-1877F1838EB6}"/>
                </a:ext>
              </a:extLst>
            </p:cNvPr>
            <p:cNvSpPr/>
            <p:nvPr/>
          </p:nvSpPr>
          <p:spPr>
            <a:xfrm>
              <a:off x="6867800" y="3495036"/>
              <a:ext cx="128372" cy="29624"/>
            </a:xfrm>
            <a:custGeom>
              <a:avLst/>
              <a:gdLst>
                <a:gd name="connsiteX0" fmla="*/ 14812 w 128372"/>
                <a:gd name="connsiteY0" fmla="*/ 0 h 29624"/>
                <a:gd name="connsiteX1" fmla="*/ 113560 w 128372"/>
                <a:gd name="connsiteY1" fmla="*/ 0 h 29624"/>
                <a:gd name="connsiteX2" fmla="*/ 128373 w 128372"/>
                <a:gd name="connsiteY2" fmla="*/ 14812 h 29624"/>
                <a:gd name="connsiteX3" fmla="*/ 113560 w 128372"/>
                <a:gd name="connsiteY3" fmla="*/ 29624 h 29624"/>
                <a:gd name="connsiteX4" fmla="*/ 14812 w 128372"/>
                <a:gd name="connsiteY4" fmla="*/ 29624 h 29624"/>
                <a:gd name="connsiteX5" fmla="*/ 0 w 128372"/>
                <a:gd name="connsiteY5" fmla="*/ 14812 h 29624"/>
                <a:gd name="connsiteX6" fmla="*/ 14812 w 128372"/>
                <a:gd name="connsiteY6" fmla="*/ 0 h 2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72" h="29624">
                  <a:moveTo>
                    <a:pt x="14812" y="0"/>
                  </a:moveTo>
                  <a:lnTo>
                    <a:pt x="113560" y="0"/>
                  </a:lnTo>
                  <a:cubicBezTo>
                    <a:pt x="121954" y="0"/>
                    <a:pt x="128373" y="6419"/>
                    <a:pt x="128373" y="14812"/>
                  </a:cubicBezTo>
                  <a:cubicBezTo>
                    <a:pt x="128373" y="23206"/>
                    <a:pt x="121954" y="29624"/>
                    <a:pt x="113560" y="29624"/>
                  </a:cubicBezTo>
                  <a:lnTo>
                    <a:pt x="14812" y="29624"/>
                  </a:lnTo>
                  <a:cubicBezTo>
                    <a:pt x="6419" y="29624"/>
                    <a:pt x="0" y="23206"/>
                    <a:pt x="0" y="14812"/>
                  </a:cubicBezTo>
                  <a:cubicBezTo>
                    <a:pt x="0" y="6419"/>
                    <a:pt x="6419" y="0"/>
                    <a:pt x="14812" y="0"/>
                  </a:cubicBez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38531FB-0341-4A00-B0FF-AE4643C3C799}"/>
                </a:ext>
              </a:extLst>
            </p:cNvPr>
            <p:cNvSpPr/>
            <p:nvPr/>
          </p:nvSpPr>
          <p:spPr>
            <a:xfrm>
              <a:off x="6899893" y="3544410"/>
              <a:ext cx="64186" cy="29624"/>
            </a:xfrm>
            <a:custGeom>
              <a:avLst/>
              <a:gdLst>
                <a:gd name="connsiteX0" fmla="*/ 0 w 64186"/>
                <a:gd name="connsiteY0" fmla="*/ 0 h 29624"/>
                <a:gd name="connsiteX1" fmla="*/ 32093 w 64186"/>
                <a:gd name="connsiteY1" fmla="*/ 29624 h 29624"/>
                <a:gd name="connsiteX2" fmla="*/ 64186 w 64186"/>
                <a:gd name="connsiteY2" fmla="*/ 0 h 29624"/>
                <a:gd name="connsiteX3" fmla="*/ 0 w 64186"/>
                <a:gd name="connsiteY3" fmla="*/ 0 h 2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6" h="29624">
                  <a:moveTo>
                    <a:pt x="0" y="0"/>
                  </a:moveTo>
                  <a:cubicBezTo>
                    <a:pt x="1481" y="16787"/>
                    <a:pt x="15306" y="29624"/>
                    <a:pt x="32093" y="29624"/>
                  </a:cubicBezTo>
                  <a:cubicBezTo>
                    <a:pt x="48880" y="29624"/>
                    <a:pt x="62705" y="16787"/>
                    <a:pt x="64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C29C97-FBA2-4EA7-9884-8081E31F2D11}"/>
                </a:ext>
              </a:extLst>
            </p:cNvPr>
            <p:cNvSpPr/>
            <p:nvPr/>
          </p:nvSpPr>
          <p:spPr>
            <a:xfrm>
              <a:off x="6803613" y="3159292"/>
              <a:ext cx="256745" cy="266619"/>
            </a:xfrm>
            <a:custGeom>
              <a:avLst/>
              <a:gdLst>
                <a:gd name="connsiteX0" fmla="*/ 128373 w 256745"/>
                <a:gd name="connsiteY0" fmla="*/ 0 h 266619"/>
                <a:gd name="connsiteX1" fmla="*/ 128373 w 256745"/>
                <a:gd name="connsiteY1" fmla="*/ 0 h 266619"/>
                <a:gd name="connsiteX2" fmla="*/ 128373 w 256745"/>
                <a:gd name="connsiteY2" fmla="*/ 0 h 266619"/>
                <a:gd name="connsiteX3" fmla="*/ 0 w 256745"/>
                <a:gd name="connsiteY3" fmla="*/ 126891 h 266619"/>
                <a:gd name="connsiteX4" fmla="*/ 0 w 256745"/>
                <a:gd name="connsiteY4" fmla="*/ 131335 h 266619"/>
                <a:gd name="connsiteX5" fmla="*/ 8887 w 256745"/>
                <a:gd name="connsiteY5" fmla="*/ 175772 h 266619"/>
                <a:gd name="connsiteX6" fmla="*/ 31106 w 256745"/>
                <a:gd name="connsiteY6" fmla="*/ 212308 h 266619"/>
                <a:gd name="connsiteX7" fmla="*/ 61224 w 256745"/>
                <a:gd name="connsiteY7" fmla="*/ 261189 h 266619"/>
                <a:gd name="connsiteX8" fmla="*/ 70111 w 256745"/>
                <a:gd name="connsiteY8" fmla="*/ 266620 h 266619"/>
                <a:gd name="connsiteX9" fmla="*/ 186634 w 256745"/>
                <a:gd name="connsiteY9" fmla="*/ 266620 h 266619"/>
                <a:gd name="connsiteX10" fmla="*/ 195521 w 256745"/>
                <a:gd name="connsiteY10" fmla="*/ 261189 h 266619"/>
                <a:gd name="connsiteX11" fmla="*/ 225639 w 256745"/>
                <a:gd name="connsiteY11" fmla="*/ 212308 h 266619"/>
                <a:gd name="connsiteX12" fmla="*/ 247858 w 256745"/>
                <a:gd name="connsiteY12" fmla="*/ 175772 h 266619"/>
                <a:gd name="connsiteX13" fmla="*/ 256745 w 256745"/>
                <a:gd name="connsiteY13" fmla="*/ 131335 h 266619"/>
                <a:gd name="connsiteX14" fmla="*/ 256745 w 256745"/>
                <a:gd name="connsiteY14" fmla="*/ 126891 h 266619"/>
                <a:gd name="connsiteX15" fmla="*/ 128373 w 256745"/>
                <a:gd name="connsiteY15" fmla="*/ 0 h 266619"/>
                <a:gd name="connsiteX16" fmla="*/ 227121 w 256745"/>
                <a:gd name="connsiteY16" fmla="*/ 130841 h 266619"/>
                <a:gd name="connsiteX17" fmla="*/ 220208 w 256745"/>
                <a:gd name="connsiteY17" fmla="*/ 165403 h 266619"/>
                <a:gd name="connsiteX18" fmla="*/ 203421 w 256745"/>
                <a:gd name="connsiteY18" fmla="*/ 192559 h 266619"/>
                <a:gd name="connsiteX19" fmla="*/ 174784 w 256745"/>
                <a:gd name="connsiteY19" fmla="*/ 236996 h 266619"/>
                <a:gd name="connsiteX20" fmla="*/ 128373 w 256745"/>
                <a:gd name="connsiteY20" fmla="*/ 236996 h 266619"/>
                <a:gd name="connsiteX21" fmla="*/ 82455 w 256745"/>
                <a:gd name="connsiteY21" fmla="*/ 236996 h 266619"/>
                <a:gd name="connsiteX22" fmla="*/ 53818 w 256745"/>
                <a:gd name="connsiteY22" fmla="*/ 192559 h 266619"/>
                <a:gd name="connsiteX23" fmla="*/ 37031 w 256745"/>
                <a:gd name="connsiteY23" fmla="*/ 165403 h 266619"/>
                <a:gd name="connsiteX24" fmla="*/ 30118 w 256745"/>
                <a:gd name="connsiteY24" fmla="*/ 130841 h 266619"/>
                <a:gd name="connsiteX25" fmla="*/ 30118 w 256745"/>
                <a:gd name="connsiteY25" fmla="*/ 126891 h 266619"/>
                <a:gd name="connsiteX26" fmla="*/ 128866 w 256745"/>
                <a:gd name="connsiteY26" fmla="*/ 29131 h 266619"/>
                <a:gd name="connsiteX27" fmla="*/ 128866 w 256745"/>
                <a:gd name="connsiteY27" fmla="*/ 29131 h 266619"/>
                <a:gd name="connsiteX28" fmla="*/ 128866 w 256745"/>
                <a:gd name="connsiteY28" fmla="*/ 29131 h 266619"/>
                <a:gd name="connsiteX29" fmla="*/ 128866 w 256745"/>
                <a:gd name="connsiteY29" fmla="*/ 29131 h 266619"/>
                <a:gd name="connsiteX30" fmla="*/ 128866 w 256745"/>
                <a:gd name="connsiteY30" fmla="*/ 29131 h 266619"/>
                <a:gd name="connsiteX31" fmla="*/ 128866 w 256745"/>
                <a:gd name="connsiteY31" fmla="*/ 29131 h 266619"/>
                <a:gd name="connsiteX32" fmla="*/ 128866 w 256745"/>
                <a:gd name="connsiteY32" fmla="*/ 29131 h 266619"/>
                <a:gd name="connsiteX33" fmla="*/ 227614 w 256745"/>
                <a:gd name="connsiteY33" fmla="*/ 126891 h 266619"/>
                <a:gd name="connsiteX34" fmla="*/ 227614 w 256745"/>
                <a:gd name="connsiteY34" fmla="*/ 130841 h 26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745" h="266619">
                  <a:moveTo>
                    <a:pt x="128373" y="0"/>
                  </a:moveTo>
                  <a:cubicBezTo>
                    <a:pt x="128373" y="0"/>
                    <a:pt x="128373" y="0"/>
                    <a:pt x="128373" y="0"/>
                  </a:cubicBezTo>
                  <a:cubicBezTo>
                    <a:pt x="128373" y="0"/>
                    <a:pt x="128373" y="0"/>
                    <a:pt x="128373" y="0"/>
                  </a:cubicBezTo>
                  <a:cubicBezTo>
                    <a:pt x="58261" y="494"/>
                    <a:pt x="1481" y="56780"/>
                    <a:pt x="0" y="126891"/>
                  </a:cubicBezTo>
                  <a:lnTo>
                    <a:pt x="0" y="131335"/>
                  </a:lnTo>
                  <a:cubicBezTo>
                    <a:pt x="494" y="146641"/>
                    <a:pt x="3456" y="161453"/>
                    <a:pt x="8887" y="175772"/>
                  </a:cubicBezTo>
                  <a:cubicBezTo>
                    <a:pt x="14318" y="189103"/>
                    <a:pt x="21725" y="201446"/>
                    <a:pt x="31106" y="212308"/>
                  </a:cubicBezTo>
                  <a:cubicBezTo>
                    <a:pt x="42955" y="225146"/>
                    <a:pt x="55793" y="250327"/>
                    <a:pt x="61224" y="261189"/>
                  </a:cubicBezTo>
                  <a:cubicBezTo>
                    <a:pt x="62705" y="264645"/>
                    <a:pt x="66161" y="266620"/>
                    <a:pt x="70111" y="266620"/>
                  </a:cubicBezTo>
                  <a:lnTo>
                    <a:pt x="186634" y="266620"/>
                  </a:lnTo>
                  <a:cubicBezTo>
                    <a:pt x="190584" y="266620"/>
                    <a:pt x="194040" y="264645"/>
                    <a:pt x="195521" y="261189"/>
                  </a:cubicBezTo>
                  <a:cubicBezTo>
                    <a:pt x="200952" y="250327"/>
                    <a:pt x="213790" y="225146"/>
                    <a:pt x="225639" y="212308"/>
                  </a:cubicBezTo>
                  <a:cubicBezTo>
                    <a:pt x="235021" y="201446"/>
                    <a:pt x="242920" y="189103"/>
                    <a:pt x="247858" y="175772"/>
                  </a:cubicBezTo>
                  <a:cubicBezTo>
                    <a:pt x="253289" y="161453"/>
                    <a:pt x="256251" y="146641"/>
                    <a:pt x="256745" y="131335"/>
                  </a:cubicBezTo>
                  <a:lnTo>
                    <a:pt x="256745" y="126891"/>
                  </a:lnTo>
                  <a:cubicBezTo>
                    <a:pt x="255264" y="56780"/>
                    <a:pt x="198484" y="494"/>
                    <a:pt x="128373" y="0"/>
                  </a:cubicBezTo>
                  <a:close/>
                  <a:moveTo>
                    <a:pt x="227121" y="130841"/>
                  </a:moveTo>
                  <a:cubicBezTo>
                    <a:pt x="226627" y="142691"/>
                    <a:pt x="224158" y="154541"/>
                    <a:pt x="220208" y="165403"/>
                  </a:cubicBezTo>
                  <a:cubicBezTo>
                    <a:pt x="216258" y="175278"/>
                    <a:pt x="210827" y="184659"/>
                    <a:pt x="203421" y="192559"/>
                  </a:cubicBezTo>
                  <a:cubicBezTo>
                    <a:pt x="192065" y="206384"/>
                    <a:pt x="182190" y="221196"/>
                    <a:pt x="174784" y="236996"/>
                  </a:cubicBezTo>
                  <a:lnTo>
                    <a:pt x="128373" y="236996"/>
                  </a:lnTo>
                  <a:lnTo>
                    <a:pt x="82455" y="236996"/>
                  </a:lnTo>
                  <a:cubicBezTo>
                    <a:pt x="74555" y="221196"/>
                    <a:pt x="64680" y="206384"/>
                    <a:pt x="53818" y="192559"/>
                  </a:cubicBezTo>
                  <a:cubicBezTo>
                    <a:pt x="46905" y="184659"/>
                    <a:pt x="40980" y="175278"/>
                    <a:pt x="37031" y="165403"/>
                  </a:cubicBezTo>
                  <a:cubicBezTo>
                    <a:pt x="32587" y="154541"/>
                    <a:pt x="30612" y="142691"/>
                    <a:pt x="30118" y="130841"/>
                  </a:cubicBezTo>
                  <a:lnTo>
                    <a:pt x="30118" y="126891"/>
                  </a:lnTo>
                  <a:cubicBezTo>
                    <a:pt x="31106" y="73074"/>
                    <a:pt x="75049" y="29624"/>
                    <a:pt x="128866" y="29131"/>
                  </a:cubicBezTo>
                  <a:lnTo>
                    <a:pt x="128866" y="29131"/>
                  </a:lnTo>
                  <a:lnTo>
                    <a:pt x="128866" y="29131"/>
                  </a:lnTo>
                  <a:cubicBezTo>
                    <a:pt x="128866" y="29131"/>
                    <a:pt x="128866" y="29131"/>
                    <a:pt x="128866" y="29131"/>
                  </a:cubicBezTo>
                  <a:cubicBezTo>
                    <a:pt x="128866" y="29131"/>
                    <a:pt x="128866" y="29131"/>
                    <a:pt x="128866" y="29131"/>
                  </a:cubicBezTo>
                  <a:lnTo>
                    <a:pt x="128866" y="29131"/>
                  </a:lnTo>
                  <a:lnTo>
                    <a:pt x="128866" y="29131"/>
                  </a:lnTo>
                  <a:cubicBezTo>
                    <a:pt x="182684" y="29624"/>
                    <a:pt x="226627" y="72580"/>
                    <a:pt x="227614" y="126891"/>
                  </a:cubicBezTo>
                  <a:lnTo>
                    <a:pt x="227614" y="130841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</p:grpSp>
      <p:sp>
        <p:nvSpPr>
          <p:cNvPr id="91" name="Graphic 13" descr="Single gear">
            <a:extLst>
              <a:ext uri="{FF2B5EF4-FFF2-40B4-BE49-F238E27FC236}">
                <a16:creationId xmlns:a16="http://schemas.microsoft.com/office/drawing/2014/main" id="{AE3FC07E-EE66-4887-80B2-DB622F90E482}"/>
              </a:ext>
            </a:extLst>
          </p:cNvPr>
          <p:cNvSpPr/>
          <p:nvPr/>
        </p:nvSpPr>
        <p:spPr>
          <a:xfrm>
            <a:off x="7500097" y="3678137"/>
            <a:ext cx="294864" cy="294431"/>
          </a:xfrm>
          <a:custGeom>
            <a:avLst/>
            <a:gdLst>
              <a:gd name="connsiteX0" fmla="*/ 167872 w 336237"/>
              <a:gd name="connsiteY0" fmla="*/ 227121 h 335743"/>
              <a:gd name="connsiteX1" fmla="*/ 108623 w 336237"/>
              <a:gd name="connsiteY1" fmla="*/ 167872 h 335743"/>
              <a:gd name="connsiteX2" fmla="*/ 167872 w 336237"/>
              <a:gd name="connsiteY2" fmla="*/ 108623 h 335743"/>
              <a:gd name="connsiteX3" fmla="*/ 227121 w 336237"/>
              <a:gd name="connsiteY3" fmla="*/ 167872 h 335743"/>
              <a:gd name="connsiteX4" fmla="*/ 167872 w 336237"/>
              <a:gd name="connsiteY4" fmla="*/ 227121 h 335743"/>
              <a:gd name="connsiteX5" fmla="*/ 301182 w 336237"/>
              <a:gd name="connsiteY5" fmla="*/ 130841 h 335743"/>
              <a:gd name="connsiteX6" fmla="*/ 288345 w 336237"/>
              <a:gd name="connsiteY6" fmla="*/ 100229 h 335743"/>
              <a:gd name="connsiteX7" fmla="*/ 300688 w 336237"/>
              <a:gd name="connsiteY7" fmla="*/ 63199 h 335743"/>
              <a:gd name="connsiteX8" fmla="*/ 272545 w 336237"/>
              <a:gd name="connsiteY8" fmla="*/ 35056 h 335743"/>
              <a:gd name="connsiteX9" fmla="*/ 235514 w 336237"/>
              <a:gd name="connsiteY9" fmla="*/ 47399 h 335743"/>
              <a:gd name="connsiteX10" fmla="*/ 204409 w 336237"/>
              <a:gd name="connsiteY10" fmla="*/ 34562 h 335743"/>
              <a:gd name="connsiteX11" fmla="*/ 187621 w 336237"/>
              <a:gd name="connsiteY11" fmla="*/ 0 h 335743"/>
              <a:gd name="connsiteX12" fmla="*/ 148122 w 336237"/>
              <a:gd name="connsiteY12" fmla="*/ 0 h 335743"/>
              <a:gd name="connsiteX13" fmla="*/ 130841 w 336237"/>
              <a:gd name="connsiteY13" fmla="*/ 34562 h 335743"/>
              <a:gd name="connsiteX14" fmla="*/ 100229 w 336237"/>
              <a:gd name="connsiteY14" fmla="*/ 47399 h 335743"/>
              <a:gd name="connsiteX15" fmla="*/ 63199 w 336237"/>
              <a:gd name="connsiteY15" fmla="*/ 35056 h 335743"/>
              <a:gd name="connsiteX16" fmla="*/ 35056 w 336237"/>
              <a:gd name="connsiteY16" fmla="*/ 63199 h 335743"/>
              <a:gd name="connsiteX17" fmla="*/ 47399 w 336237"/>
              <a:gd name="connsiteY17" fmla="*/ 100229 h 335743"/>
              <a:gd name="connsiteX18" fmla="*/ 34562 w 336237"/>
              <a:gd name="connsiteY18" fmla="*/ 131335 h 335743"/>
              <a:gd name="connsiteX19" fmla="*/ 0 w 336237"/>
              <a:gd name="connsiteY19" fmla="*/ 148122 h 335743"/>
              <a:gd name="connsiteX20" fmla="*/ 0 w 336237"/>
              <a:gd name="connsiteY20" fmla="*/ 187621 h 335743"/>
              <a:gd name="connsiteX21" fmla="*/ 34562 w 336237"/>
              <a:gd name="connsiteY21" fmla="*/ 204902 h 335743"/>
              <a:gd name="connsiteX22" fmla="*/ 47399 w 336237"/>
              <a:gd name="connsiteY22" fmla="*/ 235514 h 335743"/>
              <a:gd name="connsiteX23" fmla="*/ 35056 w 336237"/>
              <a:gd name="connsiteY23" fmla="*/ 272545 h 335743"/>
              <a:gd name="connsiteX24" fmla="*/ 63199 w 336237"/>
              <a:gd name="connsiteY24" fmla="*/ 300688 h 335743"/>
              <a:gd name="connsiteX25" fmla="*/ 100229 w 336237"/>
              <a:gd name="connsiteY25" fmla="*/ 288345 h 335743"/>
              <a:gd name="connsiteX26" fmla="*/ 131335 w 336237"/>
              <a:gd name="connsiteY26" fmla="*/ 301182 h 335743"/>
              <a:gd name="connsiteX27" fmla="*/ 148616 w 336237"/>
              <a:gd name="connsiteY27" fmla="*/ 335744 h 335743"/>
              <a:gd name="connsiteX28" fmla="*/ 188115 w 336237"/>
              <a:gd name="connsiteY28" fmla="*/ 335744 h 335743"/>
              <a:gd name="connsiteX29" fmla="*/ 205396 w 336237"/>
              <a:gd name="connsiteY29" fmla="*/ 301182 h 335743"/>
              <a:gd name="connsiteX30" fmla="*/ 236008 w 336237"/>
              <a:gd name="connsiteY30" fmla="*/ 288345 h 335743"/>
              <a:gd name="connsiteX31" fmla="*/ 273039 w 336237"/>
              <a:gd name="connsiteY31" fmla="*/ 300688 h 335743"/>
              <a:gd name="connsiteX32" fmla="*/ 301182 w 336237"/>
              <a:gd name="connsiteY32" fmla="*/ 272545 h 335743"/>
              <a:gd name="connsiteX33" fmla="*/ 288838 w 336237"/>
              <a:gd name="connsiteY33" fmla="*/ 235514 h 335743"/>
              <a:gd name="connsiteX34" fmla="*/ 301676 w 336237"/>
              <a:gd name="connsiteY34" fmla="*/ 204409 h 335743"/>
              <a:gd name="connsiteX35" fmla="*/ 336237 w 336237"/>
              <a:gd name="connsiteY35" fmla="*/ 187128 h 335743"/>
              <a:gd name="connsiteX36" fmla="*/ 336237 w 336237"/>
              <a:gd name="connsiteY36" fmla="*/ 147628 h 335743"/>
              <a:gd name="connsiteX37" fmla="*/ 301182 w 336237"/>
              <a:gd name="connsiteY37" fmla="*/ 130841 h 3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6237" h="335743">
                <a:moveTo>
                  <a:pt x="167872" y="227121"/>
                </a:moveTo>
                <a:cubicBezTo>
                  <a:pt x="135285" y="227121"/>
                  <a:pt x="108623" y="200459"/>
                  <a:pt x="108623" y="167872"/>
                </a:cubicBezTo>
                <a:cubicBezTo>
                  <a:pt x="108623" y="135285"/>
                  <a:pt x="135285" y="108623"/>
                  <a:pt x="167872" y="108623"/>
                </a:cubicBezTo>
                <a:cubicBezTo>
                  <a:pt x="200459" y="108623"/>
                  <a:pt x="227121" y="135285"/>
                  <a:pt x="227121" y="167872"/>
                </a:cubicBezTo>
                <a:cubicBezTo>
                  <a:pt x="227121" y="200459"/>
                  <a:pt x="200459" y="227121"/>
                  <a:pt x="167872" y="227121"/>
                </a:cubicBezTo>
                <a:close/>
                <a:moveTo>
                  <a:pt x="301182" y="130841"/>
                </a:moveTo>
                <a:cubicBezTo>
                  <a:pt x="298219" y="119979"/>
                  <a:pt x="293776" y="109610"/>
                  <a:pt x="288345" y="100229"/>
                </a:cubicBezTo>
                <a:lnTo>
                  <a:pt x="300688" y="63199"/>
                </a:lnTo>
                <a:lnTo>
                  <a:pt x="272545" y="35056"/>
                </a:lnTo>
                <a:lnTo>
                  <a:pt x="235514" y="47399"/>
                </a:lnTo>
                <a:cubicBezTo>
                  <a:pt x="225639" y="41968"/>
                  <a:pt x="215271" y="37524"/>
                  <a:pt x="204409" y="34562"/>
                </a:cubicBezTo>
                <a:lnTo>
                  <a:pt x="187621" y="0"/>
                </a:lnTo>
                <a:lnTo>
                  <a:pt x="148122" y="0"/>
                </a:lnTo>
                <a:lnTo>
                  <a:pt x="130841" y="34562"/>
                </a:lnTo>
                <a:cubicBezTo>
                  <a:pt x="119979" y="37524"/>
                  <a:pt x="109610" y="41968"/>
                  <a:pt x="100229" y="47399"/>
                </a:cubicBezTo>
                <a:lnTo>
                  <a:pt x="63199" y="35056"/>
                </a:lnTo>
                <a:lnTo>
                  <a:pt x="35056" y="63199"/>
                </a:lnTo>
                <a:lnTo>
                  <a:pt x="47399" y="100229"/>
                </a:lnTo>
                <a:cubicBezTo>
                  <a:pt x="41968" y="110104"/>
                  <a:pt x="37524" y="120473"/>
                  <a:pt x="34562" y="131335"/>
                </a:cubicBezTo>
                <a:lnTo>
                  <a:pt x="0" y="148122"/>
                </a:lnTo>
                <a:lnTo>
                  <a:pt x="0" y="187621"/>
                </a:lnTo>
                <a:lnTo>
                  <a:pt x="34562" y="204902"/>
                </a:lnTo>
                <a:cubicBezTo>
                  <a:pt x="37524" y="215765"/>
                  <a:pt x="41968" y="226133"/>
                  <a:pt x="47399" y="235514"/>
                </a:cubicBezTo>
                <a:lnTo>
                  <a:pt x="35056" y="272545"/>
                </a:lnTo>
                <a:lnTo>
                  <a:pt x="63199" y="300688"/>
                </a:lnTo>
                <a:lnTo>
                  <a:pt x="100229" y="288345"/>
                </a:lnTo>
                <a:cubicBezTo>
                  <a:pt x="110104" y="293776"/>
                  <a:pt x="120473" y="298219"/>
                  <a:pt x="131335" y="301182"/>
                </a:cubicBezTo>
                <a:lnTo>
                  <a:pt x="148616" y="335744"/>
                </a:lnTo>
                <a:lnTo>
                  <a:pt x="188115" y="335744"/>
                </a:lnTo>
                <a:lnTo>
                  <a:pt x="205396" y="301182"/>
                </a:lnTo>
                <a:cubicBezTo>
                  <a:pt x="216258" y="298219"/>
                  <a:pt x="226627" y="293776"/>
                  <a:pt x="236008" y="288345"/>
                </a:cubicBezTo>
                <a:lnTo>
                  <a:pt x="273039" y="300688"/>
                </a:lnTo>
                <a:lnTo>
                  <a:pt x="301182" y="272545"/>
                </a:lnTo>
                <a:lnTo>
                  <a:pt x="288838" y="235514"/>
                </a:lnTo>
                <a:cubicBezTo>
                  <a:pt x="294269" y="225639"/>
                  <a:pt x="298713" y="215271"/>
                  <a:pt x="301676" y="204409"/>
                </a:cubicBezTo>
                <a:lnTo>
                  <a:pt x="336237" y="187128"/>
                </a:lnTo>
                <a:lnTo>
                  <a:pt x="336237" y="147628"/>
                </a:lnTo>
                <a:lnTo>
                  <a:pt x="301182" y="130841"/>
                </a:lnTo>
                <a:close/>
              </a:path>
            </a:pathLst>
          </a:custGeom>
          <a:solidFill>
            <a:schemeClr val="bg1"/>
          </a:solidFill>
          <a:ln w="486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92" name="Graphic 15" descr="Magnifying glass">
            <a:extLst>
              <a:ext uri="{FF2B5EF4-FFF2-40B4-BE49-F238E27FC236}">
                <a16:creationId xmlns:a16="http://schemas.microsoft.com/office/drawing/2014/main" id="{0FD1D68C-764E-4BAC-A6BC-B60C495271CC}"/>
              </a:ext>
            </a:extLst>
          </p:cNvPr>
          <p:cNvSpPr/>
          <p:nvPr/>
        </p:nvSpPr>
        <p:spPr>
          <a:xfrm>
            <a:off x="7178151" y="4883351"/>
            <a:ext cx="341790" cy="342060"/>
          </a:xfrm>
          <a:custGeom>
            <a:avLst/>
            <a:gdLst>
              <a:gd name="connsiteX0" fmla="*/ 379687 w 389747"/>
              <a:gd name="connsiteY0" fmla="*/ 330806 h 390055"/>
              <a:gd name="connsiteX1" fmla="*/ 317969 w 389747"/>
              <a:gd name="connsiteY1" fmla="*/ 269089 h 390055"/>
              <a:gd name="connsiteX2" fmla="*/ 287357 w 389747"/>
              <a:gd name="connsiteY2" fmla="*/ 259708 h 390055"/>
              <a:gd name="connsiteX3" fmla="*/ 265632 w 389747"/>
              <a:gd name="connsiteY3" fmla="*/ 237983 h 390055"/>
              <a:gd name="connsiteX4" fmla="*/ 296244 w 389747"/>
              <a:gd name="connsiteY4" fmla="*/ 148122 h 390055"/>
              <a:gd name="connsiteX5" fmla="*/ 148122 w 389747"/>
              <a:gd name="connsiteY5" fmla="*/ 0 h 390055"/>
              <a:gd name="connsiteX6" fmla="*/ 0 w 389747"/>
              <a:gd name="connsiteY6" fmla="*/ 148122 h 390055"/>
              <a:gd name="connsiteX7" fmla="*/ 148122 w 389747"/>
              <a:gd name="connsiteY7" fmla="*/ 296244 h 390055"/>
              <a:gd name="connsiteX8" fmla="*/ 237983 w 389747"/>
              <a:gd name="connsiteY8" fmla="*/ 265632 h 390055"/>
              <a:gd name="connsiteX9" fmla="*/ 259708 w 389747"/>
              <a:gd name="connsiteY9" fmla="*/ 287357 h 390055"/>
              <a:gd name="connsiteX10" fmla="*/ 269089 w 389747"/>
              <a:gd name="connsiteY10" fmla="*/ 317969 h 390055"/>
              <a:gd name="connsiteX11" fmla="*/ 330806 w 389747"/>
              <a:gd name="connsiteY11" fmla="*/ 379687 h 390055"/>
              <a:gd name="connsiteX12" fmla="*/ 355493 w 389747"/>
              <a:gd name="connsiteY12" fmla="*/ 390055 h 390055"/>
              <a:gd name="connsiteX13" fmla="*/ 380180 w 389747"/>
              <a:gd name="connsiteY13" fmla="*/ 379687 h 390055"/>
              <a:gd name="connsiteX14" fmla="*/ 379687 w 389747"/>
              <a:gd name="connsiteY14" fmla="*/ 330806 h 390055"/>
              <a:gd name="connsiteX15" fmla="*/ 147628 w 389747"/>
              <a:gd name="connsiteY15" fmla="*/ 266126 h 390055"/>
              <a:gd name="connsiteX16" fmla="*/ 29131 w 389747"/>
              <a:gd name="connsiteY16" fmla="*/ 147628 h 390055"/>
              <a:gd name="connsiteX17" fmla="*/ 147628 w 389747"/>
              <a:gd name="connsiteY17" fmla="*/ 29131 h 390055"/>
              <a:gd name="connsiteX18" fmla="*/ 266126 w 389747"/>
              <a:gd name="connsiteY18" fmla="*/ 147628 h 390055"/>
              <a:gd name="connsiteX19" fmla="*/ 147628 w 389747"/>
              <a:gd name="connsiteY19" fmla="*/ 266126 h 39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9747" h="390055">
                <a:moveTo>
                  <a:pt x="379687" y="330806"/>
                </a:moveTo>
                <a:lnTo>
                  <a:pt x="317969" y="269089"/>
                </a:lnTo>
                <a:cubicBezTo>
                  <a:pt x="309575" y="260695"/>
                  <a:pt x="298219" y="257733"/>
                  <a:pt x="287357" y="259708"/>
                </a:cubicBezTo>
                <a:lnTo>
                  <a:pt x="265632" y="237983"/>
                </a:lnTo>
                <a:cubicBezTo>
                  <a:pt x="284888" y="213296"/>
                  <a:pt x="296244" y="181697"/>
                  <a:pt x="296244" y="148122"/>
                </a:cubicBezTo>
                <a:cubicBezTo>
                  <a:pt x="296244" y="66655"/>
                  <a:pt x="229589" y="0"/>
                  <a:pt x="148122" y="0"/>
                </a:cubicBezTo>
                <a:cubicBezTo>
                  <a:pt x="66655" y="0"/>
                  <a:pt x="0" y="66655"/>
                  <a:pt x="0" y="148122"/>
                </a:cubicBezTo>
                <a:cubicBezTo>
                  <a:pt x="0" y="229589"/>
                  <a:pt x="66655" y="296244"/>
                  <a:pt x="148122" y="296244"/>
                </a:cubicBezTo>
                <a:cubicBezTo>
                  <a:pt x="181697" y="296244"/>
                  <a:pt x="212802" y="284888"/>
                  <a:pt x="237983" y="265632"/>
                </a:cubicBezTo>
                <a:lnTo>
                  <a:pt x="259708" y="287357"/>
                </a:lnTo>
                <a:cubicBezTo>
                  <a:pt x="257733" y="298219"/>
                  <a:pt x="260695" y="309575"/>
                  <a:pt x="269089" y="317969"/>
                </a:cubicBezTo>
                <a:lnTo>
                  <a:pt x="330806" y="379687"/>
                </a:lnTo>
                <a:cubicBezTo>
                  <a:pt x="337719" y="386599"/>
                  <a:pt x="346606" y="390055"/>
                  <a:pt x="355493" y="390055"/>
                </a:cubicBezTo>
                <a:cubicBezTo>
                  <a:pt x="364381" y="390055"/>
                  <a:pt x="373268" y="386599"/>
                  <a:pt x="380180" y="379687"/>
                </a:cubicBezTo>
                <a:cubicBezTo>
                  <a:pt x="393018" y="365862"/>
                  <a:pt x="393018" y="344137"/>
                  <a:pt x="379687" y="330806"/>
                </a:cubicBezTo>
                <a:close/>
                <a:moveTo>
                  <a:pt x="147628" y="266126"/>
                </a:moveTo>
                <a:cubicBezTo>
                  <a:pt x="82455" y="266126"/>
                  <a:pt x="29131" y="212802"/>
                  <a:pt x="29131" y="147628"/>
                </a:cubicBezTo>
                <a:cubicBezTo>
                  <a:pt x="29131" y="82455"/>
                  <a:pt x="82455" y="29131"/>
                  <a:pt x="147628" y="29131"/>
                </a:cubicBezTo>
                <a:cubicBezTo>
                  <a:pt x="212802" y="29131"/>
                  <a:pt x="266126" y="82455"/>
                  <a:pt x="266126" y="147628"/>
                </a:cubicBezTo>
                <a:cubicBezTo>
                  <a:pt x="266126" y="212802"/>
                  <a:pt x="212802" y="266126"/>
                  <a:pt x="147628" y="266126"/>
                </a:cubicBezTo>
                <a:close/>
              </a:path>
            </a:pathLst>
          </a:custGeom>
          <a:solidFill>
            <a:schemeClr val="bg1"/>
          </a:solidFill>
          <a:ln w="486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579"/>
          </a:p>
        </p:txBody>
      </p:sp>
      <p:grpSp>
        <p:nvGrpSpPr>
          <p:cNvPr id="98" name="Graphic 17" descr="Suitcase">
            <a:extLst>
              <a:ext uri="{FF2B5EF4-FFF2-40B4-BE49-F238E27FC236}">
                <a16:creationId xmlns:a16="http://schemas.microsoft.com/office/drawing/2014/main" id="{68C2A496-C17C-4A2F-BD9B-F03F32B51503}"/>
              </a:ext>
            </a:extLst>
          </p:cNvPr>
          <p:cNvGrpSpPr/>
          <p:nvPr/>
        </p:nvGrpSpPr>
        <p:grpSpPr>
          <a:xfrm>
            <a:off x="6638769" y="5975291"/>
            <a:ext cx="346389" cy="294431"/>
            <a:chOff x="7807599" y="5227743"/>
            <a:chExt cx="394992" cy="335743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43BF602-EE3D-44F0-9A6C-4CE117B49290}"/>
                </a:ext>
              </a:extLst>
            </p:cNvPr>
            <p:cNvSpPr/>
            <p:nvPr/>
          </p:nvSpPr>
          <p:spPr>
            <a:xfrm>
              <a:off x="7807599" y="5286992"/>
              <a:ext cx="59248" cy="276494"/>
            </a:xfrm>
            <a:custGeom>
              <a:avLst/>
              <a:gdLst>
                <a:gd name="connsiteX0" fmla="*/ 19750 w 59248"/>
                <a:gd name="connsiteY0" fmla="*/ 0 h 276494"/>
                <a:gd name="connsiteX1" fmla="*/ 0 w 59248"/>
                <a:gd name="connsiteY1" fmla="*/ 19750 h 276494"/>
                <a:gd name="connsiteX2" fmla="*/ 0 w 59248"/>
                <a:gd name="connsiteY2" fmla="*/ 256745 h 276494"/>
                <a:gd name="connsiteX3" fmla="*/ 19750 w 59248"/>
                <a:gd name="connsiteY3" fmla="*/ 276495 h 276494"/>
                <a:gd name="connsiteX4" fmla="*/ 59249 w 59248"/>
                <a:gd name="connsiteY4" fmla="*/ 276495 h 276494"/>
                <a:gd name="connsiteX5" fmla="*/ 59249 w 59248"/>
                <a:gd name="connsiteY5" fmla="*/ 0 h 276494"/>
                <a:gd name="connsiteX6" fmla="*/ 19750 w 59248"/>
                <a:gd name="connsiteY6" fmla="*/ 0 h 27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48" h="276494">
                  <a:moveTo>
                    <a:pt x="19750" y="0"/>
                  </a:moveTo>
                  <a:cubicBezTo>
                    <a:pt x="8887" y="0"/>
                    <a:pt x="0" y="8887"/>
                    <a:pt x="0" y="19750"/>
                  </a:cubicBezTo>
                  <a:lnTo>
                    <a:pt x="0" y="256745"/>
                  </a:lnTo>
                  <a:cubicBezTo>
                    <a:pt x="0" y="267607"/>
                    <a:pt x="8887" y="276495"/>
                    <a:pt x="19750" y="276495"/>
                  </a:cubicBezTo>
                  <a:lnTo>
                    <a:pt x="59249" y="276495"/>
                  </a:lnTo>
                  <a:lnTo>
                    <a:pt x="59249" y="0"/>
                  </a:lnTo>
                  <a:lnTo>
                    <a:pt x="19750" y="0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749F201-9792-4AC2-A6B2-A5FEC83D6B53}"/>
                </a:ext>
              </a:extLst>
            </p:cNvPr>
            <p:cNvSpPr/>
            <p:nvPr/>
          </p:nvSpPr>
          <p:spPr>
            <a:xfrm>
              <a:off x="8143342" y="5286992"/>
              <a:ext cx="59248" cy="276494"/>
            </a:xfrm>
            <a:custGeom>
              <a:avLst/>
              <a:gdLst>
                <a:gd name="connsiteX0" fmla="*/ 39499 w 59248"/>
                <a:gd name="connsiteY0" fmla="*/ 0 h 276494"/>
                <a:gd name="connsiteX1" fmla="*/ 0 w 59248"/>
                <a:gd name="connsiteY1" fmla="*/ 0 h 276494"/>
                <a:gd name="connsiteX2" fmla="*/ 0 w 59248"/>
                <a:gd name="connsiteY2" fmla="*/ 276495 h 276494"/>
                <a:gd name="connsiteX3" fmla="*/ 39499 w 59248"/>
                <a:gd name="connsiteY3" fmla="*/ 276495 h 276494"/>
                <a:gd name="connsiteX4" fmla="*/ 59249 w 59248"/>
                <a:gd name="connsiteY4" fmla="*/ 256745 h 276494"/>
                <a:gd name="connsiteX5" fmla="*/ 59249 w 59248"/>
                <a:gd name="connsiteY5" fmla="*/ 19750 h 276494"/>
                <a:gd name="connsiteX6" fmla="*/ 39499 w 59248"/>
                <a:gd name="connsiteY6" fmla="*/ 0 h 27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48" h="276494">
                  <a:moveTo>
                    <a:pt x="39499" y="0"/>
                  </a:moveTo>
                  <a:lnTo>
                    <a:pt x="0" y="0"/>
                  </a:lnTo>
                  <a:lnTo>
                    <a:pt x="0" y="276495"/>
                  </a:lnTo>
                  <a:lnTo>
                    <a:pt x="39499" y="276495"/>
                  </a:lnTo>
                  <a:cubicBezTo>
                    <a:pt x="50362" y="276495"/>
                    <a:pt x="59249" y="267607"/>
                    <a:pt x="59249" y="256745"/>
                  </a:cubicBezTo>
                  <a:lnTo>
                    <a:pt x="59249" y="19750"/>
                  </a:lnTo>
                  <a:cubicBezTo>
                    <a:pt x="59249" y="8887"/>
                    <a:pt x="50362" y="0"/>
                    <a:pt x="39499" y="0"/>
                  </a:cubicBez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E60DCA1-7E42-4E40-B352-C2272990C7A3}"/>
                </a:ext>
              </a:extLst>
            </p:cNvPr>
            <p:cNvSpPr/>
            <p:nvPr/>
          </p:nvSpPr>
          <p:spPr>
            <a:xfrm>
              <a:off x="7886597" y="5227743"/>
              <a:ext cx="236995" cy="335743"/>
            </a:xfrm>
            <a:custGeom>
              <a:avLst/>
              <a:gdLst>
                <a:gd name="connsiteX0" fmla="*/ 182684 w 236995"/>
                <a:gd name="connsiteY0" fmla="*/ 59249 h 335743"/>
                <a:gd name="connsiteX1" fmla="*/ 182684 w 236995"/>
                <a:gd name="connsiteY1" fmla="*/ 34562 h 335743"/>
                <a:gd name="connsiteX2" fmla="*/ 148122 w 236995"/>
                <a:gd name="connsiteY2" fmla="*/ 0 h 335743"/>
                <a:gd name="connsiteX3" fmla="*/ 118498 w 236995"/>
                <a:gd name="connsiteY3" fmla="*/ 0 h 335743"/>
                <a:gd name="connsiteX4" fmla="*/ 88873 w 236995"/>
                <a:gd name="connsiteY4" fmla="*/ 0 h 335743"/>
                <a:gd name="connsiteX5" fmla="*/ 54311 w 236995"/>
                <a:gd name="connsiteY5" fmla="*/ 34562 h 335743"/>
                <a:gd name="connsiteX6" fmla="*/ 54311 w 236995"/>
                <a:gd name="connsiteY6" fmla="*/ 59249 h 335743"/>
                <a:gd name="connsiteX7" fmla="*/ 0 w 236995"/>
                <a:gd name="connsiteY7" fmla="*/ 59249 h 335743"/>
                <a:gd name="connsiteX8" fmla="*/ 0 w 236995"/>
                <a:gd name="connsiteY8" fmla="*/ 335744 h 335743"/>
                <a:gd name="connsiteX9" fmla="*/ 236996 w 236995"/>
                <a:gd name="connsiteY9" fmla="*/ 335744 h 335743"/>
                <a:gd name="connsiteX10" fmla="*/ 236996 w 236995"/>
                <a:gd name="connsiteY10" fmla="*/ 59249 h 335743"/>
                <a:gd name="connsiteX11" fmla="*/ 182684 w 236995"/>
                <a:gd name="connsiteY11" fmla="*/ 59249 h 335743"/>
                <a:gd name="connsiteX12" fmla="*/ 153060 w 236995"/>
                <a:gd name="connsiteY12" fmla="*/ 59249 h 335743"/>
                <a:gd name="connsiteX13" fmla="*/ 83936 w 236995"/>
                <a:gd name="connsiteY13" fmla="*/ 59249 h 335743"/>
                <a:gd name="connsiteX14" fmla="*/ 83936 w 236995"/>
                <a:gd name="connsiteY14" fmla="*/ 34562 h 335743"/>
                <a:gd name="connsiteX15" fmla="*/ 88873 w 236995"/>
                <a:gd name="connsiteY15" fmla="*/ 29624 h 335743"/>
                <a:gd name="connsiteX16" fmla="*/ 118498 w 236995"/>
                <a:gd name="connsiteY16" fmla="*/ 29624 h 335743"/>
                <a:gd name="connsiteX17" fmla="*/ 148122 w 236995"/>
                <a:gd name="connsiteY17" fmla="*/ 29624 h 335743"/>
                <a:gd name="connsiteX18" fmla="*/ 153060 w 236995"/>
                <a:gd name="connsiteY18" fmla="*/ 34562 h 335743"/>
                <a:gd name="connsiteX19" fmla="*/ 153060 w 236995"/>
                <a:gd name="connsiteY19" fmla="*/ 59249 h 3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995" h="335743">
                  <a:moveTo>
                    <a:pt x="182684" y="59249"/>
                  </a:moveTo>
                  <a:lnTo>
                    <a:pt x="182684" y="34562"/>
                  </a:lnTo>
                  <a:cubicBezTo>
                    <a:pt x="182684" y="15306"/>
                    <a:pt x="167378" y="0"/>
                    <a:pt x="148122" y="0"/>
                  </a:cubicBezTo>
                  <a:lnTo>
                    <a:pt x="118498" y="0"/>
                  </a:lnTo>
                  <a:lnTo>
                    <a:pt x="88873" y="0"/>
                  </a:lnTo>
                  <a:cubicBezTo>
                    <a:pt x="69617" y="0"/>
                    <a:pt x="54311" y="15306"/>
                    <a:pt x="54311" y="34562"/>
                  </a:cubicBezTo>
                  <a:lnTo>
                    <a:pt x="54311" y="59249"/>
                  </a:lnTo>
                  <a:lnTo>
                    <a:pt x="0" y="59249"/>
                  </a:lnTo>
                  <a:lnTo>
                    <a:pt x="0" y="335744"/>
                  </a:lnTo>
                  <a:lnTo>
                    <a:pt x="236996" y="335744"/>
                  </a:lnTo>
                  <a:lnTo>
                    <a:pt x="236996" y="59249"/>
                  </a:lnTo>
                  <a:lnTo>
                    <a:pt x="182684" y="59249"/>
                  </a:lnTo>
                  <a:close/>
                  <a:moveTo>
                    <a:pt x="153060" y="59249"/>
                  </a:moveTo>
                  <a:lnTo>
                    <a:pt x="83936" y="59249"/>
                  </a:lnTo>
                  <a:lnTo>
                    <a:pt x="83936" y="34562"/>
                  </a:lnTo>
                  <a:cubicBezTo>
                    <a:pt x="83936" y="31599"/>
                    <a:pt x="85911" y="29624"/>
                    <a:pt x="88873" y="29624"/>
                  </a:cubicBezTo>
                  <a:lnTo>
                    <a:pt x="118498" y="29624"/>
                  </a:lnTo>
                  <a:lnTo>
                    <a:pt x="148122" y="29624"/>
                  </a:lnTo>
                  <a:cubicBezTo>
                    <a:pt x="151085" y="29624"/>
                    <a:pt x="153060" y="31599"/>
                    <a:pt x="153060" y="34562"/>
                  </a:cubicBezTo>
                  <a:lnTo>
                    <a:pt x="153060" y="59249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79"/>
            </a:p>
          </p:txBody>
        </p:sp>
      </p:grpSp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3794" y="760973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t="12439" r="11710" b="13434"/>
          <a:stretch/>
        </p:blipFill>
        <p:spPr>
          <a:xfrm>
            <a:off x="577704" y="3167701"/>
            <a:ext cx="2440428" cy="2448773"/>
          </a:xfrm>
          <a:prstGeom prst="rect">
            <a:avLst/>
          </a:prstGeom>
        </p:spPr>
      </p:pic>
      <p:sp>
        <p:nvSpPr>
          <p:cNvPr id="37" name="Shape">
            <a:extLst>
              <a:ext uri="{FF2B5EF4-FFF2-40B4-BE49-F238E27FC236}">
                <a16:creationId xmlns:a16="http://schemas.microsoft.com/office/drawing/2014/main" id="{9B30ADD3-9769-41C1-93AD-95FECF50F225}"/>
              </a:ext>
            </a:extLst>
          </p:cNvPr>
          <p:cNvSpPr/>
          <p:nvPr/>
        </p:nvSpPr>
        <p:spPr>
          <a:xfrm>
            <a:off x="385357" y="2971686"/>
            <a:ext cx="2840804" cy="284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4" y="0"/>
                  <a:pt x="0" y="4819"/>
                  <a:pt x="0" y="10800"/>
                </a:cubicBezTo>
                <a:cubicBezTo>
                  <a:pt x="0" y="16756"/>
                  <a:pt x="4819" y="21600"/>
                  <a:pt x="10800" y="21600"/>
                </a:cubicBezTo>
                <a:cubicBezTo>
                  <a:pt x="16781" y="21600"/>
                  <a:pt x="21600" y="16781"/>
                  <a:pt x="21600" y="10800"/>
                </a:cubicBezTo>
                <a:cubicBezTo>
                  <a:pt x="21600" y="4844"/>
                  <a:pt x="16756" y="0"/>
                  <a:pt x="10800" y="0"/>
                </a:cubicBezTo>
                <a:close/>
                <a:moveTo>
                  <a:pt x="10800" y="20191"/>
                </a:moveTo>
                <a:cubicBezTo>
                  <a:pt x="5610" y="20191"/>
                  <a:pt x="1409" y="15990"/>
                  <a:pt x="1409" y="10800"/>
                </a:cubicBezTo>
                <a:cubicBezTo>
                  <a:pt x="1409" y="5610"/>
                  <a:pt x="5610" y="1409"/>
                  <a:pt x="10800" y="1409"/>
                </a:cubicBezTo>
                <a:cubicBezTo>
                  <a:pt x="15990" y="1409"/>
                  <a:pt x="20191" y="5610"/>
                  <a:pt x="20191" y="10800"/>
                </a:cubicBezTo>
                <a:cubicBezTo>
                  <a:pt x="20191" y="15990"/>
                  <a:pt x="15990" y="20191"/>
                  <a:pt x="10800" y="2019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38" name="TextBox 37"/>
          <p:cNvSpPr txBox="1"/>
          <p:nvPr/>
        </p:nvSpPr>
        <p:spPr>
          <a:xfrm>
            <a:off x="107418" y="749845"/>
            <a:ext cx="660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קלפי צמיחה והתבוננות- מבנה השיעור 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10" y="2648039"/>
            <a:ext cx="3829888" cy="34435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454CF1B-B088-4EC4-87AA-B93DC8E88CAB}"/>
              </a:ext>
            </a:extLst>
          </p:cNvPr>
          <p:cNvSpPr txBox="1"/>
          <p:nvPr/>
        </p:nvSpPr>
        <p:spPr>
          <a:xfrm>
            <a:off x="7677461" y="4162310"/>
            <a:ext cx="258561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חלוקה לקבוצות ומשחק  </a:t>
            </a:r>
            <a:endParaRPr lang="en-US" sz="2000" b="1" noProof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CFD190-9950-45E3-836A-B834079082DF}"/>
              </a:ext>
            </a:extLst>
          </p:cNvPr>
          <p:cNvSpPr txBox="1"/>
          <p:nvPr/>
        </p:nvSpPr>
        <p:spPr>
          <a:xfrm>
            <a:off x="7519941" y="5040220"/>
            <a:ext cx="305377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 smtClean="0"/>
              <a:t>משימה בקבוצה למליאה</a:t>
            </a:r>
            <a:endParaRPr lang="en-US" sz="2000" b="1" noProof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F84CF-9846-4D46-BCD5-20E60F8E9FF4}"/>
              </a:ext>
            </a:extLst>
          </p:cNvPr>
          <p:cNvSpPr txBox="1"/>
          <p:nvPr/>
        </p:nvSpPr>
        <p:spPr>
          <a:xfrm>
            <a:off x="7544723" y="6181018"/>
            <a:ext cx="319916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אסיף והכשרה להנחייה בבית</a:t>
            </a:r>
            <a:endParaRPr lang="en-US" sz="2000" b="1" noProof="1"/>
          </a:p>
        </p:txBody>
      </p:sp>
    </p:spTree>
    <p:extLst>
      <p:ext uri="{BB962C8B-B14F-4D97-AF65-F5344CB8AC3E}">
        <p14:creationId xmlns:p14="http://schemas.microsoft.com/office/powerpoint/2010/main" val="21563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59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מבנה השיעור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4" name="Shape">
            <a:extLst>
              <a:ext uri="{FF2B5EF4-FFF2-40B4-BE49-F238E27FC236}">
                <a16:creationId xmlns:a16="http://schemas.microsoft.com/office/drawing/2014/main" id="{1E74DF3A-7748-4DB0-808C-2872C220610B}"/>
              </a:ext>
            </a:extLst>
          </p:cNvPr>
          <p:cNvSpPr/>
          <p:nvPr/>
        </p:nvSpPr>
        <p:spPr>
          <a:xfrm>
            <a:off x="3705525" y="4436842"/>
            <a:ext cx="4797526" cy="1010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1" y="11946"/>
                </a:moveTo>
                <a:cubicBezTo>
                  <a:pt x="21249" y="11946"/>
                  <a:pt x="21161" y="12293"/>
                  <a:pt x="21132" y="12710"/>
                </a:cubicBezTo>
                <a:lnTo>
                  <a:pt x="18176" y="12710"/>
                </a:lnTo>
                <a:cubicBezTo>
                  <a:pt x="18132" y="8126"/>
                  <a:pt x="17341" y="4514"/>
                  <a:pt x="16376" y="4514"/>
                </a:cubicBezTo>
                <a:cubicBezTo>
                  <a:pt x="15410" y="4514"/>
                  <a:pt x="14619" y="8126"/>
                  <a:pt x="14576" y="12710"/>
                </a:cubicBezTo>
                <a:lnTo>
                  <a:pt x="7932" y="12710"/>
                </a:lnTo>
                <a:lnTo>
                  <a:pt x="5415" y="764"/>
                </a:lnTo>
                <a:lnTo>
                  <a:pt x="454" y="764"/>
                </a:lnTo>
                <a:cubicBezTo>
                  <a:pt x="424" y="278"/>
                  <a:pt x="337" y="0"/>
                  <a:pt x="234" y="0"/>
                </a:cubicBezTo>
                <a:cubicBezTo>
                  <a:pt x="102" y="0"/>
                  <a:pt x="0" y="486"/>
                  <a:pt x="0" y="1111"/>
                </a:cubicBezTo>
                <a:cubicBezTo>
                  <a:pt x="0" y="1736"/>
                  <a:pt x="102" y="2222"/>
                  <a:pt x="234" y="2222"/>
                </a:cubicBezTo>
                <a:cubicBezTo>
                  <a:pt x="337" y="2222"/>
                  <a:pt x="424" y="1875"/>
                  <a:pt x="454" y="1459"/>
                </a:cubicBezTo>
                <a:lnTo>
                  <a:pt x="5356" y="1459"/>
                </a:lnTo>
                <a:lnTo>
                  <a:pt x="7873" y="13404"/>
                </a:lnTo>
                <a:lnTo>
                  <a:pt x="14590" y="13404"/>
                </a:lnTo>
                <a:cubicBezTo>
                  <a:pt x="14634" y="17988"/>
                  <a:pt x="15424" y="21600"/>
                  <a:pt x="16390" y="21600"/>
                </a:cubicBezTo>
                <a:cubicBezTo>
                  <a:pt x="17356" y="21600"/>
                  <a:pt x="18146" y="17988"/>
                  <a:pt x="18190" y="13404"/>
                </a:cubicBezTo>
                <a:lnTo>
                  <a:pt x="21146" y="13404"/>
                </a:lnTo>
                <a:cubicBezTo>
                  <a:pt x="21176" y="13891"/>
                  <a:pt x="21263" y="14168"/>
                  <a:pt x="21366" y="14168"/>
                </a:cubicBezTo>
                <a:cubicBezTo>
                  <a:pt x="21498" y="14168"/>
                  <a:pt x="21600" y="13682"/>
                  <a:pt x="21600" y="13057"/>
                </a:cubicBezTo>
                <a:cubicBezTo>
                  <a:pt x="21600" y="12432"/>
                  <a:pt x="21483" y="11946"/>
                  <a:pt x="21351" y="11946"/>
                </a:cubicBezTo>
                <a:close/>
                <a:moveTo>
                  <a:pt x="16376" y="5626"/>
                </a:moveTo>
                <a:cubicBezTo>
                  <a:pt x="17210" y="5626"/>
                  <a:pt x="17898" y="8751"/>
                  <a:pt x="17941" y="12710"/>
                </a:cubicBezTo>
                <a:lnTo>
                  <a:pt x="17766" y="12710"/>
                </a:lnTo>
                <a:cubicBezTo>
                  <a:pt x="17722" y="9237"/>
                  <a:pt x="17122" y="6459"/>
                  <a:pt x="16376" y="6459"/>
                </a:cubicBezTo>
                <a:cubicBezTo>
                  <a:pt x="15629" y="6459"/>
                  <a:pt x="15029" y="9237"/>
                  <a:pt x="14985" y="12710"/>
                </a:cubicBezTo>
                <a:lnTo>
                  <a:pt x="14810" y="12710"/>
                </a:lnTo>
                <a:cubicBezTo>
                  <a:pt x="14854" y="8821"/>
                  <a:pt x="15527" y="5626"/>
                  <a:pt x="16376" y="5626"/>
                </a:cubicBezTo>
                <a:close/>
                <a:moveTo>
                  <a:pt x="16376" y="20558"/>
                </a:moveTo>
                <a:cubicBezTo>
                  <a:pt x="15541" y="20558"/>
                  <a:pt x="14854" y="17433"/>
                  <a:pt x="14810" y="13474"/>
                </a:cubicBezTo>
                <a:lnTo>
                  <a:pt x="14985" y="13474"/>
                </a:lnTo>
                <a:cubicBezTo>
                  <a:pt x="15029" y="16947"/>
                  <a:pt x="15629" y="19725"/>
                  <a:pt x="16376" y="19725"/>
                </a:cubicBezTo>
                <a:cubicBezTo>
                  <a:pt x="17122" y="19725"/>
                  <a:pt x="17722" y="16947"/>
                  <a:pt x="17766" y="13474"/>
                </a:cubicBezTo>
                <a:lnTo>
                  <a:pt x="17941" y="13474"/>
                </a:lnTo>
                <a:cubicBezTo>
                  <a:pt x="17898" y="17363"/>
                  <a:pt x="17210" y="20558"/>
                  <a:pt x="16376" y="2055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7CE4119-8D21-4462-884F-9CA71C245DFF}"/>
              </a:ext>
            </a:extLst>
          </p:cNvPr>
          <p:cNvSpPr/>
          <p:nvPr/>
        </p:nvSpPr>
        <p:spPr>
          <a:xfrm>
            <a:off x="3673025" y="4729373"/>
            <a:ext cx="4478993" cy="1803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33" y="16190"/>
                </a:moveTo>
                <a:cubicBezTo>
                  <a:pt x="21224" y="16190"/>
                  <a:pt x="21130" y="16385"/>
                  <a:pt x="21098" y="16618"/>
                </a:cubicBezTo>
                <a:lnTo>
                  <a:pt x="17070" y="16618"/>
                </a:lnTo>
                <a:cubicBezTo>
                  <a:pt x="17023" y="14050"/>
                  <a:pt x="16176" y="12026"/>
                  <a:pt x="15142" y="12026"/>
                </a:cubicBezTo>
                <a:cubicBezTo>
                  <a:pt x="14107" y="12026"/>
                  <a:pt x="13261" y="14050"/>
                  <a:pt x="13214" y="16618"/>
                </a:cubicBezTo>
                <a:lnTo>
                  <a:pt x="9781" y="16618"/>
                </a:lnTo>
                <a:lnTo>
                  <a:pt x="3260" y="428"/>
                </a:lnTo>
                <a:lnTo>
                  <a:pt x="486" y="428"/>
                </a:lnTo>
                <a:cubicBezTo>
                  <a:pt x="455" y="156"/>
                  <a:pt x="361" y="0"/>
                  <a:pt x="251" y="0"/>
                </a:cubicBezTo>
                <a:cubicBezTo>
                  <a:pt x="110" y="0"/>
                  <a:pt x="0" y="272"/>
                  <a:pt x="0" y="623"/>
                </a:cubicBezTo>
                <a:cubicBezTo>
                  <a:pt x="0" y="973"/>
                  <a:pt x="110" y="1245"/>
                  <a:pt x="251" y="1245"/>
                </a:cubicBezTo>
                <a:cubicBezTo>
                  <a:pt x="361" y="1245"/>
                  <a:pt x="455" y="1051"/>
                  <a:pt x="486" y="817"/>
                </a:cubicBezTo>
                <a:lnTo>
                  <a:pt x="3198" y="817"/>
                </a:lnTo>
                <a:lnTo>
                  <a:pt x="9718" y="17008"/>
                </a:lnTo>
                <a:lnTo>
                  <a:pt x="13230" y="17008"/>
                </a:lnTo>
                <a:cubicBezTo>
                  <a:pt x="13277" y="19576"/>
                  <a:pt x="14123" y="21600"/>
                  <a:pt x="15158" y="21600"/>
                </a:cubicBezTo>
                <a:cubicBezTo>
                  <a:pt x="16192" y="21600"/>
                  <a:pt x="17039" y="19576"/>
                  <a:pt x="17086" y="17008"/>
                </a:cubicBezTo>
                <a:lnTo>
                  <a:pt x="21114" y="17008"/>
                </a:lnTo>
                <a:cubicBezTo>
                  <a:pt x="21145" y="17280"/>
                  <a:pt x="21239" y="17436"/>
                  <a:pt x="21349" y="17436"/>
                </a:cubicBezTo>
                <a:cubicBezTo>
                  <a:pt x="21490" y="17436"/>
                  <a:pt x="21600" y="17163"/>
                  <a:pt x="21600" y="16813"/>
                </a:cubicBezTo>
                <a:cubicBezTo>
                  <a:pt x="21600" y="16502"/>
                  <a:pt x="21475" y="16190"/>
                  <a:pt x="21333" y="16190"/>
                </a:cubicBezTo>
                <a:close/>
                <a:moveTo>
                  <a:pt x="15142" y="12688"/>
                </a:moveTo>
                <a:cubicBezTo>
                  <a:pt x="16035" y="12688"/>
                  <a:pt x="16772" y="14439"/>
                  <a:pt x="16819" y="16657"/>
                </a:cubicBezTo>
                <a:lnTo>
                  <a:pt x="16631" y="16657"/>
                </a:lnTo>
                <a:cubicBezTo>
                  <a:pt x="16584" y="14711"/>
                  <a:pt x="15941" y="13155"/>
                  <a:pt x="15142" y="13155"/>
                </a:cubicBezTo>
                <a:cubicBezTo>
                  <a:pt x="14342" y="13155"/>
                  <a:pt x="13700" y="14711"/>
                  <a:pt x="13653" y="16657"/>
                </a:cubicBezTo>
                <a:lnTo>
                  <a:pt x="13465" y="16657"/>
                </a:lnTo>
                <a:cubicBezTo>
                  <a:pt x="13512" y="14439"/>
                  <a:pt x="14248" y="12688"/>
                  <a:pt x="15142" y="12688"/>
                </a:cubicBezTo>
                <a:close/>
                <a:moveTo>
                  <a:pt x="15142" y="21016"/>
                </a:moveTo>
                <a:cubicBezTo>
                  <a:pt x="14248" y="21016"/>
                  <a:pt x="13512" y="19265"/>
                  <a:pt x="13465" y="17047"/>
                </a:cubicBezTo>
                <a:lnTo>
                  <a:pt x="13653" y="17047"/>
                </a:lnTo>
                <a:cubicBezTo>
                  <a:pt x="13700" y="18992"/>
                  <a:pt x="14342" y="20549"/>
                  <a:pt x="15142" y="20549"/>
                </a:cubicBezTo>
                <a:cubicBezTo>
                  <a:pt x="15941" y="20549"/>
                  <a:pt x="16584" y="18992"/>
                  <a:pt x="16631" y="17047"/>
                </a:cubicBezTo>
                <a:lnTo>
                  <a:pt x="16819" y="17047"/>
                </a:lnTo>
                <a:cubicBezTo>
                  <a:pt x="16788" y="19226"/>
                  <a:pt x="16051" y="21016"/>
                  <a:pt x="15142" y="2101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6CB9678E-119B-4267-ACAA-AC859C95D1AA}"/>
              </a:ext>
            </a:extLst>
          </p:cNvPr>
          <p:cNvSpPr/>
          <p:nvPr/>
        </p:nvSpPr>
        <p:spPr>
          <a:xfrm>
            <a:off x="3478003" y="2194102"/>
            <a:ext cx="4970073" cy="175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27" y="21600"/>
                </a:moveTo>
                <a:cubicBezTo>
                  <a:pt x="326" y="21600"/>
                  <a:pt x="411" y="21400"/>
                  <a:pt x="439" y="21161"/>
                </a:cubicBezTo>
                <a:lnTo>
                  <a:pt x="3785" y="21161"/>
                </a:lnTo>
                <a:lnTo>
                  <a:pt x="9460" y="5111"/>
                </a:lnTo>
                <a:lnTo>
                  <a:pt x="14006" y="5111"/>
                </a:lnTo>
                <a:cubicBezTo>
                  <a:pt x="14048" y="7746"/>
                  <a:pt x="14810" y="9822"/>
                  <a:pt x="15742" y="9822"/>
                </a:cubicBezTo>
                <a:cubicBezTo>
                  <a:pt x="16674" y="9822"/>
                  <a:pt x="17436" y="7746"/>
                  <a:pt x="17479" y="5111"/>
                </a:cubicBezTo>
                <a:lnTo>
                  <a:pt x="21149" y="5111"/>
                </a:lnTo>
                <a:cubicBezTo>
                  <a:pt x="21178" y="5390"/>
                  <a:pt x="21262" y="5550"/>
                  <a:pt x="21361" y="5550"/>
                </a:cubicBezTo>
                <a:cubicBezTo>
                  <a:pt x="21488" y="5550"/>
                  <a:pt x="21587" y="5270"/>
                  <a:pt x="21587" y="4911"/>
                </a:cubicBezTo>
                <a:cubicBezTo>
                  <a:pt x="21587" y="4552"/>
                  <a:pt x="21488" y="4272"/>
                  <a:pt x="21361" y="4272"/>
                </a:cubicBezTo>
                <a:cubicBezTo>
                  <a:pt x="21262" y="4272"/>
                  <a:pt x="21178" y="4472"/>
                  <a:pt x="21149" y="4711"/>
                </a:cubicBezTo>
                <a:lnTo>
                  <a:pt x="17479" y="4711"/>
                </a:lnTo>
                <a:cubicBezTo>
                  <a:pt x="17436" y="2076"/>
                  <a:pt x="16674" y="0"/>
                  <a:pt x="15742" y="0"/>
                </a:cubicBezTo>
                <a:cubicBezTo>
                  <a:pt x="14810" y="0"/>
                  <a:pt x="14048" y="2076"/>
                  <a:pt x="14006" y="4711"/>
                </a:cubicBezTo>
                <a:lnTo>
                  <a:pt x="9403" y="4711"/>
                </a:lnTo>
                <a:lnTo>
                  <a:pt x="3728" y="20762"/>
                </a:lnTo>
                <a:lnTo>
                  <a:pt x="439" y="20762"/>
                </a:lnTo>
                <a:cubicBezTo>
                  <a:pt x="410" y="20482"/>
                  <a:pt x="326" y="20322"/>
                  <a:pt x="227" y="20322"/>
                </a:cubicBezTo>
                <a:cubicBezTo>
                  <a:pt x="100" y="20322"/>
                  <a:pt x="1" y="20602"/>
                  <a:pt x="1" y="20961"/>
                </a:cubicBezTo>
                <a:cubicBezTo>
                  <a:pt x="-13" y="21281"/>
                  <a:pt x="100" y="21600"/>
                  <a:pt x="227" y="21600"/>
                </a:cubicBezTo>
                <a:close/>
                <a:moveTo>
                  <a:pt x="15756" y="9143"/>
                </a:moveTo>
                <a:cubicBezTo>
                  <a:pt x="14952" y="9143"/>
                  <a:pt x="14288" y="7346"/>
                  <a:pt x="14246" y="5071"/>
                </a:cubicBezTo>
                <a:lnTo>
                  <a:pt x="14415" y="5071"/>
                </a:lnTo>
                <a:cubicBezTo>
                  <a:pt x="14458" y="7067"/>
                  <a:pt x="15036" y="8664"/>
                  <a:pt x="15756" y="8664"/>
                </a:cubicBezTo>
                <a:cubicBezTo>
                  <a:pt x="16476" y="8664"/>
                  <a:pt x="17055" y="7067"/>
                  <a:pt x="17098" y="5071"/>
                </a:cubicBezTo>
                <a:lnTo>
                  <a:pt x="17267" y="5071"/>
                </a:lnTo>
                <a:cubicBezTo>
                  <a:pt x="17225" y="7346"/>
                  <a:pt x="16561" y="9143"/>
                  <a:pt x="15756" y="9143"/>
                </a:cubicBezTo>
                <a:close/>
                <a:moveTo>
                  <a:pt x="15756" y="599"/>
                </a:moveTo>
                <a:cubicBezTo>
                  <a:pt x="16561" y="599"/>
                  <a:pt x="17225" y="2396"/>
                  <a:pt x="17267" y="4671"/>
                </a:cubicBezTo>
                <a:lnTo>
                  <a:pt x="17098" y="4671"/>
                </a:lnTo>
                <a:cubicBezTo>
                  <a:pt x="17055" y="2675"/>
                  <a:pt x="16476" y="1078"/>
                  <a:pt x="15756" y="1078"/>
                </a:cubicBezTo>
                <a:cubicBezTo>
                  <a:pt x="15036" y="1078"/>
                  <a:pt x="14458" y="2675"/>
                  <a:pt x="14415" y="4671"/>
                </a:cubicBezTo>
                <a:lnTo>
                  <a:pt x="14246" y="4671"/>
                </a:lnTo>
                <a:cubicBezTo>
                  <a:pt x="14288" y="2396"/>
                  <a:pt x="14938" y="599"/>
                  <a:pt x="15756" y="5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6B56F-898E-4732-BA5D-258FC5AF8F3B}"/>
              </a:ext>
            </a:extLst>
          </p:cNvPr>
          <p:cNvSpPr txBox="1"/>
          <p:nvPr/>
        </p:nvSpPr>
        <p:spPr>
          <a:xfrm>
            <a:off x="8623312" y="2369166"/>
            <a:ext cx="170189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מבוא ורקע </a:t>
            </a:r>
            <a:endParaRPr lang="en-US" sz="2000" b="1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F84CF-9846-4D46-BCD5-20E60F8E9FF4}"/>
              </a:ext>
            </a:extLst>
          </p:cNvPr>
          <p:cNvSpPr txBox="1"/>
          <p:nvPr/>
        </p:nvSpPr>
        <p:spPr>
          <a:xfrm>
            <a:off x="7432818" y="5762962"/>
            <a:ext cx="319916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אסיף והכשרה להנחייה בבית</a:t>
            </a:r>
            <a:endParaRPr lang="en-US" sz="2000" b="1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FD190-9950-45E3-836A-B834079082DF}"/>
              </a:ext>
            </a:extLst>
          </p:cNvPr>
          <p:cNvSpPr txBox="1"/>
          <p:nvPr/>
        </p:nvSpPr>
        <p:spPr>
          <a:xfrm>
            <a:off x="7410910" y="4978183"/>
            <a:ext cx="305377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 smtClean="0"/>
              <a:t>משימה בקבוצה למליאה</a:t>
            </a:r>
            <a:endParaRPr lang="en-US" sz="2000" b="1" noProof="1"/>
          </a:p>
        </p:txBody>
      </p:sp>
      <p:sp>
        <p:nvSpPr>
          <p:cNvPr id="39" name="מלבן 38"/>
          <p:cNvSpPr/>
          <p:nvPr/>
        </p:nvSpPr>
        <p:spPr>
          <a:xfrm>
            <a:off x="176993" y="2146851"/>
            <a:ext cx="385052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solidFill>
                  <a:srgbClr val="7030A0"/>
                </a:solidFill>
              </a:rPr>
              <a:t>השורשים </a:t>
            </a:r>
            <a:r>
              <a:rPr lang="he-IL" sz="2400" b="1" dirty="0">
                <a:solidFill>
                  <a:srgbClr val="7030A0"/>
                </a:solidFill>
              </a:rPr>
              <a:t>– עבר, מסורת, </a:t>
            </a:r>
            <a:r>
              <a:rPr lang="he-IL" sz="2400" dirty="0"/>
              <a:t>שורשים משפחתיים </a:t>
            </a:r>
            <a:r>
              <a:rPr lang="he-IL" sz="2400" dirty="0" smtClean="0"/>
              <a:t>ולאומיים</a:t>
            </a:r>
          </a:p>
          <a:p>
            <a:pPr algn="r"/>
            <a:endParaRPr lang="he-IL" sz="2400" dirty="0"/>
          </a:p>
          <a:p>
            <a:pPr algn="r"/>
            <a:r>
              <a:rPr lang="he-IL" sz="2400" b="1" dirty="0" smtClean="0">
                <a:solidFill>
                  <a:srgbClr val="FFC000"/>
                </a:solidFill>
              </a:rPr>
              <a:t>הגזע/הענפים </a:t>
            </a:r>
            <a:r>
              <a:rPr lang="he-IL" sz="2400" b="1" dirty="0">
                <a:solidFill>
                  <a:srgbClr val="FFC000"/>
                </a:solidFill>
              </a:rPr>
              <a:t>– ההווה, </a:t>
            </a:r>
            <a:r>
              <a:rPr lang="he-IL" sz="2400" dirty="0"/>
              <a:t>הדברים המרכזיים והחשובים לנו </a:t>
            </a:r>
            <a:r>
              <a:rPr lang="he-IL" sz="2400" dirty="0" smtClean="0"/>
              <a:t>בהווה</a:t>
            </a:r>
          </a:p>
          <a:p>
            <a:pPr algn="r"/>
            <a:endParaRPr lang="he-IL" sz="2400" dirty="0"/>
          </a:p>
          <a:p>
            <a:pPr algn="r"/>
            <a:r>
              <a:rPr lang="he-IL" sz="2400" b="1" dirty="0" smtClean="0">
                <a:solidFill>
                  <a:srgbClr val="00B050"/>
                </a:solidFill>
              </a:rPr>
              <a:t>הפירות/הצמרת </a:t>
            </a:r>
            <a:r>
              <a:rPr lang="he-IL" sz="2400" b="1" dirty="0">
                <a:solidFill>
                  <a:srgbClr val="00B050"/>
                </a:solidFill>
              </a:rPr>
              <a:t>– העתיד, </a:t>
            </a:r>
            <a:r>
              <a:rPr lang="he-IL" sz="2400" dirty="0"/>
              <a:t>הדברים שנרצה לשמר ושאותם נרצה לעשות בעתיד</a:t>
            </a:r>
          </a:p>
          <a:p>
            <a:pPr algn="r"/>
            <a:endParaRPr lang="he-IL" sz="2400" dirty="0"/>
          </a:p>
        </p:txBody>
      </p:sp>
      <p:sp>
        <p:nvSpPr>
          <p:cNvPr id="3" name="מלבן 2"/>
          <p:cNvSpPr/>
          <p:nvPr/>
        </p:nvSpPr>
        <p:spPr>
          <a:xfrm>
            <a:off x="8402030" y="2267712"/>
            <a:ext cx="1541417" cy="6897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TextBox 40"/>
          <p:cNvSpPr txBox="1"/>
          <p:nvPr/>
        </p:nvSpPr>
        <p:spPr>
          <a:xfrm>
            <a:off x="6865920" y="240481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10</a:t>
            </a:r>
            <a:endParaRPr lang="he-IL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172696" y="487036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05798" y="5901725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059318" y="4025531"/>
            <a:ext cx="6572666" cy="3140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585752" y="4010820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שיחה קצרה על  מהות החג ט"ו בשבט והסבר הפסוק "כי האדם עץ האדמה"; מתן רקע על החלוקה המופיעה בקלפים: שורשים / גזע-ענפים / פירות-צמרת כפי שמופיע במבוא לערכה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16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59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מבנה השיעור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8EDC31DE-9A3E-4515-AD54-62D3CCDA3045}"/>
              </a:ext>
            </a:extLst>
          </p:cNvPr>
          <p:cNvSpPr/>
          <p:nvPr/>
        </p:nvSpPr>
        <p:spPr>
          <a:xfrm>
            <a:off x="3347990" y="3429235"/>
            <a:ext cx="5145310" cy="8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7" y="10074"/>
                </a:moveTo>
                <a:lnTo>
                  <a:pt x="19717" y="10074"/>
                </a:lnTo>
                <a:cubicBezTo>
                  <a:pt x="19676" y="4440"/>
                  <a:pt x="18939" y="0"/>
                  <a:pt x="18039" y="0"/>
                </a:cubicBezTo>
                <a:cubicBezTo>
                  <a:pt x="17138" y="0"/>
                  <a:pt x="16401" y="4439"/>
                  <a:pt x="16360" y="10074"/>
                </a:cubicBezTo>
                <a:lnTo>
                  <a:pt x="9565" y="10074"/>
                </a:lnTo>
                <a:lnTo>
                  <a:pt x="8010" y="19807"/>
                </a:lnTo>
                <a:lnTo>
                  <a:pt x="423" y="19807"/>
                </a:lnTo>
                <a:cubicBezTo>
                  <a:pt x="396" y="19210"/>
                  <a:pt x="314" y="18868"/>
                  <a:pt x="218" y="18868"/>
                </a:cubicBezTo>
                <a:cubicBezTo>
                  <a:pt x="96" y="18868"/>
                  <a:pt x="0" y="19466"/>
                  <a:pt x="0" y="20234"/>
                </a:cubicBezTo>
                <a:cubicBezTo>
                  <a:pt x="0" y="21002"/>
                  <a:pt x="96" y="21600"/>
                  <a:pt x="218" y="21600"/>
                </a:cubicBezTo>
                <a:cubicBezTo>
                  <a:pt x="314" y="21600"/>
                  <a:pt x="396" y="21173"/>
                  <a:pt x="423" y="20661"/>
                </a:cubicBezTo>
                <a:lnTo>
                  <a:pt x="8064" y="20661"/>
                </a:lnTo>
                <a:lnTo>
                  <a:pt x="9620" y="10928"/>
                </a:lnTo>
                <a:lnTo>
                  <a:pt x="16360" y="10928"/>
                </a:lnTo>
                <a:cubicBezTo>
                  <a:pt x="16401" y="16563"/>
                  <a:pt x="17138" y="21002"/>
                  <a:pt x="18039" y="21002"/>
                </a:cubicBezTo>
                <a:cubicBezTo>
                  <a:pt x="18939" y="21002"/>
                  <a:pt x="19676" y="16563"/>
                  <a:pt x="19717" y="10928"/>
                </a:cubicBezTo>
                <a:lnTo>
                  <a:pt x="21177" y="10928"/>
                </a:lnTo>
                <a:cubicBezTo>
                  <a:pt x="21204" y="11526"/>
                  <a:pt x="21286" y="11867"/>
                  <a:pt x="21382" y="11867"/>
                </a:cubicBezTo>
                <a:cubicBezTo>
                  <a:pt x="21504" y="11867"/>
                  <a:pt x="21600" y="11270"/>
                  <a:pt x="21600" y="10501"/>
                </a:cubicBezTo>
                <a:cubicBezTo>
                  <a:pt x="21600" y="9733"/>
                  <a:pt x="21504" y="9135"/>
                  <a:pt x="21382" y="9135"/>
                </a:cubicBezTo>
                <a:cubicBezTo>
                  <a:pt x="21286" y="9050"/>
                  <a:pt x="21204" y="9477"/>
                  <a:pt x="21177" y="10074"/>
                </a:cubicBezTo>
                <a:close/>
                <a:moveTo>
                  <a:pt x="18039" y="1366"/>
                </a:moveTo>
                <a:cubicBezTo>
                  <a:pt x="18816" y="1366"/>
                  <a:pt x="19458" y="5208"/>
                  <a:pt x="19499" y="10074"/>
                </a:cubicBezTo>
                <a:lnTo>
                  <a:pt x="19335" y="10074"/>
                </a:lnTo>
                <a:cubicBezTo>
                  <a:pt x="19294" y="5805"/>
                  <a:pt x="18735" y="2390"/>
                  <a:pt x="18039" y="2390"/>
                </a:cubicBezTo>
                <a:cubicBezTo>
                  <a:pt x="17343" y="2390"/>
                  <a:pt x="16783" y="5805"/>
                  <a:pt x="16742" y="10074"/>
                </a:cubicBezTo>
                <a:lnTo>
                  <a:pt x="16579" y="10074"/>
                </a:lnTo>
                <a:cubicBezTo>
                  <a:pt x="16620" y="5208"/>
                  <a:pt x="17261" y="1366"/>
                  <a:pt x="18039" y="1366"/>
                </a:cubicBezTo>
                <a:close/>
                <a:moveTo>
                  <a:pt x="18039" y="19636"/>
                </a:moveTo>
                <a:cubicBezTo>
                  <a:pt x="17261" y="19636"/>
                  <a:pt x="16620" y="15794"/>
                  <a:pt x="16579" y="10928"/>
                </a:cubicBezTo>
                <a:lnTo>
                  <a:pt x="16742" y="10928"/>
                </a:lnTo>
                <a:cubicBezTo>
                  <a:pt x="16783" y="15197"/>
                  <a:pt x="17343" y="18612"/>
                  <a:pt x="18039" y="18612"/>
                </a:cubicBezTo>
                <a:cubicBezTo>
                  <a:pt x="18735" y="18612"/>
                  <a:pt x="19294" y="15197"/>
                  <a:pt x="19335" y="10928"/>
                </a:cubicBezTo>
                <a:lnTo>
                  <a:pt x="19499" y="10928"/>
                </a:lnTo>
                <a:cubicBezTo>
                  <a:pt x="19458" y="15709"/>
                  <a:pt x="18816" y="19636"/>
                  <a:pt x="18039" y="19636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1E74DF3A-7748-4DB0-808C-2872C220610B}"/>
              </a:ext>
            </a:extLst>
          </p:cNvPr>
          <p:cNvSpPr/>
          <p:nvPr/>
        </p:nvSpPr>
        <p:spPr>
          <a:xfrm>
            <a:off x="3705525" y="4436842"/>
            <a:ext cx="4797526" cy="1010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1" y="11946"/>
                </a:moveTo>
                <a:cubicBezTo>
                  <a:pt x="21249" y="11946"/>
                  <a:pt x="21161" y="12293"/>
                  <a:pt x="21132" y="12710"/>
                </a:cubicBezTo>
                <a:lnTo>
                  <a:pt x="18176" y="12710"/>
                </a:lnTo>
                <a:cubicBezTo>
                  <a:pt x="18132" y="8126"/>
                  <a:pt x="17341" y="4514"/>
                  <a:pt x="16376" y="4514"/>
                </a:cubicBezTo>
                <a:cubicBezTo>
                  <a:pt x="15410" y="4514"/>
                  <a:pt x="14619" y="8126"/>
                  <a:pt x="14576" y="12710"/>
                </a:cubicBezTo>
                <a:lnTo>
                  <a:pt x="7932" y="12710"/>
                </a:lnTo>
                <a:lnTo>
                  <a:pt x="5415" y="764"/>
                </a:lnTo>
                <a:lnTo>
                  <a:pt x="454" y="764"/>
                </a:lnTo>
                <a:cubicBezTo>
                  <a:pt x="424" y="278"/>
                  <a:pt x="337" y="0"/>
                  <a:pt x="234" y="0"/>
                </a:cubicBezTo>
                <a:cubicBezTo>
                  <a:pt x="102" y="0"/>
                  <a:pt x="0" y="486"/>
                  <a:pt x="0" y="1111"/>
                </a:cubicBezTo>
                <a:cubicBezTo>
                  <a:pt x="0" y="1736"/>
                  <a:pt x="102" y="2222"/>
                  <a:pt x="234" y="2222"/>
                </a:cubicBezTo>
                <a:cubicBezTo>
                  <a:pt x="337" y="2222"/>
                  <a:pt x="424" y="1875"/>
                  <a:pt x="454" y="1459"/>
                </a:cubicBezTo>
                <a:lnTo>
                  <a:pt x="5356" y="1459"/>
                </a:lnTo>
                <a:lnTo>
                  <a:pt x="7873" y="13404"/>
                </a:lnTo>
                <a:lnTo>
                  <a:pt x="14590" y="13404"/>
                </a:lnTo>
                <a:cubicBezTo>
                  <a:pt x="14634" y="17988"/>
                  <a:pt x="15424" y="21600"/>
                  <a:pt x="16390" y="21600"/>
                </a:cubicBezTo>
                <a:cubicBezTo>
                  <a:pt x="17356" y="21600"/>
                  <a:pt x="18146" y="17988"/>
                  <a:pt x="18190" y="13404"/>
                </a:cubicBezTo>
                <a:lnTo>
                  <a:pt x="21146" y="13404"/>
                </a:lnTo>
                <a:cubicBezTo>
                  <a:pt x="21176" y="13891"/>
                  <a:pt x="21263" y="14168"/>
                  <a:pt x="21366" y="14168"/>
                </a:cubicBezTo>
                <a:cubicBezTo>
                  <a:pt x="21498" y="14168"/>
                  <a:pt x="21600" y="13682"/>
                  <a:pt x="21600" y="13057"/>
                </a:cubicBezTo>
                <a:cubicBezTo>
                  <a:pt x="21600" y="12432"/>
                  <a:pt x="21483" y="11946"/>
                  <a:pt x="21351" y="11946"/>
                </a:cubicBezTo>
                <a:close/>
                <a:moveTo>
                  <a:pt x="16376" y="5626"/>
                </a:moveTo>
                <a:cubicBezTo>
                  <a:pt x="17210" y="5626"/>
                  <a:pt x="17898" y="8751"/>
                  <a:pt x="17941" y="12710"/>
                </a:cubicBezTo>
                <a:lnTo>
                  <a:pt x="17766" y="12710"/>
                </a:lnTo>
                <a:cubicBezTo>
                  <a:pt x="17722" y="9237"/>
                  <a:pt x="17122" y="6459"/>
                  <a:pt x="16376" y="6459"/>
                </a:cubicBezTo>
                <a:cubicBezTo>
                  <a:pt x="15629" y="6459"/>
                  <a:pt x="15029" y="9237"/>
                  <a:pt x="14985" y="12710"/>
                </a:cubicBezTo>
                <a:lnTo>
                  <a:pt x="14810" y="12710"/>
                </a:lnTo>
                <a:cubicBezTo>
                  <a:pt x="14854" y="8821"/>
                  <a:pt x="15527" y="5626"/>
                  <a:pt x="16376" y="5626"/>
                </a:cubicBezTo>
                <a:close/>
                <a:moveTo>
                  <a:pt x="16376" y="20558"/>
                </a:moveTo>
                <a:cubicBezTo>
                  <a:pt x="15541" y="20558"/>
                  <a:pt x="14854" y="17433"/>
                  <a:pt x="14810" y="13474"/>
                </a:cubicBezTo>
                <a:lnTo>
                  <a:pt x="14985" y="13474"/>
                </a:lnTo>
                <a:cubicBezTo>
                  <a:pt x="15029" y="16947"/>
                  <a:pt x="15629" y="19725"/>
                  <a:pt x="16376" y="19725"/>
                </a:cubicBezTo>
                <a:cubicBezTo>
                  <a:pt x="17122" y="19725"/>
                  <a:pt x="17722" y="16947"/>
                  <a:pt x="17766" y="13474"/>
                </a:cubicBezTo>
                <a:lnTo>
                  <a:pt x="17941" y="13474"/>
                </a:lnTo>
                <a:cubicBezTo>
                  <a:pt x="17898" y="17363"/>
                  <a:pt x="17210" y="20558"/>
                  <a:pt x="16376" y="2055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7CE4119-8D21-4462-884F-9CA71C245DFF}"/>
              </a:ext>
            </a:extLst>
          </p:cNvPr>
          <p:cNvSpPr/>
          <p:nvPr/>
        </p:nvSpPr>
        <p:spPr>
          <a:xfrm>
            <a:off x="3673025" y="4729373"/>
            <a:ext cx="4478993" cy="1803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33" y="16190"/>
                </a:moveTo>
                <a:cubicBezTo>
                  <a:pt x="21224" y="16190"/>
                  <a:pt x="21130" y="16385"/>
                  <a:pt x="21098" y="16618"/>
                </a:cubicBezTo>
                <a:lnTo>
                  <a:pt x="17070" y="16618"/>
                </a:lnTo>
                <a:cubicBezTo>
                  <a:pt x="17023" y="14050"/>
                  <a:pt x="16176" y="12026"/>
                  <a:pt x="15142" y="12026"/>
                </a:cubicBezTo>
                <a:cubicBezTo>
                  <a:pt x="14107" y="12026"/>
                  <a:pt x="13261" y="14050"/>
                  <a:pt x="13214" y="16618"/>
                </a:cubicBezTo>
                <a:lnTo>
                  <a:pt x="9781" y="16618"/>
                </a:lnTo>
                <a:lnTo>
                  <a:pt x="3260" y="428"/>
                </a:lnTo>
                <a:lnTo>
                  <a:pt x="486" y="428"/>
                </a:lnTo>
                <a:cubicBezTo>
                  <a:pt x="455" y="156"/>
                  <a:pt x="361" y="0"/>
                  <a:pt x="251" y="0"/>
                </a:cubicBezTo>
                <a:cubicBezTo>
                  <a:pt x="110" y="0"/>
                  <a:pt x="0" y="272"/>
                  <a:pt x="0" y="623"/>
                </a:cubicBezTo>
                <a:cubicBezTo>
                  <a:pt x="0" y="973"/>
                  <a:pt x="110" y="1245"/>
                  <a:pt x="251" y="1245"/>
                </a:cubicBezTo>
                <a:cubicBezTo>
                  <a:pt x="361" y="1245"/>
                  <a:pt x="455" y="1051"/>
                  <a:pt x="486" y="817"/>
                </a:cubicBezTo>
                <a:lnTo>
                  <a:pt x="3198" y="817"/>
                </a:lnTo>
                <a:lnTo>
                  <a:pt x="9718" y="17008"/>
                </a:lnTo>
                <a:lnTo>
                  <a:pt x="13230" y="17008"/>
                </a:lnTo>
                <a:cubicBezTo>
                  <a:pt x="13277" y="19576"/>
                  <a:pt x="14123" y="21600"/>
                  <a:pt x="15158" y="21600"/>
                </a:cubicBezTo>
                <a:cubicBezTo>
                  <a:pt x="16192" y="21600"/>
                  <a:pt x="17039" y="19576"/>
                  <a:pt x="17086" y="17008"/>
                </a:cubicBezTo>
                <a:lnTo>
                  <a:pt x="21114" y="17008"/>
                </a:lnTo>
                <a:cubicBezTo>
                  <a:pt x="21145" y="17280"/>
                  <a:pt x="21239" y="17436"/>
                  <a:pt x="21349" y="17436"/>
                </a:cubicBezTo>
                <a:cubicBezTo>
                  <a:pt x="21490" y="17436"/>
                  <a:pt x="21600" y="17163"/>
                  <a:pt x="21600" y="16813"/>
                </a:cubicBezTo>
                <a:cubicBezTo>
                  <a:pt x="21600" y="16502"/>
                  <a:pt x="21475" y="16190"/>
                  <a:pt x="21333" y="16190"/>
                </a:cubicBezTo>
                <a:close/>
                <a:moveTo>
                  <a:pt x="15142" y="12688"/>
                </a:moveTo>
                <a:cubicBezTo>
                  <a:pt x="16035" y="12688"/>
                  <a:pt x="16772" y="14439"/>
                  <a:pt x="16819" y="16657"/>
                </a:cubicBezTo>
                <a:lnTo>
                  <a:pt x="16631" y="16657"/>
                </a:lnTo>
                <a:cubicBezTo>
                  <a:pt x="16584" y="14711"/>
                  <a:pt x="15941" y="13155"/>
                  <a:pt x="15142" y="13155"/>
                </a:cubicBezTo>
                <a:cubicBezTo>
                  <a:pt x="14342" y="13155"/>
                  <a:pt x="13700" y="14711"/>
                  <a:pt x="13653" y="16657"/>
                </a:cubicBezTo>
                <a:lnTo>
                  <a:pt x="13465" y="16657"/>
                </a:lnTo>
                <a:cubicBezTo>
                  <a:pt x="13512" y="14439"/>
                  <a:pt x="14248" y="12688"/>
                  <a:pt x="15142" y="12688"/>
                </a:cubicBezTo>
                <a:close/>
                <a:moveTo>
                  <a:pt x="15142" y="21016"/>
                </a:moveTo>
                <a:cubicBezTo>
                  <a:pt x="14248" y="21016"/>
                  <a:pt x="13512" y="19265"/>
                  <a:pt x="13465" y="17047"/>
                </a:cubicBezTo>
                <a:lnTo>
                  <a:pt x="13653" y="17047"/>
                </a:lnTo>
                <a:cubicBezTo>
                  <a:pt x="13700" y="18992"/>
                  <a:pt x="14342" y="20549"/>
                  <a:pt x="15142" y="20549"/>
                </a:cubicBezTo>
                <a:cubicBezTo>
                  <a:pt x="15941" y="20549"/>
                  <a:pt x="16584" y="18992"/>
                  <a:pt x="16631" y="17047"/>
                </a:cubicBezTo>
                <a:lnTo>
                  <a:pt x="16819" y="17047"/>
                </a:lnTo>
                <a:cubicBezTo>
                  <a:pt x="16788" y="19226"/>
                  <a:pt x="16051" y="21016"/>
                  <a:pt x="15142" y="2101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6CB9678E-119B-4267-ACAA-AC859C95D1AA}"/>
              </a:ext>
            </a:extLst>
          </p:cNvPr>
          <p:cNvSpPr/>
          <p:nvPr/>
        </p:nvSpPr>
        <p:spPr>
          <a:xfrm>
            <a:off x="3478003" y="2194102"/>
            <a:ext cx="4970073" cy="175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27" y="21600"/>
                </a:moveTo>
                <a:cubicBezTo>
                  <a:pt x="326" y="21600"/>
                  <a:pt x="411" y="21400"/>
                  <a:pt x="439" y="21161"/>
                </a:cubicBezTo>
                <a:lnTo>
                  <a:pt x="3785" y="21161"/>
                </a:lnTo>
                <a:lnTo>
                  <a:pt x="9460" y="5111"/>
                </a:lnTo>
                <a:lnTo>
                  <a:pt x="14006" y="5111"/>
                </a:lnTo>
                <a:cubicBezTo>
                  <a:pt x="14048" y="7746"/>
                  <a:pt x="14810" y="9822"/>
                  <a:pt x="15742" y="9822"/>
                </a:cubicBezTo>
                <a:cubicBezTo>
                  <a:pt x="16674" y="9822"/>
                  <a:pt x="17436" y="7746"/>
                  <a:pt x="17479" y="5111"/>
                </a:cubicBezTo>
                <a:lnTo>
                  <a:pt x="21149" y="5111"/>
                </a:lnTo>
                <a:cubicBezTo>
                  <a:pt x="21178" y="5390"/>
                  <a:pt x="21262" y="5550"/>
                  <a:pt x="21361" y="5550"/>
                </a:cubicBezTo>
                <a:cubicBezTo>
                  <a:pt x="21488" y="5550"/>
                  <a:pt x="21587" y="5270"/>
                  <a:pt x="21587" y="4911"/>
                </a:cubicBezTo>
                <a:cubicBezTo>
                  <a:pt x="21587" y="4552"/>
                  <a:pt x="21488" y="4272"/>
                  <a:pt x="21361" y="4272"/>
                </a:cubicBezTo>
                <a:cubicBezTo>
                  <a:pt x="21262" y="4272"/>
                  <a:pt x="21178" y="4472"/>
                  <a:pt x="21149" y="4711"/>
                </a:cubicBezTo>
                <a:lnTo>
                  <a:pt x="17479" y="4711"/>
                </a:lnTo>
                <a:cubicBezTo>
                  <a:pt x="17436" y="2076"/>
                  <a:pt x="16674" y="0"/>
                  <a:pt x="15742" y="0"/>
                </a:cubicBezTo>
                <a:cubicBezTo>
                  <a:pt x="14810" y="0"/>
                  <a:pt x="14048" y="2076"/>
                  <a:pt x="14006" y="4711"/>
                </a:cubicBezTo>
                <a:lnTo>
                  <a:pt x="9403" y="4711"/>
                </a:lnTo>
                <a:lnTo>
                  <a:pt x="3728" y="20762"/>
                </a:lnTo>
                <a:lnTo>
                  <a:pt x="439" y="20762"/>
                </a:lnTo>
                <a:cubicBezTo>
                  <a:pt x="410" y="20482"/>
                  <a:pt x="326" y="20322"/>
                  <a:pt x="227" y="20322"/>
                </a:cubicBezTo>
                <a:cubicBezTo>
                  <a:pt x="100" y="20322"/>
                  <a:pt x="1" y="20602"/>
                  <a:pt x="1" y="20961"/>
                </a:cubicBezTo>
                <a:cubicBezTo>
                  <a:pt x="-13" y="21281"/>
                  <a:pt x="100" y="21600"/>
                  <a:pt x="227" y="21600"/>
                </a:cubicBezTo>
                <a:close/>
                <a:moveTo>
                  <a:pt x="15756" y="9143"/>
                </a:moveTo>
                <a:cubicBezTo>
                  <a:pt x="14952" y="9143"/>
                  <a:pt x="14288" y="7346"/>
                  <a:pt x="14246" y="5071"/>
                </a:cubicBezTo>
                <a:lnTo>
                  <a:pt x="14415" y="5071"/>
                </a:lnTo>
                <a:cubicBezTo>
                  <a:pt x="14458" y="7067"/>
                  <a:pt x="15036" y="8664"/>
                  <a:pt x="15756" y="8664"/>
                </a:cubicBezTo>
                <a:cubicBezTo>
                  <a:pt x="16476" y="8664"/>
                  <a:pt x="17055" y="7067"/>
                  <a:pt x="17098" y="5071"/>
                </a:cubicBezTo>
                <a:lnTo>
                  <a:pt x="17267" y="5071"/>
                </a:lnTo>
                <a:cubicBezTo>
                  <a:pt x="17225" y="7346"/>
                  <a:pt x="16561" y="9143"/>
                  <a:pt x="15756" y="9143"/>
                </a:cubicBezTo>
                <a:close/>
                <a:moveTo>
                  <a:pt x="15756" y="599"/>
                </a:moveTo>
                <a:cubicBezTo>
                  <a:pt x="16561" y="599"/>
                  <a:pt x="17225" y="2396"/>
                  <a:pt x="17267" y="4671"/>
                </a:cubicBezTo>
                <a:lnTo>
                  <a:pt x="17098" y="4671"/>
                </a:lnTo>
                <a:cubicBezTo>
                  <a:pt x="17055" y="2675"/>
                  <a:pt x="16476" y="1078"/>
                  <a:pt x="15756" y="1078"/>
                </a:cubicBezTo>
                <a:cubicBezTo>
                  <a:pt x="15036" y="1078"/>
                  <a:pt x="14458" y="2675"/>
                  <a:pt x="14415" y="4671"/>
                </a:cubicBezTo>
                <a:lnTo>
                  <a:pt x="14246" y="4671"/>
                </a:lnTo>
                <a:cubicBezTo>
                  <a:pt x="14288" y="2396"/>
                  <a:pt x="14938" y="599"/>
                  <a:pt x="15756" y="5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6B56F-898E-4732-BA5D-258FC5AF8F3B}"/>
              </a:ext>
            </a:extLst>
          </p:cNvPr>
          <p:cNvSpPr txBox="1"/>
          <p:nvPr/>
        </p:nvSpPr>
        <p:spPr>
          <a:xfrm>
            <a:off x="8623312" y="2369166"/>
            <a:ext cx="170189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מבוא ורקע </a:t>
            </a:r>
            <a:endParaRPr lang="en-US" sz="2000" b="1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F84CF-9846-4D46-BCD5-20E60F8E9FF4}"/>
              </a:ext>
            </a:extLst>
          </p:cNvPr>
          <p:cNvSpPr txBox="1"/>
          <p:nvPr/>
        </p:nvSpPr>
        <p:spPr>
          <a:xfrm>
            <a:off x="7432818" y="5762962"/>
            <a:ext cx="319916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אסיף והכשרה להנחייה בבית</a:t>
            </a:r>
            <a:endParaRPr lang="en-US" sz="2000" b="1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AD419-584E-492B-8B32-012691F1F966}"/>
              </a:ext>
            </a:extLst>
          </p:cNvPr>
          <p:cNvSpPr txBox="1"/>
          <p:nvPr/>
        </p:nvSpPr>
        <p:spPr>
          <a:xfrm>
            <a:off x="8577671" y="3585077"/>
            <a:ext cx="2029369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כללי שימוש בערכה</a:t>
            </a:r>
            <a:endParaRPr lang="en-US" sz="2000" b="1" noProof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4CF1B-B088-4EC4-87AA-B93DC8E88CAB}"/>
              </a:ext>
            </a:extLst>
          </p:cNvPr>
          <p:cNvSpPr txBox="1"/>
          <p:nvPr/>
        </p:nvSpPr>
        <p:spPr>
          <a:xfrm>
            <a:off x="7739594" y="4176381"/>
            <a:ext cx="258561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חלוקה לקבוצות ומשחק  </a:t>
            </a:r>
            <a:endParaRPr lang="en-US" sz="2000" b="1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FD190-9950-45E3-836A-B834079082DF}"/>
              </a:ext>
            </a:extLst>
          </p:cNvPr>
          <p:cNvSpPr txBox="1"/>
          <p:nvPr/>
        </p:nvSpPr>
        <p:spPr>
          <a:xfrm>
            <a:off x="7410910" y="4978183"/>
            <a:ext cx="305377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 smtClean="0"/>
              <a:t>משימה בקבוצה למליאה</a:t>
            </a:r>
            <a:endParaRPr lang="en-US" sz="2000" b="1" noProof="1"/>
          </a:p>
        </p:txBody>
      </p:sp>
      <p:sp>
        <p:nvSpPr>
          <p:cNvPr id="39" name="מלבן 38"/>
          <p:cNvSpPr/>
          <p:nvPr/>
        </p:nvSpPr>
        <p:spPr>
          <a:xfrm>
            <a:off x="161312" y="2059718"/>
            <a:ext cx="4247625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400" dirty="0" smtClean="0"/>
              <a:t>כל קבוצה מורכבת משלושה משתתפים 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 smtClean="0"/>
              <a:t>מטרת </a:t>
            </a:r>
            <a:r>
              <a:rPr lang="he-IL" sz="2400" dirty="0"/>
              <a:t>המשחק היא להשלים סדרות של שלושה קלפים: שרשים-גזע- </a:t>
            </a:r>
            <a:r>
              <a:rPr lang="he-IL" sz="2400" dirty="0" smtClean="0"/>
              <a:t>צמרת.</a:t>
            </a:r>
          </a:p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המשתתף </a:t>
            </a:r>
            <a:r>
              <a:rPr lang="he-IL" sz="2400" dirty="0"/>
              <a:t>אשר ירכיב את </a:t>
            </a:r>
            <a:r>
              <a:rPr lang="he-IL" sz="2400" dirty="0" smtClean="0"/>
              <a:t>מירב </a:t>
            </a:r>
            <a:r>
              <a:rPr lang="he-IL" sz="2400" dirty="0"/>
              <a:t>הסדרות של  העצים, הוא המנצח</a:t>
            </a:r>
            <a:r>
              <a:rPr lang="he-IL" sz="2400" dirty="0" smtClean="0"/>
              <a:t>.</a:t>
            </a:r>
          </a:p>
          <a:p>
            <a:pPr algn="r" rtl="1"/>
            <a:r>
              <a:rPr lang="he-IL" sz="2400" dirty="0" smtClean="0"/>
              <a:t>ניתן </a:t>
            </a:r>
            <a:r>
              <a:rPr lang="he-IL" sz="2400" dirty="0"/>
              <a:t>לקבוע חוקים אחרים</a:t>
            </a:r>
          </a:p>
          <a:p>
            <a:pPr algn="r" rtl="1"/>
            <a:r>
              <a:rPr lang="he-IL" sz="2400" dirty="0" smtClean="0"/>
              <a:t> </a:t>
            </a:r>
          </a:p>
        </p:txBody>
      </p:sp>
      <p:sp>
        <p:nvSpPr>
          <p:cNvPr id="40" name="מלבן 39"/>
          <p:cNvSpPr/>
          <p:nvPr/>
        </p:nvSpPr>
        <p:spPr>
          <a:xfrm>
            <a:off x="8391968" y="3411987"/>
            <a:ext cx="2215072" cy="6897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TextBox 40"/>
          <p:cNvSpPr txBox="1"/>
          <p:nvPr/>
        </p:nvSpPr>
        <p:spPr>
          <a:xfrm>
            <a:off x="6865920" y="240481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10</a:t>
            </a:r>
            <a:endParaRPr lang="he-IL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483829" y="365350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5</a:t>
            </a:r>
            <a:endParaRPr lang="he-IL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47690" y="4141236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20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2696" y="487036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05798" y="5901725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4407451" y="4277451"/>
            <a:ext cx="6097388" cy="2889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7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27" y="7216681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59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הקובייה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72696" y="487036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093" y="3744148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4930" y="1737619"/>
            <a:ext cx="1367770" cy="12045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93" y="1711533"/>
            <a:ext cx="1323938" cy="123247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05" y="1711533"/>
            <a:ext cx="1323937" cy="124800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9" y="1737619"/>
            <a:ext cx="1323938" cy="124197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39" y="1716783"/>
            <a:ext cx="1323938" cy="12375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21" y="1725560"/>
            <a:ext cx="1277304" cy="1213082"/>
          </a:xfrm>
          <a:prstGeom prst="rect">
            <a:avLst/>
          </a:prstGeom>
        </p:spPr>
      </p:pic>
      <p:sp>
        <p:nvSpPr>
          <p:cNvPr id="23" name="מלבן 22"/>
          <p:cNvSpPr/>
          <p:nvPr/>
        </p:nvSpPr>
        <p:spPr>
          <a:xfrm>
            <a:off x="5120182" y="3187028"/>
            <a:ext cx="51341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solidFill>
                  <a:srgbClr val="7030A0"/>
                </a:solidFill>
              </a:rPr>
              <a:t>קלף שורשים</a:t>
            </a:r>
            <a:r>
              <a:rPr lang="he-IL" sz="2400" dirty="0" smtClean="0">
                <a:solidFill>
                  <a:srgbClr val="7030A0"/>
                </a:solidFill>
              </a:rPr>
              <a:t> </a:t>
            </a:r>
            <a:r>
              <a:rPr lang="he-IL" sz="2400" dirty="0"/>
              <a:t>– לוקחים קלף מן הערימה של קלפי שורשים</a:t>
            </a:r>
            <a:r>
              <a:rPr lang="he-IL" sz="2400" dirty="0" smtClean="0"/>
              <a:t>.</a:t>
            </a:r>
          </a:p>
          <a:p>
            <a:pPr algn="r"/>
            <a:r>
              <a:rPr lang="he-IL" sz="2400" b="1" dirty="0" smtClean="0">
                <a:solidFill>
                  <a:srgbClr val="FFC000"/>
                </a:solidFill>
              </a:rPr>
              <a:t>קלף גזע/ענפים </a:t>
            </a:r>
            <a:r>
              <a:rPr lang="he-IL" sz="2400" dirty="0"/>
              <a:t>– לוקחים קלף מן הערימה של קלפי הגזע/ענפים. </a:t>
            </a:r>
            <a:endParaRPr lang="he-IL" sz="2400" dirty="0" smtClean="0"/>
          </a:p>
          <a:p>
            <a:pPr algn="r"/>
            <a:r>
              <a:rPr lang="he-IL" sz="2400" b="1" dirty="0" smtClean="0">
                <a:solidFill>
                  <a:srgbClr val="00B050"/>
                </a:solidFill>
              </a:rPr>
              <a:t>קלף צמרת/פירות </a:t>
            </a:r>
            <a:r>
              <a:rPr lang="he-IL" sz="2400" dirty="0"/>
              <a:t>– לוקחים קלף מן הערימה של קלפי הצמרת/פירות. </a:t>
            </a:r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קלף </a:t>
            </a:r>
            <a:r>
              <a:rPr lang="he-IL" sz="2400" b="1" dirty="0" smtClean="0">
                <a:solidFill>
                  <a:srgbClr val="FF0000"/>
                </a:solidFill>
              </a:rPr>
              <a:t>בחר את הדרך שלך </a:t>
            </a:r>
            <a:r>
              <a:rPr lang="he-IL" sz="2400" dirty="0"/>
              <a:t>– </a:t>
            </a:r>
            <a:r>
              <a:rPr lang="he-IL" sz="2400" dirty="0" smtClean="0"/>
              <a:t>ניתן לבחור כל קלף (שורשים/גזע/צמרת) </a:t>
            </a:r>
            <a:endParaRPr lang="en-US" sz="2400" dirty="0" smtClean="0"/>
          </a:p>
          <a:p>
            <a:pPr algn="r"/>
            <a:r>
              <a:rPr lang="he-IL" sz="2400" b="1" dirty="0" smtClean="0">
                <a:solidFill>
                  <a:schemeClr val="bg1">
                    <a:lumMod val="50000"/>
                  </a:schemeClr>
                </a:solidFill>
              </a:rPr>
              <a:t>קלף קטיף –</a:t>
            </a:r>
            <a:r>
              <a:rPr lang="he-IL" sz="2400" dirty="0" smtClean="0"/>
              <a:t> קוטפים קלף מאחד החברים</a:t>
            </a:r>
            <a:endParaRPr lang="he-IL" sz="2400" dirty="0"/>
          </a:p>
          <a:p>
            <a:pPr algn="r"/>
            <a:endParaRPr lang="he-IL" sz="2400" dirty="0" smtClean="0"/>
          </a:p>
          <a:p>
            <a:pPr algn="r"/>
            <a:endParaRPr lang="he-IL" sz="2400" dirty="0" smtClean="0"/>
          </a:p>
          <a:p>
            <a:pPr algn="r"/>
            <a:endParaRPr lang="he-IL" sz="2400" dirty="0"/>
          </a:p>
        </p:txBody>
      </p:sp>
      <p:sp>
        <p:nvSpPr>
          <p:cNvPr id="33" name="מלבן 32"/>
          <p:cNvSpPr/>
          <p:nvPr/>
        </p:nvSpPr>
        <p:spPr>
          <a:xfrm>
            <a:off x="47026" y="3187028"/>
            <a:ext cx="4982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 smtClean="0">
                <a:solidFill>
                  <a:srgbClr val="00B0F0"/>
                </a:solidFill>
              </a:rPr>
              <a:t>קלף משימה </a:t>
            </a:r>
            <a:r>
              <a:rPr lang="he-IL" sz="2400" b="1" dirty="0">
                <a:solidFill>
                  <a:srgbClr val="00B0F0"/>
                </a:solidFill>
              </a:rPr>
              <a:t>– </a:t>
            </a:r>
            <a:r>
              <a:rPr lang="he-IL" sz="2000" dirty="0"/>
              <a:t>לוקחים קלף מן הערימה של </a:t>
            </a:r>
            <a:r>
              <a:rPr lang="he-IL" sz="2000" dirty="0" smtClean="0"/>
              <a:t>קלפי משימה, עליכם </a:t>
            </a:r>
            <a:r>
              <a:rPr lang="he-IL" sz="2000" dirty="0"/>
              <a:t>לבחור אחת מן המשימות ולבצע אותה  בזמן המוקצב</a:t>
            </a:r>
            <a:r>
              <a:rPr lang="he-IL" sz="2000" dirty="0" smtClean="0"/>
              <a:t>. (יש שעון 20 שניות או 40 שניות) במידה </a:t>
            </a:r>
            <a:r>
              <a:rPr lang="he-IL" sz="2000" dirty="0"/>
              <a:t>ולא תצליחו, עליכם להחזיר קלף כלשהו מערימת הקלפים שברשותכם.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he-IL" sz="2000" dirty="0" smtClean="0"/>
              <a:t>לא </a:t>
            </a:r>
            <a:r>
              <a:rPr lang="he-IL" sz="2000" dirty="0"/>
              <a:t>ניתן לבצע משימה שכבר נעשתה.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he-IL" sz="2000" dirty="0" smtClean="0"/>
              <a:t>בסיום </a:t>
            </a:r>
            <a:r>
              <a:rPr lang="he-IL" sz="2000" dirty="0"/>
              <a:t>המשימה יש להחזיר את הקלף לערימה.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he-IL" sz="2000" dirty="0" smtClean="0"/>
              <a:t>ניתן </a:t>
            </a:r>
            <a:r>
              <a:rPr lang="he-IL" sz="2000" dirty="0"/>
              <a:t>להשתמש בכל עזרה חוץ מחבר הקבוצה.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he-IL" sz="2000" dirty="0" smtClean="0"/>
              <a:t>בכרטיסי </a:t>
            </a:r>
            <a:r>
              <a:rPr lang="he-IL" sz="2000" dirty="0"/>
              <a:t>הצגה, על הקבוצה לזהות את הפעולה של מציג הקלף.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he-IL" sz="2000" dirty="0" smtClean="0"/>
              <a:t>בכרטיס </a:t>
            </a:r>
            <a:r>
              <a:rPr lang="he-IL" sz="2000" dirty="0"/>
              <a:t>טריוויה, יש להעביר את הקלף לאחד מן המשתתפים והוא שואל את השאלות (ניתן לבחור שאלות 1-4 בכל קלף </a:t>
            </a:r>
            <a:r>
              <a:rPr lang="he-IL" sz="2000" dirty="0" smtClean="0"/>
              <a:t>)</a:t>
            </a:r>
            <a:endParaRPr lang="he-IL" sz="2000" dirty="0"/>
          </a:p>
        </p:txBody>
      </p:sp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9"/>
          <a:srcRect l="8020" t="28378" r="39641" b="48404"/>
          <a:stretch/>
        </p:blipFill>
        <p:spPr>
          <a:xfrm>
            <a:off x="2253452" y="267054"/>
            <a:ext cx="1691873" cy="13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59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מבנה השיעור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8EDC31DE-9A3E-4515-AD54-62D3CCDA3045}"/>
              </a:ext>
            </a:extLst>
          </p:cNvPr>
          <p:cNvSpPr/>
          <p:nvPr/>
        </p:nvSpPr>
        <p:spPr>
          <a:xfrm>
            <a:off x="3347990" y="3429235"/>
            <a:ext cx="5145310" cy="8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7" y="10074"/>
                </a:moveTo>
                <a:lnTo>
                  <a:pt x="19717" y="10074"/>
                </a:lnTo>
                <a:cubicBezTo>
                  <a:pt x="19676" y="4440"/>
                  <a:pt x="18939" y="0"/>
                  <a:pt x="18039" y="0"/>
                </a:cubicBezTo>
                <a:cubicBezTo>
                  <a:pt x="17138" y="0"/>
                  <a:pt x="16401" y="4439"/>
                  <a:pt x="16360" y="10074"/>
                </a:cubicBezTo>
                <a:lnTo>
                  <a:pt x="9565" y="10074"/>
                </a:lnTo>
                <a:lnTo>
                  <a:pt x="8010" y="19807"/>
                </a:lnTo>
                <a:lnTo>
                  <a:pt x="423" y="19807"/>
                </a:lnTo>
                <a:cubicBezTo>
                  <a:pt x="396" y="19210"/>
                  <a:pt x="314" y="18868"/>
                  <a:pt x="218" y="18868"/>
                </a:cubicBezTo>
                <a:cubicBezTo>
                  <a:pt x="96" y="18868"/>
                  <a:pt x="0" y="19466"/>
                  <a:pt x="0" y="20234"/>
                </a:cubicBezTo>
                <a:cubicBezTo>
                  <a:pt x="0" y="21002"/>
                  <a:pt x="96" y="21600"/>
                  <a:pt x="218" y="21600"/>
                </a:cubicBezTo>
                <a:cubicBezTo>
                  <a:pt x="314" y="21600"/>
                  <a:pt x="396" y="21173"/>
                  <a:pt x="423" y="20661"/>
                </a:cubicBezTo>
                <a:lnTo>
                  <a:pt x="8064" y="20661"/>
                </a:lnTo>
                <a:lnTo>
                  <a:pt x="9620" y="10928"/>
                </a:lnTo>
                <a:lnTo>
                  <a:pt x="16360" y="10928"/>
                </a:lnTo>
                <a:cubicBezTo>
                  <a:pt x="16401" y="16563"/>
                  <a:pt x="17138" y="21002"/>
                  <a:pt x="18039" y="21002"/>
                </a:cubicBezTo>
                <a:cubicBezTo>
                  <a:pt x="18939" y="21002"/>
                  <a:pt x="19676" y="16563"/>
                  <a:pt x="19717" y="10928"/>
                </a:cubicBezTo>
                <a:lnTo>
                  <a:pt x="21177" y="10928"/>
                </a:lnTo>
                <a:cubicBezTo>
                  <a:pt x="21204" y="11526"/>
                  <a:pt x="21286" y="11867"/>
                  <a:pt x="21382" y="11867"/>
                </a:cubicBezTo>
                <a:cubicBezTo>
                  <a:pt x="21504" y="11867"/>
                  <a:pt x="21600" y="11270"/>
                  <a:pt x="21600" y="10501"/>
                </a:cubicBezTo>
                <a:cubicBezTo>
                  <a:pt x="21600" y="9733"/>
                  <a:pt x="21504" y="9135"/>
                  <a:pt x="21382" y="9135"/>
                </a:cubicBezTo>
                <a:cubicBezTo>
                  <a:pt x="21286" y="9050"/>
                  <a:pt x="21204" y="9477"/>
                  <a:pt x="21177" y="10074"/>
                </a:cubicBezTo>
                <a:close/>
                <a:moveTo>
                  <a:pt x="18039" y="1366"/>
                </a:moveTo>
                <a:cubicBezTo>
                  <a:pt x="18816" y="1366"/>
                  <a:pt x="19458" y="5208"/>
                  <a:pt x="19499" y="10074"/>
                </a:cubicBezTo>
                <a:lnTo>
                  <a:pt x="19335" y="10074"/>
                </a:lnTo>
                <a:cubicBezTo>
                  <a:pt x="19294" y="5805"/>
                  <a:pt x="18735" y="2390"/>
                  <a:pt x="18039" y="2390"/>
                </a:cubicBezTo>
                <a:cubicBezTo>
                  <a:pt x="17343" y="2390"/>
                  <a:pt x="16783" y="5805"/>
                  <a:pt x="16742" y="10074"/>
                </a:cubicBezTo>
                <a:lnTo>
                  <a:pt x="16579" y="10074"/>
                </a:lnTo>
                <a:cubicBezTo>
                  <a:pt x="16620" y="5208"/>
                  <a:pt x="17261" y="1366"/>
                  <a:pt x="18039" y="1366"/>
                </a:cubicBezTo>
                <a:close/>
                <a:moveTo>
                  <a:pt x="18039" y="19636"/>
                </a:moveTo>
                <a:cubicBezTo>
                  <a:pt x="17261" y="19636"/>
                  <a:pt x="16620" y="15794"/>
                  <a:pt x="16579" y="10928"/>
                </a:cubicBezTo>
                <a:lnTo>
                  <a:pt x="16742" y="10928"/>
                </a:lnTo>
                <a:cubicBezTo>
                  <a:pt x="16783" y="15197"/>
                  <a:pt x="17343" y="18612"/>
                  <a:pt x="18039" y="18612"/>
                </a:cubicBezTo>
                <a:cubicBezTo>
                  <a:pt x="18735" y="18612"/>
                  <a:pt x="19294" y="15197"/>
                  <a:pt x="19335" y="10928"/>
                </a:cubicBezTo>
                <a:lnTo>
                  <a:pt x="19499" y="10928"/>
                </a:lnTo>
                <a:cubicBezTo>
                  <a:pt x="19458" y="15709"/>
                  <a:pt x="18816" y="19636"/>
                  <a:pt x="18039" y="19636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6DE17729-AA8E-449C-9068-E03447D0DA97}"/>
              </a:ext>
            </a:extLst>
          </p:cNvPr>
          <p:cNvSpPr/>
          <p:nvPr/>
        </p:nvSpPr>
        <p:spPr>
          <a:xfrm>
            <a:off x="3478003" y="3949288"/>
            <a:ext cx="3971936" cy="799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4" y="10361"/>
                </a:moveTo>
                <a:lnTo>
                  <a:pt x="15254" y="10361"/>
                </a:lnTo>
                <a:cubicBezTo>
                  <a:pt x="15201" y="4566"/>
                  <a:pt x="14247" y="0"/>
                  <a:pt x="13080" y="0"/>
                </a:cubicBezTo>
                <a:cubicBezTo>
                  <a:pt x="11914" y="0"/>
                  <a:pt x="10959" y="4566"/>
                  <a:pt x="10906" y="10361"/>
                </a:cubicBezTo>
                <a:lnTo>
                  <a:pt x="548" y="10361"/>
                </a:lnTo>
                <a:cubicBezTo>
                  <a:pt x="513" y="9746"/>
                  <a:pt x="407" y="9395"/>
                  <a:pt x="283" y="9395"/>
                </a:cubicBezTo>
                <a:cubicBezTo>
                  <a:pt x="124" y="9395"/>
                  <a:pt x="0" y="10010"/>
                  <a:pt x="0" y="10800"/>
                </a:cubicBezTo>
                <a:cubicBezTo>
                  <a:pt x="0" y="11590"/>
                  <a:pt x="124" y="12205"/>
                  <a:pt x="283" y="12205"/>
                </a:cubicBezTo>
                <a:cubicBezTo>
                  <a:pt x="407" y="12205"/>
                  <a:pt x="513" y="11766"/>
                  <a:pt x="548" y="11239"/>
                </a:cubicBezTo>
                <a:lnTo>
                  <a:pt x="10906" y="11239"/>
                </a:lnTo>
                <a:cubicBezTo>
                  <a:pt x="10959" y="17034"/>
                  <a:pt x="11914" y="21600"/>
                  <a:pt x="13080" y="21600"/>
                </a:cubicBezTo>
                <a:cubicBezTo>
                  <a:pt x="14247" y="21600"/>
                  <a:pt x="15201" y="17034"/>
                  <a:pt x="15254" y="11239"/>
                </a:cubicBezTo>
                <a:lnTo>
                  <a:pt x="21070" y="11239"/>
                </a:lnTo>
                <a:cubicBezTo>
                  <a:pt x="21123" y="11678"/>
                  <a:pt x="21211" y="11942"/>
                  <a:pt x="21317" y="11942"/>
                </a:cubicBezTo>
                <a:cubicBezTo>
                  <a:pt x="21476" y="11942"/>
                  <a:pt x="21600" y="11327"/>
                  <a:pt x="21600" y="10537"/>
                </a:cubicBezTo>
                <a:cubicBezTo>
                  <a:pt x="21600" y="9746"/>
                  <a:pt x="21476" y="9132"/>
                  <a:pt x="21317" y="9132"/>
                </a:cubicBezTo>
                <a:cubicBezTo>
                  <a:pt x="21176" y="9132"/>
                  <a:pt x="21052" y="9659"/>
                  <a:pt x="21034" y="10361"/>
                </a:cubicBezTo>
                <a:close/>
                <a:moveTo>
                  <a:pt x="13098" y="1405"/>
                </a:moveTo>
                <a:cubicBezTo>
                  <a:pt x="14105" y="1405"/>
                  <a:pt x="14936" y="5356"/>
                  <a:pt x="14989" y="10361"/>
                </a:cubicBezTo>
                <a:lnTo>
                  <a:pt x="14777" y="10361"/>
                </a:lnTo>
                <a:cubicBezTo>
                  <a:pt x="14724" y="5971"/>
                  <a:pt x="13999" y="2459"/>
                  <a:pt x="13098" y="2459"/>
                </a:cubicBezTo>
                <a:cubicBezTo>
                  <a:pt x="12196" y="2459"/>
                  <a:pt x="11472" y="5971"/>
                  <a:pt x="11419" y="10361"/>
                </a:cubicBezTo>
                <a:lnTo>
                  <a:pt x="11207" y="10361"/>
                </a:lnTo>
                <a:cubicBezTo>
                  <a:pt x="11260" y="5356"/>
                  <a:pt x="12073" y="1405"/>
                  <a:pt x="13098" y="1405"/>
                </a:cubicBezTo>
                <a:close/>
                <a:moveTo>
                  <a:pt x="13098" y="20195"/>
                </a:moveTo>
                <a:cubicBezTo>
                  <a:pt x="12090" y="20195"/>
                  <a:pt x="11260" y="16244"/>
                  <a:pt x="11207" y="11239"/>
                </a:cubicBezTo>
                <a:lnTo>
                  <a:pt x="11419" y="11239"/>
                </a:lnTo>
                <a:cubicBezTo>
                  <a:pt x="11472" y="15629"/>
                  <a:pt x="12196" y="19142"/>
                  <a:pt x="13098" y="19142"/>
                </a:cubicBezTo>
                <a:cubicBezTo>
                  <a:pt x="13999" y="19142"/>
                  <a:pt x="14724" y="15629"/>
                  <a:pt x="14777" y="11239"/>
                </a:cubicBezTo>
                <a:lnTo>
                  <a:pt x="14989" y="11239"/>
                </a:lnTo>
                <a:cubicBezTo>
                  <a:pt x="14936" y="16244"/>
                  <a:pt x="14105" y="20195"/>
                  <a:pt x="13098" y="201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7CE4119-8D21-4462-884F-9CA71C245DFF}"/>
              </a:ext>
            </a:extLst>
          </p:cNvPr>
          <p:cNvSpPr/>
          <p:nvPr/>
        </p:nvSpPr>
        <p:spPr>
          <a:xfrm>
            <a:off x="3673025" y="4729373"/>
            <a:ext cx="4478993" cy="1803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33" y="16190"/>
                </a:moveTo>
                <a:cubicBezTo>
                  <a:pt x="21224" y="16190"/>
                  <a:pt x="21130" y="16385"/>
                  <a:pt x="21098" y="16618"/>
                </a:cubicBezTo>
                <a:lnTo>
                  <a:pt x="17070" y="16618"/>
                </a:lnTo>
                <a:cubicBezTo>
                  <a:pt x="17023" y="14050"/>
                  <a:pt x="16176" y="12026"/>
                  <a:pt x="15142" y="12026"/>
                </a:cubicBezTo>
                <a:cubicBezTo>
                  <a:pt x="14107" y="12026"/>
                  <a:pt x="13261" y="14050"/>
                  <a:pt x="13214" y="16618"/>
                </a:cubicBezTo>
                <a:lnTo>
                  <a:pt x="9781" y="16618"/>
                </a:lnTo>
                <a:lnTo>
                  <a:pt x="3260" y="428"/>
                </a:lnTo>
                <a:lnTo>
                  <a:pt x="486" y="428"/>
                </a:lnTo>
                <a:cubicBezTo>
                  <a:pt x="455" y="156"/>
                  <a:pt x="361" y="0"/>
                  <a:pt x="251" y="0"/>
                </a:cubicBezTo>
                <a:cubicBezTo>
                  <a:pt x="110" y="0"/>
                  <a:pt x="0" y="272"/>
                  <a:pt x="0" y="623"/>
                </a:cubicBezTo>
                <a:cubicBezTo>
                  <a:pt x="0" y="973"/>
                  <a:pt x="110" y="1245"/>
                  <a:pt x="251" y="1245"/>
                </a:cubicBezTo>
                <a:cubicBezTo>
                  <a:pt x="361" y="1245"/>
                  <a:pt x="455" y="1051"/>
                  <a:pt x="486" y="817"/>
                </a:cubicBezTo>
                <a:lnTo>
                  <a:pt x="3198" y="817"/>
                </a:lnTo>
                <a:lnTo>
                  <a:pt x="9718" y="17008"/>
                </a:lnTo>
                <a:lnTo>
                  <a:pt x="13230" y="17008"/>
                </a:lnTo>
                <a:cubicBezTo>
                  <a:pt x="13277" y="19576"/>
                  <a:pt x="14123" y="21600"/>
                  <a:pt x="15158" y="21600"/>
                </a:cubicBezTo>
                <a:cubicBezTo>
                  <a:pt x="16192" y="21600"/>
                  <a:pt x="17039" y="19576"/>
                  <a:pt x="17086" y="17008"/>
                </a:cubicBezTo>
                <a:lnTo>
                  <a:pt x="21114" y="17008"/>
                </a:lnTo>
                <a:cubicBezTo>
                  <a:pt x="21145" y="17280"/>
                  <a:pt x="21239" y="17436"/>
                  <a:pt x="21349" y="17436"/>
                </a:cubicBezTo>
                <a:cubicBezTo>
                  <a:pt x="21490" y="17436"/>
                  <a:pt x="21600" y="17163"/>
                  <a:pt x="21600" y="16813"/>
                </a:cubicBezTo>
                <a:cubicBezTo>
                  <a:pt x="21600" y="16502"/>
                  <a:pt x="21475" y="16190"/>
                  <a:pt x="21333" y="16190"/>
                </a:cubicBezTo>
                <a:close/>
                <a:moveTo>
                  <a:pt x="15142" y="12688"/>
                </a:moveTo>
                <a:cubicBezTo>
                  <a:pt x="16035" y="12688"/>
                  <a:pt x="16772" y="14439"/>
                  <a:pt x="16819" y="16657"/>
                </a:cubicBezTo>
                <a:lnTo>
                  <a:pt x="16631" y="16657"/>
                </a:lnTo>
                <a:cubicBezTo>
                  <a:pt x="16584" y="14711"/>
                  <a:pt x="15941" y="13155"/>
                  <a:pt x="15142" y="13155"/>
                </a:cubicBezTo>
                <a:cubicBezTo>
                  <a:pt x="14342" y="13155"/>
                  <a:pt x="13700" y="14711"/>
                  <a:pt x="13653" y="16657"/>
                </a:cubicBezTo>
                <a:lnTo>
                  <a:pt x="13465" y="16657"/>
                </a:lnTo>
                <a:cubicBezTo>
                  <a:pt x="13512" y="14439"/>
                  <a:pt x="14248" y="12688"/>
                  <a:pt x="15142" y="12688"/>
                </a:cubicBezTo>
                <a:close/>
                <a:moveTo>
                  <a:pt x="15142" y="21016"/>
                </a:moveTo>
                <a:cubicBezTo>
                  <a:pt x="14248" y="21016"/>
                  <a:pt x="13512" y="19265"/>
                  <a:pt x="13465" y="17047"/>
                </a:cubicBezTo>
                <a:lnTo>
                  <a:pt x="13653" y="17047"/>
                </a:lnTo>
                <a:cubicBezTo>
                  <a:pt x="13700" y="18992"/>
                  <a:pt x="14342" y="20549"/>
                  <a:pt x="15142" y="20549"/>
                </a:cubicBezTo>
                <a:cubicBezTo>
                  <a:pt x="15941" y="20549"/>
                  <a:pt x="16584" y="18992"/>
                  <a:pt x="16631" y="17047"/>
                </a:cubicBezTo>
                <a:lnTo>
                  <a:pt x="16819" y="17047"/>
                </a:lnTo>
                <a:cubicBezTo>
                  <a:pt x="16788" y="19226"/>
                  <a:pt x="16051" y="21016"/>
                  <a:pt x="15142" y="2101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6CB9678E-119B-4267-ACAA-AC859C95D1AA}"/>
              </a:ext>
            </a:extLst>
          </p:cNvPr>
          <p:cNvSpPr/>
          <p:nvPr/>
        </p:nvSpPr>
        <p:spPr>
          <a:xfrm>
            <a:off x="3478003" y="2194102"/>
            <a:ext cx="4970073" cy="175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27" y="21600"/>
                </a:moveTo>
                <a:cubicBezTo>
                  <a:pt x="326" y="21600"/>
                  <a:pt x="411" y="21400"/>
                  <a:pt x="439" y="21161"/>
                </a:cubicBezTo>
                <a:lnTo>
                  <a:pt x="3785" y="21161"/>
                </a:lnTo>
                <a:lnTo>
                  <a:pt x="9460" y="5111"/>
                </a:lnTo>
                <a:lnTo>
                  <a:pt x="14006" y="5111"/>
                </a:lnTo>
                <a:cubicBezTo>
                  <a:pt x="14048" y="7746"/>
                  <a:pt x="14810" y="9822"/>
                  <a:pt x="15742" y="9822"/>
                </a:cubicBezTo>
                <a:cubicBezTo>
                  <a:pt x="16674" y="9822"/>
                  <a:pt x="17436" y="7746"/>
                  <a:pt x="17479" y="5111"/>
                </a:cubicBezTo>
                <a:lnTo>
                  <a:pt x="21149" y="5111"/>
                </a:lnTo>
                <a:cubicBezTo>
                  <a:pt x="21178" y="5390"/>
                  <a:pt x="21262" y="5550"/>
                  <a:pt x="21361" y="5550"/>
                </a:cubicBezTo>
                <a:cubicBezTo>
                  <a:pt x="21488" y="5550"/>
                  <a:pt x="21587" y="5270"/>
                  <a:pt x="21587" y="4911"/>
                </a:cubicBezTo>
                <a:cubicBezTo>
                  <a:pt x="21587" y="4552"/>
                  <a:pt x="21488" y="4272"/>
                  <a:pt x="21361" y="4272"/>
                </a:cubicBezTo>
                <a:cubicBezTo>
                  <a:pt x="21262" y="4272"/>
                  <a:pt x="21178" y="4472"/>
                  <a:pt x="21149" y="4711"/>
                </a:cubicBezTo>
                <a:lnTo>
                  <a:pt x="17479" y="4711"/>
                </a:lnTo>
                <a:cubicBezTo>
                  <a:pt x="17436" y="2076"/>
                  <a:pt x="16674" y="0"/>
                  <a:pt x="15742" y="0"/>
                </a:cubicBezTo>
                <a:cubicBezTo>
                  <a:pt x="14810" y="0"/>
                  <a:pt x="14048" y="2076"/>
                  <a:pt x="14006" y="4711"/>
                </a:cubicBezTo>
                <a:lnTo>
                  <a:pt x="9403" y="4711"/>
                </a:lnTo>
                <a:lnTo>
                  <a:pt x="3728" y="20762"/>
                </a:lnTo>
                <a:lnTo>
                  <a:pt x="439" y="20762"/>
                </a:lnTo>
                <a:cubicBezTo>
                  <a:pt x="410" y="20482"/>
                  <a:pt x="326" y="20322"/>
                  <a:pt x="227" y="20322"/>
                </a:cubicBezTo>
                <a:cubicBezTo>
                  <a:pt x="100" y="20322"/>
                  <a:pt x="1" y="20602"/>
                  <a:pt x="1" y="20961"/>
                </a:cubicBezTo>
                <a:cubicBezTo>
                  <a:pt x="-13" y="21281"/>
                  <a:pt x="100" y="21600"/>
                  <a:pt x="227" y="21600"/>
                </a:cubicBezTo>
                <a:close/>
                <a:moveTo>
                  <a:pt x="15756" y="9143"/>
                </a:moveTo>
                <a:cubicBezTo>
                  <a:pt x="14952" y="9143"/>
                  <a:pt x="14288" y="7346"/>
                  <a:pt x="14246" y="5071"/>
                </a:cubicBezTo>
                <a:lnTo>
                  <a:pt x="14415" y="5071"/>
                </a:lnTo>
                <a:cubicBezTo>
                  <a:pt x="14458" y="7067"/>
                  <a:pt x="15036" y="8664"/>
                  <a:pt x="15756" y="8664"/>
                </a:cubicBezTo>
                <a:cubicBezTo>
                  <a:pt x="16476" y="8664"/>
                  <a:pt x="17055" y="7067"/>
                  <a:pt x="17098" y="5071"/>
                </a:cubicBezTo>
                <a:lnTo>
                  <a:pt x="17267" y="5071"/>
                </a:lnTo>
                <a:cubicBezTo>
                  <a:pt x="17225" y="7346"/>
                  <a:pt x="16561" y="9143"/>
                  <a:pt x="15756" y="9143"/>
                </a:cubicBezTo>
                <a:close/>
                <a:moveTo>
                  <a:pt x="15756" y="599"/>
                </a:moveTo>
                <a:cubicBezTo>
                  <a:pt x="16561" y="599"/>
                  <a:pt x="17225" y="2396"/>
                  <a:pt x="17267" y="4671"/>
                </a:cubicBezTo>
                <a:lnTo>
                  <a:pt x="17098" y="4671"/>
                </a:lnTo>
                <a:cubicBezTo>
                  <a:pt x="17055" y="2675"/>
                  <a:pt x="16476" y="1078"/>
                  <a:pt x="15756" y="1078"/>
                </a:cubicBezTo>
                <a:cubicBezTo>
                  <a:pt x="15036" y="1078"/>
                  <a:pt x="14458" y="2675"/>
                  <a:pt x="14415" y="4671"/>
                </a:cubicBezTo>
                <a:lnTo>
                  <a:pt x="14246" y="4671"/>
                </a:lnTo>
                <a:cubicBezTo>
                  <a:pt x="14288" y="2396"/>
                  <a:pt x="14938" y="599"/>
                  <a:pt x="15756" y="5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6B56F-898E-4732-BA5D-258FC5AF8F3B}"/>
              </a:ext>
            </a:extLst>
          </p:cNvPr>
          <p:cNvSpPr txBox="1"/>
          <p:nvPr/>
        </p:nvSpPr>
        <p:spPr>
          <a:xfrm>
            <a:off x="8623312" y="2369166"/>
            <a:ext cx="170189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מבוא ורקע </a:t>
            </a:r>
            <a:endParaRPr lang="en-US" sz="2000" b="1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F84CF-9846-4D46-BCD5-20E60F8E9FF4}"/>
              </a:ext>
            </a:extLst>
          </p:cNvPr>
          <p:cNvSpPr txBox="1"/>
          <p:nvPr/>
        </p:nvSpPr>
        <p:spPr>
          <a:xfrm>
            <a:off x="7432818" y="5762962"/>
            <a:ext cx="319916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אסיף והכשרה להנחייה בבית</a:t>
            </a:r>
            <a:endParaRPr lang="en-US" sz="2000" b="1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AD419-584E-492B-8B32-012691F1F966}"/>
              </a:ext>
            </a:extLst>
          </p:cNvPr>
          <p:cNvSpPr txBox="1"/>
          <p:nvPr/>
        </p:nvSpPr>
        <p:spPr>
          <a:xfrm>
            <a:off x="8577671" y="3585077"/>
            <a:ext cx="2029369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כללי שימוש בערכה</a:t>
            </a:r>
            <a:endParaRPr lang="en-US" sz="2000" b="1" noProof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4CF1B-B088-4EC4-87AA-B93DC8E88CAB}"/>
              </a:ext>
            </a:extLst>
          </p:cNvPr>
          <p:cNvSpPr txBox="1"/>
          <p:nvPr/>
        </p:nvSpPr>
        <p:spPr>
          <a:xfrm>
            <a:off x="7537389" y="4339173"/>
            <a:ext cx="258561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חלוקה לקבוצות ומשחק  </a:t>
            </a:r>
            <a:endParaRPr lang="en-US" sz="2000" b="1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FD190-9950-45E3-836A-B834079082DF}"/>
              </a:ext>
            </a:extLst>
          </p:cNvPr>
          <p:cNvSpPr txBox="1"/>
          <p:nvPr/>
        </p:nvSpPr>
        <p:spPr>
          <a:xfrm>
            <a:off x="7410910" y="4978183"/>
            <a:ext cx="305377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 smtClean="0"/>
              <a:t>משימה בקבוצה למליאה</a:t>
            </a:r>
            <a:endParaRPr lang="en-US" sz="2000" b="1" noProof="1"/>
          </a:p>
        </p:txBody>
      </p:sp>
      <p:sp>
        <p:nvSpPr>
          <p:cNvPr id="39" name="מלבן 38"/>
          <p:cNvSpPr/>
          <p:nvPr/>
        </p:nvSpPr>
        <p:spPr>
          <a:xfrm>
            <a:off x="204197" y="1843118"/>
            <a:ext cx="355417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המשימה לאפשר לכל תלמיד להגיב לפחות ל 3 כרטיסים.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נכון ביותר הוא לתת סבב של יותר מ 4-6 פעמים, המנצח הוא הראשון שיצבור שלשות.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או מי שברשותו מירב הקלפים.</a:t>
            </a:r>
          </a:p>
          <a:p>
            <a:pPr algn="r" rtl="1"/>
            <a:endParaRPr lang="he-IL" sz="2400" dirty="0"/>
          </a:p>
        </p:txBody>
      </p:sp>
      <p:sp>
        <p:nvSpPr>
          <p:cNvPr id="40" name="מלבן 39"/>
          <p:cNvSpPr/>
          <p:nvPr/>
        </p:nvSpPr>
        <p:spPr>
          <a:xfrm>
            <a:off x="7537389" y="4176414"/>
            <a:ext cx="2716954" cy="6897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6865920" y="240481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10</a:t>
            </a:r>
            <a:endParaRPr lang="he-IL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83829" y="365350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5</a:t>
            </a:r>
            <a:endParaRPr lang="he-IL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47690" y="4141236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20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2696" y="487036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5798" y="5901725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3828262" y="5054160"/>
            <a:ext cx="6803722" cy="195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15" y="5134911"/>
            <a:ext cx="1795457" cy="179545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04" y="5122395"/>
            <a:ext cx="1792915" cy="1877113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12" y="5207022"/>
            <a:ext cx="1789516" cy="17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08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המשחק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5647038" y="1293958"/>
            <a:ext cx="4708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he-IL" sz="2800" dirty="0" smtClean="0"/>
          </a:p>
          <a:p>
            <a:pPr lvl="0" algn="r" rtl="1"/>
            <a:endParaRPr lang="he-IL" sz="2800" dirty="0" smtClean="0"/>
          </a:p>
          <a:p>
            <a:pPr lvl="0" algn="r" rtl="1"/>
            <a:r>
              <a:rPr lang="he-IL" sz="2800" b="1" dirty="0" smtClean="0">
                <a:solidFill>
                  <a:srgbClr val="00B050"/>
                </a:solidFill>
              </a:rPr>
              <a:t>צד 1 של הקלף </a:t>
            </a:r>
          </a:p>
          <a:p>
            <a:pPr lvl="0" algn="r" rtl="1"/>
            <a:endParaRPr lang="he-IL" sz="2800" dirty="0"/>
          </a:p>
          <a:p>
            <a:pPr lvl="0" algn="r" rtl="1"/>
            <a:r>
              <a:rPr lang="he-IL" sz="2800" dirty="0" smtClean="0"/>
              <a:t>המשתתף מסובב את הקובייה ולוקח קלף בהתאם לתוצאה </a:t>
            </a:r>
          </a:p>
          <a:p>
            <a:pPr lvl="0" algn="r" rtl="1"/>
            <a:r>
              <a:rPr lang="he-IL" sz="2800" b="1" dirty="0" smtClean="0"/>
              <a:t>הוא מספר </a:t>
            </a:r>
            <a:r>
              <a:rPr lang="he-IL" sz="2800" b="1" dirty="0"/>
              <a:t>לקבוצה איזה "סימן" </a:t>
            </a:r>
            <a:r>
              <a:rPr lang="he-IL" sz="2800" dirty="0"/>
              <a:t>הוא קיבל או לקח. </a:t>
            </a:r>
            <a:endParaRPr lang="en-US" sz="2800" dirty="0"/>
          </a:p>
          <a:p>
            <a:pPr algn="r" rtl="1"/>
            <a:endParaRPr lang="he-IL" sz="2800" b="1" dirty="0" smtClean="0"/>
          </a:p>
          <a:p>
            <a:pPr algn="r" rtl="1"/>
            <a:r>
              <a:rPr lang="he-IL" sz="2800" b="1" dirty="0" smtClean="0"/>
              <a:t>הוא מתאר את התמונה המופיעה ומראה למשתתפים </a:t>
            </a:r>
            <a:r>
              <a:rPr lang="he-IL" sz="2800" dirty="0" smtClean="0"/>
              <a:t>ומקריא את  הטקסט שמתחת לתמונה</a:t>
            </a:r>
            <a:endParaRPr lang="en-US" sz="2800" dirty="0"/>
          </a:p>
          <a:p>
            <a:pPr algn="r" rtl="1"/>
            <a:endParaRPr lang="he-IL" sz="2800" b="1" dirty="0" smtClean="0"/>
          </a:p>
          <a:p>
            <a:pPr lvl="0" algn="r" rtl="1"/>
            <a:endParaRPr lang="he-IL" sz="2800" b="1" dirty="0" smtClean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5240" r="4032" b="4886"/>
          <a:stretch/>
        </p:blipFill>
        <p:spPr>
          <a:xfrm>
            <a:off x="338589" y="1870600"/>
            <a:ext cx="5173937" cy="519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82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08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המשחק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5548184" y="1617195"/>
            <a:ext cx="4852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he-IL" sz="2800" b="1" dirty="0" smtClean="0"/>
              <a:t>המשתתף  הופך </a:t>
            </a:r>
            <a:r>
              <a:rPr lang="he-IL" sz="2800" b="1" dirty="0"/>
              <a:t>את הכרטיס  </a:t>
            </a:r>
            <a:r>
              <a:rPr lang="he-IL" sz="2800" b="1" dirty="0" smtClean="0"/>
              <a:t>הוא מקריא את הכותרת </a:t>
            </a:r>
          </a:p>
          <a:p>
            <a:pPr lvl="0" algn="just" rtl="1"/>
            <a:r>
              <a:rPr lang="he-IL" sz="2800" b="1" dirty="0" smtClean="0"/>
              <a:t>בוחר </a:t>
            </a:r>
            <a:r>
              <a:rPr lang="he-IL" sz="2800" b="1" dirty="0"/>
              <a:t>שאלה אחת </a:t>
            </a:r>
            <a:r>
              <a:rPr lang="he-IL" sz="2800" dirty="0" smtClean="0"/>
              <a:t>שעליו </a:t>
            </a:r>
            <a:r>
              <a:rPr lang="he-IL" sz="2800" dirty="0"/>
              <a:t>לענות עליה בפני שאר המשתתפים.</a:t>
            </a:r>
            <a:endParaRPr lang="en-US" sz="2800" dirty="0"/>
          </a:p>
          <a:p>
            <a:pPr lvl="0" algn="just" rtl="1"/>
            <a:r>
              <a:rPr lang="he-IL" sz="2800" dirty="0" smtClean="0"/>
              <a:t>קלף זה נשאר ברשותו </a:t>
            </a:r>
          </a:p>
          <a:p>
            <a:pPr lvl="0" algn="just" rtl="1"/>
            <a:r>
              <a:rPr lang="he-IL" sz="2800" dirty="0" smtClean="0"/>
              <a:t>המטרה להשיג סדרה של שלושה קלפים </a:t>
            </a:r>
            <a:endParaRPr lang="en-US" sz="2800" dirty="0"/>
          </a:p>
          <a:p>
            <a:pPr algn="just" rtl="1"/>
            <a:endParaRPr lang="he-IL" sz="2800" b="1" dirty="0" smtClean="0"/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he-IL" sz="2800" dirty="0" smtClean="0"/>
              <a:t>בהתאם לזמן ניתן לאפשר לקבוצה לצפות בסרטון ע"ח סריקת </a:t>
            </a:r>
            <a:r>
              <a:rPr lang="en-US" sz="2800" smtClean="0"/>
              <a:t>Q.R</a:t>
            </a:r>
            <a:r>
              <a:rPr lang="he-IL" sz="2800" smtClean="0"/>
              <a:t> או בקישור במצגת </a:t>
            </a:r>
            <a:endParaRPr lang="en-US" sz="28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5400" r="5206" b="5396"/>
          <a:stretch/>
        </p:blipFill>
        <p:spPr>
          <a:xfrm>
            <a:off x="175041" y="1681534"/>
            <a:ext cx="5255446" cy="513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53565" y="5888096"/>
            <a:ext cx="1492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4"/>
              </a:rPr>
              <a:t>לחץ כאן לקישור לאתר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95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59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מבנה השיעור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8EDC31DE-9A3E-4515-AD54-62D3CCDA3045}"/>
              </a:ext>
            </a:extLst>
          </p:cNvPr>
          <p:cNvSpPr/>
          <p:nvPr/>
        </p:nvSpPr>
        <p:spPr>
          <a:xfrm>
            <a:off x="3347990" y="3429235"/>
            <a:ext cx="5145310" cy="8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7" y="10074"/>
                </a:moveTo>
                <a:lnTo>
                  <a:pt x="19717" y="10074"/>
                </a:lnTo>
                <a:cubicBezTo>
                  <a:pt x="19676" y="4440"/>
                  <a:pt x="18939" y="0"/>
                  <a:pt x="18039" y="0"/>
                </a:cubicBezTo>
                <a:cubicBezTo>
                  <a:pt x="17138" y="0"/>
                  <a:pt x="16401" y="4439"/>
                  <a:pt x="16360" y="10074"/>
                </a:cubicBezTo>
                <a:lnTo>
                  <a:pt x="9565" y="10074"/>
                </a:lnTo>
                <a:lnTo>
                  <a:pt x="8010" y="19807"/>
                </a:lnTo>
                <a:lnTo>
                  <a:pt x="423" y="19807"/>
                </a:lnTo>
                <a:cubicBezTo>
                  <a:pt x="396" y="19210"/>
                  <a:pt x="314" y="18868"/>
                  <a:pt x="218" y="18868"/>
                </a:cubicBezTo>
                <a:cubicBezTo>
                  <a:pt x="96" y="18868"/>
                  <a:pt x="0" y="19466"/>
                  <a:pt x="0" y="20234"/>
                </a:cubicBezTo>
                <a:cubicBezTo>
                  <a:pt x="0" y="21002"/>
                  <a:pt x="96" y="21600"/>
                  <a:pt x="218" y="21600"/>
                </a:cubicBezTo>
                <a:cubicBezTo>
                  <a:pt x="314" y="21600"/>
                  <a:pt x="396" y="21173"/>
                  <a:pt x="423" y="20661"/>
                </a:cubicBezTo>
                <a:lnTo>
                  <a:pt x="8064" y="20661"/>
                </a:lnTo>
                <a:lnTo>
                  <a:pt x="9620" y="10928"/>
                </a:lnTo>
                <a:lnTo>
                  <a:pt x="16360" y="10928"/>
                </a:lnTo>
                <a:cubicBezTo>
                  <a:pt x="16401" y="16563"/>
                  <a:pt x="17138" y="21002"/>
                  <a:pt x="18039" y="21002"/>
                </a:cubicBezTo>
                <a:cubicBezTo>
                  <a:pt x="18939" y="21002"/>
                  <a:pt x="19676" y="16563"/>
                  <a:pt x="19717" y="10928"/>
                </a:cubicBezTo>
                <a:lnTo>
                  <a:pt x="21177" y="10928"/>
                </a:lnTo>
                <a:cubicBezTo>
                  <a:pt x="21204" y="11526"/>
                  <a:pt x="21286" y="11867"/>
                  <a:pt x="21382" y="11867"/>
                </a:cubicBezTo>
                <a:cubicBezTo>
                  <a:pt x="21504" y="11867"/>
                  <a:pt x="21600" y="11270"/>
                  <a:pt x="21600" y="10501"/>
                </a:cubicBezTo>
                <a:cubicBezTo>
                  <a:pt x="21600" y="9733"/>
                  <a:pt x="21504" y="9135"/>
                  <a:pt x="21382" y="9135"/>
                </a:cubicBezTo>
                <a:cubicBezTo>
                  <a:pt x="21286" y="9050"/>
                  <a:pt x="21204" y="9477"/>
                  <a:pt x="21177" y="10074"/>
                </a:cubicBezTo>
                <a:close/>
                <a:moveTo>
                  <a:pt x="18039" y="1366"/>
                </a:moveTo>
                <a:cubicBezTo>
                  <a:pt x="18816" y="1366"/>
                  <a:pt x="19458" y="5208"/>
                  <a:pt x="19499" y="10074"/>
                </a:cubicBezTo>
                <a:lnTo>
                  <a:pt x="19335" y="10074"/>
                </a:lnTo>
                <a:cubicBezTo>
                  <a:pt x="19294" y="5805"/>
                  <a:pt x="18735" y="2390"/>
                  <a:pt x="18039" y="2390"/>
                </a:cubicBezTo>
                <a:cubicBezTo>
                  <a:pt x="17343" y="2390"/>
                  <a:pt x="16783" y="5805"/>
                  <a:pt x="16742" y="10074"/>
                </a:cubicBezTo>
                <a:lnTo>
                  <a:pt x="16579" y="10074"/>
                </a:lnTo>
                <a:cubicBezTo>
                  <a:pt x="16620" y="5208"/>
                  <a:pt x="17261" y="1366"/>
                  <a:pt x="18039" y="1366"/>
                </a:cubicBezTo>
                <a:close/>
                <a:moveTo>
                  <a:pt x="18039" y="19636"/>
                </a:moveTo>
                <a:cubicBezTo>
                  <a:pt x="17261" y="19636"/>
                  <a:pt x="16620" y="15794"/>
                  <a:pt x="16579" y="10928"/>
                </a:cubicBezTo>
                <a:lnTo>
                  <a:pt x="16742" y="10928"/>
                </a:lnTo>
                <a:cubicBezTo>
                  <a:pt x="16783" y="15197"/>
                  <a:pt x="17343" y="18612"/>
                  <a:pt x="18039" y="18612"/>
                </a:cubicBezTo>
                <a:cubicBezTo>
                  <a:pt x="18735" y="18612"/>
                  <a:pt x="19294" y="15197"/>
                  <a:pt x="19335" y="10928"/>
                </a:cubicBezTo>
                <a:lnTo>
                  <a:pt x="19499" y="10928"/>
                </a:lnTo>
                <a:cubicBezTo>
                  <a:pt x="19458" y="15709"/>
                  <a:pt x="18816" y="19636"/>
                  <a:pt x="18039" y="19636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6DE17729-AA8E-449C-9068-E03447D0DA97}"/>
              </a:ext>
            </a:extLst>
          </p:cNvPr>
          <p:cNvSpPr/>
          <p:nvPr/>
        </p:nvSpPr>
        <p:spPr>
          <a:xfrm>
            <a:off x="3478003" y="3949288"/>
            <a:ext cx="3971936" cy="799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4" y="10361"/>
                </a:moveTo>
                <a:lnTo>
                  <a:pt x="15254" y="10361"/>
                </a:lnTo>
                <a:cubicBezTo>
                  <a:pt x="15201" y="4566"/>
                  <a:pt x="14247" y="0"/>
                  <a:pt x="13080" y="0"/>
                </a:cubicBezTo>
                <a:cubicBezTo>
                  <a:pt x="11914" y="0"/>
                  <a:pt x="10959" y="4566"/>
                  <a:pt x="10906" y="10361"/>
                </a:cubicBezTo>
                <a:lnTo>
                  <a:pt x="548" y="10361"/>
                </a:lnTo>
                <a:cubicBezTo>
                  <a:pt x="513" y="9746"/>
                  <a:pt x="407" y="9395"/>
                  <a:pt x="283" y="9395"/>
                </a:cubicBezTo>
                <a:cubicBezTo>
                  <a:pt x="124" y="9395"/>
                  <a:pt x="0" y="10010"/>
                  <a:pt x="0" y="10800"/>
                </a:cubicBezTo>
                <a:cubicBezTo>
                  <a:pt x="0" y="11590"/>
                  <a:pt x="124" y="12205"/>
                  <a:pt x="283" y="12205"/>
                </a:cubicBezTo>
                <a:cubicBezTo>
                  <a:pt x="407" y="12205"/>
                  <a:pt x="513" y="11766"/>
                  <a:pt x="548" y="11239"/>
                </a:cubicBezTo>
                <a:lnTo>
                  <a:pt x="10906" y="11239"/>
                </a:lnTo>
                <a:cubicBezTo>
                  <a:pt x="10959" y="17034"/>
                  <a:pt x="11914" y="21600"/>
                  <a:pt x="13080" y="21600"/>
                </a:cubicBezTo>
                <a:cubicBezTo>
                  <a:pt x="14247" y="21600"/>
                  <a:pt x="15201" y="17034"/>
                  <a:pt x="15254" y="11239"/>
                </a:cubicBezTo>
                <a:lnTo>
                  <a:pt x="21070" y="11239"/>
                </a:lnTo>
                <a:cubicBezTo>
                  <a:pt x="21123" y="11678"/>
                  <a:pt x="21211" y="11942"/>
                  <a:pt x="21317" y="11942"/>
                </a:cubicBezTo>
                <a:cubicBezTo>
                  <a:pt x="21476" y="11942"/>
                  <a:pt x="21600" y="11327"/>
                  <a:pt x="21600" y="10537"/>
                </a:cubicBezTo>
                <a:cubicBezTo>
                  <a:pt x="21600" y="9746"/>
                  <a:pt x="21476" y="9132"/>
                  <a:pt x="21317" y="9132"/>
                </a:cubicBezTo>
                <a:cubicBezTo>
                  <a:pt x="21176" y="9132"/>
                  <a:pt x="21052" y="9659"/>
                  <a:pt x="21034" y="10361"/>
                </a:cubicBezTo>
                <a:close/>
                <a:moveTo>
                  <a:pt x="13098" y="1405"/>
                </a:moveTo>
                <a:cubicBezTo>
                  <a:pt x="14105" y="1405"/>
                  <a:pt x="14936" y="5356"/>
                  <a:pt x="14989" y="10361"/>
                </a:cubicBezTo>
                <a:lnTo>
                  <a:pt x="14777" y="10361"/>
                </a:lnTo>
                <a:cubicBezTo>
                  <a:pt x="14724" y="5971"/>
                  <a:pt x="13999" y="2459"/>
                  <a:pt x="13098" y="2459"/>
                </a:cubicBezTo>
                <a:cubicBezTo>
                  <a:pt x="12196" y="2459"/>
                  <a:pt x="11472" y="5971"/>
                  <a:pt x="11419" y="10361"/>
                </a:cubicBezTo>
                <a:lnTo>
                  <a:pt x="11207" y="10361"/>
                </a:lnTo>
                <a:cubicBezTo>
                  <a:pt x="11260" y="5356"/>
                  <a:pt x="12073" y="1405"/>
                  <a:pt x="13098" y="1405"/>
                </a:cubicBezTo>
                <a:close/>
                <a:moveTo>
                  <a:pt x="13098" y="20195"/>
                </a:moveTo>
                <a:cubicBezTo>
                  <a:pt x="12090" y="20195"/>
                  <a:pt x="11260" y="16244"/>
                  <a:pt x="11207" y="11239"/>
                </a:cubicBezTo>
                <a:lnTo>
                  <a:pt x="11419" y="11239"/>
                </a:lnTo>
                <a:cubicBezTo>
                  <a:pt x="11472" y="15629"/>
                  <a:pt x="12196" y="19142"/>
                  <a:pt x="13098" y="19142"/>
                </a:cubicBezTo>
                <a:cubicBezTo>
                  <a:pt x="13999" y="19142"/>
                  <a:pt x="14724" y="15629"/>
                  <a:pt x="14777" y="11239"/>
                </a:cubicBezTo>
                <a:lnTo>
                  <a:pt x="14989" y="11239"/>
                </a:lnTo>
                <a:cubicBezTo>
                  <a:pt x="14936" y="16244"/>
                  <a:pt x="14105" y="20195"/>
                  <a:pt x="13098" y="201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1E74DF3A-7748-4DB0-808C-2872C220610B}"/>
              </a:ext>
            </a:extLst>
          </p:cNvPr>
          <p:cNvSpPr/>
          <p:nvPr/>
        </p:nvSpPr>
        <p:spPr>
          <a:xfrm>
            <a:off x="3705525" y="4436842"/>
            <a:ext cx="4797526" cy="1010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1" y="11946"/>
                </a:moveTo>
                <a:cubicBezTo>
                  <a:pt x="21249" y="11946"/>
                  <a:pt x="21161" y="12293"/>
                  <a:pt x="21132" y="12710"/>
                </a:cubicBezTo>
                <a:lnTo>
                  <a:pt x="18176" y="12710"/>
                </a:lnTo>
                <a:cubicBezTo>
                  <a:pt x="18132" y="8126"/>
                  <a:pt x="17341" y="4514"/>
                  <a:pt x="16376" y="4514"/>
                </a:cubicBezTo>
                <a:cubicBezTo>
                  <a:pt x="15410" y="4514"/>
                  <a:pt x="14619" y="8126"/>
                  <a:pt x="14576" y="12710"/>
                </a:cubicBezTo>
                <a:lnTo>
                  <a:pt x="7932" y="12710"/>
                </a:lnTo>
                <a:lnTo>
                  <a:pt x="5415" y="764"/>
                </a:lnTo>
                <a:lnTo>
                  <a:pt x="454" y="764"/>
                </a:lnTo>
                <a:cubicBezTo>
                  <a:pt x="424" y="278"/>
                  <a:pt x="337" y="0"/>
                  <a:pt x="234" y="0"/>
                </a:cubicBezTo>
                <a:cubicBezTo>
                  <a:pt x="102" y="0"/>
                  <a:pt x="0" y="486"/>
                  <a:pt x="0" y="1111"/>
                </a:cubicBezTo>
                <a:cubicBezTo>
                  <a:pt x="0" y="1736"/>
                  <a:pt x="102" y="2222"/>
                  <a:pt x="234" y="2222"/>
                </a:cubicBezTo>
                <a:cubicBezTo>
                  <a:pt x="337" y="2222"/>
                  <a:pt x="424" y="1875"/>
                  <a:pt x="454" y="1459"/>
                </a:cubicBezTo>
                <a:lnTo>
                  <a:pt x="5356" y="1459"/>
                </a:lnTo>
                <a:lnTo>
                  <a:pt x="7873" y="13404"/>
                </a:lnTo>
                <a:lnTo>
                  <a:pt x="14590" y="13404"/>
                </a:lnTo>
                <a:cubicBezTo>
                  <a:pt x="14634" y="17988"/>
                  <a:pt x="15424" y="21600"/>
                  <a:pt x="16390" y="21600"/>
                </a:cubicBezTo>
                <a:cubicBezTo>
                  <a:pt x="17356" y="21600"/>
                  <a:pt x="18146" y="17988"/>
                  <a:pt x="18190" y="13404"/>
                </a:cubicBezTo>
                <a:lnTo>
                  <a:pt x="21146" y="13404"/>
                </a:lnTo>
                <a:cubicBezTo>
                  <a:pt x="21176" y="13891"/>
                  <a:pt x="21263" y="14168"/>
                  <a:pt x="21366" y="14168"/>
                </a:cubicBezTo>
                <a:cubicBezTo>
                  <a:pt x="21498" y="14168"/>
                  <a:pt x="21600" y="13682"/>
                  <a:pt x="21600" y="13057"/>
                </a:cubicBezTo>
                <a:cubicBezTo>
                  <a:pt x="21600" y="12432"/>
                  <a:pt x="21483" y="11946"/>
                  <a:pt x="21351" y="11946"/>
                </a:cubicBezTo>
                <a:close/>
                <a:moveTo>
                  <a:pt x="16376" y="5626"/>
                </a:moveTo>
                <a:cubicBezTo>
                  <a:pt x="17210" y="5626"/>
                  <a:pt x="17898" y="8751"/>
                  <a:pt x="17941" y="12710"/>
                </a:cubicBezTo>
                <a:lnTo>
                  <a:pt x="17766" y="12710"/>
                </a:lnTo>
                <a:cubicBezTo>
                  <a:pt x="17722" y="9237"/>
                  <a:pt x="17122" y="6459"/>
                  <a:pt x="16376" y="6459"/>
                </a:cubicBezTo>
                <a:cubicBezTo>
                  <a:pt x="15629" y="6459"/>
                  <a:pt x="15029" y="9237"/>
                  <a:pt x="14985" y="12710"/>
                </a:cubicBezTo>
                <a:lnTo>
                  <a:pt x="14810" y="12710"/>
                </a:lnTo>
                <a:cubicBezTo>
                  <a:pt x="14854" y="8821"/>
                  <a:pt x="15527" y="5626"/>
                  <a:pt x="16376" y="5626"/>
                </a:cubicBezTo>
                <a:close/>
                <a:moveTo>
                  <a:pt x="16376" y="20558"/>
                </a:moveTo>
                <a:cubicBezTo>
                  <a:pt x="15541" y="20558"/>
                  <a:pt x="14854" y="17433"/>
                  <a:pt x="14810" y="13474"/>
                </a:cubicBezTo>
                <a:lnTo>
                  <a:pt x="14985" y="13474"/>
                </a:lnTo>
                <a:cubicBezTo>
                  <a:pt x="15029" y="16947"/>
                  <a:pt x="15629" y="19725"/>
                  <a:pt x="16376" y="19725"/>
                </a:cubicBezTo>
                <a:cubicBezTo>
                  <a:pt x="17122" y="19725"/>
                  <a:pt x="17722" y="16947"/>
                  <a:pt x="17766" y="13474"/>
                </a:cubicBezTo>
                <a:lnTo>
                  <a:pt x="17941" y="13474"/>
                </a:lnTo>
                <a:cubicBezTo>
                  <a:pt x="17898" y="17363"/>
                  <a:pt x="17210" y="20558"/>
                  <a:pt x="16376" y="2055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6CB9678E-119B-4267-ACAA-AC859C95D1AA}"/>
              </a:ext>
            </a:extLst>
          </p:cNvPr>
          <p:cNvSpPr/>
          <p:nvPr/>
        </p:nvSpPr>
        <p:spPr>
          <a:xfrm>
            <a:off x="3478003" y="2194102"/>
            <a:ext cx="4970073" cy="175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27" y="21600"/>
                </a:moveTo>
                <a:cubicBezTo>
                  <a:pt x="326" y="21600"/>
                  <a:pt x="411" y="21400"/>
                  <a:pt x="439" y="21161"/>
                </a:cubicBezTo>
                <a:lnTo>
                  <a:pt x="3785" y="21161"/>
                </a:lnTo>
                <a:lnTo>
                  <a:pt x="9460" y="5111"/>
                </a:lnTo>
                <a:lnTo>
                  <a:pt x="14006" y="5111"/>
                </a:lnTo>
                <a:cubicBezTo>
                  <a:pt x="14048" y="7746"/>
                  <a:pt x="14810" y="9822"/>
                  <a:pt x="15742" y="9822"/>
                </a:cubicBezTo>
                <a:cubicBezTo>
                  <a:pt x="16674" y="9822"/>
                  <a:pt x="17436" y="7746"/>
                  <a:pt x="17479" y="5111"/>
                </a:cubicBezTo>
                <a:lnTo>
                  <a:pt x="21149" y="5111"/>
                </a:lnTo>
                <a:cubicBezTo>
                  <a:pt x="21178" y="5390"/>
                  <a:pt x="21262" y="5550"/>
                  <a:pt x="21361" y="5550"/>
                </a:cubicBezTo>
                <a:cubicBezTo>
                  <a:pt x="21488" y="5550"/>
                  <a:pt x="21587" y="5270"/>
                  <a:pt x="21587" y="4911"/>
                </a:cubicBezTo>
                <a:cubicBezTo>
                  <a:pt x="21587" y="4552"/>
                  <a:pt x="21488" y="4272"/>
                  <a:pt x="21361" y="4272"/>
                </a:cubicBezTo>
                <a:cubicBezTo>
                  <a:pt x="21262" y="4272"/>
                  <a:pt x="21178" y="4472"/>
                  <a:pt x="21149" y="4711"/>
                </a:cubicBezTo>
                <a:lnTo>
                  <a:pt x="17479" y="4711"/>
                </a:lnTo>
                <a:cubicBezTo>
                  <a:pt x="17436" y="2076"/>
                  <a:pt x="16674" y="0"/>
                  <a:pt x="15742" y="0"/>
                </a:cubicBezTo>
                <a:cubicBezTo>
                  <a:pt x="14810" y="0"/>
                  <a:pt x="14048" y="2076"/>
                  <a:pt x="14006" y="4711"/>
                </a:cubicBezTo>
                <a:lnTo>
                  <a:pt x="9403" y="4711"/>
                </a:lnTo>
                <a:lnTo>
                  <a:pt x="3728" y="20762"/>
                </a:lnTo>
                <a:lnTo>
                  <a:pt x="439" y="20762"/>
                </a:lnTo>
                <a:cubicBezTo>
                  <a:pt x="410" y="20482"/>
                  <a:pt x="326" y="20322"/>
                  <a:pt x="227" y="20322"/>
                </a:cubicBezTo>
                <a:cubicBezTo>
                  <a:pt x="100" y="20322"/>
                  <a:pt x="1" y="20602"/>
                  <a:pt x="1" y="20961"/>
                </a:cubicBezTo>
                <a:cubicBezTo>
                  <a:pt x="-13" y="21281"/>
                  <a:pt x="100" y="21600"/>
                  <a:pt x="227" y="21600"/>
                </a:cubicBezTo>
                <a:close/>
                <a:moveTo>
                  <a:pt x="15756" y="9143"/>
                </a:moveTo>
                <a:cubicBezTo>
                  <a:pt x="14952" y="9143"/>
                  <a:pt x="14288" y="7346"/>
                  <a:pt x="14246" y="5071"/>
                </a:cubicBezTo>
                <a:lnTo>
                  <a:pt x="14415" y="5071"/>
                </a:lnTo>
                <a:cubicBezTo>
                  <a:pt x="14458" y="7067"/>
                  <a:pt x="15036" y="8664"/>
                  <a:pt x="15756" y="8664"/>
                </a:cubicBezTo>
                <a:cubicBezTo>
                  <a:pt x="16476" y="8664"/>
                  <a:pt x="17055" y="7067"/>
                  <a:pt x="17098" y="5071"/>
                </a:cubicBezTo>
                <a:lnTo>
                  <a:pt x="17267" y="5071"/>
                </a:lnTo>
                <a:cubicBezTo>
                  <a:pt x="17225" y="7346"/>
                  <a:pt x="16561" y="9143"/>
                  <a:pt x="15756" y="9143"/>
                </a:cubicBezTo>
                <a:close/>
                <a:moveTo>
                  <a:pt x="15756" y="599"/>
                </a:moveTo>
                <a:cubicBezTo>
                  <a:pt x="16561" y="599"/>
                  <a:pt x="17225" y="2396"/>
                  <a:pt x="17267" y="4671"/>
                </a:cubicBezTo>
                <a:lnTo>
                  <a:pt x="17098" y="4671"/>
                </a:lnTo>
                <a:cubicBezTo>
                  <a:pt x="17055" y="2675"/>
                  <a:pt x="16476" y="1078"/>
                  <a:pt x="15756" y="1078"/>
                </a:cubicBezTo>
                <a:cubicBezTo>
                  <a:pt x="15036" y="1078"/>
                  <a:pt x="14458" y="2675"/>
                  <a:pt x="14415" y="4671"/>
                </a:cubicBezTo>
                <a:lnTo>
                  <a:pt x="14246" y="4671"/>
                </a:lnTo>
                <a:cubicBezTo>
                  <a:pt x="14288" y="2396"/>
                  <a:pt x="14938" y="599"/>
                  <a:pt x="15756" y="5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6B56F-898E-4732-BA5D-258FC5AF8F3B}"/>
              </a:ext>
            </a:extLst>
          </p:cNvPr>
          <p:cNvSpPr txBox="1"/>
          <p:nvPr/>
        </p:nvSpPr>
        <p:spPr>
          <a:xfrm>
            <a:off x="8623312" y="2369166"/>
            <a:ext cx="170189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מבוא ורקע </a:t>
            </a:r>
            <a:endParaRPr lang="en-US" sz="2000" b="1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F84CF-9846-4D46-BCD5-20E60F8E9FF4}"/>
              </a:ext>
            </a:extLst>
          </p:cNvPr>
          <p:cNvSpPr txBox="1"/>
          <p:nvPr/>
        </p:nvSpPr>
        <p:spPr>
          <a:xfrm>
            <a:off x="7432818" y="5762962"/>
            <a:ext cx="319916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אסיף והכשרה להנחייה בבית</a:t>
            </a:r>
            <a:endParaRPr lang="en-US" sz="2000" b="1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AD419-584E-492B-8B32-012691F1F966}"/>
              </a:ext>
            </a:extLst>
          </p:cNvPr>
          <p:cNvSpPr txBox="1"/>
          <p:nvPr/>
        </p:nvSpPr>
        <p:spPr>
          <a:xfrm>
            <a:off x="8577671" y="3585077"/>
            <a:ext cx="2029369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כללי שימוש בערכה</a:t>
            </a:r>
            <a:endParaRPr lang="en-US" sz="2000" b="1" noProof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4CF1B-B088-4EC4-87AA-B93DC8E88CAB}"/>
              </a:ext>
            </a:extLst>
          </p:cNvPr>
          <p:cNvSpPr txBox="1"/>
          <p:nvPr/>
        </p:nvSpPr>
        <p:spPr>
          <a:xfrm>
            <a:off x="7739594" y="4182998"/>
            <a:ext cx="258561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חלוקה לקבוצות ומשחק  </a:t>
            </a:r>
            <a:endParaRPr lang="en-US" sz="2000" b="1" noProof="1"/>
          </a:p>
        </p:txBody>
      </p:sp>
      <p:sp>
        <p:nvSpPr>
          <p:cNvPr id="39" name="מלבן 38"/>
          <p:cNvSpPr/>
          <p:nvPr/>
        </p:nvSpPr>
        <p:spPr>
          <a:xfrm>
            <a:off x="204197" y="1843118"/>
            <a:ext cx="3554171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כל קבוצה מקבלת אחד מן </a:t>
            </a:r>
            <a:r>
              <a:rPr lang="he-IL" sz="2400" dirty="0" smtClean="0"/>
              <a:t>חלקי העץ: שורשים, גזע, צמרת-פירות</a:t>
            </a:r>
          </a:p>
          <a:p>
            <a:pPr algn="r" rtl="1"/>
            <a:r>
              <a:rPr lang="he-IL" sz="2400" dirty="0" smtClean="0"/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הקבוצה </a:t>
            </a:r>
            <a:r>
              <a:rPr lang="he-IL" sz="2400" dirty="0"/>
              <a:t>בוחרת קלף  בהתאם לערך וכן נציג אשר יציג בפני המליאה את התייחסות הקבוצה ברמת הקבוצתית </a:t>
            </a:r>
            <a:r>
              <a:rPr lang="he-IL" sz="2400" dirty="0" smtClean="0"/>
              <a:t>לקלף </a:t>
            </a:r>
            <a:r>
              <a:rPr lang="he-IL" sz="2400" dirty="0"/>
              <a:t>שנבחר ולשאלות </a:t>
            </a:r>
            <a:r>
              <a:rPr lang="he-IL" sz="2400" dirty="0" smtClean="0"/>
              <a:t>שנבחרו</a:t>
            </a:r>
          </a:p>
          <a:p>
            <a:pPr algn="r" rtl="1"/>
            <a:endParaRPr lang="he-IL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65920" y="240481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10</a:t>
            </a:r>
            <a:endParaRPr lang="he-IL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83829" y="365350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5</a:t>
            </a:r>
            <a:endParaRPr lang="he-IL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47690" y="4141236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20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2696" y="487036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5798" y="5901725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3828262" y="5559930"/>
            <a:ext cx="6803722" cy="1414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7804200" y="5295554"/>
            <a:ext cx="2716954" cy="6897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CFD190-9950-45E3-836A-B834079082DF}"/>
              </a:ext>
            </a:extLst>
          </p:cNvPr>
          <p:cNvSpPr txBox="1"/>
          <p:nvPr/>
        </p:nvSpPr>
        <p:spPr>
          <a:xfrm>
            <a:off x="7347547" y="5344845"/>
            <a:ext cx="305377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 smtClean="0"/>
              <a:t>משימה בקבוצה למליאה</a:t>
            </a:r>
            <a:endParaRPr lang="en-US" sz="2000" b="1" noProof="1"/>
          </a:p>
        </p:txBody>
      </p:sp>
    </p:spTree>
    <p:extLst>
      <p:ext uri="{BB962C8B-B14F-4D97-AF65-F5344CB8AC3E}">
        <p14:creationId xmlns:p14="http://schemas.microsoft.com/office/powerpoint/2010/main" val="29123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6210" y="722203"/>
            <a:ext cx="517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221F1F"/>
                </a:solidFill>
                <a:latin typeface="apolo"/>
              </a:rPr>
              <a:t>כִּי הָאָדָם עֵץ הַשָּׂדֶה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487" y="1729467"/>
            <a:ext cx="36262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err="1" smtClean="0"/>
              <a:t>צפיה</a:t>
            </a:r>
            <a:r>
              <a:rPr lang="he-IL" b="1" dirty="0" smtClean="0"/>
              <a:t> </a:t>
            </a:r>
            <a:r>
              <a:rPr lang="he-IL" b="1" dirty="0" smtClean="0">
                <a:hlinkClick r:id="rId3"/>
              </a:rPr>
              <a:t>בסרטון – חג פירות היבשים </a:t>
            </a:r>
            <a:r>
              <a:rPr lang="he-IL" dirty="0" smtClean="0">
                <a:hlinkClick r:id="rId3"/>
              </a:rPr>
              <a:t> 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782973" y="2295331"/>
            <a:ext cx="9380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אַרְבָּעָה רָאשֵׁי שָׁנִים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הֵם: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בְּנִיסָן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לַמְּלָכִים וְלָרְגָלִים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בֶּאֱלוּל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לְמַעְשַׂר </a:t>
            </a:r>
            <a:r>
              <a:rPr lang="he-IL" sz="2400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בְּהֵמָה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</a:p>
          <a:p>
            <a:pPr algn="r"/>
            <a:r>
              <a:rPr lang="he-IL" sz="2400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</a:t>
            </a: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בְּתִשְׁרֵי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לַשָּׁנִים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וְלַשְּׁמִטִּין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וְלַיּוֹבְלוֹת, לַנְּטִיּעָה וְלַיְרָקוֹת.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בִּשְׁבָט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לָאִילָן,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כְּדִבְרֵי בֵית שַׁמַּאי. בֵּית הִלֵּל אוֹמְרִים, </a:t>
            </a:r>
            <a:endParaRPr lang="he-IL" sz="2400" dirty="0" smtClean="0">
              <a:solidFill>
                <a:srgbClr val="2021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24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בַּחֲמִשָּׁה </a:t>
            </a: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עָשָׂר בּוֹ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."</a:t>
            </a:r>
            <a:r>
              <a:rPr lang="en-US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he-IL" sz="16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מסכת ראש השנה</a:t>
            </a:r>
            <a:endParaRPr lang="he-IL" sz="1600" dirty="0"/>
          </a:p>
        </p:txBody>
      </p:sp>
      <p:sp>
        <p:nvSpPr>
          <p:cNvPr id="3" name="מלבן 2"/>
          <p:cNvSpPr/>
          <p:nvPr/>
        </p:nvSpPr>
        <p:spPr>
          <a:xfrm>
            <a:off x="1279363" y="5046408"/>
            <a:ext cx="89193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sz="2400" b="1" dirty="0">
                <a:solidFill>
                  <a:srgbClr val="221F1F"/>
                </a:solidFill>
                <a:latin typeface="apolo"/>
              </a:rPr>
              <a:t>כִּי תָצוּר אֶל עִיר יָמִים רַבִּים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לְהִלָּחֵם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 עָלֶיהָ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לְתָפְשָׂה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ּ </a:t>
            </a:r>
            <a:endParaRPr lang="he-IL" sz="2400" b="1" dirty="0" smtClean="0">
              <a:solidFill>
                <a:srgbClr val="221F1F"/>
              </a:solidFill>
              <a:latin typeface="apolo"/>
            </a:endParaRPr>
          </a:p>
          <a:p>
            <a:pPr algn="r" rtl="1" fontAlgn="base"/>
            <a:r>
              <a:rPr lang="he-IL" sz="2400" b="1" dirty="0" smtClean="0">
                <a:solidFill>
                  <a:srgbClr val="221F1F"/>
                </a:solidFill>
                <a:latin typeface="apolo"/>
              </a:rPr>
              <a:t>לֹא 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תַשְׁחִית אֶת עֵצָהּ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לִנְדֹּח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ַ עָלָיו גַּרְזֶן </a:t>
            </a:r>
            <a:endParaRPr lang="he-IL" sz="2400" b="1" dirty="0" smtClean="0">
              <a:solidFill>
                <a:srgbClr val="221F1F"/>
              </a:solidFill>
              <a:latin typeface="apolo"/>
            </a:endParaRPr>
          </a:p>
          <a:p>
            <a:pPr algn="r" rtl="1" fontAlgn="base"/>
            <a:r>
              <a:rPr lang="he-IL" sz="2400" b="1" dirty="0" smtClean="0">
                <a:solidFill>
                  <a:srgbClr val="221F1F"/>
                </a:solidFill>
                <a:latin typeface="apolo"/>
              </a:rPr>
              <a:t>כִּי 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מִמֶּנּוּ תֹאכֵל וְאֹתוֹ לֹא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תִכְרֹת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 </a:t>
            </a:r>
            <a:endParaRPr lang="he-IL" sz="2400" b="1" dirty="0" smtClean="0">
              <a:solidFill>
                <a:srgbClr val="221F1F"/>
              </a:solidFill>
              <a:latin typeface="apolo"/>
            </a:endParaRPr>
          </a:p>
          <a:p>
            <a:pPr algn="r" rtl="1" fontAlgn="base"/>
            <a:r>
              <a:rPr lang="he-IL" sz="2400" b="1" dirty="0" smtClean="0">
                <a:solidFill>
                  <a:srgbClr val="00B050"/>
                </a:solidFill>
                <a:latin typeface="apolo"/>
              </a:rPr>
              <a:t>כִּי </a:t>
            </a:r>
            <a:r>
              <a:rPr lang="he-IL" sz="2400" b="1" dirty="0">
                <a:solidFill>
                  <a:srgbClr val="00B050"/>
                </a:solidFill>
                <a:latin typeface="apolo"/>
              </a:rPr>
              <a:t>הָאָדָם עֵץ הַשָּׂדֶה 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לָבֹא מִפָּנֶיךָ בַּמָּצוֹר:</a:t>
            </a:r>
            <a:br>
              <a:rPr lang="he-IL" sz="2400" b="1" dirty="0">
                <a:solidFill>
                  <a:srgbClr val="221F1F"/>
                </a:solidFill>
                <a:latin typeface="apolo"/>
              </a:rPr>
            </a:br>
            <a:r>
              <a:rPr lang="he-IL" sz="1400" b="1" dirty="0">
                <a:solidFill>
                  <a:srgbClr val="221F1F"/>
                </a:solidFill>
                <a:latin typeface="apolo"/>
              </a:rPr>
              <a:t>רַק עֵץ אֲשֶׁר תֵּדַע כִּי לֹא עֵץ מַאֲכָל הוּא אֹתוֹ תַשְׁחִית וְכָרָתָּ וּבָנִיתָ מָצוֹר עַל הָעִיר אֲשֶׁר הִוא עֹשָׂה עִמְּךָ מִלְחָמָה עַד רִדְתָּהּ</a:t>
            </a:r>
            <a:r>
              <a:rPr lang="he-IL" sz="1400" b="1" dirty="0" smtClean="0">
                <a:solidFill>
                  <a:srgbClr val="221F1F"/>
                </a:solidFill>
                <a:latin typeface="apolo"/>
              </a:rPr>
              <a:t>:</a:t>
            </a:r>
          </a:p>
          <a:p>
            <a:pPr algn="r" rtl="1" fontAlgn="base"/>
            <a:endParaRPr lang="he-IL" sz="1400" b="1" i="0" dirty="0">
              <a:solidFill>
                <a:srgbClr val="221F1F"/>
              </a:solidFill>
              <a:effectLst/>
              <a:latin typeface="apolo"/>
            </a:endParaRPr>
          </a:p>
          <a:p>
            <a:pPr rtl="1" fontAlgn="base"/>
            <a:r>
              <a:rPr lang="he-IL" sz="1400" b="1" dirty="0" smtClean="0">
                <a:solidFill>
                  <a:srgbClr val="221F1F"/>
                </a:solidFill>
                <a:latin typeface="apolo"/>
              </a:rPr>
              <a:t>דברים פרק  כ</a:t>
            </a:r>
            <a:endParaRPr lang="he-IL" sz="1400" b="1" i="0" dirty="0">
              <a:solidFill>
                <a:srgbClr val="221F1F"/>
              </a:solidFill>
              <a:effectLst/>
              <a:latin typeface="apolo"/>
            </a:endParaRPr>
          </a:p>
        </p:txBody>
      </p:sp>
    </p:spTree>
    <p:extLst>
      <p:ext uri="{BB962C8B-B14F-4D97-AF65-F5344CB8AC3E}">
        <p14:creationId xmlns:p14="http://schemas.microsoft.com/office/powerpoint/2010/main" val="25990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014" y="709183"/>
            <a:ext cx="259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מבנה השיעור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8EDC31DE-9A3E-4515-AD54-62D3CCDA3045}"/>
              </a:ext>
            </a:extLst>
          </p:cNvPr>
          <p:cNvSpPr/>
          <p:nvPr/>
        </p:nvSpPr>
        <p:spPr>
          <a:xfrm>
            <a:off x="3347990" y="3429235"/>
            <a:ext cx="5145310" cy="8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7" y="10074"/>
                </a:moveTo>
                <a:lnTo>
                  <a:pt x="19717" y="10074"/>
                </a:lnTo>
                <a:cubicBezTo>
                  <a:pt x="19676" y="4440"/>
                  <a:pt x="18939" y="0"/>
                  <a:pt x="18039" y="0"/>
                </a:cubicBezTo>
                <a:cubicBezTo>
                  <a:pt x="17138" y="0"/>
                  <a:pt x="16401" y="4439"/>
                  <a:pt x="16360" y="10074"/>
                </a:cubicBezTo>
                <a:lnTo>
                  <a:pt x="9565" y="10074"/>
                </a:lnTo>
                <a:lnTo>
                  <a:pt x="8010" y="19807"/>
                </a:lnTo>
                <a:lnTo>
                  <a:pt x="423" y="19807"/>
                </a:lnTo>
                <a:cubicBezTo>
                  <a:pt x="396" y="19210"/>
                  <a:pt x="314" y="18868"/>
                  <a:pt x="218" y="18868"/>
                </a:cubicBezTo>
                <a:cubicBezTo>
                  <a:pt x="96" y="18868"/>
                  <a:pt x="0" y="19466"/>
                  <a:pt x="0" y="20234"/>
                </a:cubicBezTo>
                <a:cubicBezTo>
                  <a:pt x="0" y="21002"/>
                  <a:pt x="96" y="21600"/>
                  <a:pt x="218" y="21600"/>
                </a:cubicBezTo>
                <a:cubicBezTo>
                  <a:pt x="314" y="21600"/>
                  <a:pt x="396" y="21173"/>
                  <a:pt x="423" y="20661"/>
                </a:cubicBezTo>
                <a:lnTo>
                  <a:pt x="8064" y="20661"/>
                </a:lnTo>
                <a:lnTo>
                  <a:pt x="9620" y="10928"/>
                </a:lnTo>
                <a:lnTo>
                  <a:pt x="16360" y="10928"/>
                </a:lnTo>
                <a:cubicBezTo>
                  <a:pt x="16401" y="16563"/>
                  <a:pt x="17138" y="21002"/>
                  <a:pt x="18039" y="21002"/>
                </a:cubicBezTo>
                <a:cubicBezTo>
                  <a:pt x="18939" y="21002"/>
                  <a:pt x="19676" y="16563"/>
                  <a:pt x="19717" y="10928"/>
                </a:cubicBezTo>
                <a:lnTo>
                  <a:pt x="21177" y="10928"/>
                </a:lnTo>
                <a:cubicBezTo>
                  <a:pt x="21204" y="11526"/>
                  <a:pt x="21286" y="11867"/>
                  <a:pt x="21382" y="11867"/>
                </a:cubicBezTo>
                <a:cubicBezTo>
                  <a:pt x="21504" y="11867"/>
                  <a:pt x="21600" y="11270"/>
                  <a:pt x="21600" y="10501"/>
                </a:cubicBezTo>
                <a:cubicBezTo>
                  <a:pt x="21600" y="9733"/>
                  <a:pt x="21504" y="9135"/>
                  <a:pt x="21382" y="9135"/>
                </a:cubicBezTo>
                <a:cubicBezTo>
                  <a:pt x="21286" y="9050"/>
                  <a:pt x="21204" y="9477"/>
                  <a:pt x="21177" y="10074"/>
                </a:cubicBezTo>
                <a:close/>
                <a:moveTo>
                  <a:pt x="18039" y="1366"/>
                </a:moveTo>
                <a:cubicBezTo>
                  <a:pt x="18816" y="1366"/>
                  <a:pt x="19458" y="5208"/>
                  <a:pt x="19499" y="10074"/>
                </a:cubicBezTo>
                <a:lnTo>
                  <a:pt x="19335" y="10074"/>
                </a:lnTo>
                <a:cubicBezTo>
                  <a:pt x="19294" y="5805"/>
                  <a:pt x="18735" y="2390"/>
                  <a:pt x="18039" y="2390"/>
                </a:cubicBezTo>
                <a:cubicBezTo>
                  <a:pt x="17343" y="2390"/>
                  <a:pt x="16783" y="5805"/>
                  <a:pt x="16742" y="10074"/>
                </a:cubicBezTo>
                <a:lnTo>
                  <a:pt x="16579" y="10074"/>
                </a:lnTo>
                <a:cubicBezTo>
                  <a:pt x="16620" y="5208"/>
                  <a:pt x="17261" y="1366"/>
                  <a:pt x="18039" y="1366"/>
                </a:cubicBezTo>
                <a:close/>
                <a:moveTo>
                  <a:pt x="18039" y="19636"/>
                </a:moveTo>
                <a:cubicBezTo>
                  <a:pt x="17261" y="19636"/>
                  <a:pt x="16620" y="15794"/>
                  <a:pt x="16579" y="10928"/>
                </a:cubicBezTo>
                <a:lnTo>
                  <a:pt x="16742" y="10928"/>
                </a:lnTo>
                <a:cubicBezTo>
                  <a:pt x="16783" y="15197"/>
                  <a:pt x="17343" y="18612"/>
                  <a:pt x="18039" y="18612"/>
                </a:cubicBezTo>
                <a:cubicBezTo>
                  <a:pt x="18735" y="18612"/>
                  <a:pt x="19294" y="15197"/>
                  <a:pt x="19335" y="10928"/>
                </a:cubicBezTo>
                <a:lnTo>
                  <a:pt x="19499" y="10928"/>
                </a:lnTo>
                <a:cubicBezTo>
                  <a:pt x="19458" y="15709"/>
                  <a:pt x="18816" y="19636"/>
                  <a:pt x="18039" y="19636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6DE17729-AA8E-449C-9068-E03447D0DA97}"/>
              </a:ext>
            </a:extLst>
          </p:cNvPr>
          <p:cNvSpPr/>
          <p:nvPr/>
        </p:nvSpPr>
        <p:spPr>
          <a:xfrm>
            <a:off x="3478003" y="3949288"/>
            <a:ext cx="3971936" cy="799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4" y="10361"/>
                </a:moveTo>
                <a:lnTo>
                  <a:pt x="15254" y="10361"/>
                </a:lnTo>
                <a:cubicBezTo>
                  <a:pt x="15201" y="4566"/>
                  <a:pt x="14247" y="0"/>
                  <a:pt x="13080" y="0"/>
                </a:cubicBezTo>
                <a:cubicBezTo>
                  <a:pt x="11914" y="0"/>
                  <a:pt x="10959" y="4566"/>
                  <a:pt x="10906" y="10361"/>
                </a:cubicBezTo>
                <a:lnTo>
                  <a:pt x="548" y="10361"/>
                </a:lnTo>
                <a:cubicBezTo>
                  <a:pt x="513" y="9746"/>
                  <a:pt x="407" y="9395"/>
                  <a:pt x="283" y="9395"/>
                </a:cubicBezTo>
                <a:cubicBezTo>
                  <a:pt x="124" y="9395"/>
                  <a:pt x="0" y="10010"/>
                  <a:pt x="0" y="10800"/>
                </a:cubicBezTo>
                <a:cubicBezTo>
                  <a:pt x="0" y="11590"/>
                  <a:pt x="124" y="12205"/>
                  <a:pt x="283" y="12205"/>
                </a:cubicBezTo>
                <a:cubicBezTo>
                  <a:pt x="407" y="12205"/>
                  <a:pt x="513" y="11766"/>
                  <a:pt x="548" y="11239"/>
                </a:cubicBezTo>
                <a:lnTo>
                  <a:pt x="10906" y="11239"/>
                </a:lnTo>
                <a:cubicBezTo>
                  <a:pt x="10959" y="17034"/>
                  <a:pt x="11914" y="21600"/>
                  <a:pt x="13080" y="21600"/>
                </a:cubicBezTo>
                <a:cubicBezTo>
                  <a:pt x="14247" y="21600"/>
                  <a:pt x="15201" y="17034"/>
                  <a:pt x="15254" y="11239"/>
                </a:cubicBezTo>
                <a:lnTo>
                  <a:pt x="21070" y="11239"/>
                </a:lnTo>
                <a:cubicBezTo>
                  <a:pt x="21123" y="11678"/>
                  <a:pt x="21211" y="11942"/>
                  <a:pt x="21317" y="11942"/>
                </a:cubicBezTo>
                <a:cubicBezTo>
                  <a:pt x="21476" y="11942"/>
                  <a:pt x="21600" y="11327"/>
                  <a:pt x="21600" y="10537"/>
                </a:cubicBezTo>
                <a:cubicBezTo>
                  <a:pt x="21600" y="9746"/>
                  <a:pt x="21476" y="9132"/>
                  <a:pt x="21317" y="9132"/>
                </a:cubicBezTo>
                <a:cubicBezTo>
                  <a:pt x="21176" y="9132"/>
                  <a:pt x="21052" y="9659"/>
                  <a:pt x="21034" y="10361"/>
                </a:cubicBezTo>
                <a:close/>
                <a:moveTo>
                  <a:pt x="13098" y="1405"/>
                </a:moveTo>
                <a:cubicBezTo>
                  <a:pt x="14105" y="1405"/>
                  <a:pt x="14936" y="5356"/>
                  <a:pt x="14989" y="10361"/>
                </a:cubicBezTo>
                <a:lnTo>
                  <a:pt x="14777" y="10361"/>
                </a:lnTo>
                <a:cubicBezTo>
                  <a:pt x="14724" y="5971"/>
                  <a:pt x="13999" y="2459"/>
                  <a:pt x="13098" y="2459"/>
                </a:cubicBezTo>
                <a:cubicBezTo>
                  <a:pt x="12196" y="2459"/>
                  <a:pt x="11472" y="5971"/>
                  <a:pt x="11419" y="10361"/>
                </a:cubicBezTo>
                <a:lnTo>
                  <a:pt x="11207" y="10361"/>
                </a:lnTo>
                <a:cubicBezTo>
                  <a:pt x="11260" y="5356"/>
                  <a:pt x="12073" y="1405"/>
                  <a:pt x="13098" y="1405"/>
                </a:cubicBezTo>
                <a:close/>
                <a:moveTo>
                  <a:pt x="13098" y="20195"/>
                </a:moveTo>
                <a:cubicBezTo>
                  <a:pt x="12090" y="20195"/>
                  <a:pt x="11260" y="16244"/>
                  <a:pt x="11207" y="11239"/>
                </a:cubicBezTo>
                <a:lnTo>
                  <a:pt x="11419" y="11239"/>
                </a:lnTo>
                <a:cubicBezTo>
                  <a:pt x="11472" y="15629"/>
                  <a:pt x="12196" y="19142"/>
                  <a:pt x="13098" y="19142"/>
                </a:cubicBezTo>
                <a:cubicBezTo>
                  <a:pt x="13999" y="19142"/>
                  <a:pt x="14724" y="15629"/>
                  <a:pt x="14777" y="11239"/>
                </a:cubicBezTo>
                <a:lnTo>
                  <a:pt x="14989" y="11239"/>
                </a:lnTo>
                <a:cubicBezTo>
                  <a:pt x="14936" y="16244"/>
                  <a:pt x="14105" y="20195"/>
                  <a:pt x="13098" y="201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1E74DF3A-7748-4DB0-808C-2872C220610B}"/>
              </a:ext>
            </a:extLst>
          </p:cNvPr>
          <p:cNvSpPr/>
          <p:nvPr/>
        </p:nvSpPr>
        <p:spPr>
          <a:xfrm>
            <a:off x="3705525" y="4436842"/>
            <a:ext cx="4797526" cy="1010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1" y="11946"/>
                </a:moveTo>
                <a:cubicBezTo>
                  <a:pt x="21249" y="11946"/>
                  <a:pt x="21161" y="12293"/>
                  <a:pt x="21132" y="12710"/>
                </a:cubicBezTo>
                <a:lnTo>
                  <a:pt x="18176" y="12710"/>
                </a:lnTo>
                <a:cubicBezTo>
                  <a:pt x="18132" y="8126"/>
                  <a:pt x="17341" y="4514"/>
                  <a:pt x="16376" y="4514"/>
                </a:cubicBezTo>
                <a:cubicBezTo>
                  <a:pt x="15410" y="4514"/>
                  <a:pt x="14619" y="8126"/>
                  <a:pt x="14576" y="12710"/>
                </a:cubicBezTo>
                <a:lnTo>
                  <a:pt x="7932" y="12710"/>
                </a:lnTo>
                <a:lnTo>
                  <a:pt x="5415" y="764"/>
                </a:lnTo>
                <a:lnTo>
                  <a:pt x="454" y="764"/>
                </a:lnTo>
                <a:cubicBezTo>
                  <a:pt x="424" y="278"/>
                  <a:pt x="337" y="0"/>
                  <a:pt x="234" y="0"/>
                </a:cubicBezTo>
                <a:cubicBezTo>
                  <a:pt x="102" y="0"/>
                  <a:pt x="0" y="486"/>
                  <a:pt x="0" y="1111"/>
                </a:cubicBezTo>
                <a:cubicBezTo>
                  <a:pt x="0" y="1736"/>
                  <a:pt x="102" y="2222"/>
                  <a:pt x="234" y="2222"/>
                </a:cubicBezTo>
                <a:cubicBezTo>
                  <a:pt x="337" y="2222"/>
                  <a:pt x="424" y="1875"/>
                  <a:pt x="454" y="1459"/>
                </a:cubicBezTo>
                <a:lnTo>
                  <a:pt x="5356" y="1459"/>
                </a:lnTo>
                <a:lnTo>
                  <a:pt x="7873" y="13404"/>
                </a:lnTo>
                <a:lnTo>
                  <a:pt x="14590" y="13404"/>
                </a:lnTo>
                <a:cubicBezTo>
                  <a:pt x="14634" y="17988"/>
                  <a:pt x="15424" y="21600"/>
                  <a:pt x="16390" y="21600"/>
                </a:cubicBezTo>
                <a:cubicBezTo>
                  <a:pt x="17356" y="21600"/>
                  <a:pt x="18146" y="17988"/>
                  <a:pt x="18190" y="13404"/>
                </a:cubicBezTo>
                <a:lnTo>
                  <a:pt x="21146" y="13404"/>
                </a:lnTo>
                <a:cubicBezTo>
                  <a:pt x="21176" y="13891"/>
                  <a:pt x="21263" y="14168"/>
                  <a:pt x="21366" y="14168"/>
                </a:cubicBezTo>
                <a:cubicBezTo>
                  <a:pt x="21498" y="14168"/>
                  <a:pt x="21600" y="13682"/>
                  <a:pt x="21600" y="13057"/>
                </a:cubicBezTo>
                <a:cubicBezTo>
                  <a:pt x="21600" y="12432"/>
                  <a:pt x="21483" y="11946"/>
                  <a:pt x="21351" y="11946"/>
                </a:cubicBezTo>
                <a:close/>
                <a:moveTo>
                  <a:pt x="16376" y="5626"/>
                </a:moveTo>
                <a:cubicBezTo>
                  <a:pt x="17210" y="5626"/>
                  <a:pt x="17898" y="8751"/>
                  <a:pt x="17941" y="12710"/>
                </a:cubicBezTo>
                <a:lnTo>
                  <a:pt x="17766" y="12710"/>
                </a:lnTo>
                <a:cubicBezTo>
                  <a:pt x="17722" y="9237"/>
                  <a:pt x="17122" y="6459"/>
                  <a:pt x="16376" y="6459"/>
                </a:cubicBezTo>
                <a:cubicBezTo>
                  <a:pt x="15629" y="6459"/>
                  <a:pt x="15029" y="9237"/>
                  <a:pt x="14985" y="12710"/>
                </a:cubicBezTo>
                <a:lnTo>
                  <a:pt x="14810" y="12710"/>
                </a:lnTo>
                <a:cubicBezTo>
                  <a:pt x="14854" y="8821"/>
                  <a:pt x="15527" y="5626"/>
                  <a:pt x="16376" y="5626"/>
                </a:cubicBezTo>
                <a:close/>
                <a:moveTo>
                  <a:pt x="16376" y="20558"/>
                </a:moveTo>
                <a:cubicBezTo>
                  <a:pt x="15541" y="20558"/>
                  <a:pt x="14854" y="17433"/>
                  <a:pt x="14810" y="13474"/>
                </a:cubicBezTo>
                <a:lnTo>
                  <a:pt x="14985" y="13474"/>
                </a:lnTo>
                <a:cubicBezTo>
                  <a:pt x="15029" y="16947"/>
                  <a:pt x="15629" y="19725"/>
                  <a:pt x="16376" y="19725"/>
                </a:cubicBezTo>
                <a:cubicBezTo>
                  <a:pt x="17122" y="19725"/>
                  <a:pt x="17722" y="16947"/>
                  <a:pt x="17766" y="13474"/>
                </a:cubicBezTo>
                <a:lnTo>
                  <a:pt x="17941" y="13474"/>
                </a:lnTo>
                <a:cubicBezTo>
                  <a:pt x="17898" y="17363"/>
                  <a:pt x="17210" y="20558"/>
                  <a:pt x="16376" y="2055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7CE4119-8D21-4462-884F-9CA71C245DFF}"/>
              </a:ext>
            </a:extLst>
          </p:cNvPr>
          <p:cNvSpPr/>
          <p:nvPr/>
        </p:nvSpPr>
        <p:spPr>
          <a:xfrm>
            <a:off x="3673025" y="4729373"/>
            <a:ext cx="4478993" cy="1803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33" y="16190"/>
                </a:moveTo>
                <a:cubicBezTo>
                  <a:pt x="21224" y="16190"/>
                  <a:pt x="21130" y="16385"/>
                  <a:pt x="21098" y="16618"/>
                </a:cubicBezTo>
                <a:lnTo>
                  <a:pt x="17070" y="16618"/>
                </a:lnTo>
                <a:cubicBezTo>
                  <a:pt x="17023" y="14050"/>
                  <a:pt x="16176" y="12026"/>
                  <a:pt x="15142" y="12026"/>
                </a:cubicBezTo>
                <a:cubicBezTo>
                  <a:pt x="14107" y="12026"/>
                  <a:pt x="13261" y="14050"/>
                  <a:pt x="13214" y="16618"/>
                </a:cubicBezTo>
                <a:lnTo>
                  <a:pt x="9781" y="16618"/>
                </a:lnTo>
                <a:lnTo>
                  <a:pt x="3260" y="428"/>
                </a:lnTo>
                <a:lnTo>
                  <a:pt x="486" y="428"/>
                </a:lnTo>
                <a:cubicBezTo>
                  <a:pt x="455" y="156"/>
                  <a:pt x="361" y="0"/>
                  <a:pt x="251" y="0"/>
                </a:cubicBezTo>
                <a:cubicBezTo>
                  <a:pt x="110" y="0"/>
                  <a:pt x="0" y="272"/>
                  <a:pt x="0" y="623"/>
                </a:cubicBezTo>
                <a:cubicBezTo>
                  <a:pt x="0" y="973"/>
                  <a:pt x="110" y="1245"/>
                  <a:pt x="251" y="1245"/>
                </a:cubicBezTo>
                <a:cubicBezTo>
                  <a:pt x="361" y="1245"/>
                  <a:pt x="455" y="1051"/>
                  <a:pt x="486" y="817"/>
                </a:cubicBezTo>
                <a:lnTo>
                  <a:pt x="3198" y="817"/>
                </a:lnTo>
                <a:lnTo>
                  <a:pt x="9718" y="17008"/>
                </a:lnTo>
                <a:lnTo>
                  <a:pt x="13230" y="17008"/>
                </a:lnTo>
                <a:cubicBezTo>
                  <a:pt x="13277" y="19576"/>
                  <a:pt x="14123" y="21600"/>
                  <a:pt x="15158" y="21600"/>
                </a:cubicBezTo>
                <a:cubicBezTo>
                  <a:pt x="16192" y="21600"/>
                  <a:pt x="17039" y="19576"/>
                  <a:pt x="17086" y="17008"/>
                </a:cubicBezTo>
                <a:lnTo>
                  <a:pt x="21114" y="17008"/>
                </a:lnTo>
                <a:cubicBezTo>
                  <a:pt x="21145" y="17280"/>
                  <a:pt x="21239" y="17436"/>
                  <a:pt x="21349" y="17436"/>
                </a:cubicBezTo>
                <a:cubicBezTo>
                  <a:pt x="21490" y="17436"/>
                  <a:pt x="21600" y="17163"/>
                  <a:pt x="21600" y="16813"/>
                </a:cubicBezTo>
                <a:cubicBezTo>
                  <a:pt x="21600" y="16502"/>
                  <a:pt x="21475" y="16190"/>
                  <a:pt x="21333" y="16190"/>
                </a:cubicBezTo>
                <a:close/>
                <a:moveTo>
                  <a:pt x="15142" y="12688"/>
                </a:moveTo>
                <a:cubicBezTo>
                  <a:pt x="16035" y="12688"/>
                  <a:pt x="16772" y="14439"/>
                  <a:pt x="16819" y="16657"/>
                </a:cubicBezTo>
                <a:lnTo>
                  <a:pt x="16631" y="16657"/>
                </a:lnTo>
                <a:cubicBezTo>
                  <a:pt x="16584" y="14711"/>
                  <a:pt x="15941" y="13155"/>
                  <a:pt x="15142" y="13155"/>
                </a:cubicBezTo>
                <a:cubicBezTo>
                  <a:pt x="14342" y="13155"/>
                  <a:pt x="13700" y="14711"/>
                  <a:pt x="13653" y="16657"/>
                </a:cubicBezTo>
                <a:lnTo>
                  <a:pt x="13465" y="16657"/>
                </a:lnTo>
                <a:cubicBezTo>
                  <a:pt x="13512" y="14439"/>
                  <a:pt x="14248" y="12688"/>
                  <a:pt x="15142" y="12688"/>
                </a:cubicBezTo>
                <a:close/>
                <a:moveTo>
                  <a:pt x="15142" y="21016"/>
                </a:moveTo>
                <a:cubicBezTo>
                  <a:pt x="14248" y="21016"/>
                  <a:pt x="13512" y="19265"/>
                  <a:pt x="13465" y="17047"/>
                </a:cubicBezTo>
                <a:lnTo>
                  <a:pt x="13653" y="17047"/>
                </a:lnTo>
                <a:cubicBezTo>
                  <a:pt x="13700" y="18992"/>
                  <a:pt x="14342" y="20549"/>
                  <a:pt x="15142" y="20549"/>
                </a:cubicBezTo>
                <a:cubicBezTo>
                  <a:pt x="15941" y="20549"/>
                  <a:pt x="16584" y="18992"/>
                  <a:pt x="16631" y="17047"/>
                </a:cubicBezTo>
                <a:lnTo>
                  <a:pt x="16819" y="17047"/>
                </a:lnTo>
                <a:cubicBezTo>
                  <a:pt x="16788" y="19226"/>
                  <a:pt x="16051" y="21016"/>
                  <a:pt x="15142" y="2101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6CB9678E-119B-4267-ACAA-AC859C95D1AA}"/>
              </a:ext>
            </a:extLst>
          </p:cNvPr>
          <p:cNvSpPr/>
          <p:nvPr/>
        </p:nvSpPr>
        <p:spPr>
          <a:xfrm>
            <a:off x="3478003" y="2194102"/>
            <a:ext cx="4970073" cy="175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27" y="21600"/>
                </a:moveTo>
                <a:cubicBezTo>
                  <a:pt x="326" y="21600"/>
                  <a:pt x="411" y="21400"/>
                  <a:pt x="439" y="21161"/>
                </a:cubicBezTo>
                <a:lnTo>
                  <a:pt x="3785" y="21161"/>
                </a:lnTo>
                <a:lnTo>
                  <a:pt x="9460" y="5111"/>
                </a:lnTo>
                <a:lnTo>
                  <a:pt x="14006" y="5111"/>
                </a:lnTo>
                <a:cubicBezTo>
                  <a:pt x="14048" y="7746"/>
                  <a:pt x="14810" y="9822"/>
                  <a:pt x="15742" y="9822"/>
                </a:cubicBezTo>
                <a:cubicBezTo>
                  <a:pt x="16674" y="9822"/>
                  <a:pt x="17436" y="7746"/>
                  <a:pt x="17479" y="5111"/>
                </a:cubicBezTo>
                <a:lnTo>
                  <a:pt x="21149" y="5111"/>
                </a:lnTo>
                <a:cubicBezTo>
                  <a:pt x="21178" y="5390"/>
                  <a:pt x="21262" y="5550"/>
                  <a:pt x="21361" y="5550"/>
                </a:cubicBezTo>
                <a:cubicBezTo>
                  <a:pt x="21488" y="5550"/>
                  <a:pt x="21587" y="5270"/>
                  <a:pt x="21587" y="4911"/>
                </a:cubicBezTo>
                <a:cubicBezTo>
                  <a:pt x="21587" y="4552"/>
                  <a:pt x="21488" y="4272"/>
                  <a:pt x="21361" y="4272"/>
                </a:cubicBezTo>
                <a:cubicBezTo>
                  <a:pt x="21262" y="4272"/>
                  <a:pt x="21178" y="4472"/>
                  <a:pt x="21149" y="4711"/>
                </a:cubicBezTo>
                <a:lnTo>
                  <a:pt x="17479" y="4711"/>
                </a:lnTo>
                <a:cubicBezTo>
                  <a:pt x="17436" y="2076"/>
                  <a:pt x="16674" y="0"/>
                  <a:pt x="15742" y="0"/>
                </a:cubicBezTo>
                <a:cubicBezTo>
                  <a:pt x="14810" y="0"/>
                  <a:pt x="14048" y="2076"/>
                  <a:pt x="14006" y="4711"/>
                </a:cubicBezTo>
                <a:lnTo>
                  <a:pt x="9403" y="4711"/>
                </a:lnTo>
                <a:lnTo>
                  <a:pt x="3728" y="20762"/>
                </a:lnTo>
                <a:lnTo>
                  <a:pt x="439" y="20762"/>
                </a:lnTo>
                <a:cubicBezTo>
                  <a:pt x="410" y="20482"/>
                  <a:pt x="326" y="20322"/>
                  <a:pt x="227" y="20322"/>
                </a:cubicBezTo>
                <a:cubicBezTo>
                  <a:pt x="100" y="20322"/>
                  <a:pt x="1" y="20602"/>
                  <a:pt x="1" y="20961"/>
                </a:cubicBezTo>
                <a:cubicBezTo>
                  <a:pt x="-13" y="21281"/>
                  <a:pt x="100" y="21600"/>
                  <a:pt x="227" y="21600"/>
                </a:cubicBezTo>
                <a:close/>
                <a:moveTo>
                  <a:pt x="15756" y="9143"/>
                </a:moveTo>
                <a:cubicBezTo>
                  <a:pt x="14952" y="9143"/>
                  <a:pt x="14288" y="7346"/>
                  <a:pt x="14246" y="5071"/>
                </a:cubicBezTo>
                <a:lnTo>
                  <a:pt x="14415" y="5071"/>
                </a:lnTo>
                <a:cubicBezTo>
                  <a:pt x="14458" y="7067"/>
                  <a:pt x="15036" y="8664"/>
                  <a:pt x="15756" y="8664"/>
                </a:cubicBezTo>
                <a:cubicBezTo>
                  <a:pt x="16476" y="8664"/>
                  <a:pt x="17055" y="7067"/>
                  <a:pt x="17098" y="5071"/>
                </a:cubicBezTo>
                <a:lnTo>
                  <a:pt x="17267" y="5071"/>
                </a:lnTo>
                <a:cubicBezTo>
                  <a:pt x="17225" y="7346"/>
                  <a:pt x="16561" y="9143"/>
                  <a:pt x="15756" y="9143"/>
                </a:cubicBezTo>
                <a:close/>
                <a:moveTo>
                  <a:pt x="15756" y="599"/>
                </a:moveTo>
                <a:cubicBezTo>
                  <a:pt x="16561" y="599"/>
                  <a:pt x="17225" y="2396"/>
                  <a:pt x="17267" y="4671"/>
                </a:cubicBezTo>
                <a:lnTo>
                  <a:pt x="17098" y="4671"/>
                </a:lnTo>
                <a:cubicBezTo>
                  <a:pt x="17055" y="2675"/>
                  <a:pt x="16476" y="1078"/>
                  <a:pt x="15756" y="1078"/>
                </a:cubicBezTo>
                <a:cubicBezTo>
                  <a:pt x="15036" y="1078"/>
                  <a:pt x="14458" y="2675"/>
                  <a:pt x="14415" y="4671"/>
                </a:cubicBezTo>
                <a:lnTo>
                  <a:pt x="14246" y="4671"/>
                </a:lnTo>
                <a:cubicBezTo>
                  <a:pt x="14288" y="2396"/>
                  <a:pt x="14938" y="599"/>
                  <a:pt x="15756" y="5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3412" tIns="33412" rIns="33412" bIns="33412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63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6B56F-898E-4732-BA5D-258FC5AF8F3B}"/>
              </a:ext>
            </a:extLst>
          </p:cNvPr>
          <p:cNvSpPr txBox="1"/>
          <p:nvPr/>
        </p:nvSpPr>
        <p:spPr>
          <a:xfrm>
            <a:off x="8623312" y="2369166"/>
            <a:ext cx="170189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מבוא ורקע </a:t>
            </a:r>
            <a:endParaRPr lang="en-US" sz="2000" b="1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F84CF-9846-4D46-BCD5-20E60F8E9FF4}"/>
              </a:ext>
            </a:extLst>
          </p:cNvPr>
          <p:cNvSpPr txBox="1"/>
          <p:nvPr/>
        </p:nvSpPr>
        <p:spPr>
          <a:xfrm>
            <a:off x="7338212" y="6181018"/>
            <a:ext cx="3199166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אסיף והכשרה להנחייה בבית</a:t>
            </a:r>
            <a:endParaRPr lang="en-US" sz="2000" b="1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AD419-584E-492B-8B32-012691F1F966}"/>
              </a:ext>
            </a:extLst>
          </p:cNvPr>
          <p:cNvSpPr txBox="1"/>
          <p:nvPr/>
        </p:nvSpPr>
        <p:spPr>
          <a:xfrm>
            <a:off x="8577671" y="3585077"/>
            <a:ext cx="2029369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כללי שימוש בערכה</a:t>
            </a:r>
            <a:endParaRPr lang="en-US" sz="2000" b="1" noProof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4CF1B-B088-4EC4-87AA-B93DC8E88CAB}"/>
              </a:ext>
            </a:extLst>
          </p:cNvPr>
          <p:cNvSpPr txBox="1"/>
          <p:nvPr/>
        </p:nvSpPr>
        <p:spPr>
          <a:xfrm>
            <a:off x="7739594" y="4176381"/>
            <a:ext cx="258561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e-IL" sz="2000" b="1" noProof="1" smtClean="0"/>
              <a:t>חלוקה לקבוצות ומשחק  </a:t>
            </a:r>
            <a:endParaRPr lang="en-US" sz="2000" b="1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FD190-9950-45E3-836A-B834079082DF}"/>
              </a:ext>
            </a:extLst>
          </p:cNvPr>
          <p:cNvSpPr txBox="1"/>
          <p:nvPr/>
        </p:nvSpPr>
        <p:spPr>
          <a:xfrm>
            <a:off x="7410910" y="4978183"/>
            <a:ext cx="305377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 smtClean="0"/>
              <a:t>משימה בקבוצה למליאה</a:t>
            </a:r>
            <a:endParaRPr lang="en-US" sz="2000" b="1" noProof="1"/>
          </a:p>
        </p:txBody>
      </p:sp>
      <p:sp>
        <p:nvSpPr>
          <p:cNvPr id="39" name="מלבן 38"/>
          <p:cNvSpPr/>
          <p:nvPr/>
        </p:nvSpPr>
        <p:spPr>
          <a:xfrm>
            <a:off x="151354" y="1699043"/>
            <a:ext cx="3850520" cy="587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E1236F"/>
                </a:solidFill>
              </a:rPr>
              <a:t>סיכום וחיבור התובנות שעלו מן הערכים והשאלות שהופיעו </a:t>
            </a:r>
            <a:r>
              <a:rPr lang="he-IL" sz="2400" b="1" dirty="0" smtClean="0">
                <a:solidFill>
                  <a:srgbClr val="E1236F"/>
                </a:solidFill>
              </a:rPr>
              <a:t>בקלפים.</a:t>
            </a:r>
          </a:p>
          <a:p>
            <a:pPr algn="r" rtl="1"/>
            <a:endParaRPr lang="he-IL" sz="2400" b="1" dirty="0" smtClean="0">
              <a:solidFill>
                <a:srgbClr val="E1236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E1236F"/>
                </a:solidFill>
              </a:rPr>
              <a:t>כיצד התלמידים נערכים לשחק את המשחק במשפחה ולהנחות.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1" dirty="0">
              <a:solidFill>
                <a:srgbClr val="E1236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E1236F"/>
                </a:solidFill>
              </a:rPr>
              <a:t>טיפים: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E1236F"/>
                </a:solidFill>
              </a:rPr>
              <a:t>מכתב להורים על הערכה ושהתלמיד יכול להנחות.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b="1" dirty="0" smtClean="0">
              <a:solidFill>
                <a:srgbClr val="E1236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E1236F"/>
                </a:solidFill>
              </a:rPr>
              <a:t>תמונות של המשפחה משחקת (תחרות)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b="1" dirty="0" smtClean="0">
              <a:solidFill>
                <a:srgbClr val="E1236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E1236F"/>
                </a:solidFill>
              </a:rPr>
              <a:t>מכתב של המשפחה על החוויה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sp>
        <p:nvSpPr>
          <p:cNvPr id="3" name="מלבן 2"/>
          <p:cNvSpPr/>
          <p:nvPr/>
        </p:nvSpPr>
        <p:spPr>
          <a:xfrm>
            <a:off x="7281094" y="6114687"/>
            <a:ext cx="3184663" cy="6897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TextBox 40"/>
          <p:cNvSpPr txBox="1"/>
          <p:nvPr/>
        </p:nvSpPr>
        <p:spPr>
          <a:xfrm>
            <a:off x="6865920" y="240481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10</a:t>
            </a:r>
            <a:endParaRPr lang="he-IL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483829" y="365350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5</a:t>
            </a:r>
            <a:endParaRPr lang="he-IL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47690" y="4141236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20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2696" y="4870364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05798" y="5901725"/>
            <a:ext cx="566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5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6210" y="722203"/>
            <a:ext cx="517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במה האדם דומה לעץ?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614569" y="1684251"/>
            <a:ext cx="8714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b="1" dirty="0" smtClean="0">
                <a:solidFill>
                  <a:srgbClr val="E1236F"/>
                </a:solidFill>
              </a:rPr>
              <a:t>     פעילות </a:t>
            </a:r>
            <a:r>
              <a:rPr lang="he-IL" sz="1600" b="1" dirty="0" err="1" smtClean="0">
                <a:solidFill>
                  <a:srgbClr val="E1236F"/>
                </a:solidFill>
              </a:rPr>
              <a:t>במנטי</a:t>
            </a:r>
            <a:r>
              <a:rPr lang="he-IL" sz="1600" b="1" dirty="0" smtClean="0">
                <a:solidFill>
                  <a:srgbClr val="E1236F"/>
                </a:solidFill>
              </a:rPr>
              <a:t> מטר </a:t>
            </a:r>
            <a:r>
              <a:rPr lang="en-US" sz="1600" b="1" dirty="0">
                <a:solidFill>
                  <a:srgbClr val="E1236F"/>
                </a:solidFill>
              </a:rPr>
              <a:t>https://www.menti.com/4rapqot4ud  </a:t>
            </a:r>
            <a:endParaRPr lang="he-IL" sz="1600" b="1" dirty="0">
              <a:solidFill>
                <a:srgbClr val="E1236F"/>
              </a:solidFill>
            </a:endParaRPr>
          </a:p>
          <a:p>
            <a:pPr algn="r"/>
            <a:r>
              <a:rPr lang="he-IL" sz="3200" b="1" dirty="0" smtClean="0">
                <a:solidFill>
                  <a:srgbClr val="E1236F"/>
                </a:solidFill>
              </a:rPr>
              <a:t>רשמו במילה אחת – שתים</a:t>
            </a:r>
          </a:p>
          <a:p>
            <a:pPr algn="r"/>
            <a:r>
              <a:rPr lang="he-IL" sz="3200" b="1" dirty="0" smtClean="0">
                <a:solidFill>
                  <a:srgbClr val="00B050"/>
                </a:solidFill>
              </a:rPr>
              <a:t>במה האדם דומה לעץ?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r"/>
            <a:r>
              <a:rPr lang="he-IL" b="1" dirty="0" smtClean="0">
                <a:solidFill>
                  <a:srgbClr val="E1236F"/>
                </a:solidFill>
              </a:rPr>
              <a:t> </a:t>
            </a:r>
            <a:endParaRPr lang="he-IL" dirty="0"/>
          </a:p>
        </p:txBody>
      </p:sp>
      <p:pic>
        <p:nvPicPr>
          <p:cNvPr id="1026" name="Picture 2" descr="QR code for your pres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33612"/>
            <a:ext cx="1939744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4679806" y="783757"/>
            <a:ext cx="3455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https://www.mentimeter.com/s/f14379ba8e9200bf1393f2ea1bef1e58/d987258767fa/edit?</a:t>
            </a:r>
          </a:p>
        </p:txBody>
      </p:sp>
      <p:pic>
        <p:nvPicPr>
          <p:cNvPr id="13" name="PMbmG4_SWs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1434" y="4787295"/>
            <a:ext cx="3297644" cy="1854925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177953" y="3757848"/>
            <a:ext cx="516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https://www.youtube.com/watch?v=PMbmG4_SWsk</a:t>
            </a:r>
          </a:p>
        </p:txBody>
      </p:sp>
      <p:sp>
        <p:nvSpPr>
          <p:cNvPr id="15" name="מלבן 14"/>
          <p:cNvSpPr/>
          <p:nvPr/>
        </p:nvSpPr>
        <p:spPr>
          <a:xfrm>
            <a:off x="4951035" y="3019147"/>
            <a:ext cx="53435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fontAlgn="base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333333"/>
                </a:solidFill>
                <a:latin typeface="Simona"/>
              </a:rPr>
              <a:t>מילים</a:t>
            </a:r>
            <a:r>
              <a:rPr lang="he-IL" dirty="0">
                <a:solidFill>
                  <a:srgbClr val="333333"/>
                </a:solidFill>
                <a:latin typeface="Simona"/>
              </a:rPr>
              <a:t>: </a:t>
            </a:r>
            <a:r>
              <a:rPr lang="he-IL" dirty="0">
                <a:solidFill>
                  <a:srgbClr val="009FE1"/>
                </a:solidFill>
                <a:latin typeface="Simona"/>
                <a:hlinkClick r:id="rId6"/>
              </a:rPr>
              <a:t>זך </a:t>
            </a:r>
            <a:r>
              <a:rPr lang="he-IL" dirty="0" smtClean="0">
                <a:solidFill>
                  <a:srgbClr val="009FE1"/>
                </a:solidFill>
                <a:latin typeface="Simona"/>
                <a:hlinkClick r:id="rId6"/>
              </a:rPr>
              <a:t>נתן</a:t>
            </a:r>
            <a:r>
              <a:rPr lang="he-IL" dirty="0" smtClean="0">
                <a:solidFill>
                  <a:srgbClr val="333333"/>
                </a:solidFill>
                <a:latin typeface="Simona"/>
              </a:rPr>
              <a:t>   מלחין</a:t>
            </a:r>
            <a:r>
              <a:rPr lang="he-IL" dirty="0">
                <a:solidFill>
                  <a:srgbClr val="333333"/>
                </a:solidFill>
                <a:latin typeface="Simona"/>
              </a:rPr>
              <a:t>: </a:t>
            </a:r>
            <a:r>
              <a:rPr lang="he-IL" dirty="0">
                <a:solidFill>
                  <a:srgbClr val="009FE1"/>
                </a:solidFill>
                <a:latin typeface="Simona"/>
                <a:hlinkClick r:id="rId7"/>
              </a:rPr>
              <a:t>חנוך שלום</a:t>
            </a:r>
            <a:endParaRPr lang="he-IL" dirty="0">
              <a:solidFill>
                <a:srgbClr val="333333"/>
              </a:solidFill>
              <a:latin typeface="Simona"/>
            </a:endParaRPr>
          </a:p>
          <a:p>
            <a:pPr algn="r" rtl="1" fontAlgn="base"/>
            <a:endParaRPr lang="he-IL" dirty="0" smtClean="0">
              <a:solidFill>
                <a:srgbClr val="1D1D1B"/>
              </a:solidFill>
              <a:latin typeface="Simona"/>
            </a:endParaRPr>
          </a:p>
          <a:p>
            <a:pPr algn="r" rtl="1" fontAlgn="base"/>
            <a:r>
              <a:rPr lang="he-IL" b="1" dirty="0" smtClean="0">
                <a:solidFill>
                  <a:srgbClr val="1D1D1B"/>
                </a:solidFill>
                <a:latin typeface="Simona"/>
              </a:rPr>
              <a:t>כי </a:t>
            </a:r>
            <a:r>
              <a:rPr lang="he-IL" b="1" dirty="0">
                <a:solidFill>
                  <a:srgbClr val="1D1D1B"/>
                </a:solidFill>
                <a:latin typeface="Simona"/>
              </a:rPr>
              <a:t>האדם עץ השדה</a:t>
            </a: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האדם גם העץ צומח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העץ האדם נגדע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ואני לא יודע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איפה הייתי ואיפה אהיה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כי האדם עץ השדה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העץ הוא שואף למעלה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האדם הוא נשרף באש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ואני לא יודע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איפה הייתי ואיפה אהיה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endParaRPr lang="he-IL" b="0" i="0" dirty="0">
              <a:solidFill>
                <a:srgbClr val="1D1D1B"/>
              </a:solidFill>
              <a:effectLst/>
              <a:latin typeface="Simona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417929" y="3732246"/>
            <a:ext cx="32582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dirty="0" smtClean="0">
                <a:solidFill>
                  <a:srgbClr val="1D1D1B"/>
                </a:solidFill>
                <a:latin typeface="Simona"/>
              </a:rPr>
              <a:t>אהבתי </a:t>
            </a:r>
            <a:r>
              <a:rPr lang="he-IL" dirty="0">
                <a:solidFill>
                  <a:srgbClr val="1D1D1B"/>
                </a:solidFill>
                <a:latin typeface="Simona"/>
              </a:rPr>
              <a:t>וגם שנאתי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טעמתי מזה ומזה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קברו אותי בחלקה של עפר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ומר לי, מר לי בפה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</a:t>
            </a:r>
            <a:r>
              <a:rPr lang="he-IL" dirty="0" smtClean="0">
                <a:solidFill>
                  <a:srgbClr val="1D1D1B"/>
                </a:solidFill>
                <a:latin typeface="Simona"/>
              </a:rPr>
              <a:t>השדה</a:t>
            </a: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אהבתי וגם שנאתי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טעמתי מזה ומזה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קברו אותי בחלקה של עפר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ומר לי, מר לי בפה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השדה.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השדה.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endParaRPr lang="he-IL" b="0" i="0" dirty="0">
              <a:solidFill>
                <a:srgbClr val="1D1D1B"/>
              </a:solidFill>
              <a:effectLst/>
              <a:latin typeface="Simona"/>
            </a:endParaRPr>
          </a:p>
        </p:txBody>
      </p:sp>
    </p:spTree>
    <p:extLst>
      <p:ext uri="{BB962C8B-B14F-4D97-AF65-F5344CB8AC3E}">
        <p14:creationId xmlns:p14="http://schemas.microsoft.com/office/powerpoint/2010/main" val="1915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-45430" y="702679"/>
            <a:ext cx="57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מבוא חג טו בשבט בין העץ  לאדם  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204785" y="1455576"/>
            <a:ext cx="81253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/>
              <a:t>כי האדם עץ השדה"; </a:t>
            </a:r>
            <a:r>
              <a:rPr lang="he-IL" sz="2400" dirty="0"/>
              <a:t>קיימת הקבלה רבה בין האדם לאילן. חלקי העץ והתהליכים העוברים עליו מקבילים לאלו של האדם</a:t>
            </a:r>
            <a:r>
              <a:rPr lang="he-IL" sz="2400" dirty="0" smtClean="0"/>
              <a:t>.</a:t>
            </a:r>
          </a:p>
          <a:p>
            <a:pPr algn="r"/>
            <a:r>
              <a:rPr lang="he-IL" sz="2400" dirty="0" smtClean="0"/>
              <a:t> </a:t>
            </a:r>
            <a:r>
              <a:rPr lang="he-IL" sz="2400" dirty="0"/>
              <a:t>צמיחת האילן היא דרך שורשיו החודרים אל מעמקי האדמה ומבקשים מקור מים </a:t>
            </a:r>
            <a:r>
              <a:rPr lang="he-IL" sz="2400" dirty="0" smtClean="0"/>
              <a:t>המְחיה </a:t>
            </a:r>
            <a:r>
              <a:rPr lang="he-IL" sz="2400" dirty="0"/>
              <a:t>את העץ. הגזע, ענפי העץ, העלים, הפריחה והפירות נראים לעין, בעוד השורשים טמונים עמוק באדמה </a:t>
            </a:r>
          </a:p>
          <a:p>
            <a:pPr algn="r"/>
            <a:r>
              <a:rPr lang="he-IL" sz="2400" dirty="0"/>
              <a:t>ואינם גלויים. </a:t>
            </a:r>
            <a:endParaRPr lang="en-US" sz="2400" dirty="0" smtClean="0"/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בדומה </a:t>
            </a:r>
            <a:r>
              <a:rPr lang="he-IL" sz="2400" dirty="0"/>
              <a:t>לשורשי העץ גם האדם חייב להיות </a:t>
            </a:r>
            <a:r>
              <a:rPr lang="he-IL" sz="2400" b="1" dirty="0"/>
              <a:t>קשור לשורשיו </a:t>
            </a:r>
            <a:r>
              <a:rPr lang="he-IL" sz="2400" dirty="0"/>
              <a:t>האישיים והלאומיים. מה </a:t>
            </a:r>
            <a:r>
              <a:rPr lang="he-IL" sz="2400" b="1" dirty="0"/>
              <a:t>עמוד השדרה </a:t>
            </a:r>
            <a:r>
              <a:rPr lang="he-IL" sz="2400" dirty="0"/>
              <a:t>של האדם? דרך גידולו, מחנכיו, תכונותיו, הקשר בין הענפים לגזע ולשורש ועוד. וכפי שהעץ נמלא לחלוחית, סם חיים וחיוניות, והוא מוכן </a:t>
            </a:r>
            <a:r>
              <a:rPr lang="he-IL" sz="2400" b="1" dirty="0"/>
              <a:t>להוציא את פירותיו </a:t>
            </a:r>
            <a:r>
              <a:rPr lang="he-IL" sz="2400" dirty="0"/>
              <a:t>תוך מבט אל העתיד, כך האדם מכלכל את צעדיו ומכין </a:t>
            </a:r>
          </a:p>
          <a:p>
            <a:pPr algn="r"/>
            <a:r>
              <a:rPr lang="he-IL" sz="2400" dirty="0"/>
              <a:t>את עצמו לעתיד</a:t>
            </a:r>
            <a:r>
              <a:rPr lang="he-IL" sz="2400" dirty="0" smtClean="0"/>
              <a:t>.</a:t>
            </a:r>
          </a:p>
          <a:p>
            <a:pPr algn="r"/>
            <a:r>
              <a:rPr lang="he-IL" sz="2400" dirty="0" smtClean="0"/>
              <a:t>העץ </a:t>
            </a:r>
            <a:r>
              <a:rPr lang="he-IL" sz="2400" dirty="0"/>
              <a:t>מחובר לקרקע; אלמלא חיבורו אל מקורות היניקה, הוא היה מאבד את זהותו. כך גם האדם: הוא חובר לזהות שלו רק אם הוא מחובר אל מקורותיו.  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0" y="5287884"/>
            <a:ext cx="1756557" cy="17565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4" y="3402214"/>
            <a:ext cx="1756663" cy="175666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9" y="1321700"/>
            <a:ext cx="1845055" cy="18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307975" y="731583"/>
            <a:ext cx="4916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444444"/>
                </a:solidFill>
                <a:latin typeface="meodedsans"/>
              </a:rPr>
              <a:t>אילו היית עץ, איזה עץ היית?</a:t>
            </a:r>
            <a:endParaRPr lang="he-IL" sz="3200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4" y="2051278"/>
            <a:ext cx="2901924" cy="191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216" y="1623699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אורן</a:t>
            </a:r>
            <a:endParaRPr lang="he-IL" b="1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" y="4413716"/>
            <a:ext cx="1833141" cy="19432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655" y="3991059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חרוב</a:t>
            </a:r>
            <a:endParaRPr lang="he-IL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791" y="2040762"/>
            <a:ext cx="2334371" cy="19408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3463" y="1633674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רימון</a:t>
            </a:r>
            <a:endParaRPr lang="he-IL" b="1" dirty="0"/>
          </a:p>
        </p:txBody>
      </p:sp>
      <p:sp>
        <p:nvSpPr>
          <p:cNvPr id="20" name="AutoShape 2" descr="אנחנו על המפ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055" y="2036761"/>
            <a:ext cx="2936787" cy="19542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45162" y="1595544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שיטה</a:t>
            </a:r>
            <a:endParaRPr lang="he-IL" b="1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7"/>
          <a:srcRect l="10545"/>
          <a:stretch/>
        </p:blipFill>
        <p:spPr>
          <a:xfrm>
            <a:off x="2549747" y="4380340"/>
            <a:ext cx="2594596" cy="193013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983" y="2019216"/>
            <a:ext cx="1462036" cy="19518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74854" y="1613942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ארז</a:t>
            </a:r>
            <a:endParaRPr lang="he-IL" b="1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6711" y="4360391"/>
            <a:ext cx="2681205" cy="20083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63199" y="3980476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זית</a:t>
            </a:r>
            <a:endParaRPr lang="he-IL" b="1" dirty="0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10"/>
          <a:srcRect l="-607" t="-295" r="15933" b="295"/>
          <a:stretch/>
        </p:blipFill>
        <p:spPr>
          <a:xfrm>
            <a:off x="8138243" y="4377197"/>
            <a:ext cx="2405776" cy="19500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49319" y="3969523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תמר</a:t>
            </a:r>
            <a:endParaRPr lang="he-IL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96362" y="4035409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תאנה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953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2529" y="991868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694945" y="752965"/>
            <a:ext cx="935823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השורשים – </a:t>
            </a: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עבר</a:t>
            </a:r>
            <a:r>
              <a:rPr 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מסורת, שורשים משפחתיים ולאומיים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471599" y="1857793"/>
            <a:ext cx="9181882" cy="547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עיקר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האילן נעוץ בשורשיו,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הם המזינים אותו, והם אלו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המעניקים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לו את חוסנו  ואת יציבותו. לולא היו השורשים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he-IL" sz="2200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חזקים,הייתה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באה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הרוח </a:t>
            </a:r>
            <a:r>
              <a:rPr lang="he-IL" sz="2200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ועוקרתו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he-IL" sz="2200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בדומה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לעץ, גם האדם חייב להיות קשור לשורשיו האישיים והלאומיים.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העץ מחובר לקרקע; אלמלא חיבורו אל מקורות היניקה, הוא היה מאבד את זהותו. כך גם האדם: הוא מחובר לזהות שלו רק אם הוא מחובר אל מקורותיו.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ערכת הקלפים </a:t>
            </a: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נוגעת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בשאלות הקשורות לשורשי המשפחה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שם המשפחה, השם הפרטי, ניגונים, מסורות ומנהגים מבית ההורים. בעזרת הקלפים התלמידים יבררו גם את התכונות החזקות שלהם,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מעשים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ראויים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וכן שאלות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הנוגעות לשורשים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הלאומיים, והחברה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הישראלית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והמדינה.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בשיחה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מול התלמידים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חשוב להדגיש את עיקר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המאמצים בשנותיו הראשונות של האדם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השבחת השורשים. משורשים איתנים יצמחו בעתיד ענפים ופירות נאים ומשובחים. ייתכן שהעמל המושקע בשורשים לא יורגש בתחילה, אולם בהמשך הצמיחה הוא ייתן את אותותיו.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09" y="1704676"/>
            <a:ext cx="1797052" cy="1797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814" y="4032984"/>
            <a:ext cx="2737975" cy="362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הביאו חפץ  המתאר</a:t>
            </a:r>
            <a:r>
              <a:rPr lang="he-IL" sz="2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המשייך 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אתכם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לשורשים / העבר</a:t>
            </a:r>
            <a:endParaRPr lang="he-IL" sz="28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3794" y="760973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698139" y="792390"/>
            <a:ext cx="1101301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הגזע/הענפים – </a:t>
            </a:r>
            <a:r>
              <a:rPr lang="he-IL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ההווה</a:t>
            </a:r>
            <a:r>
              <a:rPr lang="he-I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הדברים המרכזיים והחשובים לנו בהווה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139997" y="1960821"/>
            <a:ext cx="8588103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גזע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העץ הוא עמוד השדרה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הגזע, שלא כמו </a:t>
            </a:r>
            <a:r>
              <a:rPr lang="he-IL" sz="24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השורשים, הוא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נראה לעין ויכול לספר לנו על תלאותיו של העץ, תנאי גידולו, צורת הגזע, כמות הענפים ועוד. </a:t>
            </a:r>
            <a:endParaRPr lang="he-IL" sz="2400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בדומה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לגזע העץ,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עמוד השדרה של האדם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מעיד על דרך גידולו, על תכונותיו, על ההשפעות שספג ועוד.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בערכת הקלפים </a:t>
            </a:r>
            <a:r>
              <a:rPr lang="he-IL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יעסקו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התלמידים בהיבטים הלאומיים, בעמידתו של העם היהודי לאורך ההיסטוריה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בקשר בין הענפים לשורשים באילן, ובדרך הטיפול בשתילים רכים. כפי שענפי העץ מרובים, כך קיימות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קהילות בני אדם שונות ומגוונות.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כיצד יוצרים אחדות, ובו-זמנית שומרים על ייחודיות? סוגיות נוספות הן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שמירה על הטבע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קווי הדמיון בין  אדם ואילן, תכונות אופי </a:t>
            </a:r>
            <a:r>
              <a:rPr lang="he-IL" sz="24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ייחודיות.</a:t>
            </a:r>
            <a:endParaRPr lang="he-IL" sz="24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1717515"/>
            <a:ext cx="2294281" cy="2294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814" y="4032984"/>
            <a:ext cx="2737975" cy="3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הביאו חפץ  המתאר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המשייך 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אתכם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לגזע/  ההווה</a:t>
            </a:r>
            <a:endParaRPr lang="he-IL" sz="28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3794" y="760973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073974" y="494874"/>
            <a:ext cx="13497392" cy="111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הפירות/הצמרת – העתיד, </a:t>
            </a:r>
            <a:endParaRPr lang="he-IL" sz="28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הדברים </a:t>
            </a:r>
            <a:r>
              <a:rPr lang="he-IL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שנרצה לשמר ושאותם נרצה לעשות בעתיד.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305671" y="1692497"/>
            <a:ext cx="9099586" cy="583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ט"ו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בשבט נקבע כראש השנה לכל האילנות.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התאריך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נקבע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לא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בתחילת עונת הגשמים ואף לא בעת הפריחה או בזמן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הבשלת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הפרי;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הוא נקבע לאחר שנספגו הגשמים כראוי ועלה השרף בעץ.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העץ נמלא לחלוחית, סם-חיים וחיוניות, וכעת הוא מוכן להוציא את פירותיו. </a:t>
            </a:r>
            <a:endParaRPr lang="he-IL" sz="2200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האילנות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אצרו בתוכם את יכולתם העתידית לפרוח באביב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ובקיץ הממשמשים לבוא.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זו הסיבה שט"ו בשבט הוא יום הולדת לעץ – הראייה לעתיד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מאותו יום מונים לו שנה חדשה. 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בדומה לעץ כך האדם. כיצד הוא מתכונן לקראת העתיד, מהם חלומותיו, מה הוא רוצה להשאיר לדורות הבאים.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בערכת הקלפים בקבוצת הפירות/צמרת יעסקו התלמידים במסורות שקיבלו מן ההורים ובמסורות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שירצו להעביר בעתיד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על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מה מסתכלים כשעולים לצמרת?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הקלפים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יעסקו בעמל האדם ובתוצאותיו –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"הזורעים בדמעה ברינה </a:t>
            </a:r>
            <a:r>
              <a:rPr lang="he-IL" sz="2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יקצורו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",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או "אילן </a:t>
            </a:r>
            <a:r>
              <a:rPr lang="he-IL" sz="2200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אילן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במה אברכך" – ברכות ואיחולים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לעתיד. שינוי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הרגלים, על העמקה וטיפוח תכונות טובות ועל נטיעות לטובת העתיד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11" y="1611846"/>
            <a:ext cx="1893799" cy="1893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4191" y="3849277"/>
            <a:ext cx="3176888" cy="316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הביאו חפץ  המתאר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המשייך 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אתכם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לצמרת-פירות/עתיד</a:t>
            </a:r>
            <a:endParaRPr lang="he-IL" sz="28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04502" y="595399"/>
            <a:ext cx="680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3200"/>
              <a:t>מטרת הפעילות באמצעות ערכת הקלפים</a:t>
            </a:r>
            <a:endParaRPr lang="he-IL" sz="3200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3312741" y="1693997"/>
            <a:ext cx="7247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 smtClean="0"/>
              <a:t>לסייע </a:t>
            </a:r>
            <a:r>
              <a:rPr lang="he-IL" sz="2400" dirty="0"/>
              <a:t>לתלמידים </a:t>
            </a:r>
            <a:r>
              <a:rPr lang="he-IL" sz="2400" b="1" dirty="0"/>
              <a:t>להכיר את  </a:t>
            </a:r>
            <a:r>
              <a:rPr lang="he-IL" sz="2400" b="1" dirty="0" smtClean="0"/>
              <a:t>ערכים חשובים ומשמעותיים הקשורים בין האדם והעץ תוך מבט לחלקי העץ והשלכה אל חיינו וכן רלוונטיות לחיי התלמיד.</a:t>
            </a:r>
            <a:endParaRPr lang="he-IL" sz="2400" dirty="0"/>
          </a:p>
          <a:p>
            <a:pPr algn="just" rtl="1">
              <a:lnSpc>
                <a:spcPct val="150000"/>
              </a:lnSpc>
            </a:pPr>
            <a:endParaRPr lang="he-IL" sz="2400" dirty="0"/>
          </a:p>
          <a:p>
            <a:pPr algn="just" rtl="1">
              <a:lnSpc>
                <a:spcPct val="150000"/>
              </a:lnSpc>
            </a:pPr>
            <a:r>
              <a:rPr lang="he-IL" sz="2400" b="1" dirty="0" smtClean="0"/>
              <a:t>פיתוח  </a:t>
            </a:r>
            <a:r>
              <a:rPr lang="he-IL" sz="2400" b="1" dirty="0"/>
              <a:t>שיח </a:t>
            </a:r>
            <a:r>
              <a:rPr lang="he-IL" sz="2400" b="1" dirty="0" err="1"/>
              <a:t>דיאלוגי</a:t>
            </a:r>
            <a:r>
              <a:rPr lang="he-IL" sz="2400" b="1" dirty="0"/>
              <a:t>, </a:t>
            </a:r>
            <a:r>
              <a:rPr lang="he-IL" sz="2400" dirty="0"/>
              <a:t>בעקבות קריאת טקסט </a:t>
            </a:r>
            <a:r>
              <a:rPr lang="he-IL" sz="2400" dirty="0" smtClean="0"/>
              <a:t>מבט בתמונות ובעקבותיו </a:t>
            </a:r>
            <a:r>
              <a:rPr lang="he-IL" sz="2400" dirty="0"/>
              <a:t>בחירת שאלות המופיעות בכרטיס ותגובה עליהן בהתאם. </a:t>
            </a:r>
          </a:p>
          <a:p>
            <a:pPr algn="just" rtl="1">
              <a:lnSpc>
                <a:spcPct val="150000"/>
              </a:lnSpc>
            </a:pPr>
            <a:r>
              <a:rPr lang="he-IL" sz="2400" dirty="0" smtClean="0"/>
              <a:t>השאלות </a:t>
            </a:r>
            <a:r>
              <a:rPr lang="he-IL" sz="2400" dirty="0"/>
              <a:t>מעוררות </a:t>
            </a:r>
            <a:r>
              <a:rPr lang="he-IL" sz="2400" b="1" dirty="0"/>
              <a:t>שיח אישי פנימי ושיח בין חברי </a:t>
            </a:r>
            <a:r>
              <a:rPr lang="he-IL" sz="2400" b="1" dirty="0" smtClean="0"/>
              <a:t>הקבוצה והמשפחה </a:t>
            </a:r>
            <a:r>
              <a:rPr lang="he-IL" sz="2400" dirty="0"/>
              <a:t>ומאפשרות דיאלוג והתבוננות פנימית אל חברי הקבוצה. 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t="9896" b="15201"/>
          <a:stretch/>
        </p:blipFill>
        <p:spPr>
          <a:xfrm rot="16200000">
            <a:off x="630966" y="1475139"/>
            <a:ext cx="1994083" cy="265531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9" y="3977640"/>
            <a:ext cx="3159684" cy="31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webextension1.xml><?xml version="1.0" encoding="utf-8"?>
<we:webextension xmlns:we="http://schemas.microsoft.com/office/webextensions/webextension/2010/11" id="{68822F61-EF94-4247-A4D0-47F22FA37E4F}">
  <we:reference id="wa104218071" version="1.0.0.0" store="en-001" storeType="OMEX"/>
  <we:alternateReferences>
    <we:reference id="wa104218071" version="1.0.0.0" store="wa104218071" storeType="OMEX"/>
  </we:alternateReferences>
  <we:properties>
    <we:property name="countdown" value="60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4667</TotalTime>
  <Words>1255</Words>
  <Application>Microsoft Office PowerPoint</Application>
  <PresentationFormat>מותאם אישית</PresentationFormat>
  <Paragraphs>237</Paragraphs>
  <Slides>21</Slides>
  <Notes>4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2" baseType="lpstr">
      <vt:lpstr>apolo</vt:lpstr>
      <vt:lpstr>Arial</vt:lpstr>
      <vt:lpstr>Calibri</vt:lpstr>
      <vt:lpstr>Calibri Light</vt:lpstr>
      <vt:lpstr>Courier New</vt:lpstr>
      <vt:lpstr>David</vt:lpstr>
      <vt:lpstr>MartinGotURWTThi</vt:lpstr>
      <vt:lpstr>meodedsans</vt:lpstr>
      <vt:lpstr>Simona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 Stotland</dc:creator>
  <cp:lastModifiedBy>Meir Avitan</cp:lastModifiedBy>
  <cp:revision>117</cp:revision>
  <cp:lastPrinted>2020-05-17T12:09:38Z</cp:lastPrinted>
  <dcterms:created xsi:type="dcterms:W3CDTF">2017-12-13T07:39:25Z</dcterms:created>
  <dcterms:modified xsi:type="dcterms:W3CDTF">2021-01-18T09:17:29Z</dcterms:modified>
</cp:coreProperties>
</file>