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313" r:id="rId2"/>
    <p:sldId id="288" r:id="rId3"/>
    <p:sldId id="315" r:id="rId4"/>
    <p:sldId id="281" r:id="rId5"/>
    <p:sldId id="309" r:id="rId6"/>
    <p:sldId id="310" r:id="rId7"/>
    <p:sldId id="314" r:id="rId8"/>
    <p:sldId id="290" r:id="rId9"/>
    <p:sldId id="291" r:id="rId10"/>
    <p:sldId id="258" r:id="rId11"/>
  </p:sldIdLst>
  <p:sldSz cx="10691813" cy="7559675"/>
  <p:notesSz cx="9928225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23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62" autoAdjust="0"/>
    <p:restoredTop sz="94714"/>
  </p:normalViewPr>
  <p:slideViewPr>
    <p:cSldViewPr snapToGrid="0" snapToObjects="1">
      <p:cViewPr varScale="1">
        <p:scale>
          <a:sx n="23" d="100"/>
          <a:sy n="23" d="100"/>
        </p:scale>
        <p:origin x="1061" y="1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5625994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quarter" idx="1"/>
          </p:nvPr>
        </p:nvSpPr>
        <p:spPr>
          <a:xfrm>
            <a:off x="2298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4716901E-4F77-4146-B917-E1BE97A73389}" type="datetimeFigureOut">
              <a:rPr lang="he-IL" smtClean="0"/>
              <a:t>ה'/שבט/תשפ"א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2"/>
          </p:nvPr>
        </p:nvSpPr>
        <p:spPr>
          <a:xfrm>
            <a:off x="5625994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2298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10A6FB5D-1DD1-4D58-85D0-3844F178F65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169525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5625994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2298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B9E90F50-7006-438D-9047-A890A05DB03F}" type="datetimeFigureOut">
              <a:rPr lang="he-IL" smtClean="0"/>
              <a:t>ה'/שבט/תשפ"א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3341688" y="849313"/>
            <a:ext cx="3244850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992823" y="3271381"/>
            <a:ext cx="7942580" cy="2676585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5625994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2298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A411C9A7-7EDD-48D1-84E9-92FB9DCCBC7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33338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915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8240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237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55087-4477-B94F-A327-998F62C0DC71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0EE9F-F450-5344-814C-FD49EAA26C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55087-4477-B94F-A327-998F62C0DC71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0EE9F-F450-5344-814C-FD49EAA26C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55087-4477-B94F-A327-998F62C0DC71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0EE9F-F450-5344-814C-FD49EAA26C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55087-4477-B94F-A327-998F62C0DC71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0EE9F-F450-5344-814C-FD49EAA26C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55087-4477-B94F-A327-998F62C0DC71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0EE9F-F450-5344-814C-FD49EAA26C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55087-4477-B94F-A327-998F62C0DC71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0EE9F-F450-5344-814C-FD49EAA26C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55087-4477-B94F-A327-998F62C0DC71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0EE9F-F450-5344-814C-FD49EAA26C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55087-4477-B94F-A327-998F62C0DC71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0EE9F-F450-5344-814C-FD49EAA26C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55087-4477-B94F-A327-998F62C0DC71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0EE9F-F450-5344-814C-FD49EAA26C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55087-4477-B94F-A327-998F62C0DC71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0EE9F-F450-5344-814C-FD49EAA26C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55087-4477-B94F-A327-998F62C0DC71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0EE9F-F450-5344-814C-FD49EAA26C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55087-4477-B94F-A327-998F62C0DC71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C0EE9F-F450-5344-814C-FD49EAA26C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005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NtzBglVu30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PMbmG4_SWsk" TargetMode="External"/><Relationship Id="rId6" Type="http://schemas.openxmlformats.org/officeDocument/2006/relationships/hyperlink" Target="http://zemer.nli.org.il/artist/Bait_Lazemer900199308" TargetMode="External"/><Relationship Id="rId5" Type="http://schemas.openxmlformats.org/officeDocument/2006/relationships/hyperlink" Target="http://zemer.nli.org.il/artist/Bait_Lazemer900144984" TargetMode="Externa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7212563"/>
            <a:ext cx="10691813" cy="347112"/>
          </a:xfrm>
          <a:prstGeom prst="rect">
            <a:avLst/>
          </a:prstGeom>
          <a:solidFill>
            <a:srgbClr val="E123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457200" y="615821"/>
            <a:ext cx="9797143" cy="839755"/>
            <a:chOff x="457200" y="615821"/>
            <a:chExt cx="9797143" cy="839755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457200" y="615821"/>
              <a:ext cx="9797143" cy="0"/>
            </a:xfrm>
            <a:prstGeom prst="line">
              <a:avLst/>
            </a:prstGeom>
            <a:ln w="19050">
              <a:solidFill>
                <a:srgbClr val="E123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457200" y="1455576"/>
              <a:ext cx="9797143" cy="0"/>
            </a:xfrm>
            <a:prstGeom prst="line">
              <a:avLst/>
            </a:prstGeom>
            <a:ln w="19050">
              <a:solidFill>
                <a:srgbClr val="E123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/>
        </p:nvSpPr>
        <p:spPr>
          <a:xfrm>
            <a:off x="376210" y="722203"/>
            <a:ext cx="51767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3200" b="1" dirty="0">
                <a:solidFill>
                  <a:srgbClr val="221F1F"/>
                </a:solidFill>
                <a:latin typeface="apolo"/>
              </a:rPr>
              <a:t>כִּי הָאָדָם עֵץ הַשָּׂדֶה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MartinGotURWTThi" charset="0"/>
              <a:cs typeface="Calibri" panose="020F0502020204030204" pitchFamily="34" charset="0"/>
            </a:endParaRPr>
          </a:p>
        </p:txBody>
      </p:sp>
      <p:pic>
        <p:nvPicPr>
          <p:cNvPr id="11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2677" y="709183"/>
            <a:ext cx="1036003" cy="6880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4487" y="1729467"/>
            <a:ext cx="362624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 err="1" smtClean="0"/>
              <a:t>צפיה</a:t>
            </a:r>
            <a:r>
              <a:rPr lang="he-IL" b="1" dirty="0" smtClean="0"/>
              <a:t> </a:t>
            </a:r>
            <a:r>
              <a:rPr lang="he-IL" b="1" dirty="0" smtClean="0">
                <a:hlinkClick r:id="rId3"/>
              </a:rPr>
              <a:t>בסרטון – חג פירות היבשים </a:t>
            </a:r>
            <a:r>
              <a:rPr lang="he-IL" dirty="0" smtClean="0">
                <a:hlinkClick r:id="rId3"/>
              </a:rPr>
              <a:t> </a:t>
            </a:r>
            <a:endParaRPr lang="he-IL" dirty="0"/>
          </a:p>
        </p:txBody>
      </p:sp>
      <p:sp>
        <p:nvSpPr>
          <p:cNvPr id="10" name="מלבן 9"/>
          <p:cNvSpPr/>
          <p:nvPr/>
        </p:nvSpPr>
        <p:spPr>
          <a:xfrm>
            <a:off x="782973" y="2295331"/>
            <a:ext cx="938063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e-IL" sz="2400" dirty="0">
                <a:solidFill>
                  <a:srgbClr val="20212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"</a:t>
            </a:r>
            <a:r>
              <a:rPr lang="he-IL" sz="2400" b="1" dirty="0">
                <a:solidFill>
                  <a:srgbClr val="20212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אַרְבָּעָה רָאשֵׁי שָׁנִים </a:t>
            </a:r>
            <a:r>
              <a:rPr lang="he-IL" sz="2400" dirty="0">
                <a:solidFill>
                  <a:srgbClr val="20212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הֵם:</a:t>
            </a:r>
            <a:r>
              <a:rPr lang="he-IL" sz="2400" dirty="0"/>
              <a:t/>
            </a:r>
            <a:br>
              <a:rPr lang="he-IL" sz="2400" dirty="0"/>
            </a:br>
            <a:r>
              <a:rPr lang="he-IL" sz="2400" dirty="0">
                <a:solidFill>
                  <a:srgbClr val="C0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בְּאֶחָד בְּנִיסָן </a:t>
            </a:r>
            <a:r>
              <a:rPr lang="he-IL" sz="2400" dirty="0">
                <a:solidFill>
                  <a:srgbClr val="20212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- רֹאשׁ הַשָּׁנָה </a:t>
            </a:r>
            <a:r>
              <a:rPr lang="he-IL" sz="2400" dirty="0">
                <a:solidFill>
                  <a:srgbClr val="00B05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לַמְּלָכִים וְלָרְגָלִים</a:t>
            </a:r>
            <a:r>
              <a:rPr lang="he-IL" sz="2400" dirty="0">
                <a:solidFill>
                  <a:srgbClr val="20212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.</a:t>
            </a:r>
            <a:r>
              <a:rPr lang="he-IL" sz="2400" dirty="0"/>
              <a:t/>
            </a:r>
            <a:br>
              <a:rPr lang="he-IL" sz="2400" dirty="0"/>
            </a:br>
            <a:r>
              <a:rPr lang="he-IL" sz="2400" dirty="0">
                <a:solidFill>
                  <a:srgbClr val="C0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בְּאֶחָד בֶּאֱלוּל </a:t>
            </a:r>
            <a:r>
              <a:rPr lang="he-IL" sz="2400" dirty="0">
                <a:solidFill>
                  <a:srgbClr val="20212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- רֹאשׁ הַשָּׁנָה </a:t>
            </a:r>
            <a:r>
              <a:rPr lang="he-IL" sz="2400" dirty="0">
                <a:solidFill>
                  <a:srgbClr val="00B05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לְמַעְשַׂר </a:t>
            </a:r>
            <a:r>
              <a:rPr lang="he-IL" sz="2400" dirty="0" smtClean="0">
                <a:solidFill>
                  <a:srgbClr val="00B05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בְּהֵמָה</a:t>
            </a:r>
            <a:r>
              <a:rPr lang="he-IL" sz="2400" dirty="0" smtClean="0">
                <a:solidFill>
                  <a:srgbClr val="20212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...</a:t>
            </a:r>
          </a:p>
          <a:p>
            <a:pPr algn="r"/>
            <a:r>
              <a:rPr lang="he-IL" sz="2400" dirty="0" smtClean="0">
                <a:solidFill>
                  <a:srgbClr val="C0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בְּאֶחָד </a:t>
            </a:r>
            <a:r>
              <a:rPr lang="he-IL" sz="2400" dirty="0">
                <a:solidFill>
                  <a:srgbClr val="C0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בְּתִשְׁרֵי </a:t>
            </a:r>
            <a:r>
              <a:rPr lang="he-IL" sz="2400" dirty="0">
                <a:solidFill>
                  <a:srgbClr val="20212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- רֹאשׁ הַשָּׁנָה </a:t>
            </a:r>
            <a:r>
              <a:rPr lang="he-IL" sz="2400" b="1" dirty="0">
                <a:solidFill>
                  <a:srgbClr val="00B05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לַשָּׁנִים</a:t>
            </a:r>
            <a:r>
              <a:rPr lang="he-IL" sz="2400" dirty="0">
                <a:solidFill>
                  <a:srgbClr val="20212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2400" dirty="0" err="1">
                <a:solidFill>
                  <a:srgbClr val="20212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וְלַשְּׁמִטִּין</a:t>
            </a:r>
            <a:r>
              <a:rPr lang="he-IL" sz="2400" dirty="0">
                <a:solidFill>
                  <a:srgbClr val="20212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וְלַיּוֹבְלוֹת, לַנְּטִיּעָה וְלַיְרָקוֹת.</a:t>
            </a:r>
            <a:r>
              <a:rPr lang="he-IL" sz="2400" dirty="0"/>
              <a:t/>
            </a:r>
            <a:br>
              <a:rPr lang="he-IL" sz="2400" dirty="0"/>
            </a:br>
            <a:r>
              <a:rPr lang="he-IL" sz="2400" b="1" dirty="0">
                <a:solidFill>
                  <a:srgbClr val="C0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בְּאֶחָד בִּשְׁבָט </a:t>
            </a:r>
            <a:r>
              <a:rPr lang="he-IL" sz="2400" dirty="0">
                <a:solidFill>
                  <a:srgbClr val="20212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- רֹאשׁ הַשָּׁנָה </a:t>
            </a:r>
            <a:r>
              <a:rPr lang="he-IL" sz="2400" b="1" dirty="0">
                <a:solidFill>
                  <a:srgbClr val="00B05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לָאִילָן, </a:t>
            </a:r>
            <a:r>
              <a:rPr lang="he-IL" sz="2400" dirty="0">
                <a:solidFill>
                  <a:srgbClr val="20212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כְּדִבְרֵי בֵית שַׁמַּאי. בֵּית הִלֵּל אוֹמְרִים, </a:t>
            </a:r>
            <a:endParaRPr lang="he-IL" sz="2400" dirty="0" smtClean="0">
              <a:solidFill>
                <a:srgbClr val="202122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/>
            <a:r>
              <a:rPr lang="he-IL" sz="2400" b="1" dirty="0" smtClean="0">
                <a:solidFill>
                  <a:srgbClr val="C0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בַּחֲמִשָּׁה </a:t>
            </a:r>
            <a:r>
              <a:rPr lang="he-IL" sz="2400" b="1" dirty="0">
                <a:solidFill>
                  <a:srgbClr val="C0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עָשָׂר בּוֹ</a:t>
            </a:r>
            <a:r>
              <a:rPr lang="he-IL" sz="2400" dirty="0" smtClean="0">
                <a:solidFill>
                  <a:srgbClr val="20212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."</a:t>
            </a:r>
            <a:r>
              <a:rPr lang="en-US" sz="2400" dirty="0" smtClean="0">
                <a:solidFill>
                  <a:srgbClr val="20212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</a:p>
          <a:p>
            <a:r>
              <a:rPr lang="he-IL" sz="1600" dirty="0" smtClean="0">
                <a:solidFill>
                  <a:srgbClr val="20212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מסכת ראש השנה</a:t>
            </a:r>
            <a:endParaRPr lang="he-IL" sz="1600" dirty="0"/>
          </a:p>
        </p:txBody>
      </p:sp>
      <p:sp>
        <p:nvSpPr>
          <p:cNvPr id="3" name="מלבן 2"/>
          <p:cNvSpPr/>
          <p:nvPr/>
        </p:nvSpPr>
        <p:spPr>
          <a:xfrm>
            <a:off x="1279363" y="5046408"/>
            <a:ext cx="8919317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 fontAlgn="base"/>
            <a:r>
              <a:rPr lang="he-IL" sz="2400" b="1" dirty="0">
                <a:solidFill>
                  <a:srgbClr val="221F1F"/>
                </a:solidFill>
                <a:latin typeface="apolo"/>
              </a:rPr>
              <a:t>כִּי תָצוּר אֶל עִיר יָמִים רַבִּים </a:t>
            </a:r>
            <a:r>
              <a:rPr lang="he-IL" sz="2400" b="1" dirty="0" err="1">
                <a:solidFill>
                  <a:srgbClr val="221F1F"/>
                </a:solidFill>
                <a:latin typeface="apolo"/>
              </a:rPr>
              <a:t>לְהִלָּחֵם</a:t>
            </a:r>
            <a:r>
              <a:rPr lang="he-IL" sz="2400" b="1" dirty="0">
                <a:solidFill>
                  <a:srgbClr val="221F1F"/>
                </a:solidFill>
                <a:latin typeface="apolo"/>
              </a:rPr>
              <a:t> עָלֶיהָ </a:t>
            </a:r>
            <a:r>
              <a:rPr lang="he-IL" sz="2400" b="1" dirty="0" err="1">
                <a:solidFill>
                  <a:srgbClr val="221F1F"/>
                </a:solidFill>
                <a:latin typeface="apolo"/>
              </a:rPr>
              <a:t>לְתָפְשָׂה</a:t>
            </a:r>
            <a:r>
              <a:rPr lang="he-IL" sz="2400" b="1" dirty="0">
                <a:solidFill>
                  <a:srgbClr val="221F1F"/>
                </a:solidFill>
                <a:latin typeface="apolo"/>
              </a:rPr>
              <a:t>ּ </a:t>
            </a:r>
            <a:endParaRPr lang="he-IL" sz="2400" b="1" dirty="0" smtClean="0">
              <a:solidFill>
                <a:srgbClr val="221F1F"/>
              </a:solidFill>
              <a:latin typeface="apolo"/>
            </a:endParaRPr>
          </a:p>
          <a:p>
            <a:pPr algn="r" rtl="1" fontAlgn="base"/>
            <a:r>
              <a:rPr lang="he-IL" sz="2400" b="1" dirty="0" smtClean="0">
                <a:solidFill>
                  <a:srgbClr val="221F1F"/>
                </a:solidFill>
                <a:latin typeface="apolo"/>
              </a:rPr>
              <a:t>לֹא </a:t>
            </a:r>
            <a:r>
              <a:rPr lang="he-IL" sz="2400" b="1" dirty="0">
                <a:solidFill>
                  <a:srgbClr val="221F1F"/>
                </a:solidFill>
                <a:latin typeface="apolo"/>
              </a:rPr>
              <a:t>תַשְׁחִית אֶת עֵצָהּ </a:t>
            </a:r>
            <a:r>
              <a:rPr lang="he-IL" sz="2400" b="1" dirty="0" err="1">
                <a:solidFill>
                  <a:srgbClr val="221F1F"/>
                </a:solidFill>
                <a:latin typeface="apolo"/>
              </a:rPr>
              <a:t>לִנְדֹּח</a:t>
            </a:r>
            <a:r>
              <a:rPr lang="he-IL" sz="2400" b="1" dirty="0">
                <a:solidFill>
                  <a:srgbClr val="221F1F"/>
                </a:solidFill>
                <a:latin typeface="apolo"/>
              </a:rPr>
              <a:t>ַ עָלָיו גַּרְזֶן </a:t>
            </a:r>
            <a:endParaRPr lang="he-IL" sz="2400" b="1" dirty="0" smtClean="0">
              <a:solidFill>
                <a:srgbClr val="221F1F"/>
              </a:solidFill>
              <a:latin typeface="apolo"/>
            </a:endParaRPr>
          </a:p>
          <a:p>
            <a:pPr algn="r" rtl="1" fontAlgn="base"/>
            <a:r>
              <a:rPr lang="he-IL" sz="2400" b="1" dirty="0" smtClean="0">
                <a:solidFill>
                  <a:srgbClr val="221F1F"/>
                </a:solidFill>
                <a:latin typeface="apolo"/>
              </a:rPr>
              <a:t>כִּי </a:t>
            </a:r>
            <a:r>
              <a:rPr lang="he-IL" sz="2400" b="1" dirty="0">
                <a:solidFill>
                  <a:srgbClr val="221F1F"/>
                </a:solidFill>
                <a:latin typeface="apolo"/>
              </a:rPr>
              <a:t>מִמֶּנּוּ תֹאכֵל וְאֹתוֹ לֹא </a:t>
            </a:r>
            <a:r>
              <a:rPr lang="he-IL" sz="2400" b="1" dirty="0" err="1">
                <a:solidFill>
                  <a:srgbClr val="221F1F"/>
                </a:solidFill>
                <a:latin typeface="apolo"/>
              </a:rPr>
              <a:t>תִכְרֹת</a:t>
            </a:r>
            <a:r>
              <a:rPr lang="he-IL" sz="2400" b="1" dirty="0">
                <a:solidFill>
                  <a:srgbClr val="221F1F"/>
                </a:solidFill>
                <a:latin typeface="apolo"/>
              </a:rPr>
              <a:t> </a:t>
            </a:r>
            <a:endParaRPr lang="he-IL" sz="2400" b="1" dirty="0" smtClean="0">
              <a:solidFill>
                <a:srgbClr val="221F1F"/>
              </a:solidFill>
              <a:latin typeface="apolo"/>
            </a:endParaRPr>
          </a:p>
          <a:p>
            <a:pPr algn="r" rtl="1" fontAlgn="base"/>
            <a:r>
              <a:rPr lang="he-IL" sz="2400" b="1" dirty="0" smtClean="0">
                <a:solidFill>
                  <a:srgbClr val="00B050"/>
                </a:solidFill>
                <a:latin typeface="apolo"/>
              </a:rPr>
              <a:t>כִּי </a:t>
            </a:r>
            <a:r>
              <a:rPr lang="he-IL" sz="2400" b="1" dirty="0">
                <a:solidFill>
                  <a:srgbClr val="00B050"/>
                </a:solidFill>
                <a:latin typeface="apolo"/>
              </a:rPr>
              <a:t>הָאָדָם עֵץ הַשָּׂדֶה </a:t>
            </a:r>
            <a:r>
              <a:rPr lang="he-IL" sz="2400" b="1" dirty="0">
                <a:solidFill>
                  <a:srgbClr val="221F1F"/>
                </a:solidFill>
                <a:latin typeface="apolo"/>
              </a:rPr>
              <a:t>לָבֹא מִפָּנֶיךָ בַּמָּצוֹר:</a:t>
            </a:r>
            <a:br>
              <a:rPr lang="he-IL" sz="2400" b="1" dirty="0">
                <a:solidFill>
                  <a:srgbClr val="221F1F"/>
                </a:solidFill>
                <a:latin typeface="apolo"/>
              </a:rPr>
            </a:br>
            <a:r>
              <a:rPr lang="he-IL" sz="1400" b="1" dirty="0">
                <a:solidFill>
                  <a:srgbClr val="221F1F"/>
                </a:solidFill>
                <a:latin typeface="apolo"/>
              </a:rPr>
              <a:t>רַק עֵץ אֲשֶׁר תֵּדַע כִּי לֹא עֵץ מַאֲכָל הוּא אֹתוֹ תַשְׁחִית וְכָרָתָּ וּבָנִיתָ מָצוֹר עַל הָעִיר אֲשֶׁר הִוא עֹשָׂה עִמְּךָ מִלְחָמָה עַד רִדְתָּהּ</a:t>
            </a:r>
            <a:r>
              <a:rPr lang="he-IL" sz="1400" b="1" dirty="0" smtClean="0">
                <a:solidFill>
                  <a:srgbClr val="221F1F"/>
                </a:solidFill>
                <a:latin typeface="apolo"/>
              </a:rPr>
              <a:t>:</a:t>
            </a:r>
          </a:p>
          <a:p>
            <a:pPr algn="r" rtl="1" fontAlgn="base"/>
            <a:endParaRPr lang="he-IL" sz="1400" b="1" i="0" dirty="0">
              <a:solidFill>
                <a:srgbClr val="221F1F"/>
              </a:solidFill>
              <a:effectLst/>
              <a:latin typeface="apolo"/>
            </a:endParaRPr>
          </a:p>
          <a:p>
            <a:pPr rtl="1" fontAlgn="base"/>
            <a:r>
              <a:rPr lang="he-IL" sz="1400" b="1" dirty="0" smtClean="0">
                <a:solidFill>
                  <a:srgbClr val="221F1F"/>
                </a:solidFill>
                <a:latin typeface="apolo"/>
              </a:rPr>
              <a:t>דברים פרק  כ</a:t>
            </a:r>
            <a:endParaRPr lang="he-IL" sz="1400" b="1" i="0" dirty="0">
              <a:solidFill>
                <a:srgbClr val="221F1F"/>
              </a:solidFill>
              <a:effectLst/>
              <a:latin typeface="apolo"/>
            </a:endParaRPr>
          </a:p>
        </p:txBody>
      </p:sp>
    </p:spTree>
    <p:extLst>
      <p:ext uri="{BB962C8B-B14F-4D97-AF65-F5344CB8AC3E}">
        <p14:creationId xmlns:p14="http://schemas.microsoft.com/office/powerpoint/2010/main" val="259901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91813" cy="7558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01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7212563"/>
            <a:ext cx="10691813" cy="347112"/>
          </a:xfrm>
          <a:prstGeom prst="rect">
            <a:avLst/>
          </a:prstGeom>
          <a:solidFill>
            <a:srgbClr val="E123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457200" y="615821"/>
            <a:ext cx="9797143" cy="839755"/>
            <a:chOff x="457200" y="615821"/>
            <a:chExt cx="9797143" cy="839755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457200" y="615821"/>
              <a:ext cx="9797143" cy="0"/>
            </a:xfrm>
            <a:prstGeom prst="line">
              <a:avLst/>
            </a:prstGeom>
            <a:ln w="19050">
              <a:solidFill>
                <a:srgbClr val="E123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457200" y="1455576"/>
              <a:ext cx="9797143" cy="0"/>
            </a:xfrm>
            <a:prstGeom prst="line">
              <a:avLst/>
            </a:prstGeom>
            <a:ln w="19050">
              <a:solidFill>
                <a:srgbClr val="E123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/>
        </p:nvSpPr>
        <p:spPr>
          <a:xfrm>
            <a:off x="-45430" y="702679"/>
            <a:ext cx="5755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MartinGotURWTThi" charset="0"/>
                <a:cs typeface="Calibri" panose="020F0502020204030204" pitchFamily="34" charset="0"/>
              </a:rPr>
              <a:t>מבוא חג טו בשבט בין העץ  לאדם   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MartinGotURWTThi" charset="0"/>
              <a:cs typeface="Calibri" panose="020F0502020204030204" pitchFamily="34" charset="0"/>
            </a:endParaRPr>
          </a:p>
        </p:txBody>
      </p:sp>
      <p:pic>
        <p:nvPicPr>
          <p:cNvPr id="11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2677" y="709183"/>
            <a:ext cx="1036003" cy="688033"/>
          </a:xfrm>
          <a:prstGeom prst="rect">
            <a:avLst/>
          </a:prstGeom>
        </p:spPr>
      </p:pic>
      <p:sp>
        <p:nvSpPr>
          <p:cNvPr id="5" name="מלבן 4"/>
          <p:cNvSpPr/>
          <p:nvPr/>
        </p:nvSpPr>
        <p:spPr>
          <a:xfrm>
            <a:off x="2204785" y="1455576"/>
            <a:ext cx="812532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e-IL" sz="2400" b="1" dirty="0"/>
              <a:t>כי האדם עץ השדה"; </a:t>
            </a:r>
            <a:r>
              <a:rPr lang="he-IL" sz="2400" dirty="0"/>
              <a:t>קיימת הקבלה רבה בין האדם לאילן. חלקי העץ והתהליכים העוברים עליו מקבילים לאלו של האדם</a:t>
            </a:r>
            <a:r>
              <a:rPr lang="he-IL" sz="2400" dirty="0" smtClean="0"/>
              <a:t>.</a:t>
            </a:r>
          </a:p>
          <a:p>
            <a:pPr algn="r"/>
            <a:r>
              <a:rPr lang="he-IL" sz="2400" dirty="0" smtClean="0"/>
              <a:t> </a:t>
            </a:r>
            <a:r>
              <a:rPr lang="he-IL" sz="2400" dirty="0"/>
              <a:t>צמיחת האילן היא דרך שורשיו החודרים אל מעמקי האדמה ומבקשים מקור מים </a:t>
            </a:r>
            <a:r>
              <a:rPr lang="he-IL" sz="2400" dirty="0" smtClean="0"/>
              <a:t>המְחיה </a:t>
            </a:r>
            <a:r>
              <a:rPr lang="he-IL" sz="2400" dirty="0"/>
              <a:t>את העץ. הגזע, ענפי העץ, העלים, הפריחה והפירות נראים לעין, בעוד השורשים טמונים עמוק באדמה </a:t>
            </a:r>
          </a:p>
          <a:p>
            <a:pPr algn="r"/>
            <a:r>
              <a:rPr lang="he-IL" sz="2400" dirty="0"/>
              <a:t>ואינם גלויים. </a:t>
            </a:r>
            <a:endParaRPr lang="en-US" sz="2400" dirty="0" smtClean="0"/>
          </a:p>
          <a:p>
            <a:pPr algn="r"/>
            <a:endParaRPr lang="he-IL" sz="2400" dirty="0" smtClean="0"/>
          </a:p>
          <a:p>
            <a:pPr algn="r"/>
            <a:r>
              <a:rPr lang="he-IL" sz="2400" dirty="0" smtClean="0"/>
              <a:t>בדומה </a:t>
            </a:r>
            <a:r>
              <a:rPr lang="he-IL" sz="2400" dirty="0"/>
              <a:t>לשורשי העץ גם האדם חייב להיות </a:t>
            </a:r>
            <a:r>
              <a:rPr lang="he-IL" sz="2400" b="1" dirty="0"/>
              <a:t>קשור לשורשיו </a:t>
            </a:r>
            <a:r>
              <a:rPr lang="he-IL" sz="2400" dirty="0"/>
              <a:t>האישיים והלאומיים. מה </a:t>
            </a:r>
            <a:r>
              <a:rPr lang="he-IL" sz="2400" b="1" dirty="0"/>
              <a:t>עמוד השדרה </a:t>
            </a:r>
            <a:r>
              <a:rPr lang="he-IL" sz="2400" dirty="0"/>
              <a:t>של האדם? דרך גידולו, מחנכיו, תכונותיו, הקשר בין הענפים לגזע ולשורש ועוד. וכפי שהעץ נמלא לחלוחית, סם חיים וחיוניות, והוא מוכן </a:t>
            </a:r>
            <a:r>
              <a:rPr lang="he-IL" sz="2400" b="1" dirty="0"/>
              <a:t>להוציא את פירותיו </a:t>
            </a:r>
            <a:r>
              <a:rPr lang="he-IL" sz="2400" dirty="0"/>
              <a:t>תוך מבט אל העתיד, כך האדם מכלכל את צעדיו ומכין </a:t>
            </a:r>
          </a:p>
          <a:p>
            <a:pPr algn="r"/>
            <a:r>
              <a:rPr lang="he-IL" sz="2400" dirty="0"/>
              <a:t>את עצמו לעתיד</a:t>
            </a:r>
            <a:r>
              <a:rPr lang="he-IL" sz="2400" dirty="0" smtClean="0"/>
              <a:t>.</a:t>
            </a:r>
          </a:p>
          <a:p>
            <a:pPr algn="r"/>
            <a:r>
              <a:rPr lang="he-IL" sz="2400" dirty="0" smtClean="0"/>
              <a:t>העץ </a:t>
            </a:r>
            <a:r>
              <a:rPr lang="he-IL" sz="2400" dirty="0"/>
              <a:t>מחובר לקרקע; אלמלא חיבורו אל מקורות היניקה, הוא היה מאבד את זהותו. כך גם האדם: הוא חובר לזהות שלו רק אם הוא מחובר אל מקורותיו.  </a:t>
            </a:r>
          </a:p>
        </p:txBody>
      </p:sp>
      <p:pic>
        <p:nvPicPr>
          <p:cNvPr id="14" name="תמונה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20" y="5287884"/>
            <a:ext cx="1756557" cy="1756557"/>
          </a:xfrm>
          <a:prstGeom prst="rect">
            <a:avLst/>
          </a:prstGeom>
        </p:spPr>
      </p:pic>
      <p:pic>
        <p:nvPicPr>
          <p:cNvPr id="15" name="תמונה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34" y="3402214"/>
            <a:ext cx="1756663" cy="1756663"/>
          </a:xfrm>
          <a:prstGeom prst="rect">
            <a:avLst/>
          </a:prstGeom>
        </p:spPr>
      </p:pic>
      <p:pic>
        <p:nvPicPr>
          <p:cNvPr id="16" name="תמונה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99" y="1321700"/>
            <a:ext cx="1845055" cy="184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69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7212563"/>
            <a:ext cx="10691813" cy="347112"/>
          </a:xfrm>
          <a:prstGeom prst="rect">
            <a:avLst/>
          </a:prstGeom>
          <a:solidFill>
            <a:srgbClr val="E123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457200" y="615821"/>
            <a:ext cx="9797143" cy="839755"/>
            <a:chOff x="457200" y="615821"/>
            <a:chExt cx="9797143" cy="839755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457200" y="615821"/>
              <a:ext cx="9797143" cy="0"/>
            </a:xfrm>
            <a:prstGeom prst="line">
              <a:avLst/>
            </a:prstGeom>
            <a:ln w="19050">
              <a:solidFill>
                <a:srgbClr val="E123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457200" y="1455576"/>
              <a:ext cx="9797143" cy="0"/>
            </a:xfrm>
            <a:prstGeom prst="line">
              <a:avLst/>
            </a:prstGeom>
            <a:ln w="19050">
              <a:solidFill>
                <a:srgbClr val="E123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/>
        </p:nvSpPr>
        <p:spPr>
          <a:xfrm>
            <a:off x="376210" y="722203"/>
            <a:ext cx="51767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MartinGotURWTThi" charset="0"/>
                <a:cs typeface="Calibri" panose="020F0502020204030204" pitchFamily="34" charset="0"/>
              </a:rPr>
              <a:t>במה האדם דומה לעץ?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MartinGotURWTThi" charset="0"/>
              <a:cs typeface="Calibri" panose="020F0502020204030204" pitchFamily="34" charset="0"/>
            </a:endParaRPr>
          </a:p>
        </p:txBody>
      </p:sp>
      <p:pic>
        <p:nvPicPr>
          <p:cNvPr id="11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2677" y="709183"/>
            <a:ext cx="1036003" cy="688033"/>
          </a:xfrm>
          <a:prstGeom prst="rect">
            <a:avLst/>
          </a:prstGeom>
        </p:spPr>
      </p:pic>
      <p:sp>
        <p:nvSpPr>
          <p:cNvPr id="6" name="מלבן 5"/>
          <p:cNvSpPr/>
          <p:nvPr/>
        </p:nvSpPr>
        <p:spPr>
          <a:xfrm>
            <a:off x="1614569" y="1684251"/>
            <a:ext cx="871423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e-IL" sz="1600" b="1" dirty="0" smtClean="0">
                <a:solidFill>
                  <a:srgbClr val="E1236F"/>
                </a:solidFill>
              </a:rPr>
              <a:t>     פעילות </a:t>
            </a:r>
            <a:r>
              <a:rPr lang="he-IL" sz="1600" b="1" dirty="0" err="1" smtClean="0">
                <a:solidFill>
                  <a:srgbClr val="E1236F"/>
                </a:solidFill>
              </a:rPr>
              <a:t>במנטי</a:t>
            </a:r>
            <a:r>
              <a:rPr lang="he-IL" sz="1600" b="1" dirty="0" smtClean="0">
                <a:solidFill>
                  <a:srgbClr val="E1236F"/>
                </a:solidFill>
              </a:rPr>
              <a:t> מטר </a:t>
            </a:r>
            <a:r>
              <a:rPr lang="en-US" sz="1600" b="1" dirty="0">
                <a:solidFill>
                  <a:srgbClr val="E1236F"/>
                </a:solidFill>
              </a:rPr>
              <a:t>https://</a:t>
            </a:r>
            <a:r>
              <a:rPr lang="en-US" sz="1600" b="1" dirty="0" smtClean="0">
                <a:solidFill>
                  <a:srgbClr val="E1236F"/>
                </a:solidFill>
              </a:rPr>
              <a:t>www.menti.com</a:t>
            </a:r>
            <a:endParaRPr lang="he-IL" sz="1600" b="1" dirty="0">
              <a:solidFill>
                <a:srgbClr val="E1236F"/>
              </a:solidFill>
            </a:endParaRPr>
          </a:p>
          <a:p>
            <a:pPr algn="r"/>
            <a:r>
              <a:rPr lang="he-IL" sz="3200" b="1" dirty="0" smtClean="0">
                <a:solidFill>
                  <a:srgbClr val="E1236F"/>
                </a:solidFill>
              </a:rPr>
              <a:t>רשמו במילה אחת – שתים</a:t>
            </a:r>
          </a:p>
          <a:p>
            <a:pPr algn="r"/>
            <a:r>
              <a:rPr lang="he-IL" sz="3200" b="1" dirty="0" smtClean="0">
                <a:solidFill>
                  <a:srgbClr val="00B050"/>
                </a:solidFill>
              </a:rPr>
              <a:t>במה האדם דומה לעץ?</a:t>
            </a:r>
            <a:endParaRPr lang="en-US" sz="3200" b="1" dirty="0" smtClean="0">
              <a:solidFill>
                <a:srgbClr val="00B050"/>
              </a:solidFill>
            </a:endParaRPr>
          </a:p>
          <a:p>
            <a:pPr algn="r"/>
            <a:r>
              <a:rPr lang="he-IL" b="1" dirty="0" smtClean="0">
                <a:solidFill>
                  <a:srgbClr val="E1236F"/>
                </a:solidFill>
              </a:rPr>
              <a:t> </a:t>
            </a:r>
            <a:endParaRPr lang="he-IL" dirty="0"/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1" y="3054950"/>
            <a:ext cx="7273636" cy="4009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34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7"/>
          <p:cNvGrpSpPr/>
          <p:nvPr/>
        </p:nvGrpSpPr>
        <p:grpSpPr>
          <a:xfrm>
            <a:off x="457200" y="615821"/>
            <a:ext cx="9797143" cy="839755"/>
            <a:chOff x="457200" y="615821"/>
            <a:chExt cx="9797143" cy="839755"/>
          </a:xfrm>
        </p:grpSpPr>
        <p:cxnSp>
          <p:nvCxnSpPr>
            <p:cNvPr id="52" name="Straight Connector 3"/>
            <p:cNvCxnSpPr/>
            <p:nvPr/>
          </p:nvCxnSpPr>
          <p:spPr>
            <a:xfrm>
              <a:off x="457200" y="615821"/>
              <a:ext cx="9797143" cy="0"/>
            </a:xfrm>
            <a:prstGeom prst="line">
              <a:avLst/>
            </a:prstGeom>
            <a:ln w="19050">
              <a:solidFill>
                <a:srgbClr val="E123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6"/>
            <p:cNvCxnSpPr/>
            <p:nvPr/>
          </p:nvCxnSpPr>
          <p:spPr>
            <a:xfrm>
              <a:off x="457200" y="1455576"/>
              <a:ext cx="9797143" cy="0"/>
            </a:xfrm>
            <a:prstGeom prst="line">
              <a:avLst/>
            </a:prstGeom>
            <a:ln w="19050">
              <a:solidFill>
                <a:srgbClr val="E123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TextBox 54"/>
          <p:cNvSpPr txBox="1"/>
          <p:nvPr/>
        </p:nvSpPr>
        <p:spPr>
          <a:xfrm>
            <a:off x="1562529" y="991868"/>
            <a:ext cx="68947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3200" b="1" dirty="0" smtClean="0">
                <a:solidFill>
                  <a:schemeClr val="bg1"/>
                </a:solidFill>
                <a:latin typeface="Calibri" panose="020F0502020204030204" pitchFamily="34" charset="0"/>
                <a:ea typeface="MartinGotURWTThi" charset="0"/>
                <a:cs typeface="Calibri" panose="020F0502020204030204" pitchFamily="34" charset="0"/>
              </a:rPr>
              <a:t>גלגלים לסיוע בלמידה ההתנסותית </a:t>
            </a:r>
            <a:endParaRPr lang="en-US" sz="3200" b="1" dirty="0">
              <a:solidFill>
                <a:schemeClr val="bg1"/>
              </a:solidFill>
              <a:latin typeface="Calibri" panose="020F0502020204030204" pitchFamily="34" charset="0"/>
              <a:ea typeface="MartinGotURWTThi" charset="0"/>
              <a:cs typeface="Calibri" panose="020F050202020403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281852" y="6787674"/>
            <a:ext cx="214156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dirty="0" smtClean="0">
                <a:solidFill>
                  <a:schemeClr val="bg1"/>
                </a:solidFill>
              </a:rPr>
              <a:t>12- גלגל חפצים</a:t>
            </a:r>
          </a:p>
          <a:p>
            <a:pPr algn="r" rtl="1"/>
            <a:r>
              <a:rPr lang="he-IL" dirty="0" smtClean="0">
                <a:solidFill>
                  <a:schemeClr val="bg1"/>
                </a:solidFill>
              </a:rPr>
              <a:t>20 – גלגל מילים</a:t>
            </a:r>
            <a:endParaRPr lang="he-IL" dirty="0">
              <a:solidFill>
                <a:schemeClr val="bg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-694945" y="752965"/>
            <a:ext cx="9358232" cy="530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9580" marR="810260" algn="just" rtl="1">
              <a:lnSpc>
                <a:spcPct val="107000"/>
              </a:lnSpc>
              <a:spcAft>
                <a:spcPts val="800"/>
              </a:spcAft>
            </a:pPr>
            <a:r>
              <a:rPr lang="he-IL" sz="28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השורשים – </a:t>
            </a:r>
            <a:r>
              <a:rPr lang="he-IL" sz="2800" b="1" dirty="0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עבר</a:t>
            </a:r>
            <a:r>
              <a:rPr lang="he-IL" sz="28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 מסורת, שורשים משפחתיים ולאומיים</a:t>
            </a:r>
            <a:endParaRPr lang="en-US" sz="2800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מלבן 10"/>
          <p:cNvSpPr/>
          <p:nvPr/>
        </p:nvSpPr>
        <p:spPr>
          <a:xfrm>
            <a:off x="-471599" y="1857793"/>
            <a:ext cx="9181882" cy="5472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9580" marR="810260" algn="just" rtl="1">
              <a:lnSpc>
                <a:spcPct val="107000"/>
              </a:lnSpc>
              <a:spcAft>
                <a:spcPts val="800"/>
              </a:spcAft>
            </a:pPr>
            <a:r>
              <a:rPr lang="he-IL" sz="2200" b="1" dirty="0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עיקר </a:t>
            </a:r>
            <a:r>
              <a:rPr lang="he-IL" sz="22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האילן נעוץ בשורשיו, </a:t>
            </a:r>
            <a:r>
              <a:rPr lang="he-IL" sz="2200" dirty="0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הם המזינים אותו, והם אלו </a:t>
            </a:r>
            <a:r>
              <a:rPr lang="he-IL" sz="2200" dirty="0" smtClean="0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המעניקים </a:t>
            </a:r>
            <a:r>
              <a:rPr lang="he-IL" sz="2200" dirty="0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לו את חוסנו  ואת יציבותו. לולא היו השורשים </a:t>
            </a:r>
            <a:r>
              <a:rPr lang="he-IL" sz="2200" dirty="0" smtClean="0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	</a:t>
            </a:r>
            <a:r>
              <a:rPr lang="he-IL" sz="2200" dirty="0" err="1" smtClean="0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חזקים,הייתה</a:t>
            </a:r>
            <a:r>
              <a:rPr lang="he-IL" sz="2200" dirty="0" smtClean="0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he-IL" sz="2200" dirty="0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באה </a:t>
            </a:r>
            <a:r>
              <a:rPr lang="he-IL" sz="2200" dirty="0" smtClean="0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הרוח </a:t>
            </a:r>
            <a:r>
              <a:rPr lang="he-IL" sz="2200" dirty="0" err="1" smtClean="0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ועוקרתו</a:t>
            </a:r>
            <a:r>
              <a:rPr lang="he-IL" sz="2200" dirty="0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endParaRPr lang="he-IL" sz="2200" dirty="0" smtClean="0">
              <a:solidFill>
                <a:srgbClr val="44546A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49580" marR="810260" algn="just" rtl="1">
              <a:lnSpc>
                <a:spcPct val="107000"/>
              </a:lnSpc>
              <a:spcAft>
                <a:spcPts val="800"/>
              </a:spcAft>
            </a:pPr>
            <a:r>
              <a:rPr lang="he-IL" sz="2200" b="1" dirty="0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בדומה </a:t>
            </a:r>
            <a:r>
              <a:rPr lang="he-IL" sz="22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לעץ, גם האדם חייב להיות קשור לשורשיו האישיים והלאומיים. </a:t>
            </a:r>
            <a:r>
              <a:rPr lang="he-IL" sz="2200" dirty="0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העץ מחובר לקרקע; אלמלא חיבורו אל מקורות היניקה, הוא היה מאבד את זהותו. כך גם האדם: הוא מחובר לזהות שלו רק אם הוא מחובר אל מקורותיו. 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49580" marR="810260" algn="just" rtl="1">
              <a:lnSpc>
                <a:spcPct val="107000"/>
              </a:lnSpc>
              <a:spcAft>
                <a:spcPts val="800"/>
              </a:spcAft>
            </a:pPr>
            <a:r>
              <a:rPr lang="he-IL" sz="22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ערכת הקלפים </a:t>
            </a:r>
            <a:r>
              <a:rPr lang="he-IL" sz="2200" b="1" dirty="0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נוגעת </a:t>
            </a:r>
            <a:r>
              <a:rPr lang="he-IL" sz="22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בשאלות הקשורות לשורשי המשפחה </a:t>
            </a:r>
            <a:r>
              <a:rPr lang="he-IL" sz="2200" dirty="0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– שם המשפחה, השם הפרטי, ניגונים, מסורות ומנהגים מבית ההורים. בעזרת הקלפים התלמידים יבררו גם את התכונות החזקות שלהם, </a:t>
            </a:r>
            <a:r>
              <a:rPr lang="he-IL" sz="2200" dirty="0" smtClean="0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מעשים </a:t>
            </a:r>
            <a:r>
              <a:rPr lang="he-IL" sz="2200" dirty="0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ראויים </a:t>
            </a:r>
            <a:r>
              <a:rPr lang="he-IL" sz="2200" dirty="0" smtClean="0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וכן שאלות </a:t>
            </a:r>
            <a:r>
              <a:rPr lang="he-IL" sz="2200" dirty="0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הנוגעות לשורשים </a:t>
            </a:r>
            <a:r>
              <a:rPr lang="he-IL" sz="2200" dirty="0" smtClean="0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הלאומיים, והחברה </a:t>
            </a:r>
            <a:r>
              <a:rPr lang="he-IL" sz="2200" dirty="0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הישראלית </a:t>
            </a:r>
            <a:r>
              <a:rPr lang="he-IL" sz="2200" dirty="0" smtClean="0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והמדינה.</a:t>
            </a:r>
          </a:p>
          <a:p>
            <a:pPr marL="449580" marR="810260" algn="just" rtl="1">
              <a:lnSpc>
                <a:spcPct val="107000"/>
              </a:lnSpc>
              <a:spcAft>
                <a:spcPts val="800"/>
              </a:spcAft>
            </a:pPr>
            <a:r>
              <a:rPr lang="he-IL" sz="2200" b="1" dirty="0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בשיחה </a:t>
            </a:r>
            <a:r>
              <a:rPr lang="he-IL" sz="22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מול התלמידים </a:t>
            </a:r>
            <a:r>
              <a:rPr lang="he-IL" sz="2200" dirty="0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חשוב להדגיש את עיקר </a:t>
            </a:r>
            <a:r>
              <a:rPr lang="he-IL" sz="22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המאמצים בשנותיו הראשונות של האדם </a:t>
            </a:r>
            <a:r>
              <a:rPr lang="he-IL" sz="2200" dirty="0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– השבחת השורשים. משורשים איתנים יצמחו בעתיד ענפים ופירות נאים ומשובחים. ייתכן שהעמל המושקע בשורשים לא יורגש בתחילה, אולם בהמשך הצמיחה הוא ייתן את אותותיו.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תמונה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4109" y="1704676"/>
            <a:ext cx="1797052" cy="179705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816814" y="4032984"/>
            <a:ext cx="2737975" cy="3627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9580" marR="810260" algn="just" rtl="1">
              <a:lnSpc>
                <a:spcPct val="107000"/>
              </a:lnSpc>
              <a:spcAft>
                <a:spcPts val="800"/>
              </a:spcAft>
            </a:pPr>
            <a:r>
              <a:rPr lang="he-IL" sz="2800" b="1" dirty="0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הביאו חפץ  המתאר</a:t>
            </a:r>
            <a:r>
              <a:rPr lang="he-IL" sz="2800" dirty="0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</a:p>
          <a:p>
            <a:pPr marL="449580" marR="810260" algn="just" rtl="1">
              <a:lnSpc>
                <a:spcPct val="107000"/>
              </a:lnSpc>
              <a:spcAft>
                <a:spcPts val="800"/>
              </a:spcAft>
            </a:pPr>
            <a:r>
              <a:rPr lang="he-IL" sz="2800" b="1" dirty="0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המשייך </a:t>
            </a:r>
          </a:p>
          <a:p>
            <a:pPr marL="449580" marR="810260" algn="just" rtl="1">
              <a:lnSpc>
                <a:spcPct val="107000"/>
              </a:lnSpc>
              <a:spcAft>
                <a:spcPts val="800"/>
              </a:spcAft>
            </a:pPr>
            <a:r>
              <a:rPr lang="he-IL" sz="2800" b="1" dirty="0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אתכם</a:t>
            </a:r>
          </a:p>
          <a:p>
            <a:pPr marL="449580" marR="810260" algn="just" rtl="1">
              <a:lnSpc>
                <a:spcPct val="107000"/>
              </a:lnSpc>
              <a:spcAft>
                <a:spcPts val="800"/>
              </a:spcAft>
            </a:pPr>
            <a:r>
              <a:rPr lang="he-IL" sz="2800" b="1" dirty="0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לשורשים / העבר</a:t>
            </a:r>
            <a:endParaRPr lang="he-IL" sz="2800" b="1" dirty="0" smtClean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051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7"/>
          <p:cNvGrpSpPr/>
          <p:nvPr/>
        </p:nvGrpSpPr>
        <p:grpSpPr>
          <a:xfrm>
            <a:off x="457200" y="615821"/>
            <a:ext cx="9797143" cy="839755"/>
            <a:chOff x="457200" y="615821"/>
            <a:chExt cx="9797143" cy="839755"/>
          </a:xfrm>
        </p:grpSpPr>
        <p:cxnSp>
          <p:nvCxnSpPr>
            <p:cNvPr id="52" name="Straight Connector 3"/>
            <p:cNvCxnSpPr/>
            <p:nvPr/>
          </p:nvCxnSpPr>
          <p:spPr>
            <a:xfrm>
              <a:off x="457200" y="615821"/>
              <a:ext cx="9797143" cy="0"/>
            </a:xfrm>
            <a:prstGeom prst="line">
              <a:avLst/>
            </a:prstGeom>
            <a:ln w="19050">
              <a:solidFill>
                <a:srgbClr val="E123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6"/>
            <p:cNvCxnSpPr/>
            <p:nvPr/>
          </p:nvCxnSpPr>
          <p:spPr>
            <a:xfrm>
              <a:off x="457200" y="1455576"/>
              <a:ext cx="9797143" cy="0"/>
            </a:xfrm>
            <a:prstGeom prst="line">
              <a:avLst/>
            </a:prstGeom>
            <a:ln w="19050">
              <a:solidFill>
                <a:srgbClr val="E123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TextBox 54"/>
          <p:cNvSpPr txBox="1"/>
          <p:nvPr/>
        </p:nvSpPr>
        <p:spPr>
          <a:xfrm>
            <a:off x="1563794" y="760973"/>
            <a:ext cx="68947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3200" b="1" dirty="0" smtClean="0">
                <a:solidFill>
                  <a:schemeClr val="bg1"/>
                </a:solidFill>
                <a:latin typeface="Calibri" panose="020F0502020204030204" pitchFamily="34" charset="0"/>
                <a:ea typeface="MartinGotURWTThi" charset="0"/>
                <a:cs typeface="Calibri" panose="020F0502020204030204" pitchFamily="34" charset="0"/>
              </a:rPr>
              <a:t>גלגלים לסיוע בלמידה ההתנסותית </a:t>
            </a:r>
            <a:endParaRPr lang="en-US" sz="3200" b="1" dirty="0">
              <a:solidFill>
                <a:schemeClr val="bg1"/>
              </a:solidFill>
              <a:latin typeface="Calibri" panose="020F0502020204030204" pitchFamily="34" charset="0"/>
              <a:ea typeface="MartinGotURWTThi" charset="0"/>
              <a:cs typeface="Calibri" panose="020F050202020403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281852" y="6787674"/>
            <a:ext cx="214156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dirty="0" smtClean="0">
                <a:solidFill>
                  <a:schemeClr val="bg1"/>
                </a:solidFill>
              </a:rPr>
              <a:t>12- גלגל חפצים</a:t>
            </a:r>
          </a:p>
          <a:p>
            <a:pPr algn="r" rtl="1"/>
            <a:r>
              <a:rPr lang="he-IL" dirty="0" smtClean="0">
                <a:solidFill>
                  <a:schemeClr val="bg1"/>
                </a:solidFill>
              </a:rPr>
              <a:t>20 – גלגל מילים</a:t>
            </a:r>
            <a:endParaRPr lang="he-IL" dirty="0">
              <a:solidFill>
                <a:schemeClr val="bg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-698139" y="792390"/>
            <a:ext cx="11013013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9580" marR="810260" algn="just" rtl="1">
              <a:lnSpc>
                <a:spcPct val="107000"/>
              </a:lnSpc>
              <a:spcAft>
                <a:spcPts val="800"/>
              </a:spcAft>
            </a:pPr>
            <a:r>
              <a:rPr lang="he-IL" sz="2800" b="1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הגזע/הענפים – </a:t>
            </a:r>
            <a:r>
              <a:rPr lang="he-IL" sz="2800" b="1" dirty="0" smtClean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ההווה</a:t>
            </a:r>
            <a:r>
              <a:rPr lang="he-IL" sz="2800" b="1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 הדברים המרכזיים והחשובים לנו בהווה</a:t>
            </a:r>
            <a:endParaRPr lang="en-US" sz="2800" dirty="0">
              <a:solidFill>
                <a:srgbClr val="FFC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מלבן 1"/>
          <p:cNvSpPr/>
          <p:nvPr/>
        </p:nvSpPr>
        <p:spPr>
          <a:xfrm>
            <a:off x="-139997" y="1960821"/>
            <a:ext cx="8588103" cy="5039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9580" marR="810260" algn="just" rtl="1">
              <a:lnSpc>
                <a:spcPct val="107000"/>
              </a:lnSpc>
              <a:spcAft>
                <a:spcPts val="800"/>
              </a:spcAft>
            </a:pPr>
            <a:r>
              <a:rPr lang="he-IL" sz="24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גזע </a:t>
            </a:r>
            <a:r>
              <a:rPr lang="he-IL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העץ הוא עמוד השדרה</a:t>
            </a:r>
            <a:r>
              <a:rPr lang="he-IL" sz="2400" dirty="0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 הגזע, שלא כמו </a:t>
            </a:r>
            <a:r>
              <a:rPr lang="he-IL" sz="2400" dirty="0" smtClean="0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השורשים, הוא </a:t>
            </a:r>
            <a:r>
              <a:rPr lang="he-IL" sz="2400" dirty="0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נראה לעין ויכול לספר לנו על תלאותיו של העץ, תנאי גידולו, צורת הגזע, כמות הענפים ועוד. </a:t>
            </a:r>
            <a:endParaRPr lang="he-IL" sz="2400" dirty="0" smtClean="0">
              <a:solidFill>
                <a:srgbClr val="44546A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49580" marR="810260" algn="just" rtl="1">
              <a:lnSpc>
                <a:spcPct val="107000"/>
              </a:lnSpc>
              <a:spcAft>
                <a:spcPts val="800"/>
              </a:spcAft>
            </a:pPr>
            <a:r>
              <a:rPr lang="he-IL" sz="2400" dirty="0" smtClean="0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בדומה </a:t>
            </a:r>
            <a:r>
              <a:rPr lang="he-IL" sz="2400" dirty="0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לגזע העץ, </a:t>
            </a:r>
            <a:r>
              <a:rPr lang="he-IL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עמוד השדרה של האדם </a:t>
            </a:r>
            <a:r>
              <a:rPr lang="he-IL" sz="2400" dirty="0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מעיד על דרך גידולו, על תכונותיו, על ההשפעות שספג ועוד.</a:t>
            </a:r>
          </a:p>
          <a:p>
            <a:pPr marL="449580" marR="810260" algn="just" rtl="1">
              <a:lnSpc>
                <a:spcPct val="107000"/>
              </a:lnSpc>
              <a:spcAft>
                <a:spcPts val="800"/>
              </a:spcAft>
            </a:pPr>
            <a:r>
              <a:rPr lang="he-IL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בערכת הקלפים </a:t>
            </a:r>
            <a:r>
              <a:rPr lang="he-IL" sz="24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יעסקו </a:t>
            </a:r>
            <a:r>
              <a:rPr lang="he-IL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התלמידים בהיבטים הלאומיים, בעמידתו של העם היהודי לאורך ההיסטוריה</a:t>
            </a:r>
            <a:r>
              <a:rPr lang="he-IL" sz="2400" dirty="0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 בקשר בין הענפים לשורשים באילן, ובדרך הטיפול בשתילים רכים. כפי שענפי העץ מרובים, כך קיימות </a:t>
            </a:r>
            <a:r>
              <a:rPr lang="he-IL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קהילות בני אדם שונות ומגוונות. </a:t>
            </a:r>
            <a:r>
              <a:rPr lang="he-IL" sz="2400" dirty="0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כיצד יוצרים אחדות, ובו-זמנית שומרים על ייחודיות? סוגיות נוספות הן </a:t>
            </a:r>
            <a:r>
              <a:rPr lang="he-IL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שמירה על הטבע</a:t>
            </a:r>
            <a:r>
              <a:rPr lang="he-IL" sz="2400" dirty="0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 קווי הדמיון בין  אדם ואילן, תכונות אופי </a:t>
            </a:r>
            <a:r>
              <a:rPr lang="he-IL" sz="2400" dirty="0" smtClean="0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ייחודיות.</a:t>
            </a:r>
            <a:endParaRPr lang="he-IL" sz="2400" dirty="0">
              <a:solidFill>
                <a:srgbClr val="44546A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9" name="תמונה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852" y="1717515"/>
            <a:ext cx="2294281" cy="229428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816814" y="4032984"/>
            <a:ext cx="2737975" cy="3593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9580" marR="810260" algn="ctr" rtl="1">
              <a:lnSpc>
                <a:spcPct val="107000"/>
              </a:lnSpc>
              <a:spcAft>
                <a:spcPts val="800"/>
              </a:spcAft>
            </a:pPr>
            <a:r>
              <a:rPr lang="he-IL" sz="28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הביאו חפץ  המתאר</a:t>
            </a:r>
            <a:r>
              <a:rPr lang="he-IL" sz="2800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</a:p>
          <a:p>
            <a:pPr marL="449580" marR="810260" algn="ctr" rtl="1">
              <a:lnSpc>
                <a:spcPct val="107000"/>
              </a:lnSpc>
              <a:spcAft>
                <a:spcPts val="800"/>
              </a:spcAft>
            </a:pPr>
            <a:r>
              <a:rPr lang="he-IL" sz="28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המשייך </a:t>
            </a:r>
          </a:p>
          <a:p>
            <a:pPr marL="449580" marR="810260" algn="ctr" rtl="1">
              <a:lnSpc>
                <a:spcPct val="107000"/>
              </a:lnSpc>
              <a:spcAft>
                <a:spcPts val="800"/>
              </a:spcAft>
            </a:pPr>
            <a:r>
              <a:rPr lang="he-IL" sz="28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אתכם</a:t>
            </a:r>
          </a:p>
          <a:p>
            <a:pPr marL="449580" marR="810260" algn="ctr" rtl="1">
              <a:lnSpc>
                <a:spcPct val="107000"/>
              </a:lnSpc>
              <a:spcAft>
                <a:spcPts val="800"/>
              </a:spcAft>
            </a:pPr>
            <a:r>
              <a:rPr lang="he-IL" sz="28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לגזע/  ההווה</a:t>
            </a:r>
            <a:endParaRPr lang="he-IL" sz="2800" b="1" dirty="0" smtClean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0926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7"/>
          <p:cNvGrpSpPr/>
          <p:nvPr/>
        </p:nvGrpSpPr>
        <p:grpSpPr>
          <a:xfrm>
            <a:off x="457200" y="615821"/>
            <a:ext cx="9797143" cy="839755"/>
            <a:chOff x="457200" y="615821"/>
            <a:chExt cx="9797143" cy="839755"/>
          </a:xfrm>
        </p:grpSpPr>
        <p:cxnSp>
          <p:nvCxnSpPr>
            <p:cNvPr id="52" name="Straight Connector 3"/>
            <p:cNvCxnSpPr/>
            <p:nvPr/>
          </p:nvCxnSpPr>
          <p:spPr>
            <a:xfrm>
              <a:off x="457200" y="615821"/>
              <a:ext cx="9797143" cy="0"/>
            </a:xfrm>
            <a:prstGeom prst="line">
              <a:avLst/>
            </a:prstGeom>
            <a:ln w="19050">
              <a:solidFill>
                <a:srgbClr val="E123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6"/>
            <p:cNvCxnSpPr/>
            <p:nvPr/>
          </p:nvCxnSpPr>
          <p:spPr>
            <a:xfrm>
              <a:off x="457200" y="1455576"/>
              <a:ext cx="9797143" cy="0"/>
            </a:xfrm>
            <a:prstGeom prst="line">
              <a:avLst/>
            </a:prstGeom>
            <a:ln w="19050">
              <a:solidFill>
                <a:srgbClr val="E123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TextBox 54"/>
          <p:cNvSpPr txBox="1"/>
          <p:nvPr/>
        </p:nvSpPr>
        <p:spPr>
          <a:xfrm>
            <a:off x="1563794" y="760973"/>
            <a:ext cx="68947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3200" b="1" dirty="0" smtClean="0">
                <a:solidFill>
                  <a:schemeClr val="bg1"/>
                </a:solidFill>
                <a:latin typeface="Calibri" panose="020F0502020204030204" pitchFamily="34" charset="0"/>
                <a:ea typeface="MartinGotURWTThi" charset="0"/>
                <a:cs typeface="Calibri" panose="020F0502020204030204" pitchFamily="34" charset="0"/>
              </a:rPr>
              <a:t>גלגלים לסיוע בלמידה ההתנסותית </a:t>
            </a:r>
            <a:endParaRPr lang="en-US" sz="3200" b="1" dirty="0">
              <a:solidFill>
                <a:schemeClr val="bg1"/>
              </a:solidFill>
              <a:latin typeface="Calibri" panose="020F0502020204030204" pitchFamily="34" charset="0"/>
              <a:ea typeface="MartinGotURWTThi" charset="0"/>
              <a:cs typeface="Calibri" panose="020F050202020403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281852" y="6787674"/>
            <a:ext cx="214156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dirty="0" smtClean="0">
                <a:solidFill>
                  <a:schemeClr val="bg1"/>
                </a:solidFill>
              </a:rPr>
              <a:t>12- גלגל חפצים</a:t>
            </a:r>
          </a:p>
          <a:p>
            <a:pPr algn="r" rtl="1"/>
            <a:r>
              <a:rPr lang="he-IL" dirty="0" smtClean="0">
                <a:solidFill>
                  <a:schemeClr val="bg1"/>
                </a:solidFill>
              </a:rPr>
              <a:t>20 – גלגל מילים</a:t>
            </a:r>
            <a:endParaRPr lang="he-IL" dirty="0">
              <a:solidFill>
                <a:schemeClr val="bg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-3073974" y="494874"/>
            <a:ext cx="13497392" cy="1116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9580" marR="810260" algn="just" rtl="1">
              <a:lnSpc>
                <a:spcPct val="107000"/>
              </a:lnSpc>
              <a:spcAft>
                <a:spcPts val="800"/>
              </a:spcAft>
            </a:pPr>
            <a:r>
              <a:rPr lang="he-IL" sz="28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הפירות/הצמרת – העתיד, </a:t>
            </a:r>
            <a:endParaRPr lang="he-IL" sz="2800" b="1" dirty="0" smtClean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49580" marR="810260" algn="just" rtl="1">
              <a:lnSpc>
                <a:spcPct val="107000"/>
              </a:lnSpc>
              <a:spcAft>
                <a:spcPts val="800"/>
              </a:spcAft>
            </a:pPr>
            <a:r>
              <a:rPr lang="he-IL" sz="2800" b="1" dirty="0" smtClean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הדברים </a:t>
            </a:r>
            <a:r>
              <a:rPr lang="he-IL" sz="28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שנרצה לשמר ושאותם נרצה לעשות בעתיד.</a:t>
            </a:r>
            <a:endParaRPr lang="en-US" sz="2800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מלבן 1"/>
          <p:cNvSpPr/>
          <p:nvPr/>
        </p:nvSpPr>
        <p:spPr>
          <a:xfrm>
            <a:off x="-305671" y="1692497"/>
            <a:ext cx="9099586" cy="5834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9580" marR="810260" algn="just" rtl="1">
              <a:lnSpc>
                <a:spcPct val="107000"/>
              </a:lnSpc>
              <a:spcAft>
                <a:spcPts val="800"/>
              </a:spcAft>
            </a:pPr>
            <a:r>
              <a:rPr lang="he-IL" sz="2200" dirty="0" smtClean="0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ט"ו </a:t>
            </a:r>
            <a:r>
              <a:rPr lang="he-IL" sz="2200" dirty="0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בשבט נקבע כראש השנה לכל האילנות. </a:t>
            </a:r>
            <a:r>
              <a:rPr lang="he-IL" sz="2200" dirty="0" smtClean="0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התאריך </a:t>
            </a:r>
            <a:r>
              <a:rPr lang="he-IL" sz="2200" dirty="0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נקבע </a:t>
            </a:r>
            <a:r>
              <a:rPr lang="he-IL" sz="2200" dirty="0" smtClean="0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לא </a:t>
            </a:r>
            <a:r>
              <a:rPr lang="he-IL" sz="2200" dirty="0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בתחילת עונת הגשמים ואף לא בעת הפריחה או בזמן </a:t>
            </a:r>
            <a:r>
              <a:rPr lang="he-IL" sz="2200" dirty="0" smtClean="0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	הבשלת </a:t>
            </a:r>
            <a:r>
              <a:rPr lang="he-IL" sz="2200" dirty="0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הפרי; </a:t>
            </a:r>
            <a:r>
              <a:rPr lang="he-IL" sz="22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הוא נקבע לאחר שנספגו הגשמים כראוי ועלה השרף בעץ. </a:t>
            </a:r>
            <a:r>
              <a:rPr lang="he-IL" sz="2200" dirty="0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העץ נמלא לחלוחית, סם-חיים וחיוניות, וכעת הוא מוכן להוציא את פירותיו. </a:t>
            </a:r>
            <a:endParaRPr lang="he-IL" sz="2200" dirty="0" smtClean="0">
              <a:solidFill>
                <a:srgbClr val="44546A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49580" marR="810260" algn="just" rtl="1">
              <a:lnSpc>
                <a:spcPct val="107000"/>
              </a:lnSpc>
              <a:spcAft>
                <a:spcPts val="800"/>
              </a:spcAft>
            </a:pPr>
            <a:r>
              <a:rPr lang="he-IL" sz="2200" b="1" dirty="0" smtClean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האילנות </a:t>
            </a:r>
            <a:r>
              <a:rPr lang="he-IL" sz="22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אצרו בתוכם את יכולתם העתידית לפרוח באביב </a:t>
            </a:r>
            <a:r>
              <a:rPr lang="he-IL" sz="2200" dirty="0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ובקיץ הממשמשים לבוא. </a:t>
            </a:r>
            <a:r>
              <a:rPr lang="he-IL" sz="22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זו הסיבה שט"ו בשבט הוא יום הולדת לעץ – הראייה לעתיד</a:t>
            </a:r>
            <a:r>
              <a:rPr lang="he-IL" sz="2200" dirty="0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: מאותו יום מונים לו שנה חדשה. </a:t>
            </a:r>
          </a:p>
          <a:p>
            <a:pPr marL="449580" marR="810260" algn="just" rtl="1">
              <a:lnSpc>
                <a:spcPct val="107000"/>
              </a:lnSpc>
              <a:spcAft>
                <a:spcPts val="800"/>
              </a:spcAft>
            </a:pPr>
            <a:r>
              <a:rPr lang="he-IL" sz="22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בדומה לעץ כך האדם. כיצד הוא מתכונן לקראת העתיד, מהם חלומותיו, מה הוא רוצה להשאיר לדורות הבאים.</a:t>
            </a:r>
          </a:p>
          <a:p>
            <a:pPr marL="449580" marR="810260" algn="just" rtl="1">
              <a:lnSpc>
                <a:spcPct val="107000"/>
              </a:lnSpc>
              <a:spcAft>
                <a:spcPts val="800"/>
              </a:spcAft>
            </a:pPr>
            <a:r>
              <a:rPr lang="he-IL" sz="2200" dirty="0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בערכת הקלפים בקבוצת הפירות/צמרת יעסקו התלמידים במסורות שקיבלו מן ההורים ובמסורות </a:t>
            </a:r>
            <a:r>
              <a:rPr lang="he-IL" sz="22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שירצו להעביר בעתיד</a:t>
            </a:r>
            <a:r>
              <a:rPr lang="he-IL" sz="2200" dirty="0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; </a:t>
            </a:r>
            <a:r>
              <a:rPr lang="he-IL" sz="2200" dirty="0" smtClean="0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על </a:t>
            </a:r>
            <a:r>
              <a:rPr lang="he-IL" sz="2200" dirty="0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מה מסתכלים כשעולים לצמרת? </a:t>
            </a:r>
            <a:r>
              <a:rPr lang="he-IL" sz="2200" dirty="0" smtClean="0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הקלפים </a:t>
            </a:r>
            <a:r>
              <a:rPr lang="he-IL" sz="2200" dirty="0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יעסקו בעמל האדם ובתוצאותיו – </a:t>
            </a:r>
            <a:r>
              <a:rPr lang="he-IL" sz="22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"הזורעים בדמעה ברינה </a:t>
            </a:r>
            <a:r>
              <a:rPr lang="he-IL" sz="2200" b="1" dirty="0" err="1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יקצורו</a:t>
            </a:r>
            <a:r>
              <a:rPr lang="he-IL" sz="22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", </a:t>
            </a:r>
            <a:r>
              <a:rPr lang="he-IL" sz="2200" dirty="0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או "אילן </a:t>
            </a:r>
            <a:r>
              <a:rPr lang="he-IL" sz="2200" dirty="0" err="1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אילן</a:t>
            </a:r>
            <a:r>
              <a:rPr lang="he-IL" sz="2200" dirty="0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במה אברכך" – ברכות ואיחולים </a:t>
            </a:r>
            <a:r>
              <a:rPr lang="he-IL" sz="2200" dirty="0" smtClean="0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לעתיד. שינוי </a:t>
            </a:r>
            <a:r>
              <a:rPr lang="he-IL" sz="2200" dirty="0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הרגלים, על העמקה וטיפוח תכונות טובות ועל נטיעות לטובת העתיד</a:t>
            </a:r>
          </a:p>
        </p:txBody>
      </p:sp>
      <p:pic>
        <p:nvPicPr>
          <p:cNvPr id="9" name="תמונה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5811" y="1611846"/>
            <a:ext cx="1893799" cy="189379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764191" y="3849277"/>
            <a:ext cx="3176888" cy="3166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9580" marR="810260" algn="ctr" rtl="1">
              <a:lnSpc>
                <a:spcPct val="107000"/>
              </a:lnSpc>
              <a:spcAft>
                <a:spcPts val="800"/>
              </a:spcAft>
            </a:pPr>
            <a:r>
              <a:rPr lang="he-IL" sz="28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הביאו חפץ  המתאר</a:t>
            </a:r>
            <a:r>
              <a:rPr lang="he-IL" sz="2800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</a:p>
          <a:p>
            <a:pPr marL="449580" marR="810260" algn="ctr" rtl="1">
              <a:lnSpc>
                <a:spcPct val="107000"/>
              </a:lnSpc>
              <a:spcAft>
                <a:spcPts val="800"/>
              </a:spcAft>
            </a:pPr>
            <a:r>
              <a:rPr lang="he-IL" sz="28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המשייך </a:t>
            </a:r>
          </a:p>
          <a:p>
            <a:pPr marL="449580" marR="810260" algn="ctr" rtl="1">
              <a:lnSpc>
                <a:spcPct val="107000"/>
              </a:lnSpc>
              <a:spcAft>
                <a:spcPts val="800"/>
              </a:spcAft>
            </a:pPr>
            <a:r>
              <a:rPr lang="he-IL" sz="28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אתכם</a:t>
            </a:r>
          </a:p>
          <a:p>
            <a:pPr marL="449580" marR="810260" algn="ctr" rtl="1">
              <a:lnSpc>
                <a:spcPct val="107000"/>
              </a:lnSpc>
              <a:spcAft>
                <a:spcPts val="800"/>
              </a:spcAft>
            </a:pPr>
            <a:r>
              <a:rPr lang="he-IL" sz="28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לצמרת-פירות/עתיד</a:t>
            </a:r>
            <a:endParaRPr lang="he-IL" sz="2800" b="1" dirty="0" smtClean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3474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7212563"/>
            <a:ext cx="10691813" cy="347112"/>
          </a:xfrm>
          <a:prstGeom prst="rect">
            <a:avLst/>
          </a:prstGeom>
          <a:solidFill>
            <a:srgbClr val="E123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457200" y="615821"/>
            <a:ext cx="9797143" cy="839755"/>
            <a:chOff x="457200" y="615821"/>
            <a:chExt cx="9797143" cy="839755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457200" y="615821"/>
              <a:ext cx="9797143" cy="0"/>
            </a:xfrm>
            <a:prstGeom prst="line">
              <a:avLst/>
            </a:prstGeom>
            <a:ln w="19050">
              <a:solidFill>
                <a:srgbClr val="E123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457200" y="1455576"/>
              <a:ext cx="9797143" cy="0"/>
            </a:xfrm>
            <a:prstGeom prst="line">
              <a:avLst/>
            </a:prstGeom>
            <a:ln w="19050">
              <a:solidFill>
                <a:srgbClr val="E123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2677" y="709183"/>
            <a:ext cx="1036003" cy="688033"/>
          </a:xfrm>
          <a:prstGeom prst="rect">
            <a:avLst/>
          </a:prstGeom>
        </p:spPr>
      </p:pic>
      <p:sp>
        <p:nvSpPr>
          <p:cNvPr id="3" name="מלבן 2"/>
          <p:cNvSpPr/>
          <p:nvPr/>
        </p:nvSpPr>
        <p:spPr>
          <a:xfrm>
            <a:off x="307975" y="731583"/>
            <a:ext cx="4916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3200" b="1" dirty="0">
                <a:solidFill>
                  <a:srgbClr val="444444"/>
                </a:solidFill>
                <a:latin typeface="meodedsans"/>
              </a:rPr>
              <a:t>אילו היית עץ, איזה עץ היית?</a:t>
            </a:r>
            <a:endParaRPr lang="he-IL" sz="3200" b="1" dirty="0"/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884" y="2051278"/>
            <a:ext cx="2901924" cy="191983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85216" y="1623699"/>
            <a:ext cx="279545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b="1" dirty="0" smtClean="0"/>
              <a:t>אורן</a:t>
            </a:r>
            <a:endParaRPr lang="he-IL" b="1" dirty="0"/>
          </a:p>
        </p:txBody>
      </p:sp>
      <p:pic>
        <p:nvPicPr>
          <p:cNvPr id="12" name="תמונה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216" y="4413716"/>
            <a:ext cx="1833141" cy="194325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77655" y="3991059"/>
            <a:ext cx="279545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b="1" dirty="0" smtClean="0"/>
              <a:t>חרוב</a:t>
            </a:r>
            <a:endParaRPr lang="he-IL" b="1" dirty="0"/>
          </a:p>
        </p:txBody>
      </p:sp>
      <p:pic>
        <p:nvPicPr>
          <p:cNvPr id="13" name="תמונה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0791" y="2040762"/>
            <a:ext cx="2334371" cy="194086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213463" y="1633674"/>
            <a:ext cx="279545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b="1" dirty="0" smtClean="0"/>
              <a:t>רימון</a:t>
            </a:r>
            <a:endParaRPr lang="he-IL" b="1" dirty="0"/>
          </a:p>
        </p:txBody>
      </p:sp>
      <p:sp>
        <p:nvSpPr>
          <p:cNvPr id="20" name="AutoShape 2" descr="אנחנו על המפה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21" name="תמונה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7055" y="2036761"/>
            <a:ext cx="2936787" cy="1954298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945162" y="1595544"/>
            <a:ext cx="279545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b="1" dirty="0" smtClean="0"/>
              <a:t>שיטה</a:t>
            </a:r>
            <a:endParaRPr lang="he-IL" b="1" dirty="0"/>
          </a:p>
        </p:txBody>
      </p:sp>
      <p:pic>
        <p:nvPicPr>
          <p:cNvPr id="24" name="תמונה 23"/>
          <p:cNvPicPr>
            <a:picLocks noChangeAspect="1"/>
          </p:cNvPicPr>
          <p:nvPr/>
        </p:nvPicPr>
        <p:blipFill rotWithShape="1">
          <a:blip r:embed="rId7"/>
          <a:srcRect l="10545"/>
          <a:stretch/>
        </p:blipFill>
        <p:spPr>
          <a:xfrm>
            <a:off x="2549747" y="4380340"/>
            <a:ext cx="2594596" cy="1930132"/>
          </a:xfrm>
          <a:prstGeom prst="rect">
            <a:avLst/>
          </a:prstGeom>
        </p:spPr>
      </p:pic>
      <p:pic>
        <p:nvPicPr>
          <p:cNvPr id="25" name="תמונה 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81983" y="2019216"/>
            <a:ext cx="1462036" cy="1951894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8374854" y="1613942"/>
            <a:ext cx="279545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b="1" dirty="0" smtClean="0"/>
              <a:t>ארז</a:t>
            </a:r>
            <a:endParaRPr lang="he-IL" b="1" dirty="0"/>
          </a:p>
        </p:txBody>
      </p:sp>
      <p:pic>
        <p:nvPicPr>
          <p:cNvPr id="27" name="תמונה 2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06711" y="4360391"/>
            <a:ext cx="2681205" cy="2008316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5463199" y="3980476"/>
            <a:ext cx="279545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b="1" dirty="0" smtClean="0"/>
              <a:t>זית</a:t>
            </a:r>
            <a:endParaRPr lang="he-IL" b="1" dirty="0"/>
          </a:p>
        </p:txBody>
      </p:sp>
      <p:pic>
        <p:nvPicPr>
          <p:cNvPr id="29" name="תמונה 28"/>
          <p:cNvPicPr>
            <a:picLocks noChangeAspect="1"/>
          </p:cNvPicPr>
          <p:nvPr/>
        </p:nvPicPr>
        <p:blipFill rotWithShape="1">
          <a:blip r:embed="rId10"/>
          <a:srcRect l="-607" t="-295" r="15933" b="295"/>
          <a:stretch/>
        </p:blipFill>
        <p:spPr>
          <a:xfrm>
            <a:off x="8138243" y="4377197"/>
            <a:ext cx="2405776" cy="1950081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449319" y="3969523"/>
            <a:ext cx="279545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b="1" dirty="0" smtClean="0"/>
              <a:t>תמר</a:t>
            </a:r>
            <a:endParaRPr lang="he-IL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7896362" y="4035409"/>
            <a:ext cx="279545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b="1" dirty="0" smtClean="0"/>
              <a:t>תאנה</a:t>
            </a:r>
            <a:endParaRPr lang="he-IL" b="1" dirty="0"/>
          </a:p>
        </p:txBody>
      </p:sp>
    </p:spTree>
    <p:extLst>
      <p:ext uri="{BB962C8B-B14F-4D97-AF65-F5344CB8AC3E}">
        <p14:creationId xmlns:p14="http://schemas.microsoft.com/office/powerpoint/2010/main" val="395317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7212563"/>
            <a:ext cx="10691813" cy="347112"/>
          </a:xfrm>
          <a:prstGeom prst="rect">
            <a:avLst/>
          </a:prstGeom>
          <a:solidFill>
            <a:srgbClr val="E123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457200" y="615821"/>
            <a:ext cx="9797143" cy="839755"/>
            <a:chOff x="457200" y="615821"/>
            <a:chExt cx="9797143" cy="839755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457200" y="615821"/>
              <a:ext cx="9797143" cy="0"/>
            </a:xfrm>
            <a:prstGeom prst="line">
              <a:avLst/>
            </a:prstGeom>
            <a:ln w="19050">
              <a:solidFill>
                <a:srgbClr val="E123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457200" y="1455576"/>
              <a:ext cx="9797143" cy="0"/>
            </a:xfrm>
            <a:prstGeom prst="line">
              <a:avLst/>
            </a:prstGeom>
            <a:ln w="19050">
              <a:solidFill>
                <a:srgbClr val="E123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/>
        </p:nvSpPr>
        <p:spPr>
          <a:xfrm>
            <a:off x="104502" y="595399"/>
            <a:ext cx="68031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he-IL" sz="3200"/>
              <a:t>מטרת הפעילות באמצעות ערכת הקלפים</a:t>
            </a:r>
            <a:endParaRPr lang="he-IL" sz="3200" dirty="0"/>
          </a:p>
        </p:txBody>
      </p:sp>
      <p:pic>
        <p:nvPicPr>
          <p:cNvPr id="11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2677" y="709183"/>
            <a:ext cx="1036003" cy="688033"/>
          </a:xfrm>
          <a:prstGeom prst="rect">
            <a:avLst/>
          </a:prstGeom>
        </p:spPr>
      </p:pic>
      <p:sp>
        <p:nvSpPr>
          <p:cNvPr id="12" name="Rectangle 2"/>
          <p:cNvSpPr/>
          <p:nvPr/>
        </p:nvSpPr>
        <p:spPr>
          <a:xfrm>
            <a:off x="831274" y="2848159"/>
            <a:ext cx="922997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sz="2400" b="1" dirty="0"/>
              <a:t>שלב רביעי : דיון במליאה</a:t>
            </a:r>
          </a:p>
          <a:p>
            <a:pPr algn="r" rtl="1"/>
            <a:r>
              <a:rPr lang="he-IL" sz="2400" dirty="0"/>
              <a:t>לאחר החלק הזה יש לקיים דיון במליאה, הצעות לשאלות.</a:t>
            </a:r>
          </a:p>
          <a:p>
            <a:pPr algn="r" rtl="1"/>
            <a:r>
              <a:rPr lang="he-IL" sz="2400" dirty="0"/>
              <a:t>אילו ערכים גלומים בעצים המופיעים וכן בתגובות התלמידים המתוארים לעיל ? כיצד הם באים לידי ביטוי בחיים עצמם.</a:t>
            </a:r>
            <a:br>
              <a:rPr lang="he-IL" sz="2400" dirty="0"/>
            </a:br>
            <a:endParaRPr lang="he-IL" sz="2400" dirty="0"/>
          </a:p>
          <a:p>
            <a:pPr algn="r" rtl="1"/>
            <a:r>
              <a:rPr lang="he-IL" sz="2400" dirty="0"/>
              <a:t>מהו, לדעתכם, הקשר בין העצים  שבחרתם לבין האדם, אן הדמות שבחרה.</a:t>
            </a:r>
          </a:p>
          <a:p>
            <a:pPr algn="r" rtl="1"/>
            <a:r>
              <a:rPr lang="he-IL" sz="2400" dirty="0"/>
              <a:t>אילו רעיונות, מסרים, וסמלים הם חשובים, רלוונטיים, ישימים, מיושנים, מודרניים, לדעתכם?</a:t>
            </a:r>
          </a:p>
          <a:p>
            <a:pPr algn="r" rtl="1"/>
            <a:r>
              <a:rPr lang="he-IL" sz="2400" dirty="0"/>
              <a:t>עם אילו רעיונות, מסרים, וסמלים אתם מזדהים? מדוע?</a:t>
            </a:r>
          </a:p>
        </p:txBody>
      </p:sp>
    </p:spTree>
    <p:extLst>
      <p:ext uri="{BB962C8B-B14F-4D97-AF65-F5344CB8AC3E}">
        <p14:creationId xmlns:p14="http://schemas.microsoft.com/office/powerpoint/2010/main" val="216772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7212563"/>
            <a:ext cx="10691813" cy="347112"/>
          </a:xfrm>
          <a:prstGeom prst="rect">
            <a:avLst/>
          </a:prstGeom>
          <a:solidFill>
            <a:srgbClr val="E123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457200" y="615821"/>
            <a:ext cx="9797143" cy="839755"/>
            <a:chOff x="457200" y="615821"/>
            <a:chExt cx="9797143" cy="839755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457200" y="615821"/>
              <a:ext cx="9797143" cy="0"/>
            </a:xfrm>
            <a:prstGeom prst="line">
              <a:avLst/>
            </a:prstGeom>
            <a:ln w="19050">
              <a:solidFill>
                <a:srgbClr val="E123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457200" y="1455576"/>
              <a:ext cx="9797143" cy="0"/>
            </a:xfrm>
            <a:prstGeom prst="line">
              <a:avLst/>
            </a:prstGeom>
            <a:ln w="19050">
              <a:solidFill>
                <a:srgbClr val="E123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/>
        </p:nvSpPr>
        <p:spPr>
          <a:xfrm>
            <a:off x="376210" y="722203"/>
            <a:ext cx="51767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MartinGotURWTThi" charset="0"/>
                <a:cs typeface="Calibri" panose="020F0502020204030204" pitchFamily="34" charset="0"/>
              </a:rPr>
              <a:t>כי האדם עץ השדה 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MartinGotURWTThi" charset="0"/>
              <a:cs typeface="Calibri" panose="020F0502020204030204" pitchFamily="34" charset="0"/>
            </a:endParaRPr>
          </a:p>
        </p:txBody>
      </p:sp>
      <p:pic>
        <p:nvPicPr>
          <p:cNvPr id="11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2677" y="709183"/>
            <a:ext cx="1036003" cy="688033"/>
          </a:xfrm>
          <a:prstGeom prst="rect">
            <a:avLst/>
          </a:prstGeom>
        </p:spPr>
      </p:pic>
      <p:pic>
        <p:nvPicPr>
          <p:cNvPr id="13" name="PMbmG4_SWsk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81434" y="4787295"/>
            <a:ext cx="3297644" cy="1854925"/>
          </a:xfrm>
          <a:prstGeom prst="rect">
            <a:avLst/>
          </a:prstGeom>
        </p:spPr>
      </p:pic>
      <p:sp>
        <p:nvSpPr>
          <p:cNvPr id="14" name="מלבן 13"/>
          <p:cNvSpPr/>
          <p:nvPr/>
        </p:nvSpPr>
        <p:spPr>
          <a:xfrm>
            <a:off x="177953" y="3757848"/>
            <a:ext cx="51679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dirty="0"/>
              <a:t>https://www.youtube.com/watch?v=PMbmG4_SWsk</a:t>
            </a:r>
          </a:p>
        </p:txBody>
      </p:sp>
      <p:sp>
        <p:nvSpPr>
          <p:cNvPr id="15" name="מלבן 14"/>
          <p:cNvSpPr/>
          <p:nvPr/>
        </p:nvSpPr>
        <p:spPr>
          <a:xfrm>
            <a:off x="3679079" y="1604175"/>
            <a:ext cx="661548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 fontAlgn="base">
              <a:buFont typeface="Arial" panose="020B0604020202020204" pitchFamily="34" charset="0"/>
              <a:buChar char="•"/>
            </a:pPr>
            <a:r>
              <a:rPr lang="he-IL" dirty="0" smtClean="0">
                <a:solidFill>
                  <a:srgbClr val="333333"/>
                </a:solidFill>
                <a:latin typeface="Simona"/>
              </a:rPr>
              <a:t>מילים</a:t>
            </a:r>
            <a:r>
              <a:rPr lang="he-IL" dirty="0">
                <a:solidFill>
                  <a:srgbClr val="333333"/>
                </a:solidFill>
                <a:latin typeface="Simona"/>
              </a:rPr>
              <a:t>: </a:t>
            </a:r>
            <a:r>
              <a:rPr lang="he-IL" dirty="0">
                <a:solidFill>
                  <a:srgbClr val="009FE1"/>
                </a:solidFill>
                <a:latin typeface="Simona"/>
                <a:hlinkClick r:id="rId5"/>
              </a:rPr>
              <a:t>זך </a:t>
            </a:r>
            <a:r>
              <a:rPr lang="he-IL" dirty="0" smtClean="0">
                <a:solidFill>
                  <a:srgbClr val="009FE1"/>
                </a:solidFill>
                <a:latin typeface="Simona"/>
                <a:hlinkClick r:id="rId5"/>
              </a:rPr>
              <a:t>נתן</a:t>
            </a:r>
            <a:r>
              <a:rPr lang="he-IL" dirty="0" smtClean="0">
                <a:solidFill>
                  <a:srgbClr val="333333"/>
                </a:solidFill>
                <a:latin typeface="Simona"/>
              </a:rPr>
              <a:t>   מלחין</a:t>
            </a:r>
            <a:r>
              <a:rPr lang="he-IL" dirty="0">
                <a:solidFill>
                  <a:srgbClr val="333333"/>
                </a:solidFill>
                <a:latin typeface="Simona"/>
              </a:rPr>
              <a:t>: </a:t>
            </a:r>
            <a:r>
              <a:rPr lang="he-IL" dirty="0">
                <a:solidFill>
                  <a:srgbClr val="009FE1"/>
                </a:solidFill>
                <a:latin typeface="Simona"/>
                <a:hlinkClick r:id="rId6"/>
              </a:rPr>
              <a:t>חנוך שלום</a:t>
            </a:r>
            <a:endParaRPr lang="he-IL" dirty="0">
              <a:solidFill>
                <a:srgbClr val="333333"/>
              </a:solidFill>
              <a:latin typeface="Simona"/>
            </a:endParaRPr>
          </a:p>
          <a:p>
            <a:pPr algn="r" rtl="1" fontAlgn="base"/>
            <a:endParaRPr lang="he-IL" dirty="0" smtClean="0">
              <a:solidFill>
                <a:srgbClr val="1D1D1B"/>
              </a:solidFill>
              <a:latin typeface="Simona"/>
            </a:endParaRPr>
          </a:p>
          <a:p>
            <a:pPr algn="r" rtl="1" fontAlgn="base"/>
            <a:r>
              <a:rPr lang="he-IL" b="1" dirty="0" smtClean="0">
                <a:solidFill>
                  <a:srgbClr val="1D1D1B"/>
                </a:solidFill>
                <a:latin typeface="Simona"/>
              </a:rPr>
              <a:t>כי </a:t>
            </a:r>
            <a:r>
              <a:rPr lang="he-IL" b="1" dirty="0">
                <a:solidFill>
                  <a:srgbClr val="1D1D1B"/>
                </a:solidFill>
                <a:latin typeface="Simona"/>
              </a:rPr>
              <a:t>האדם עץ השדה</a:t>
            </a:r>
            <a:r>
              <a:rPr lang="he-IL" dirty="0">
                <a:solidFill>
                  <a:srgbClr val="1D1D1B"/>
                </a:solidFill>
                <a:latin typeface="Simona"/>
              </a:rPr>
              <a:t/>
            </a:r>
            <a:br>
              <a:rPr lang="he-IL" dirty="0">
                <a:solidFill>
                  <a:srgbClr val="1D1D1B"/>
                </a:solidFill>
                <a:latin typeface="Simona"/>
              </a:rPr>
            </a:br>
            <a:r>
              <a:rPr lang="he-IL" dirty="0">
                <a:solidFill>
                  <a:srgbClr val="1D1D1B"/>
                </a:solidFill>
                <a:latin typeface="Simona"/>
              </a:rPr>
              <a:t>כמו האדם גם העץ צומח</a:t>
            </a:r>
            <a:br>
              <a:rPr lang="he-IL" dirty="0">
                <a:solidFill>
                  <a:srgbClr val="1D1D1B"/>
                </a:solidFill>
                <a:latin typeface="Simona"/>
              </a:rPr>
            </a:br>
            <a:r>
              <a:rPr lang="he-IL" dirty="0">
                <a:solidFill>
                  <a:srgbClr val="1D1D1B"/>
                </a:solidFill>
                <a:latin typeface="Simona"/>
              </a:rPr>
              <a:t>כמו העץ האדם נגדע</a:t>
            </a:r>
            <a:br>
              <a:rPr lang="he-IL" dirty="0">
                <a:solidFill>
                  <a:srgbClr val="1D1D1B"/>
                </a:solidFill>
                <a:latin typeface="Simona"/>
              </a:rPr>
            </a:br>
            <a:r>
              <a:rPr lang="he-IL" dirty="0">
                <a:solidFill>
                  <a:srgbClr val="1D1D1B"/>
                </a:solidFill>
                <a:latin typeface="Simona"/>
              </a:rPr>
              <a:t>ואני לא יודע</a:t>
            </a:r>
            <a:br>
              <a:rPr lang="he-IL" dirty="0">
                <a:solidFill>
                  <a:srgbClr val="1D1D1B"/>
                </a:solidFill>
                <a:latin typeface="Simona"/>
              </a:rPr>
            </a:br>
            <a:r>
              <a:rPr lang="he-IL" dirty="0">
                <a:solidFill>
                  <a:srgbClr val="1D1D1B"/>
                </a:solidFill>
                <a:latin typeface="Simona"/>
              </a:rPr>
              <a:t>איפה הייתי ואיפה אהיה</a:t>
            </a:r>
            <a:br>
              <a:rPr lang="he-IL" dirty="0">
                <a:solidFill>
                  <a:srgbClr val="1D1D1B"/>
                </a:solidFill>
                <a:latin typeface="Simona"/>
              </a:rPr>
            </a:br>
            <a:r>
              <a:rPr lang="he-IL" dirty="0">
                <a:solidFill>
                  <a:srgbClr val="1D1D1B"/>
                </a:solidFill>
                <a:latin typeface="Simona"/>
              </a:rPr>
              <a:t>כמו עץ השדה</a:t>
            </a:r>
            <a:br>
              <a:rPr lang="he-IL" dirty="0">
                <a:solidFill>
                  <a:srgbClr val="1D1D1B"/>
                </a:solidFill>
                <a:latin typeface="Simona"/>
              </a:rPr>
            </a:br>
            <a:r>
              <a:rPr lang="he-IL" dirty="0">
                <a:solidFill>
                  <a:srgbClr val="1D1D1B"/>
                </a:solidFill>
                <a:latin typeface="Simona"/>
              </a:rPr>
              <a:t/>
            </a:r>
            <a:br>
              <a:rPr lang="he-IL" dirty="0">
                <a:solidFill>
                  <a:srgbClr val="1D1D1B"/>
                </a:solidFill>
                <a:latin typeface="Simona"/>
              </a:rPr>
            </a:br>
            <a:r>
              <a:rPr lang="he-IL" dirty="0">
                <a:solidFill>
                  <a:srgbClr val="1D1D1B"/>
                </a:solidFill>
                <a:latin typeface="Simona"/>
              </a:rPr>
              <a:t>כי האדם עץ השדה</a:t>
            </a:r>
            <a:br>
              <a:rPr lang="he-IL" dirty="0">
                <a:solidFill>
                  <a:srgbClr val="1D1D1B"/>
                </a:solidFill>
                <a:latin typeface="Simona"/>
              </a:rPr>
            </a:br>
            <a:r>
              <a:rPr lang="he-IL" dirty="0">
                <a:solidFill>
                  <a:srgbClr val="1D1D1B"/>
                </a:solidFill>
                <a:latin typeface="Simona"/>
              </a:rPr>
              <a:t>כמו העץ הוא שואף למעלה</a:t>
            </a:r>
            <a:br>
              <a:rPr lang="he-IL" dirty="0">
                <a:solidFill>
                  <a:srgbClr val="1D1D1B"/>
                </a:solidFill>
                <a:latin typeface="Simona"/>
              </a:rPr>
            </a:br>
            <a:r>
              <a:rPr lang="he-IL" dirty="0">
                <a:solidFill>
                  <a:srgbClr val="1D1D1B"/>
                </a:solidFill>
                <a:latin typeface="Simona"/>
              </a:rPr>
              <a:t>כמו האדם הוא נשרף באש</a:t>
            </a:r>
            <a:br>
              <a:rPr lang="he-IL" dirty="0">
                <a:solidFill>
                  <a:srgbClr val="1D1D1B"/>
                </a:solidFill>
                <a:latin typeface="Simona"/>
              </a:rPr>
            </a:br>
            <a:r>
              <a:rPr lang="he-IL" dirty="0">
                <a:solidFill>
                  <a:srgbClr val="1D1D1B"/>
                </a:solidFill>
                <a:latin typeface="Simona"/>
              </a:rPr>
              <a:t>ואני לא יודע</a:t>
            </a:r>
            <a:br>
              <a:rPr lang="he-IL" dirty="0">
                <a:solidFill>
                  <a:srgbClr val="1D1D1B"/>
                </a:solidFill>
                <a:latin typeface="Simona"/>
              </a:rPr>
            </a:br>
            <a:r>
              <a:rPr lang="he-IL" dirty="0">
                <a:solidFill>
                  <a:srgbClr val="1D1D1B"/>
                </a:solidFill>
                <a:latin typeface="Simona"/>
              </a:rPr>
              <a:t>איפה הייתי ואיפה אהיה</a:t>
            </a:r>
            <a:br>
              <a:rPr lang="he-IL" dirty="0">
                <a:solidFill>
                  <a:srgbClr val="1D1D1B"/>
                </a:solidFill>
                <a:latin typeface="Simona"/>
              </a:rPr>
            </a:br>
            <a:r>
              <a:rPr lang="he-IL" dirty="0">
                <a:solidFill>
                  <a:srgbClr val="1D1D1B"/>
                </a:solidFill>
                <a:latin typeface="Simona"/>
              </a:rPr>
              <a:t>כמו עץ השדה</a:t>
            </a:r>
            <a:br>
              <a:rPr lang="he-IL" dirty="0">
                <a:solidFill>
                  <a:srgbClr val="1D1D1B"/>
                </a:solidFill>
                <a:latin typeface="Simona"/>
              </a:rPr>
            </a:br>
            <a:r>
              <a:rPr lang="he-IL" dirty="0">
                <a:solidFill>
                  <a:srgbClr val="1D1D1B"/>
                </a:solidFill>
                <a:latin typeface="Simona"/>
              </a:rPr>
              <a:t/>
            </a:r>
            <a:br>
              <a:rPr lang="he-IL" dirty="0">
                <a:solidFill>
                  <a:srgbClr val="1D1D1B"/>
                </a:solidFill>
                <a:latin typeface="Simona"/>
              </a:rPr>
            </a:br>
            <a:endParaRPr lang="he-IL" b="0" i="0" dirty="0">
              <a:solidFill>
                <a:srgbClr val="1D1D1B"/>
              </a:solidFill>
              <a:effectLst/>
              <a:latin typeface="Simona"/>
            </a:endParaRPr>
          </a:p>
        </p:txBody>
      </p:sp>
      <p:sp>
        <p:nvSpPr>
          <p:cNvPr id="17" name="מלבן 16"/>
          <p:cNvSpPr/>
          <p:nvPr/>
        </p:nvSpPr>
        <p:spPr>
          <a:xfrm>
            <a:off x="2510444" y="2957074"/>
            <a:ext cx="49662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 fontAlgn="base"/>
            <a:r>
              <a:rPr lang="he-IL" dirty="0" smtClean="0">
                <a:solidFill>
                  <a:srgbClr val="1D1D1B"/>
                </a:solidFill>
                <a:latin typeface="Simona"/>
              </a:rPr>
              <a:t>אהבתי </a:t>
            </a:r>
            <a:r>
              <a:rPr lang="he-IL" dirty="0">
                <a:solidFill>
                  <a:srgbClr val="1D1D1B"/>
                </a:solidFill>
                <a:latin typeface="Simona"/>
              </a:rPr>
              <a:t>וגם שנאתי</a:t>
            </a:r>
            <a:br>
              <a:rPr lang="he-IL" dirty="0">
                <a:solidFill>
                  <a:srgbClr val="1D1D1B"/>
                </a:solidFill>
                <a:latin typeface="Simona"/>
              </a:rPr>
            </a:br>
            <a:r>
              <a:rPr lang="he-IL" dirty="0">
                <a:solidFill>
                  <a:srgbClr val="1D1D1B"/>
                </a:solidFill>
                <a:latin typeface="Simona"/>
              </a:rPr>
              <a:t>טעמתי מזה ומזה</a:t>
            </a:r>
            <a:br>
              <a:rPr lang="he-IL" dirty="0">
                <a:solidFill>
                  <a:srgbClr val="1D1D1B"/>
                </a:solidFill>
                <a:latin typeface="Simona"/>
              </a:rPr>
            </a:br>
            <a:r>
              <a:rPr lang="he-IL" dirty="0">
                <a:solidFill>
                  <a:srgbClr val="1D1D1B"/>
                </a:solidFill>
                <a:latin typeface="Simona"/>
              </a:rPr>
              <a:t>קברו אותי בחלקה של עפר</a:t>
            </a:r>
            <a:br>
              <a:rPr lang="he-IL" dirty="0">
                <a:solidFill>
                  <a:srgbClr val="1D1D1B"/>
                </a:solidFill>
                <a:latin typeface="Simona"/>
              </a:rPr>
            </a:br>
            <a:r>
              <a:rPr lang="he-IL" dirty="0">
                <a:solidFill>
                  <a:srgbClr val="1D1D1B"/>
                </a:solidFill>
                <a:latin typeface="Simona"/>
              </a:rPr>
              <a:t>ומר לי, מר לי בפה</a:t>
            </a:r>
            <a:br>
              <a:rPr lang="he-IL" dirty="0">
                <a:solidFill>
                  <a:srgbClr val="1D1D1B"/>
                </a:solidFill>
                <a:latin typeface="Simona"/>
              </a:rPr>
            </a:br>
            <a:r>
              <a:rPr lang="he-IL" dirty="0">
                <a:solidFill>
                  <a:srgbClr val="1D1D1B"/>
                </a:solidFill>
                <a:latin typeface="Simona"/>
              </a:rPr>
              <a:t>כמו עץ </a:t>
            </a:r>
            <a:r>
              <a:rPr lang="he-IL" dirty="0" smtClean="0">
                <a:solidFill>
                  <a:srgbClr val="1D1D1B"/>
                </a:solidFill>
                <a:latin typeface="Simona"/>
              </a:rPr>
              <a:t>השדה</a:t>
            </a:r>
            <a:r>
              <a:rPr lang="he-IL" dirty="0">
                <a:solidFill>
                  <a:srgbClr val="1D1D1B"/>
                </a:solidFill>
                <a:latin typeface="Simona"/>
              </a:rPr>
              <a:t/>
            </a:r>
            <a:br>
              <a:rPr lang="he-IL" dirty="0">
                <a:solidFill>
                  <a:srgbClr val="1D1D1B"/>
                </a:solidFill>
                <a:latin typeface="Simona"/>
              </a:rPr>
            </a:br>
            <a:r>
              <a:rPr lang="he-IL" dirty="0">
                <a:solidFill>
                  <a:srgbClr val="1D1D1B"/>
                </a:solidFill>
                <a:latin typeface="Simona"/>
              </a:rPr>
              <a:t/>
            </a:r>
            <a:br>
              <a:rPr lang="he-IL" dirty="0">
                <a:solidFill>
                  <a:srgbClr val="1D1D1B"/>
                </a:solidFill>
                <a:latin typeface="Simona"/>
              </a:rPr>
            </a:br>
            <a:r>
              <a:rPr lang="he-IL" dirty="0">
                <a:solidFill>
                  <a:srgbClr val="1D1D1B"/>
                </a:solidFill>
                <a:latin typeface="Simona"/>
              </a:rPr>
              <a:t>אהבתי וגם שנאתי</a:t>
            </a:r>
            <a:br>
              <a:rPr lang="he-IL" dirty="0">
                <a:solidFill>
                  <a:srgbClr val="1D1D1B"/>
                </a:solidFill>
                <a:latin typeface="Simona"/>
              </a:rPr>
            </a:br>
            <a:r>
              <a:rPr lang="he-IL" dirty="0">
                <a:solidFill>
                  <a:srgbClr val="1D1D1B"/>
                </a:solidFill>
                <a:latin typeface="Simona"/>
              </a:rPr>
              <a:t>טעמתי מזה ומזה</a:t>
            </a:r>
            <a:br>
              <a:rPr lang="he-IL" dirty="0">
                <a:solidFill>
                  <a:srgbClr val="1D1D1B"/>
                </a:solidFill>
                <a:latin typeface="Simona"/>
              </a:rPr>
            </a:br>
            <a:r>
              <a:rPr lang="he-IL" dirty="0">
                <a:solidFill>
                  <a:srgbClr val="1D1D1B"/>
                </a:solidFill>
                <a:latin typeface="Simona"/>
              </a:rPr>
              <a:t>קברו אותי בחלקה של עפר</a:t>
            </a:r>
            <a:br>
              <a:rPr lang="he-IL" dirty="0">
                <a:solidFill>
                  <a:srgbClr val="1D1D1B"/>
                </a:solidFill>
                <a:latin typeface="Simona"/>
              </a:rPr>
            </a:br>
            <a:r>
              <a:rPr lang="he-IL" dirty="0">
                <a:solidFill>
                  <a:srgbClr val="1D1D1B"/>
                </a:solidFill>
                <a:latin typeface="Simona"/>
              </a:rPr>
              <a:t>ומר לי, מר לי בפה</a:t>
            </a:r>
            <a:br>
              <a:rPr lang="he-IL" dirty="0">
                <a:solidFill>
                  <a:srgbClr val="1D1D1B"/>
                </a:solidFill>
                <a:latin typeface="Simona"/>
              </a:rPr>
            </a:br>
            <a:r>
              <a:rPr lang="he-IL" dirty="0">
                <a:solidFill>
                  <a:srgbClr val="1D1D1B"/>
                </a:solidFill>
                <a:latin typeface="Simona"/>
              </a:rPr>
              <a:t>כמו עץ השדה.</a:t>
            </a:r>
            <a:br>
              <a:rPr lang="he-IL" dirty="0">
                <a:solidFill>
                  <a:srgbClr val="1D1D1B"/>
                </a:solidFill>
                <a:latin typeface="Simona"/>
              </a:rPr>
            </a:br>
            <a:r>
              <a:rPr lang="he-IL" dirty="0">
                <a:solidFill>
                  <a:srgbClr val="1D1D1B"/>
                </a:solidFill>
                <a:latin typeface="Simona"/>
              </a:rPr>
              <a:t>כמו עץ השדה.</a:t>
            </a:r>
            <a:br>
              <a:rPr lang="he-IL" dirty="0">
                <a:solidFill>
                  <a:srgbClr val="1D1D1B"/>
                </a:solidFill>
                <a:latin typeface="Simona"/>
              </a:rPr>
            </a:br>
            <a:r>
              <a:rPr lang="he-IL" dirty="0">
                <a:solidFill>
                  <a:srgbClr val="1D1D1B"/>
                </a:solidFill>
                <a:latin typeface="Simona"/>
              </a:rPr>
              <a:t/>
            </a:r>
            <a:br>
              <a:rPr lang="he-IL" dirty="0">
                <a:solidFill>
                  <a:srgbClr val="1D1D1B"/>
                </a:solidFill>
                <a:latin typeface="Simona"/>
              </a:rPr>
            </a:br>
            <a:endParaRPr lang="he-IL" b="0" i="0" dirty="0">
              <a:solidFill>
                <a:srgbClr val="1D1D1B"/>
              </a:solidFill>
              <a:effectLst/>
              <a:latin typeface="Simona"/>
            </a:endParaRPr>
          </a:p>
        </p:txBody>
      </p:sp>
    </p:spTree>
    <p:extLst>
      <p:ext uri="{BB962C8B-B14F-4D97-AF65-F5344CB8AC3E}">
        <p14:creationId xmlns:p14="http://schemas.microsoft.com/office/powerpoint/2010/main" val="191530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4752</TotalTime>
  <Words>543</Words>
  <Application>Microsoft Office PowerPoint</Application>
  <PresentationFormat>מותאם אישית</PresentationFormat>
  <Paragraphs>86</Paragraphs>
  <Slides>10</Slides>
  <Notes>3</Notes>
  <HiddenSlides>0</HiddenSlides>
  <MMClips>1</MMClips>
  <ScaleCrop>false</ScaleCrop>
  <HeadingPairs>
    <vt:vector size="6" baseType="variant">
      <vt:variant>
        <vt:lpstr>גופנים בשימוש</vt:lpstr>
      </vt:variant>
      <vt:variant>
        <vt:i4>8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10</vt:i4>
      </vt:variant>
    </vt:vector>
  </HeadingPairs>
  <TitlesOfParts>
    <vt:vector size="19" baseType="lpstr">
      <vt:lpstr>apolo</vt:lpstr>
      <vt:lpstr>Arial</vt:lpstr>
      <vt:lpstr>Calibri</vt:lpstr>
      <vt:lpstr>Calibri Light</vt:lpstr>
      <vt:lpstr>David</vt:lpstr>
      <vt:lpstr>MartinGotURWTThi</vt:lpstr>
      <vt:lpstr>meodedsans</vt:lpstr>
      <vt:lpstr>Simona</vt:lpstr>
      <vt:lpstr>Office Theme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Anat Stotland</dc:creator>
  <cp:lastModifiedBy>Meir Avitan</cp:lastModifiedBy>
  <cp:revision>119</cp:revision>
  <cp:lastPrinted>2020-05-17T12:09:38Z</cp:lastPrinted>
  <dcterms:created xsi:type="dcterms:W3CDTF">2017-12-13T07:39:25Z</dcterms:created>
  <dcterms:modified xsi:type="dcterms:W3CDTF">2021-01-18T15:18:44Z</dcterms:modified>
</cp:coreProperties>
</file>