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1"/>
  </p:notesMasterIdLst>
  <p:sldIdLst>
    <p:sldId id="256" r:id="rId2"/>
    <p:sldId id="266" r:id="rId3"/>
    <p:sldId id="265" r:id="rId4"/>
    <p:sldId id="258" r:id="rId5"/>
    <p:sldId id="260" r:id="rId6"/>
    <p:sldId id="261" r:id="rId7"/>
    <p:sldId id="262" r:id="rId8"/>
    <p:sldId id="263" r:id="rId9"/>
    <p:sldId id="267" r:id="rId10"/>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39F08C8-8B0C-41B0-9962-2009CA1D9C94}" type="datetimeFigureOut">
              <a:rPr lang="he-IL" smtClean="0"/>
              <a:t>ט"ז/אייר/תשפ"א</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57758F1-0169-4031-B616-424E8ECE584B}" type="slidenum">
              <a:rPr lang="he-IL" smtClean="0"/>
              <a:t>‹#›</a:t>
            </a:fld>
            <a:endParaRPr lang="he-IL"/>
          </a:p>
        </p:txBody>
      </p:sp>
    </p:spTree>
    <p:extLst>
      <p:ext uri="{BB962C8B-B14F-4D97-AF65-F5344CB8AC3E}">
        <p14:creationId xmlns:p14="http://schemas.microsoft.com/office/powerpoint/2010/main" val="61107654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57758F1-0169-4031-B616-424E8ECE584B}" type="slidenum">
              <a:rPr lang="he-IL" smtClean="0"/>
              <a:t>1</a:t>
            </a:fld>
            <a:endParaRPr lang="he-IL"/>
          </a:p>
        </p:txBody>
      </p:sp>
    </p:spTree>
    <p:extLst>
      <p:ext uri="{BB962C8B-B14F-4D97-AF65-F5344CB8AC3E}">
        <p14:creationId xmlns:p14="http://schemas.microsoft.com/office/powerpoint/2010/main" val="3068203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57758F1-0169-4031-B616-424E8ECE584B}" type="slidenum">
              <a:rPr lang="he-IL" smtClean="0"/>
              <a:t>2</a:t>
            </a:fld>
            <a:endParaRPr lang="he-IL"/>
          </a:p>
        </p:txBody>
      </p:sp>
    </p:spTree>
    <p:extLst>
      <p:ext uri="{BB962C8B-B14F-4D97-AF65-F5344CB8AC3E}">
        <p14:creationId xmlns:p14="http://schemas.microsoft.com/office/powerpoint/2010/main" val="1289255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57758F1-0169-4031-B616-424E8ECE584B}" type="slidenum">
              <a:rPr lang="he-IL" smtClean="0"/>
              <a:t>3</a:t>
            </a:fld>
            <a:endParaRPr lang="he-IL"/>
          </a:p>
        </p:txBody>
      </p:sp>
    </p:spTree>
    <p:extLst>
      <p:ext uri="{BB962C8B-B14F-4D97-AF65-F5344CB8AC3E}">
        <p14:creationId xmlns:p14="http://schemas.microsoft.com/office/powerpoint/2010/main" val="1289255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57758F1-0169-4031-B616-424E8ECE584B}" type="slidenum">
              <a:rPr lang="he-IL" smtClean="0"/>
              <a:t>4</a:t>
            </a:fld>
            <a:endParaRPr lang="he-IL"/>
          </a:p>
        </p:txBody>
      </p:sp>
    </p:spTree>
    <p:extLst>
      <p:ext uri="{BB962C8B-B14F-4D97-AF65-F5344CB8AC3E}">
        <p14:creationId xmlns:p14="http://schemas.microsoft.com/office/powerpoint/2010/main" val="2089361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57758F1-0169-4031-B616-424E8ECE584B}" type="slidenum">
              <a:rPr lang="he-IL" smtClean="0"/>
              <a:t>5</a:t>
            </a:fld>
            <a:endParaRPr lang="he-IL"/>
          </a:p>
        </p:txBody>
      </p:sp>
    </p:spTree>
    <p:extLst>
      <p:ext uri="{BB962C8B-B14F-4D97-AF65-F5344CB8AC3E}">
        <p14:creationId xmlns:p14="http://schemas.microsoft.com/office/powerpoint/2010/main" val="1575995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57758F1-0169-4031-B616-424E8ECE584B}" type="slidenum">
              <a:rPr lang="he-IL" smtClean="0"/>
              <a:t>6</a:t>
            </a:fld>
            <a:endParaRPr lang="he-IL"/>
          </a:p>
        </p:txBody>
      </p:sp>
    </p:spTree>
    <p:extLst>
      <p:ext uri="{BB962C8B-B14F-4D97-AF65-F5344CB8AC3E}">
        <p14:creationId xmlns:p14="http://schemas.microsoft.com/office/powerpoint/2010/main" val="1733461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57758F1-0169-4031-B616-424E8ECE584B}" type="slidenum">
              <a:rPr lang="he-IL" smtClean="0"/>
              <a:t>7</a:t>
            </a:fld>
            <a:endParaRPr lang="he-IL"/>
          </a:p>
        </p:txBody>
      </p:sp>
    </p:spTree>
    <p:extLst>
      <p:ext uri="{BB962C8B-B14F-4D97-AF65-F5344CB8AC3E}">
        <p14:creationId xmlns:p14="http://schemas.microsoft.com/office/powerpoint/2010/main" val="22313585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57758F1-0169-4031-B616-424E8ECE584B}" type="slidenum">
              <a:rPr lang="he-IL" smtClean="0"/>
              <a:t>8</a:t>
            </a:fld>
            <a:endParaRPr lang="he-IL"/>
          </a:p>
        </p:txBody>
      </p:sp>
    </p:spTree>
    <p:extLst>
      <p:ext uri="{BB962C8B-B14F-4D97-AF65-F5344CB8AC3E}">
        <p14:creationId xmlns:p14="http://schemas.microsoft.com/office/powerpoint/2010/main" val="1392811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57758F1-0169-4031-B616-424E8ECE584B}" type="slidenum">
              <a:rPr lang="he-IL" smtClean="0"/>
              <a:t>9</a:t>
            </a:fld>
            <a:endParaRPr lang="he-IL"/>
          </a:p>
        </p:txBody>
      </p:sp>
    </p:spTree>
    <p:extLst>
      <p:ext uri="{BB962C8B-B14F-4D97-AF65-F5344CB8AC3E}">
        <p14:creationId xmlns:p14="http://schemas.microsoft.com/office/powerpoint/2010/main" val="1289255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0CA342AB-455B-436F-AA9D-1B7796CA4BF3}" type="datetimeFigureOut">
              <a:rPr lang="he-IL" smtClean="0"/>
              <a:t>ט"ז/אייר/תשפ"א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31153DD-04A1-4F69-8AEB-ECB7E5025EB7}" type="slidenum">
              <a:rPr lang="he-IL" smtClean="0"/>
              <a:t>‹#›</a:t>
            </a:fld>
            <a:endParaRPr lang="he-IL"/>
          </a:p>
        </p:txBody>
      </p:sp>
    </p:spTree>
    <p:extLst>
      <p:ext uri="{BB962C8B-B14F-4D97-AF65-F5344CB8AC3E}">
        <p14:creationId xmlns:p14="http://schemas.microsoft.com/office/powerpoint/2010/main" val="2490878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0CA342AB-455B-436F-AA9D-1B7796CA4BF3}" type="datetimeFigureOut">
              <a:rPr lang="he-IL" smtClean="0"/>
              <a:t>ט"ז/אייר/תשפ"א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31153DD-04A1-4F69-8AEB-ECB7E5025EB7}" type="slidenum">
              <a:rPr lang="he-IL" smtClean="0"/>
              <a:t>‹#›</a:t>
            </a:fld>
            <a:endParaRPr lang="he-IL"/>
          </a:p>
        </p:txBody>
      </p:sp>
    </p:spTree>
    <p:extLst>
      <p:ext uri="{BB962C8B-B14F-4D97-AF65-F5344CB8AC3E}">
        <p14:creationId xmlns:p14="http://schemas.microsoft.com/office/powerpoint/2010/main" val="299734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0CA342AB-455B-436F-AA9D-1B7796CA4BF3}" type="datetimeFigureOut">
              <a:rPr lang="he-IL" smtClean="0"/>
              <a:t>ט"ז/אייר/תשפ"א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31153DD-04A1-4F69-8AEB-ECB7E5025EB7}" type="slidenum">
              <a:rPr lang="he-IL" smtClean="0"/>
              <a:t>‹#›</a:t>
            </a:fld>
            <a:endParaRPr lang="he-IL"/>
          </a:p>
        </p:txBody>
      </p:sp>
    </p:spTree>
    <p:extLst>
      <p:ext uri="{BB962C8B-B14F-4D97-AF65-F5344CB8AC3E}">
        <p14:creationId xmlns:p14="http://schemas.microsoft.com/office/powerpoint/2010/main" val="10878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0CA342AB-455B-436F-AA9D-1B7796CA4BF3}" type="datetimeFigureOut">
              <a:rPr lang="he-IL" smtClean="0"/>
              <a:t>ט"ז/אייר/תשפ"א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31153DD-04A1-4F69-8AEB-ECB7E5025EB7}" type="slidenum">
              <a:rPr lang="he-IL" smtClean="0"/>
              <a:t>‹#›</a:t>
            </a:fld>
            <a:endParaRPr lang="he-IL"/>
          </a:p>
        </p:txBody>
      </p:sp>
    </p:spTree>
    <p:extLst>
      <p:ext uri="{BB962C8B-B14F-4D97-AF65-F5344CB8AC3E}">
        <p14:creationId xmlns:p14="http://schemas.microsoft.com/office/powerpoint/2010/main" val="2826204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0CA342AB-455B-436F-AA9D-1B7796CA4BF3}" type="datetimeFigureOut">
              <a:rPr lang="he-IL" smtClean="0"/>
              <a:t>ט"ז/אייר/תשפ"א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31153DD-04A1-4F69-8AEB-ECB7E5025EB7}" type="slidenum">
              <a:rPr lang="he-IL" smtClean="0"/>
              <a:t>‹#›</a:t>
            </a:fld>
            <a:endParaRPr lang="he-IL"/>
          </a:p>
        </p:txBody>
      </p:sp>
    </p:spTree>
    <p:extLst>
      <p:ext uri="{BB962C8B-B14F-4D97-AF65-F5344CB8AC3E}">
        <p14:creationId xmlns:p14="http://schemas.microsoft.com/office/powerpoint/2010/main" val="3281621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0CA342AB-455B-436F-AA9D-1B7796CA4BF3}" type="datetimeFigureOut">
              <a:rPr lang="he-IL" smtClean="0"/>
              <a:t>ט"ז/אייר/תשפ"א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31153DD-04A1-4F69-8AEB-ECB7E5025EB7}" type="slidenum">
              <a:rPr lang="he-IL" smtClean="0"/>
              <a:t>‹#›</a:t>
            </a:fld>
            <a:endParaRPr lang="he-IL"/>
          </a:p>
        </p:txBody>
      </p:sp>
    </p:spTree>
    <p:extLst>
      <p:ext uri="{BB962C8B-B14F-4D97-AF65-F5344CB8AC3E}">
        <p14:creationId xmlns:p14="http://schemas.microsoft.com/office/powerpoint/2010/main" val="196781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0CA342AB-455B-436F-AA9D-1B7796CA4BF3}" type="datetimeFigureOut">
              <a:rPr lang="he-IL" smtClean="0"/>
              <a:t>ט"ז/אייר/תשפ"א</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D31153DD-04A1-4F69-8AEB-ECB7E5025EB7}" type="slidenum">
              <a:rPr lang="he-IL" smtClean="0"/>
              <a:t>‹#›</a:t>
            </a:fld>
            <a:endParaRPr lang="he-IL"/>
          </a:p>
        </p:txBody>
      </p:sp>
    </p:spTree>
    <p:extLst>
      <p:ext uri="{BB962C8B-B14F-4D97-AF65-F5344CB8AC3E}">
        <p14:creationId xmlns:p14="http://schemas.microsoft.com/office/powerpoint/2010/main" val="1381850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0CA342AB-455B-436F-AA9D-1B7796CA4BF3}" type="datetimeFigureOut">
              <a:rPr lang="he-IL" smtClean="0"/>
              <a:t>ט"ז/אייר/תשפ"א</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D31153DD-04A1-4F69-8AEB-ECB7E5025EB7}" type="slidenum">
              <a:rPr lang="he-IL" smtClean="0"/>
              <a:t>‹#›</a:t>
            </a:fld>
            <a:endParaRPr lang="he-IL"/>
          </a:p>
        </p:txBody>
      </p:sp>
    </p:spTree>
    <p:extLst>
      <p:ext uri="{BB962C8B-B14F-4D97-AF65-F5344CB8AC3E}">
        <p14:creationId xmlns:p14="http://schemas.microsoft.com/office/powerpoint/2010/main" val="233242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0CA342AB-455B-436F-AA9D-1B7796CA4BF3}" type="datetimeFigureOut">
              <a:rPr lang="he-IL" smtClean="0"/>
              <a:t>ט"ז/אייר/תשפ"א</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D31153DD-04A1-4F69-8AEB-ECB7E5025EB7}" type="slidenum">
              <a:rPr lang="he-IL" smtClean="0"/>
              <a:t>‹#›</a:t>
            </a:fld>
            <a:endParaRPr lang="he-IL"/>
          </a:p>
        </p:txBody>
      </p:sp>
    </p:spTree>
    <p:extLst>
      <p:ext uri="{BB962C8B-B14F-4D97-AF65-F5344CB8AC3E}">
        <p14:creationId xmlns:p14="http://schemas.microsoft.com/office/powerpoint/2010/main" val="4081103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0CA342AB-455B-436F-AA9D-1B7796CA4BF3}" type="datetimeFigureOut">
              <a:rPr lang="he-IL" smtClean="0"/>
              <a:t>ט"ז/אייר/תשפ"א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31153DD-04A1-4F69-8AEB-ECB7E5025EB7}" type="slidenum">
              <a:rPr lang="he-IL" smtClean="0"/>
              <a:t>‹#›</a:t>
            </a:fld>
            <a:endParaRPr lang="he-IL"/>
          </a:p>
        </p:txBody>
      </p:sp>
    </p:spTree>
    <p:extLst>
      <p:ext uri="{BB962C8B-B14F-4D97-AF65-F5344CB8AC3E}">
        <p14:creationId xmlns:p14="http://schemas.microsoft.com/office/powerpoint/2010/main" val="2493387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0CA342AB-455B-436F-AA9D-1B7796CA4BF3}" type="datetimeFigureOut">
              <a:rPr lang="he-IL" smtClean="0"/>
              <a:t>ט"ז/אייר/תשפ"א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31153DD-04A1-4F69-8AEB-ECB7E5025EB7}" type="slidenum">
              <a:rPr lang="he-IL" smtClean="0"/>
              <a:t>‹#›</a:t>
            </a:fld>
            <a:endParaRPr lang="he-IL"/>
          </a:p>
        </p:txBody>
      </p:sp>
    </p:spTree>
    <p:extLst>
      <p:ext uri="{BB962C8B-B14F-4D97-AF65-F5344CB8AC3E}">
        <p14:creationId xmlns:p14="http://schemas.microsoft.com/office/powerpoint/2010/main" val="838103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CA342AB-455B-436F-AA9D-1B7796CA4BF3}" type="datetimeFigureOut">
              <a:rPr lang="he-IL" smtClean="0"/>
              <a:t>ט"ז/אייר/תשפ"א</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31153DD-04A1-4F69-8AEB-ECB7E5025EB7}" type="slidenum">
              <a:rPr lang="he-IL" smtClean="0"/>
              <a:t>‹#›</a:t>
            </a:fld>
            <a:endParaRPr lang="he-IL"/>
          </a:p>
        </p:txBody>
      </p:sp>
    </p:spTree>
    <p:extLst>
      <p:ext uri="{BB962C8B-B14F-4D97-AF65-F5344CB8AC3E}">
        <p14:creationId xmlns:p14="http://schemas.microsoft.com/office/powerpoint/2010/main" val="2818161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http://edu.gov.il/noar/minhal/Pages/hp.asp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slide" Target="slide8.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slide" Target="slide7.xml"/><Relationship Id="rId5" Type="http://schemas.openxmlformats.org/officeDocument/2006/relationships/slide" Target="slide6.xml"/><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slide" Target="slide8.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slide" Target="slide7.xml"/><Relationship Id="rId5" Type="http://schemas.openxmlformats.org/officeDocument/2006/relationships/slide" Target="slide6.xml"/><Relationship Id="rId4" Type="http://schemas.openxmlformats.org/officeDocument/2006/relationships/slide" Target="slide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slide" Target="slide8.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slide" Target="slide7.xml"/><Relationship Id="rId5" Type="http://schemas.openxmlformats.org/officeDocument/2006/relationships/slide" Target="slide5.xml"/><Relationship Id="rId4" Type="http://schemas.openxmlformats.org/officeDocument/2006/relationships/slide" Target="slide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slide" Target="slide8.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slide" Target="slide6.xml"/><Relationship Id="rId5" Type="http://schemas.openxmlformats.org/officeDocument/2006/relationships/slide" Target="slide5.xml"/><Relationship Id="rId4" Type="http://schemas.openxmlformats.org/officeDocument/2006/relationships/slide" Target="slide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slide" Target="slide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slide" Target="slide6.xml"/><Relationship Id="rId5" Type="http://schemas.openxmlformats.org/officeDocument/2006/relationships/slide" Target="slide5.xml"/><Relationship Id="rId4" Type="http://schemas.openxmlformats.org/officeDocument/2006/relationships/slide" Target="slide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39" y="3068960"/>
            <a:ext cx="9144000" cy="3791084"/>
          </a:xfrm>
          <a:prstGeom prst="rect">
            <a:avLst/>
          </a:prstGeom>
        </p:spPr>
      </p:pic>
      <p:sp>
        <p:nvSpPr>
          <p:cNvPr id="5" name="TextBox 4"/>
          <p:cNvSpPr txBox="1"/>
          <p:nvPr/>
        </p:nvSpPr>
        <p:spPr>
          <a:xfrm>
            <a:off x="643025" y="996612"/>
            <a:ext cx="7848872" cy="1015663"/>
          </a:xfrm>
          <a:prstGeom prst="rect">
            <a:avLst/>
          </a:prstGeom>
          <a:noFill/>
        </p:spPr>
        <p:txBody>
          <a:bodyPr wrap="square" rtlCol="1">
            <a:spAutoFit/>
          </a:bodyPr>
          <a:lstStyle/>
          <a:p>
            <a:r>
              <a:rPr lang="he-IL" sz="6000" dirty="0">
                <a:solidFill>
                  <a:srgbClr val="FF0000"/>
                </a:solidFill>
                <a:latin typeface="Assistant ExtraBold" panose="00000900000000000000" pitchFamily="2" charset="-79"/>
                <a:cs typeface="Assistant ExtraBold" panose="00000900000000000000" pitchFamily="2" charset="-79"/>
              </a:rPr>
              <a:t>חשיבותה של עבודת צוות</a:t>
            </a:r>
          </a:p>
        </p:txBody>
      </p:sp>
      <p:sp>
        <p:nvSpPr>
          <p:cNvPr id="6" name="TextBox 5"/>
          <p:cNvSpPr txBox="1"/>
          <p:nvPr/>
        </p:nvSpPr>
        <p:spPr>
          <a:xfrm>
            <a:off x="2508066" y="45785"/>
            <a:ext cx="4008150" cy="430887"/>
          </a:xfrm>
          <a:prstGeom prst="rect">
            <a:avLst/>
          </a:prstGeom>
          <a:noFill/>
        </p:spPr>
        <p:txBody>
          <a:bodyPr wrap="square" rtlCol="1">
            <a:spAutoFit/>
          </a:bodyPr>
          <a:lstStyle/>
          <a:p>
            <a:pPr algn="ctr"/>
            <a:r>
              <a:rPr lang="he-IL" sz="1100" dirty="0">
                <a:latin typeface="Tahoma" panose="020B0604030504040204" pitchFamily="34" charset="0"/>
                <a:ea typeface="Tahoma" panose="020B0604030504040204" pitchFamily="34" charset="0"/>
                <a:cs typeface="Tahoma" panose="020B0604030504040204" pitchFamily="34" charset="0"/>
              </a:rPr>
              <a:t>מינהל חברה ונוער, אגף תכנים, תכניות, הכשרה והשתלמויות</a:t>
            </a:r>
          </a:p>
          <a:p>
            <a:pPr algn="ctr"/>
            <a:r>
              <a:rPr lang="en-US" sz="1100" dirty="0">
                <a:latin typeface="Tahoma" panose="020B0604030504040204" pitchFamily="34" charset="0"/>
                <a:ea typeface="Tahoma" panose="020B0604030504040204" pitchFamily="34" charset="0"/>
                <a:cs typeface="Tahoma" panose="020B0604030504040204" pitchFamily="34" charset="0"/>
                <a:hlinkClick r:id="rId4"/>
              </a:rPr>
              <a:t>http://edu.gov.il/noar/minhal/Pages/hp.aspx</a:t>
            </a:r>
            <a:r>
              <a:rPr lang="he-IL" sz="1100" dirty="0">
                <a:latin typeface="Tahoma" panose="020B0604030504040204" pitchFamily="34" charset="0"/>
                <a:ea typeface="Tahoma" panose="020B0604030504040204" pitchFamily="34" charset="0"/>
                <a:cs typeface="Tahoma" panose="020B0604030504040204" pitchFamily="34" charset="0"/>
              </a:rPr>
              <a:t> </a:t>
            </a:r>
          </a:p>
        </p:txBody>
      </p:sp>
      <p:pic>
        <p:nvPicPr>
          <p:cNvPr id="7" name="תמונה 6"/>
          <p:cNvPicPr>
            <a:picLocks noChangeAspect="1"/>
          </p:cNvPicPr>
          <p:nvPr/>
        </p:nvPicPr>
        <p:blipFill>
          <a:blip r:embed="rId5"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7812360" y="-27384"/>
            <a:ext cx="1152128" cy="1152128"/>
          </a:xfrm>
          <a:prstGeom prst="rect">
            <a:avLst/>
          </a:prstGeom>
        </p:spPr>
      </p:pic>
    </p:spTree>
    <p:extLst>
      <p:ext uri="{BB962C8B-B14F-4D97-AF65-F5344CB8AC3E}">
        <p14:creationId xmlns:p14="http://schemas.microsoft.com/office/powerpoint/2010/main" val="3182318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מלבן 6"/>
          <p:cNvSpPr/>
          <p:nvPr/>
        </p:nvSpPr>
        <p:spPr>
          <a:xfrm>
            <a:off x="0" y="764704"/>
            <a:ext cx="8388424" cy="21602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201659" y="1268760"/>
            <a:ext cx="8812689" cy="965970"/>
          </a:xfrm>
          <a:prstGeom prst="rect">
            <a:avLst/>
          </a:prstGeom>
          <a:ln>
            <a:solidFill>
              <a:schemeClr val="accent1"/>
            </a:solidFill>
          </a:ln>
        </p:spPr>
        <p:txBody>
          <a:bodyPr wrap="square">
            <a:spAutoFit/>
          </a:bodyPr>
          <a:lstStyle/>
          <a:p>
            <a:pPr>
              <a:lnSpc>
                <a:spcPct val="150000"/>
              </a:lnSpc>
            </a:pPr>
            <a:r>
              <a:rPr lang="he-IL" sz="2000" dirty="0"/>
              <a:t>עיינו בכרטיס המשימה הזוגית שקיבלתם, ובו היגדים המתייחסים ליתרונות עבודת צוות, וענו על השאלות. לכל זוג כרטיס משימה משלו.</a:t>
            </a:r>
            <a:endParaRPr lang="en-US" sz="2000" dirty="0"/>
          </a:p>
        </p:txBody>
      </p:sp>
      <p:sp>
        <p:nvSpPr>
          <p:cNvPr id="13" name="TextBox 12"/>
          <p:cNvSpPr txBox="1"/>
          <p:nvPr/>
        </p:nvSpPr>
        <p:spPr>
          <a:xfrm>
            <a:off x="1547664" y="149731"/>
            <a:ext cx="6120680" cy="830997"/>
          </a:xfrm>
          <a:prstGeom prst="rect">
            <a:avLst/>
          </a:prstGeom>
          <a:noFill/>
        </p:spPr>
        <p:txBody>
          <a:bodyPr wrap="square" rtlCol="1">
            <a:spAutoFit/>
          </a:bodyPr>
          <a:lstStyle/>
          <a:p>
            <a:r>
              <a:rPr lang="he-IL" sz="4800" dirty="0">
                <a:solidFill>
                  <a:srgbClr val="FF0000"/>
                </a:solidFill>
                <a:latin typeface="Assistant ExtraBold" panose="00000900000000000000" pitchFamily="2" charset="-79"/>
                <a:cs typeface="Assistant ExtraBold" panose="00000900000000000000" pitchFamily="2" charset="-79"/>
              </a:rPr>
              <a:t>בזוגות</a:t>
            </a:r>
          </a:p>
        </p:txBody>
      </p:sp>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84368" y="80669"/>
            <a:ext cx="1072376" cy="1000368"/>
          </a:xfrm>
          <a:prstGeom prst="rect">
            <a:avLst/>
          </a:prstGeom>
        </p:spPr>
      </p:pic>
      <p:sp>
        <p:nvSpPr>
          <p:cNvPr id="12" name="מלבן 11"/>
          <p:cNvSpPr/>
          <p:nvPr/>
        </p:nvSpPr>
        <p:spPr>
          <a:xfrm>
            <a:off x="-16793" y="3349248"/>
            <a:ext cx="8388424" cy="21602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9" name="תמונה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64119" y="2564904"/>
            <a:ext cx="1072376" cy="1000368"/>
          </a:xfrm>
          <a:prstGeom prst="rect">
            <a:avLst/>
          </a:prstGeom>
        </p:spPr>
      </p:pic>
      <p:sp>
        <p:nvSpPr>
          <p:cNvPr id="14" name="TextBox 13"/>
          <p:cNvSpPr txBox="1"/>
          <p:nvPr/>
        </p:nvSpPr>
        <p:spPr>
          <a:xfrm>
            <a:off x="1736626" y="2734275"/>
            <a:ext cx="6120680" cy="830997"/>
          </a:xfrm>
          <a:prstGeom prst="rect">
            <a:avLst/>
          </a:prstGeom>
          <a:noFill/>
        </p:spPr>
        <p:txBody>
          <a:bodyPr wrap="square" rtlCol="1">
            <a:spAutoFit/>
          </a:bodyPr>
          <a:lstStyle/>
          <a:p>
            <a:r>
              <a:rPr lang="he-IL" sz="4800" dirty="0">
                <a:solidFill>
                  <a:srgbClr val="FF0000"/>
                </a:solidFill>
                <a:latin typeface="Assistant ExtraBold" panose="00000900000000000000" pitchFamily="2" charset="-79"/>
                <a:cs typeface="Assistant ExtraBold" panose="00000900000000000000" pitchFamily="2" charset="-79"/>
              </a:rPr>
              <a:t>בקבוצות</a:t>
            </a:r>
          </a:p>
        </p:txBody>
      </p:sp>
      <p:sp>
        <p:nvSpPr>
          <p:cNvPr id="15" name="מלבן 14"/>
          <p:cNvSpPr/>
          <p:nvPr/>
        </p:nvSpPr>
        <p:spPr>
          <a:xfrm>
            <a:off x="287524" y="4005064"/>
            <a:ext cx="8640960" cy="1015663"/>
          </a:xfrm>
          <a:prstGeom prst="rect">
            <a:avLst/>
          </a:prstGeom>
          <a:ln>
            <a:solidFill>
              <a:schemeClr val="accent1"/>
            </a:solidFill>
          </a:ln>
        </p:spPr>
        <p:txBody>
          <a:bodyPr wrap="square">
            <a:spAutoFit/>
          </a:bodyPr>
          <a:lstStyle/>
          <a:p>
            <a:pPr>
              <a:lnSpc>
                <a:spcPct val="150000"/>
              </a:lnSpc>
            </a:pPr>
            <a:r>
              <a:rPr lang="he-IL" sz="2000" dirty="0"/>
              <a:t>התחלקו לקבוצות (שלושה זוגות בכל קבוצה).</a:t>
            </a:r>
          </a:p>
          <a:p>
            <a:pPr>
              <a:lnSpc>
                <a:spcPct val="150000"/>
              </a:lnSpc>
            </a:pPr>
            <a:r>
              <a:rPr lang="he-IL" sz="2000" dirty="0"/>
              <a:t>ענו על כרטיס המשימה הקבוצתית שקיבלתם.</a:t>
            </a:r>
          </a:p>
        </p:txBody>
      </p:sp>
    </p:spTree>
    <p:extLst>
      <p:ext uri="{BB962C8B-B14F-4D97-AF65-F5344CB8AC3E}">
        <p14:creationId xmlns:p14="http://schemas.microsoft.com/office/powerpoint/2010/main" val="3556609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מלבן 5"/>
          <p:cNvSpPr/>
          <p:nvPr/>
        </p:nvSpPr>
        <p:spPr>
          <a:xfrm>
            <a:off x="108967" y="1772816"/>
            <a:ext cx="8928992" cy="4336123"/>
          </a:xfrm>
          <a:prstGeom prst="rect">
            <a:avLst/>
          </a:prstGeom>
          <a:ln>
            <a:solidFill>
              <a:schemeClr val="accent1"/>
            </a:solidFill>
          </a:ln>
        </p:spPr>
        <p:txBody>
          <a:bodyPr wrap="square">
            <a:spAutoFit/>
          </a:bodyPr>
          <a:lstStyle/>
          <a:p>
            <a:pPr>
              <a:lnSpc>
                <a:spcPct val="150000"/>
              </a:lnSpc>
            </a:pPr>
            <a:r>
              <a:rPr lang="he-IL" b="1" dirty="0"/>
              <a:t>- דיווח הקבוצות על פי המשימה הקבוצתית</a:t>
            </a:r>
          </a:p>
          <a:p>
            <a:pPr algn="ctr">
              <a:lnSpc>
                <a:spcPct val="150000"/>
              </a:lnSpc>
            </a:pPr>
            <a:endParaRPr lang="he-IL" sz="2400" b="1">
              <a:solidFill>
                <a:srgbClr val="C00000"/>
              </a:solidFill>
            </a:endParaRPr>
          </a:p>
          <a:p>
            <a:pPr algn="ctr">
              <a:lnSpc>
                <a:spcPct val="150000"/>
              </a:lnSpc>
            </a:pPr>
            <a:r>
              <a:rPr lang="he-IL" sz="2400" b="1">
                <a:solidFill>
                  <a:srgbClr val="C00000"/>
                </a:solidFill>
              </a:rPr>
              <a:t>שאלות </a:t>
            </a:r>
            <a:r>
              <a:rPr lang="he-IL" sz="2400" b="1" dirty="0">
                <a:solidFill>
                  <a:srgbClr val="C00000"/>
                </a:solidFill>
              </a:rPr>
              <a:t>לדיון</a:t>
            </a:r>
            <a:endParaRPr lang="en-US" sz="2400" b="1" dirty="0">
              <a:solidFill>
                <a:srgbClr val="C00000"/>
              </a:solidFill>
            </a:endParaRPr>
          </a:p>
          <a:p>
            <a:pPr marL="342900" lvl="0" indent="-342900">
              <a:lnSpc>
                <a:spcPct val="150000"/>
              </a:lnSpc>
              <a:buFont typeface="+mj-lt"/>
              <a:buAutoNum type="arabicPeriod"/>
            </a:pPr>
            <a:r>
              <a:rPr lang="he-IL" sz="2000" dirty="0"/>
              <a:t>כדי להיות חבר פעיל בצוות, ושותף </a:t>
            </a:r>
            <a:r>
              <a:rPr lang="he-IL" sz="2000" dirty="0" err="1"/>
              <a:t>אמיתי</a:t>
            </a:r>
            <a:r>
              <a:rPr lang="he-IL" sz="2000" dirty="0"/>
              <a:t> למשימות וליעדים אילו תכונות צריך הפרט להכיל ולפתח?</a:t>
            </a:r>
            <a:endParaRPr lang="en-US" sz="2000" dirty="0"/>
          </a:p>
          <a:p>
            <a:pPr marL="342900" indent="-342900">
              <a:lnSpc>
                <a:spcPct val="150000"/>
              </a:lnSpc>
              <a:buFont typeface="+mj-lt"/>
              <a:buAutoNum type="arabicPeriod"/>
            </a:pPr>
            <a:r>
              <a:rPr lang="he-IL" sz="2000" dirty="0"/>
              <a:t>קיימים אנשים הנמנעים או מתקשים לעבוד בצוות, למרות כל היתרונות שבכך, כיצד ניתן להסביר עובדה זו?</a:t>
            </a:r>
            <a:endParaRPr lang="en-US" sz="2000" dirty="0"/>
          </a:p>
          <a:p>
            <a:pPr marL="342900" indent="-342900">
              <a:lnSpc>
                <a:spcPct val="150000"/>
              </a:lnSpc>
              <a:buFont typeface="+mj-lt"/>
              <a:buAutoNum type="arabicPeriod"/>
            </a:pPr>
            <a:r>
              <a:rPr lang="he-IL" sz="2000" dirty="0"/>
              <a:t>במה עשויה עבודת צוות לתרום לשיפור היחסים בין חברי הקבוצה? הדגימו.</a:t>
            </a:r>
            <a:endParaRPr lang="en-US" sz="2000" dirty="0"/>
          </a:p>
          <a:p>
            <a:pPr marL="342900" indent="-342900">
              <a:lnSpc>
                <a:spcPct val="150000"/>
              </a:lnSpc>
              <a:buFont typeface="+mj-lt"/>
              <a:buAutoNum type="arabicPeriod"/>
            </a:pPr>
            <a:r>
              <a:rPr lang="he-IL" sz="2000" dirty="0"/>
              <a:t>במה עשויה עבודת צוות לתרום לקידום הלמידה?</a:t>
            </a:r>
            <a:endParaRPr lang="en-US" sz="2000" dirty="0"/>
          </a:p>
        </p:txBody>
      </p:sp>
      <p:sp>
        <p:nvSpPr>
          <p:cNvPr id="10" name="מלבן 9"/>
          <p:cNvSpPr/>
          <p:nvPr/>
        </p:nvSpPr>
        <p:spPr>
          <a:xfrm>
            <a:off x="-17562" y="1168417"/>
            <a:ext cx="8388424" cy="21602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8" name="תמונה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52236" y="404664"/>
            <a:ext cx="1072376" cy="1000368"/>
          </a:xfrm>
          <a:prstGeom prst="rect">
            <a:avLst/>
          </a:prstGeom>
        </p:spPr>
      </p:pic>
      <p:sp>
        <p:nvSpPr>
          <p:cNvPr id="3" name="מלבן 2"/>
          <p:cNvSpPr/>
          <p:nvPr/>
        </p:nvSpPr>
        <p:spPr>
          <a:xfrm>
            <a:off x="5436096" y="553444"/>
            <a:ext cx="2178802" cy="830997"/>
          </a:xfrm>
          <a:prstGeom prst="rect">
            <a:avLst/>
          </a:prstGeom>
        </p:spPr>
        <p:txBody>
          <a:bodyPr wrap="none">
            <a:spAutoFit/>
          </a:bodyPr>
          <a:lstStyle/>
          <a:p>
            <a:r>
              <a:rPr lang="he-IL" sz="4800" dirty="0">
                <a:solidFill>
                  <a:srgbClr val="FF0000"/>
                </a:solidFill>
                <a:latin typeface="Assistant ExtraBold" panose="00000900000000000000" pitchFamily="2" charset="-79"/>
                <a:cs typeface="Assistant ExtraBold" panose="00000900000000000000" pitchFamily="2" charset="-79"/>
              </a:rPr>
              <a:t>במליאה</a:t>
            </a:r>
          </a:p>
        </p:txBody>
      </p:sp>
    </p:spTree>
    <p:extLst>
      <p:ext uri="{BB962C8B-B14F-4D97-AF65-F5344CB8AC3E}">
        <p14:creationId xmlns:p14="http://schemas.microsoft.com/office/powerpoint/2010/main" val="2805126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תיבת טקסט 7"/>
          <p:cNvSpPr txBox="1">
            <a:spLocks noChangeArrowheads="1"/>
          </p:cNvSpPr>
          <p:nvPr/>
        </p:nvSpPr>
        <p:spPr bwMode="auto">
          <a:xfrm>
            <a:off x="1223628" y="1105688"/>
            <a:ext cx="6156683" cy="4843591"/>
          </a:xfrm>
          <a:prstGeom prst="rect">
            <a:avLst/>
          </a:prstGeom>
          <a:solidFill>
            <a:srgbClr val="FFFFFF"/>
          </a:solidFill>
          <a:ln w="38100" cmpd="dbl">
            <a:solidFill>
              <a:srgbClr val="99CC00"/>
            </a:solidFill>
            <a:miter lim="800000"/>
            <a:headEnd/>
            <a:tailEnd/>
          </a:ln>
        </p:spPr>
        <p:txBody>
          <a:bodyPr rot="0" vert="horz" wrap="square" lIns="91440" tIns="45720" rIns="91440" bIns="45720" anchor="t" anchorCtr="0" upright="1">
            <a:noAutofit/>
          </a:bodyPr>
          <a:lstStyle/>
          <a:p>
            <a:pPr marL="135255" marR="270510" algn="just" rtl="1">
              <a:lnSpc>
                <a:spcPct val="150000"/>
              </a:lnSpc>
              <a:spcAft>
                <a:spcPts val="0"/>
              </a:spcAft>
            </a:pPr>
            <a:r>
              <a:rPr lang="he-IL" sz="1400" dirty="0">
                <a:solidFill>
                  <a:srgbClr val="000000"/>
                </a:solidFill>
                <a:effectLst/>
                <a:latin typeface="Times New Roman"/>
                <a:ea typeface="Times New Roman"/>
                <a:cs typeface="Arial"/>
              </a:rPr>
              <a:t>ההיגדים שלפניכם מתייחסים לעבודת צוות.</a:t>
            </a:r>
            <a:endParaRPr lang="en-US" sz="1050" dirty="0">
              <a:solidFill>
                <a:srgbClr val="000000"/>
              </a:solidFill>
              <a:effectLst/>
              <a:latin typeface="Times New Roman"/>
              <a:ea typeface="Times New Roman"/>
              <a:cs typeface="David"/>
            </a:endParaRPr>
          </a:p>
          <a:p>
            <a:pPr marL="135255" marR="270510" algn="just" rtl="1">
              <a:lnSpc>
                <a:spcPct val="150000"/>
              </a:lnSpc>
              <a:spcAft>
                <a:spcPts val="0"/>
              </a:spcAft>
            </a:pPr>
            <a:r>
              <a:rPr lang="he-IL" sz="1400" dirty="0">
                <a:solidFill>
                  <a:srgbClr val="000000"/>
                </a:solidFill>
                <a:effectLst/>
                <a:latin typeface="Times New Roman"/>
                <a:ea typeface="Times New Roman"/>
                <a:cs typeface="Arial"/>
              </a:rPr>
              <a:t>קראו את ההיגדים. בחרו מתוך הרשימה שלושה היגדים, שלדעתכם הם חשובים ביותר ומאפיינים עבודת צוות יעילה ובונה.</a:t>
            </a:r>
          </a:p>
          <a:p>
            <a:pPr marL="135255" marR="270510" algn="just" rtl="1">
              <a:lnSpc>
                <a:spcPct val="150000"/>
              </a:lnSpc>
              <a:spcAft>
                <a:spcPts val="0"/>
              </a:spcAft>
            </a:pPr>
            <a:endParaRPr lang="en-US" sz="1050" dirty="0">
              <a:solidFill>
                <a:srgbClr val="000000"/>
              </a:solidFill>
              <a:effectLst/>
              <a:latin typeface="Times New Roman"/>
              <a:ea typeface="Times New Roman"/>
              <a:cs typeface="David"/>
            </a:endParaRPr>
          </a:p>
          <a:p>
            <a:pPr marL="421005" marR="27051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 פתיחות וכנות איש עם רעהו הם תנאי הכרחי לעבודת צוות יעילה.</a:t>
            </a:r>
            <a:endParaRPr lang="he-IL" sz="1050" dirty="0">
              <a:solidFill>
                <a:srgbClr val="000000"/>
              </a:solidFill>
              <a:latin typeface="Times New Roman"/>
              <a:ea typeface="Times New Roman"/>
              <a:cs typeface="David"/>
            </a:endParaRPr>
          </a:p>
          <a:p>
            <a:pPr marL="421005" marR="27051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מטרות הצוות צריכות להיות ברורות לכל חברי הצוות.</a:t>
            </a:r>
            <a:endParaRPr lang="he-IL" sz="1050" dirty="0">
              <a:solidFill>
                <a:srgbClr val="000000"/>
              </a:solidFill>
              <a:latin typeface="Times New Roman"/>
              <a:ea typeface="Times New Roman"/>
              <a:cs typeface="David"/>
            </a:endParaRPr>
          </a:p>
          <a:p>
            <a:pPr marL="421005" marR="27051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המניעים האישיים והמטרות של פרטים בצוות צריכים להתיישב עם אלה של  האחרים.</a:t>
            </a:r>
            <a:endParaRPr lang="he-IL" sz="1050" dirty="0">
              <a:solidFill>
                <a:srgbClr val="000000"/>
              </a:solidFill>
              <a:latin typeface="Times New Roman"/>
              <a:ea typeface="Times New Roman"/>
              <a:cs typeface="David"/>
            </a:endParaRPr>
          </a:p>
          <a:p>
            <a:pPr marL="421005" marR="27051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חשוב שחברים חדשים בצוות ישתלבו לא רק בכוחות עצמם, אלא גם בעזרת הצוות הוותיק.</a:t>
            </a:r>
            <a:endParaRPr lang="he-IL" sz="1050" dirty="0">
              <a:solidFill>
                <a:srgbClr val="000000"/>
              </a:solidFill>
              <a:latin typeface="Times New Roman"/>
              <a:ea typeface="Times New Roman"/>
              <a:cs typeface="David"/>
            </a:endParaRPr>
          </a:p>
          <a:p>
            <a:pPr marL="421005" marR="27051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יש להיות פתוחים לניסיונות מנהיגות של מישהו אחר מתוך הצוות.</a:t>
            </a:r>
            <a:endParaRPr lang="he-IL" sz="1050" dirty="0">
              <a:solidFill>
                <a:srgbClr val="000000"/>
              </a:solidFill>
              <a:latin typeface="Times New Roman"/>
              <a:ea typeface="Times New Roman"/>
              <a:cs typeface="David"/>
            </a:endParaRPr>
          </a:p>
          <a:p>
            <a:pPr marL="421005" marR="27051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חשוב שהצוות ישיג בפועל את רוב מטרותיו.</a:t>
            </a:r>
            <a:endParaRPr lang="he-IL" sz="1050" dirty="0">
              <a:solidFill>
                <a:srgbClr val="000000"/>
              </a:solidFill>
              <a:latin typeface="Times New Roman"/>
              <a:ea typeface="Times New Roman"/>
              <a:cs typeface="David"/>
            </a:endParaRPr>
          </a:p>
          <a:p>
            <a:pPr marL="421005" marR="27051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בפגישות הצוות יש להקשיב זה לזה.</a:t>
            </a:r>
            <a:endParaRPr lang="he-IL" sz="1050" dirty="0">
              <a:solidFill>
                <a:srgbClr val="000000"/>
              </a:solidFill>
              <a:latin typeface="Times New Roman"/>
              <a:ea typeface="Times New Roman"/>
              <a:cs typeface="David"/>
            </a:endParaRPr>
          </a:p>
          <a:p>
            <a:pPr marL="421005" marR="27051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לכל אחד מהחברים צריך שיהיה ברור מה תפקידם בתוך הצוות.</a:t>
            </a:r>
            <a:endParaRPr lang="he-IL" sz="1050" dirty="0">
              <a:solidFill>
                <a:srgbClr val="000000"/>
              </a:solidFill>
              <a:latin typeface="Times New Roman"/>
              <a:ea typeface="Times New Roman"/>
              <a:cs typeface="David"/>
            </a:endParaRPr>
          </a:p>
          <a:p>
            <a:pPr marL="421005" marR="27051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חברי הצוות צריכים לדעת לקבל ביקורת בונה.</a:t>
            </a:r>
            <a:endParaRPr lang="en-US" sz="1050" dirty="0">
              <a:solidFill>
                <a:srgbClr val="000000"/>
              </a:solidFill>
              <a:effectLst/>
              <a:latin typeface="Times New Roman"/>
              <a:ea typeface="Times New Roman"/>
              <a:cs typeface="David"/>
            </a:endParaRPr>
          </a:p>
          <a:p>
            <a:pPr algn="just" rtl="1">
              <a:lnSpc>
                <a:spcPct val="150000"/>
              </a:lnSpc>
              <a:spcAft>
                <a:spcPts val="0"/>
              </a:spcAft>
            </a:pPr>
            <a:r>
              <a:rPr lang="he-IL" sz="1200" dirty="0">
                <a:solidFill>
                  <a:srgbClr val="000000"/>
                </a:solidFill>
                <a:effectLst/>
                <a:latin typeface="Times New Roman"/>
                <a:ea typeface="Times New Roman"/>
                <a:cs typeface="Arial"/>
              </a:rPr>
              <a:t> </a:t>
            </a:r>
            <a:endParaRPr lang="en-US" sz="1000" dirty="0">
              <a:solidFill>
                <a:srgbClr val="000000"/>
              </a:solidFill>
              <a:effectLst/>
              <a:latin typeface="Times New Roman"/>
              <a:ea typeface="Times New Roman"/>
              <a:cs typeface="David"/>
            </a:endParaRPr>
          </a:p>
          <a:p>
            <a:pPr algn="just" rtl="1">
              <a:lnSpc>
                <a:spcPct val="150000"/>
              </a:lnSpc>
              <a:spcAft>
                <a:spcPts val="0"/>
              </a:spcAft>
            </a:pPr>
            <a:r>
              <a:rPr lang="he-IL" sz="1200" dirty="0">
                <a:solidFill>
                  <a:srgbClr val="000000"/>
                </a:solidFill>
                <a:effectLst/>
                <a:latin typeface="Times New Roman"/>
                <a:ea typeface="Times New Roman"/>
                <a:cs typeface="Arial"/>
              </a:rPr>
              <a:t> </a:t>
            </a:r>
            <a:endParaRPr lang="en-US" sz="1000" dirty="0">
              <a:solidFill>
                <a:srgbClr val="000000"/>
              </a:solidFill>
              <a:effectLst/>
              <a:latin typeface="Times New Roman"/>
              <a:ea typeface="Times New Roman"/>
              <a:cs typeface="David"/>
            </a:endParaRPr>
          </a:p>
          <a:p>
            <a:pPr algn="r" rtl="1">
              <a:spcAft>
                <a:spcPts val="0"/>
              </a:spcAft>
            </a:pPr>
            <a:r>
              <a:rPr lang="en-US" sz="1000" dirty="0">
                <a:solidFill>
                  <a:srgbClr val="000000"/>
                </a:solidFill>
                <a:effectLst/>
                <a:latin typeface="Times New Roman"/>
                <a:ea typeface="Times New Roman"/>
                <a:cs typeface="Arial"/>
              </a:rPr>
              <a:t> </a:t>
            </a:r>
            <a:endParaRPr lang="en-US" sz="1000" dirty="0">
              <a:solidFill>
                <a:srgbClr val="000000"/>
              </a:solidFill>
              <a:effectLst/>
              <a:latin typeface="Times New Roman"/>
              <a:ea typeface="Times New Roman"/>
              <a:cs typeface="David"/>
            </a:endParaRPr>
          </a:p>
        </p:txBody>
      </p:sp>
      <p:sp>
        <p:nvSpPr>
          <p:cNvPr id="16" name="מלבן 15"/>
          <p:cNvSpPr/>
          <p:nvPr/>
        </p:nvSpPr>
        <p:spPr>
          <a:xfrm>
            <a:off x="0" y="764704"/>
            <a:ext cx="8388424" cy="216024"/>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TextBox 17"/>
          <p:cNvSpPr txBox="1"/>
          <p:nvPr/>
        </p:nvSpPr>
        <p:spPr>
          <a:xfrm>
            <a:off x="1547664" y="149731"/>
            <a:ext cx="6120680" cy="830997"/>
          </a:xfrm>
          <a:prstGeom prst="rect">
            <a:avLst/>
          </a:prstGeom>
          <a:noFill/>
        </p:spPr>
        <p:txBody>
          <a:bodyPr wrap="square" rtlCol="1">
            <a:spAutoFit/>
          </a:bodyPr>
          <a:lstStyle/>
          <a:p>
            <a:r>
              <a:rPr lang="he-IL" sz="4800" dirty="0">
                <a:solidFill>
                  <a:srgbClr val="FF0000"/>
                </a:solidFill>
                <a:latin typeface="Assistant ExtraBold" panose="00000900000000000000" pitchFamily="2" charset="-79"/>
                <a:cs typeface="Assistant ExtraBold" panose="00000900000000000000" pitchFamily="2" charset="-79"/>
              </a:rPr>
              <a:t>כרטיס משימה זוגית 1</a:t>
            </a:r>
          </a:p>
        </p:txBody>
      </p:sp>
      <p:pic>
        <p:nvPicPr>
          <p:cNvPr id="4" name="תמונה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10445" y="149731"/>
            <a:ext cx="955958" cy="955958"/>
          </a:xfrm>
          <a:prstGeom prst="rect">
            <a:avLst/>
          </a:prstGeom>
        </p:spPr>
      </p:pic>
      <p:sp>
        <p:nvSpPr>
          <p:cNvPr id="5" name="מלבן 4">
            <a:hlinkClick r:id="rId4" action="ppaction://hlinksldjump"/>
          </p:cNvPr>
          <p:cNvSpPr/>
          <p:nvPr/>
        </p:nvSpPr>
        <p:spPr>
          <a:xfrm>
            <a:off x="6804248" y="6090713"/>
            <a:ext cx="2232248" cy="50663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a:t>כרטיס משימה זוגית 2</a:t>
            </a:r>
          </a:p>
        </p:txBody>
      </p:sp>
      <p:sp>
        <p:nvSpPr>
          <p:cNvPr id="22" name="מלבן 21">
            <a:hlinkClick r:id="rId5" action="ppaction://hlinksldjump"/>
          </p:cNvPr>
          <p:cNvSpPr/>
          <p:nvPr/>
        </p:nvSpPr>
        <p:spPr>
          <a:xfrm>
            <a:off x="4572000" y="6090713"/>
            <a:ext cx="2232248" cy="50663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a:t>כרטיס משימה זוגית 3</a:t>
            </a:r>
          </a:p>
        </p:txBody>
      </p:sp>
      <p:sp>
        <p:nvSpPr>
          <p:cNvPr id="23" name="מלבן 22">
            <a:hlinkClick r:id="rId6" action="ppaction://hlinksldjump"/>
          </p:cNvPr>
          <p:cNvSpPr/>
          <p:nvPr/>
        </p:nvSpPr>
        <p:spPr>
          <a:xfrm>
            <a:off x="2339752" y="6090713"/>
            <a:ext cx="2232248" cy="50663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a:t>כרטיס משימה זוגית 4</a:t>
            </a:r>
          </a:p>
        </p:txBody>
      </p:sp>
      <p:sp>
        <p:nvSpPr>
          <p:cNvPr id="24" name="מלבן 23">
            <a:hlinkClick r:id="rId7" action="ppaction://hlinksldjump"/>
          </p:cNvPr>
          <p:cNvSpPr/>
          <p:nvPr/>
        </p:nvSpPr>
        <p:spPr>
          <a:xfrm>
            <a:off x="107504" y="6090713"/>
            <a:ext cx="2232248" cy="50663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a:t>כרטיס משימה זוגית 5</a:t>
            </a:r>
          </a:p>
        </p:txBody>
      </p:sp>
      <p:sp>
        <p:nvSpPr>
          <p:cNvPr id="2" name="TextBox 1"/>
          <p:cNvSpPr txBox="1"/>
          <p:nvPr/>
        </p:nvSpPr>
        <p:spPr>
          <a:xfrm>
            <a:off x="179512" y="404664"/>
            <a:ext cx="1944216" cy="369332"/>
          </a:xfrm>
          <a:prstGeom prst="rect">
            <a:avLst/>
          </a:prstGeom>
          <a:noFill/>
        </p:spPr>
        <p:txBody>
          <a:bodyPr wrap="square" rtlCol="1">
            <a:spAutoFit/>
          </a:bodyPr>
          <a:lstStyle/>
          <a:p>
            <a:endParaRPr lang="he-IL" dirty="0"/>
          </a:p>
        </p:txBody>
      </p:sp>
      <p:sp>
        <p:nvSpPr>
          <p:cNvPr id="3" name="TextBox 2"/>
          <p:cNvSpPr txBox="1"/>
          <p:nvPr/>
        </p:nvSpPr>
        <p:spPr>
          <a:xfrm>
            <a:off x="107504" y="149731"/>
            <a:ext cx="2016223" cy="369332"/>
          </a:xfrm>
          <a:prstGeom prst="rect">
            <a:avLst/>
          </a:prstGeom>
          <a:noFill/>
          <a:ln>
            <a:solidFill>
              <a:srgbClr val="C00000"/>
            </a:solidFill>
          </a:ln>
        </p:spPr>
        <p:txBody>
          <a:bodyPr wrap="square" rtlCol="1">
            <a:spAutoFit/>
          </a:bodyPr>
          <a:lstStyle/>
          <a:p>
            <a:pPr algn="ctr"/>
            <a:r>
              <a:rPr lang="he-IL" dirty="0"/>
              <a:t>להדפסה וחלוקה</a:t>
            </a:r>
          </a:p>
        </p:txBody>
      </p:sp>
    </p:spTree>
    <p:extLst>
      <p:ext uri="{BB962C8B-B14F-4D97-AF65-F5344CB8AC3E}">
        <p14:creationId xmlns:p14="http://schemas.microsoft.com/office/powerpoint/2010/main" val="3756778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 name="מלבן 15"/>
          <p:cNvSpPr/>
          <p:nvPr/>
        </p:nvSpPr>
        <p:spPr>
          <a:xfrm>
            <a:off x="0" y="764704"/>
            <a:ext cx="8388424" cy="216024"/>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TextBox 17"/>
          <p:cNvSpPr txBox="1"/>
          <p:nvPr/>
        </p:nvSpPr>
        <p:spPr>
          <a:xfrm>
            <a:off x="1547664" y="149731"/>
            <a:ext cx="6120680" cy="830997"/>
          </a:xfrm>
          <a:prstGeom prst="rect">
            <a:avLst/>
          </a:prstGeom>
          <a:noFill/>
        </p:spPr>
        <p:txBody>
          <a:bodyPr wrap="square" rtlCol="1">
            <a:spAutoFit/>
          </a:bodyPr>
          <a:lstStyle/>
          <a:p>
            <a:r>
              <a:rPr lang="he-IL" sz="4800" dirty="0">
                <a:solidFill>
                  <a:srgbClr val="FF0000"/>
                </a:solidFill>
                <a:latin typeface="Assistant ExtraBold" panose="00000900000000000000" pitchFamily="2" charset="-79"/>
                <a:cs typeface="Assistant ExtraBold" panose="00000900000000000000" pitchFamily="2" charset="-79"/>
              </a:rPr>
              <a:t>כרטיס משימה זוגית 2</a:t>
            </a:r>
          </a:p>
        </p:txBody>
      </p:sp>
      <p:pic>
        <p:nvPicPr>
          <p:cNvPr id="4" name="תמונה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10445" y="149731"/>
            <a:ext cx="955958" cy="955958"/>
          </a:xfrm>
          <a:prstGeom prst="rect">
            <a:avLst/>
          </a:prstGeom>
        </p:spPr>
      </p:pic>
      <p:sp>
        <p:nvSpPr>
          <p:cNvPr id="5" name="מלבן 4">
            <a:hlinkClick r:id="rId4" action="ppaction://hlinksldjump"/>
          </p:cNvPr>
          <p:cNvSpPr/>
          <p:nvPr/>
        </p:nvSpPr>
        <p:spPr>
          <a:xfrm>
            <a:off x="6804248" y="6090713"/>
            <a:ext cx="2232248" cy="50663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a:t>כרטיס משימה זוגית 1</a:t>
            </a:r>
          </a:p>
        </p:txBody>
      </p:sp>
      <p:sp>
        <p:nvSpPr>
          <p:cNvPr id="22" name="מלבן 21">
            <a:hlinkClick r:id="rId5" action="ppaction://hlinksldjump"/>
          </p:cNvPr>
          <p:cNvSpPr/>
          <p:nvPr/>
        </p:nvSpPr>
        <p:spPr>
          <a:xfrm>
            <a:off x="4572000" y="6090713"/>
            <a:ext cx="2232248" cy="50663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a:t>כרטיס משימה זוגית 3</a:t>
            </a:r>
          </a:p>
        </p:txBody>
      </p:sp>
      <p:sp>
        <p:nvSpPr>
          <p:cNvPr id="23" name="מלבן 22">
            <a:hlinkClick r:id="rId6" action="ppaction://hlinksldjump"/>
          </p:cNvPr>
          <p:cNvSpPr/>
          <p:nvPr/>
        </p:nvSpPr>
        <p:spPr>
          <a:xfrm>
            <a:off x="2339752" y="6090713"/>
            <a:ext cx="2232248" cy="50663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a:t>כרטיס משימה זוגית 4</a:t>
            </a:r>
          </a:p>
        </p:txBody>
      </p:sp>
      <p:sp>
        <p:nvSpPr>
          <p:cNvPr id="24" name="מלבן 23">
            <a:hlinkClick r:id="rId7" action="ppaction://hlinksldjump"/>
          </p:cNvPr>
          <p:cNvSpPr/>
          <p:nvPr/>
        </p:nvSpPr>
        <p:spPr>
          <a:xfrm>
            <a:off x="107504" y="6090713"/>
            <a:ext cx="2232248" cy="50663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a:t>כרטיס משימה זוגית 5</a:t>
            </a:r>
          </a:p>
        </p:txBody>
      </p:sp>
      <p:sp>
        <p:nvSpPr>
          <p:cNvPr id="10" name="תיבת טקסט 6"/>
          <p:cNvSpPr txBox="1">
            <a:spLocks noChangeArrowheads="1"/>
          </p:cNvSpPr>
          <p:nvPr/>
        </p:nvSpPr>
        <p:spPr bwMode="auto">
          <a:xfrm>
            <a:off x="899592" y="1196752"/>
            <a:ext cx="6840760" cy="4680520"/>
          </a:xfrm>
          <a:prstGeom prst="rect">
            <a:avLst/>
          </a:prstGeom>
          <a:solidFill>
            <a:srgbClr val="FFFFFF"/>
          </a:solidFill>
          <a:ln w="38100" cmpd="dbl">
            <a:solidFill>
              <a:srgbClr val="99CC00"/>
            </a:solidFill>
            <a:miter lim="800000"/>
            <a:headEnd/>
            <a:tailEnd/>
          </a:ln>
        </p:spPr>
        <p:txBody>
          <a:bodyPr rot="0" vert="horz" wrap="square" lIns="91440" tIns="45720" rIns="91440" bIns="45720" anchor="t" anchorCtr="0" upright="1">
            <a:noAutofit/>
          </a:bodyPr>
          <a:lstStyle/>
          <a:p>
            <a:pPr marL="135255" marR="180340" algn="just" rtl="1">
              <a:lnSpc>
                <a:spcPct val="150000"/>
              </a:lnSpc>
              <a:spcAft>
                <a:spcPts val="0"/>
              </a:spcAft>
            </a:pPr>
            <a:r>
              <a:rPr lang="he-IL" sz="1400" dirty="0">
                <a:solidFill>
                  <a:srgbClr val="000000"/>
                </a:solidFill>
                <a:effectLst/>
                <a:latin typeface="Times New Roman"/>
                <a:ea typeface="Times New Roman"/>
                <a:cs typeface="Arial"/>
              </a:rPr>
              <a:t>ההיגדים שלפניכם מתייחסים לעבודת צוות.</a:t>
            </a:r>
            <a:endParaRPr lang="en-US" sz="1050" dirty="0">
              <a:solidFill>
                <a:srgbClr val="000000"/>
              </a:solidFill>
              <a:effectLst/>
              <a:latin typeface="Times New Roman"/>
              <a:ea typeface="Times New Roman"/>
              <a:cs typeface="David"/>
            </a:endParaRPr>
          </a:p>
          <a:p>
            <a:pPr marL="135255" marR="180340" algn="just" rtl="1">
              <a:lnSpc>
                <a:spcPct val="150000"/>
              </a:lnSpc>
              <a:spcAft>
                <a:spcPts val="0"/>
              </a:spcAft>
            </a:pPr>
            <a:r>
              <a:rPr lang="he-IL" sz="1400" dirty="0">
                <a:solidFill>
                  <a:srgbClr val="000000"/>
                </a:solidFill>
                <a:effectLst/>
                <a:latin typeface="Times New Roman"/>
                <a:ea typeface="Times New Roman"/>
                <a:cs typeface="Arial"/>
              </a:rPr>
              <a:t>קראו את ההיגדים. בחרו מתוך הרשימה שלושה היגדים, שלדעתכם חשובים ביותר ומאפיינים עבודת צוות יעילה ובונה.</a:t>
            </a:r>
          </a:p>
          <a:p>
            <a:pPr marL="135255" marR="180340" algn="just" rtl="1">
              <a:lnSpc>
                <a:spcPct val="150000"/>
              </a:lnSpc>
              <a:spcAft>
                <a:spcPts val="0"/>
              </a:spcAft>
            </a:pPr>
            <a:endParaRPr lang="en-US" sz="1050" dirty="0">
              <a:solidFill>
                <a:srgbClr val="000000"/>
              </a:solidFill>
              <a:effectLst/>
              <a:latin typeface="Times New Roman"/>
              <a:ea typeface="Times New Roman"/>
              <a:cs typeface="David"/>
            </a:endParaRPr>
          </a:p>
          <a:p>
            <a:pPr marL="421005" marR="18034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 צריך שהפוטנציאל של כל אחד מחברי הצוות יזכה לפיתוח.</a:t>
            </a:r>
          </a:p>
          <a:p>
            <a:pPr marL="421005" marR="18034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חשוב שיהיו נורמות להערכת המטרות והעדיפויות של הצוות.</a:t>
            </a:r>
            <a:endParaRPr lang="he-IL" sz="1050" dirty="0">
              <a:solidFill>
                <a:srgbClr val="000000"/>
              </a:solidFill>
              <a:latin typeface="Times New Roman"/>
              <a:ea typeface="Times New Roman"/>
              <a:cs typeface="David"/>
            </a:endParaRPr>
          </a:p>
          <a:p>
            <a:pPr marL="421005" marR="18034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חברי הצוות צריכים ללמוד משגיאותיהם.</a:t>
            </a:r>
            <a:endParaRPr lang="he-IL" sz="1050" dirty="0">
              <a:solidFill>
                <a:srgbClr val="000000"/>
              </a:solidFill>
              <a:latin typeface="Times New Roman"/>
              <a:ea typeface="Times New Roman"/>
              <a:cs typeface="David"/>
            </a:endParaRPr>
          </a:p>
          <a:p>
            <a:pPr marL="421005" marR="18034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חשוב שחברי הצוות יגלו יוזמה לפתח את עצמם ולהתעדכן.</a:t>
            </a:r>
            <a:endParaRPr lang="he-IL" sz="1050" dirty="0">
              <a:solidFill>
                <a:srgbClr val="000000"/>
              </a:solidFill>
              <a:latin typeface="Times New Roman"/>
              <a:ea typeface="Times New Roman"/>
              <a:cs typeface="David"/>
            </a:endParaRPr>
          </a:p>
          <a:p>
            <a:pPr marL="421005" marR="18034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אין "לטאטא" נושאים חשובים מתחת לשטיח ויש לעבדם על-ידי הצוות.</a:t>
            </a:r>
            <a:endParaRPr lang="he-IL" sz="1050" dirty="0">
              <a:solidFill>
                <a:srgbClr val="000000"/>
              </a:solidFill>
              <a:latin typeface="Times New Roman"/>
              <a:ea typeface="Times New Roman"/>
              <a:cs typeface="David"/>
            </a:endParaRPr>
          </a:p>
          <a:p>
            <a:pPr marL="421005" marR="18034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אסור שניסיונות לביקורת יתפסו באופן שלילי כמזיקים.</a:t>
            </a:r>
            <a:endParaRPr lang="he-IL" sz="1050" dirty="0">
              <a:solidFill>
                <a:srgbClr val="000000"/>
              </a:solidFill>
              <a:latin typeface="Times New Roman"/>
              <a:ea typeface="Times New Roman"/>
              <a:cs typeface="David"/>
            </a:endParaRPr>
          </a:p>
          <a:p>
            <a:pPr marL="421005" marR="18034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כדי שאיכות החלטות הקבוצה תהיה טובה יותר, חשוב שחברי הצוות יזמו אותן.</a:t>
            </a:r>
            <a:endParaRPr lang="en-US" sz="1050" dirty="0">
              <a:solidFill>
                <a:srgbClr val="000000"/>
              </a:solidFill>
              <a:effectLst/>
              <a:latin typeface="Times New Roman"/>
              <a:ea typeface="Times New Roman"/>
              <a:cs typeface="David"/>
            </a:endParaRPr>
          </a:p>
          <a:p>
            <a:pPr marL="357505" indent="-285750" algn="just" rtl="1">
              <a:lnSpc>
                <a:spcPct val="150000"/>
              </a:lnSpc>
              <a:spcAft>
                <a:spcPts val="0"/>
              </a:spcAft>
              <a:buClr>
                <a:srgbClr val="C00000"/>
              </a:buClr>
              <a:buFont typeface="Wingdings" panose="05000000000000000000" pitchFamily="2" charset="2"/>
              <a:buChar char="×"/>
            </a:pPr>
            <a:endParaRPr lang="en-US" sz="1100" dirty="0">
              <a:solidFill>
                <a:srgbClr val="000000"/>
              </a:solidFill>
              <a:effectLst/>
              <a:latin typeface="Times New Roman"/>
              <a:ea typeface="Times New Roman"/>
              <a:cs typeface="David"/>
            </a:endParaRPr>
          </a:p>
          <a:p>
            <a:pPr algn="just" rtl="1">
              <a:lnSpc>
                <a:spcPct val="150000"/>
              </a:lnSpc>
              <a:spcAft>
                <a:spcPts val="0"/>
              </a:spcAft>
            </a:pPr>
            <a:r>
              <a:rPr lang="he-IL" sz="1100" dirty="0">
                <a:solidFill>
                  <a:srgbClr val="000000"/>
                </a:solidFill>
                <a:effectLst/>
                <a:latin typeface="Times New Roman"/>
                <a:ea typeface="Times New Roman"/>
                <a:cs typeface="Arial"/>
              </a:rPr>
              <a:t> </a:t>
            </a:r>
            <a:endParaRPr lang="en-US" sz="1000" dirty="0">
              <a:solidFill>
                <a:srgbClr val="000000"/>
              </a:solidFill>
              <a:effectLst/>
              <a:latin typeface="Times New Roman"/>
              <a:ea typeface="Times New Roman"/>
              <a:cs typeface="David"/>
            </a:endParaRPr>
          </a:p>
          <a:p>
            <a:pPr algn="r" rtl="1">
              <a:spcAft>
                <a:spcPts val="0"/>
              </a:spcAft>
            </a:pPr>
            <a:r>
              <a:rPr lang="en-US" sz="1000" dirty="0">
                <a:solidFill>
                  <a:srgbClr val="000000"/>
                </a:solidFill>
                <a:effectLst/>
                <a:latin typeface="Times New Roman"/>
                <a:ea typeface="Times New Roman"/>
                <a:cs typeface="Arial"/>
              </a:rPr>
              <a:t> </a:t>
            </a:r>
            <a:endParaRPr lang="en-US" sz="1000" dirty="0">
              <a:solidFill>
                <a:srgbClr val="000000"/>
              </a:solidFill>
              <a:effectLst/>
              <a:latin typeface="Times New Roman"/>
              <a:ea typeface="Times New Roman"/>
              <a:cs typeface="David"/>
            </a:endParaRPr>
          </a:p>
        </p:txBody>
      </p:sp>
      <p:sp>
        <p:nvSpPr>
          <p:cNvPr id="12" name="TextBox 11"/>
          <p:cNvSpPr txBox="1"/>
          <p:nvPr/>
        </p:nvSpPr>
        <p:spPr>
          <a:xfrm>
            <a:off x="107504" y="149731"/>
            <a:ext cx="2016223" cy="369332"/>
          </a:xfrm>
          <a:prstGeom prst="rect">
            <a:avLst/>
          </a:prstGeom>
          <a:noFill/>
          <a:ln>
            <a:solidFill>
              <a:srgbClr val="C00000"/>
            </a:solidFill>
          </a:ln>
        </p:spPr>
        <p:txBody>
          <a:bodyPr wrap="square" rtlCol="1">
            <a:spAutoFit/>
          </a:bodyPr>
          <a:lstStyle/>
          <a:p>
            <a:pPr algn="ctr"/>
            <a:r>
              <a:rPr lang="he-IL" dirty="0"/>
              <a:t>להדפסה וחלוקה</a:t>
            </a:r>
          </a:p>
        </p:txBody>
      </p:sp>
    </p:spTree>
    <p:extLst>
      <p:ext uri="{BB962C8B-B14F-4D97-AF65-F5344CB8AC3E}">
        <p14:creationId xmlns:p14="http://schemas.microsoft.com/office/powerpoint/2010/main" val="3500774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 name="מלבן 15"/>
          <p:cNvSpPr/>
          <p:nvPr/>
        </p:nvSpPr>
        <p:spPr>
          <a:xfrm>
            <a:off x="0" y="764704"/>
            <a:ext cx="8388424" cy="216024"/>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TextBox 17"/>
          <p:cNvSpPr txBox="1"/>
          <p:nvPr/>
        </p:nvSpPr>
        <p:spPr>
          <a:xfrm>
            <a:off x="1547664" y="149731"/>
            <a:ext cx="6120680" cy="830997"/>
          </a:xfrm>
          <a:prstGeom prst="rect">
            <a:avLst/>
          </a:prstGeom>
          <a:noFill/>
        </p:spPr>
        <p:txBody>
          <a:bodyPr wrap="square" rtlCol="1">
            <a:spAutoFit/>
          </a:bodyPr>
          <a:lstStyle/>
          <a:p>
            <a:r>
              <a:rPr lang="he-IL" sz="4800" dirty="0">
                <a:solidFill>
                  <a:srgbClr val="FF0000"/>
                </a:solidFill>
                <a:latin typeface="Assistant ExtraBold" panose="00000900000000000000" pitchFamily="2" charset="-79"/>
                <a:cs typeface="Assistant ExtraBold" panose="00000900000000000000" pitchFamily="2" charset="-79"/>
              </a:rPr>
              <a:t>כרטיס משימה זוגית 3</a:t>
            </a:r>
          </a:p>
        </p:txBody>
      </p:sp>
      <p:pic>
        <p:nvPicPr>
          <p:cNvPr id="4" name="תמונה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10445" y="149731"/>
            <a:ext cx="955958" cy="955958"/>
          </a:xfrm>
          <a:prstGeom prst="rect">
            <a:avLst/>
          </a:prstGeom>
        </p:spPr>
      </p:pic>
      <p:sp>
        <p:nvSpPr>
          <p:cNvPr id="5" name="מלבן 4">
            <a:hlinkClick r:id="rId4" action="ppaction://hlinksldjump"/>
          </p:cNvPr>
          <p:cNvSpPr/>
          <p:nvPr/>
        </p:nvSpPr>
        <p:spPr>
          <a:xfrm>
            <a:off x="6804248" y="6090713"/>
            <a:ext cx="2232248" cy="50663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a:t>כרטיס משימה זוגית 1</a:t>
            </a:r>
          </a:p>
        </p:txBody>
      </p:sp>
      <p:sp>
        <p:nvSpPr>
          <p:cNvPr id="22" name="מלבן 21">
            <a:hlinkClick r:id="rId5" action="ppaction://hlinksldjump"/>
          </p:cNvPr>
          <p:cNvSpPr/>
          <p:nvPr/>
        </p:nvSpPr>
        <p:spPr>
          <a:xfrm>
            <a:off x="4572000" y="6090713"/>
            <a:ext cx="2232248" cy="50663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a:t>כרטיס משימה זוגית 2</a:t>
            </a:r>
          </a:p>
        </p:txBody>
      </p:sp>
      <p:sp>
        <p:nvSpPr>
          <p:cNvPr id="23" name="מלבן 22">
            <a:hlinkClick r:id="rId6" action="ppaction://hlinksldjump"/>
          </p:cNvPr>
          <p:cNvSpPr/>
          <p:nvPr/>
        </p:nvSpPr>
        <p:spPr>
          <a:xfrm>
            <a:off x="2339752" y="6090713"/>
            <a:ext cx="2232248" cy="50663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a:t>כרטיס משימה זוגית 4</a:t>
            </a:r>
          </a:p>
        </p:txBody>
      </p:sp>
      <p:sp>
        <p:nvSpPr>
          <p:cNvPr id="24" name="מלבן 23">
            <a:hlinkClick r:id="rId7" action="ppaction://hlinksldjump"/>
          </p:cNvPr>
          <p:cNvSpPr/>
          <p:nvPr/>
        </p:nvSpPr>
        <p:spPr>
          <a:xfrm>
            <a:off x="107504" y="6090713"/>
            <a:ext cx="2232248" cy="50663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a:t>כרטיס משימה זוגית 5</a:t>
            </a:r>
          </a:p>
        </p:txBody>
      </p:sp>
      <p:sp>
        <p:nvSpPr>
          <p:cNvPr id="11" name="תיבת טקסט 5"/>
          <p:cNvSpPr txBox="1">
            <a:spLocks noChangeArrowheads="1"/>
          </p:cNvSpPr>
          <p:nvPr/>
        </p:nvSpPr>
        <p:spPr bwMode="auto">
          <a:xfrm>
            <a:off x="1223628" y="1196752"/>
            <a:ext cx="7164796" cy="4464496"/>
          </a:xfrm>
          <a:prstGeom prst="rect">
            <a:avLst/>
          </a:prstGeom>
          <a:solidFill>
            <a:srgbClr val="FFFFFF"/>
          </a:solidFill>
          <a:ln w="38100" cmpd="dbl">
            <a:solidFill>
              <a:srgbClr val="99CC00"/>
            </a:solidFill>
            <a:miter lim="800000"/>
            <a:headEnd/>
            <a:tailEnd/>
          </a:ln>
        </p:spPr>
        <p:txBody>
          <a:bodyPr rot="0" vert="horz" wrap="square" lIns="91440" tIns="45720" rIns="91440" bIns="45720" anchor="t" anchorCtr="0" upright="1">
            <a:noAutofit/>
          </a:bodyPr>
          <a:lstStyle/>
          <a:p>
            <a:pPr>
              <a:lnSpc>
                <a:spcPct val="150000"/>
              </a:lnSpc>
            </a:pPr>
            <a:r>
              <a:rPr lang="he-IL" sz="1400" dirty="0">
                <a:solidFill>
                  <a:srgbClr val="000000"/>
                </a:solidFill>
                <a:effectLst/>
                <a:latin typeface="Times New Roman"/>
                <a:ea typeface="Times New Roman"/>
                <a:cs typeface="Arial"/>
              </a:rPr>
              <a:t>ההיגדים שלפניכם מתייחסים לעבודת צוות.</a:t>
            </a:r>
            <a:endParaRPr lang="he-IL" sz="1050" dirty="0">
              <a:solidFill>
                <a:srgbClr val="000000"/>
              </a:solidFill>
              <a:latin typeface="Times New Roman"/>
              <a:ea typeface="Times New Roman"/>
              <a:cs typeface="David"/>
            </a:endParaRPr>
          </a:p>
          <a:p>
            <a:pPr>
              <a:lnSpc>
                <a:spcPct val="150000"/>
              </a:lnSpc>
            </a:pPr>
            <a:r>
              <a:rPr lang="he-IL" sz="1400" dirty="0">
                <a:solidFill>
                  <a:srgbClr val="000000"/>
                </a:solidFill>
                <a:effectLst/>
                <a:latin typeface="Times New Roman"/>
                <a:ea typeface="Times New Roman"/>
                <a:cs typeface="Arial"/>
              </a:rPr>
              <a:t>קראו את ההיגדים.  בחרו מתוך הרשימה שלושה היגדים, שלדעתכם חשובים ביותר ומאפיינים</a:t>
            </a:r>
          </a:p>
          <a:p>
            <a:pPr>
              <a:lnSpc>
                <a:spcPct val="150000"/>
              </a:lnSpc>
            </a:pPr>
            <a:r>
              <a:rPr lang="he-IL" sz="1400" dirty="0">
                <a:solidFill>
                  <a:srgbClr val="000000"/>
                </a:solidFill>
                <a:effectLst/>
                <a:latin typeface="Times New Roman"/>
                <a:ea typeface="Times New Roman"/>
                <a:cs typeface="Arial"/>
              </a:rPr>
              <a:t>עבודת צוות יעילה ובונה.</a:t>
            </a:r>
          </a:p>
          <a:p>
            <a:pPr>
              <a:lnSpc>
                <a:spcPct val="150000"/>
              </a:lnSpc>
            </a:pPr>
            <a:endParaRPr lang="he-IL" sz="1050" dirty="0">
              <a:solidFill>
                <a:srgbClr val="000000"/>
              </a:solidFill>
              <a:latin typeface="Times New Roman"/>
              <a:ea typeface="Times New Roman"/>
              <a:cs typeface="David"/>
            </a:endParaRPr>
          </a:p>
          <a:p>
            <a:pPr marL="285750" indent="-285750">
              <a:lnSpc>
                <a:spcPct val="150000"/>
              </a:lnSpc>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חשוב שתהיה הבנה והסכמה לדעות שונות.</a:t>
            </a:r>
            <a:endParaRPr lang="he-IL" sz="1050" dirty="0">
              <a:solidFill>
                <a:srgbClr val="000000"/>
              </a:solidFill>
              <a:latin typeface="Times New Roman"/>
              <a:ea typeface="Times New Roman"/>
              <a:cs typeface="David"/>
            </a:endParaRPr>
          </a:p>
          <a:p>
            <a:pPr marL="285750" indent="-285750">
              <a:lnSpc>
                <a:spcPct val="150000"/>
              </a:lnSpc>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חשוב לשפר את התקשורת בין חברי הצוות.</a:t>
            </a:r>
            <a:endParaRPr lang="he-IL" sz="1050" dirty="0">
              <a:solidFill>
                <a:srgbClr val="000000"/>
              </a:solidFill>
              <a:latin typeface="Times New Roman"/>
              <a:ea typeface="Times New Roman"/>
              <a:cs typeface="David"/>
            </a:endParaRPr>
          </a:p>
          <a:p>
            <a:pPr marL="285750" indent="-285750">
              <a:lnSpc>
                <a:spcPct val="150000"/>
              </a:lnSpc>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רצוי שראש הצוות לא ירבה בהחלטות מבלי להתייעץ בחברי הצוות.</a:t>
            </a:r>
            <a:endParaRPr lang="he-IL" sz="1050" dirty="0">
              <a:solidFill>
                <a:srgbClr val="000000"/>
              </a:solidFill>
              <a:latin typeface="Times New Roman"/>
              <a:ea typeface="Times New Roman"/>
              <a:cs typeface="David"/>
            </a:endParaRPr>
          </a:p>
          <a:p>
            <a:pPr marL="285750" indent="-285750">
              <a:lnSpc>
                <a:spcPct val="150000"/>
              </a:lnSpc>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יש להקדיש זמן כדי לבחון עם מאמצי הצוות נשאו פירות.</a:t>
            </a:r>
            <a:endParaRPr lang="he-IL" sz="1050" dirty="0">
              <a:solidFill>
                <a:srgbClr val="000000"/>
              </a:solidFill>
              <a:latin typeface="Times New Roman"/>
              <a:ea typeface="Times New Roman"/>
              <a:cs typeface="David"/>
            </a:endParaRPr>
          </a:p>
          <a:p>
            <a:pPr marL="285750" indent="-285750">
              <a:lnSpc>
                <a:spcPct val="150000"/>
              </a:lnSpc>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חשוב שלקבוצה יהיו נורמות וכללי התנהגות ברורים.</a:t>
            </a:r>
            <a:endParaRPr lang="he-IL" sz="1050" dirty="0">
              <a:solidFill>
                <a:srgbClr val="000000"/>
              </a:solidFill>
              <a:latin typeface="Times New Roman"/>
              <a:ea typeface="Times New Roman"/>
              <a:cs typeface="David"/>
            </a:endParaRPr>
          </a:p>
          <a:p>
            <a:pPr marL="285750" indent="-285750">
              <a:lnSpc>
                <a:spcPct val="150000"/>
              </a:lnSpc>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יש ליצור כלים ומיומנויות להערכת יעילות העבודה.</a:t>
            </a:r>
            <a:endParaRPr lang="he-IL" sz="1050" dirty="0">
              <a:solidFill>
                <a:srgbClr val="000000"/>
              </a:solidFill>
              <a:latin typeface="Times New Roman"/>
              <a:ea typeface="Times New Roman"/>
              <a:cs typeface="David"/>
            </a:endParaRPr>
          </a:p>
          <a:p>
            <a:pPr marL="285750" indent="-285750">
              <a:lnSpc>
                <a:spcPct val="150000"/>
              </a:lnSpc>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חברי הקבוצה צריכים לתמוך בקידום תהליך הלמידה של כל פרט בקבוצה.</a:t>
            </a:r>
            <a:endParaRPr lang="en-US" sz="1050" dirty="0">
              <a:solidFill>
                <a:srgbClr val="000000"/>
              </a:solidFill>
              <a:effectLst/>
              <a:latin typeface="Times New Roman"/>
              <a:ea typeface="Times New Roman"/>
              <a:cs typeface="David"/>
            </a:endParaRPr>
          </a:p>
          <a:p>
            <a:pPr marL="600710" marR="180340" indent="-285750" algn="just" rtl="1">
              <a:lnSpc>
                <a:spcPct val="150000"/>
              </a:lnSpc>
              <a:spcAft>
                <a:spcPts val="0"/>
              </a:spcAft>
              <a:buClr>
                <a:srgbClr val="C00000"/>
              </a:buClr>
              <a:buFont typeface="Wingdings" panose="05000000000000000000" pitchFamily="2" charset="2"/>
              <a:buChar char="×"/>
            </a:pPr>
            <a:endParaRPr lang="en-US" sz="1050" dirty="0">
              <a:solidFill>
                <a:srgbClr val="000000"/>
              </a:solidFill>
              <a:effectLst/>
              <a:latin typeface="Times New Roman"/>
              <a:ea typeface="Times New Roman"/>
              <a:cs typeface="David"/>
            </a:endParaRPr>
          </a:p>
          <a:p>
            <a:pPr algn="just" rtl="1">
              <a:lnSpc>
                <a:spcPct val="150000"/>
              </a:lnSpc>
              <a:spcAft>
                <a:spcPts val="0"/>
              </a:spcAft>
            </a:pPr>
            <a:r>
              <a:rPr lang="he-IL" sz="1100" dirty="0">
                <a:solidFill>
                  <a:srgbClr val="000000"/>
                </a:solidFill>
                <a:effectLst/>
                <a:latin typeface="Times New Roman"/>
                <a:ea typeface="Times New Roman"/>
                <a:cs typeface="Arial"/>
              </a:rPr>
              <a:t> </a:t>
            </a:r>
            <a:endParaRPr lang="en-US" sz="1000" dirty="0">
              <a:solidFill>
                <a:srgbClr val="000000"/>
              </a:solidFill>
              <a:effectLst/>
              <a:latin typeface="Times New Roman"/>
              <a:ea typeface="Times New Roman"/>
              <a:cs typeface="David"/>
            </a:endParaRPr>
          </a:p>
          <a:p>
            <a:pPr algn="r" rtl="1">
              <a:spcAft>
                <a:spcPts val="0"/>
              </a:spcAft>
            </a:pPr>
            <a:r>
              <a:rPr lang="en-US" sz="1000" dirty="0">
                <a:solidFill>
                  <a:srgbClr val="000000"/>
                </a:solidFill>
                <a:effectLst/>
                <a:latin typeface="Times New Roman"/>
                <a:ea typeface="Times New Roman"/>
                <a:cs typeface="Arial"/>
              </a:rPr>
              <a:t> </a:t>
            </a:r>
            <a:endParaRPr lang="en-US" sz="1000" dirty="0">
              <a:solidFill>
                <a:srgbClr val="000000"/>
              </a:solidFill>
              <a:effectLst/>
              <a:latin typeface="Times New Roman"/>
              <a:ea typeface="Times New Roman"/>
              <a:cs typeface="David"/>
            </a:endParaRPr>
          </a:p>
        </p:txBody>
      </p:sp>
      <p:sp>
        <p:nvSpPr>
          <p:cNvPr id="13" name="TextBox 12"/>
          <p:cNvSpPr txBox="1"/>
          <p:nvPr/>
        </p:nvSpPr>
        <p:spPr>
          <a:xfrm>
            <a:off x="107504" y="149731"/>
            <a:ext cx="2016223" cy="369332"/>
          </a:xfrm>
          <a:prstGeom prst="rect">
            <a:avLst/>
          </a:prstGeom>
          <a:noFill/>
          <a:ln>
            <a:solidFill>
              <a:srgbClr val="C00000"/>
            </a:solidFill>
          </a:ln>
        </p:spPr>
        <p:txBody>
          <a:bodyPr wrap="square" rtlCol="1">
            <a:spAutoFit/>
          </a:bodyPr>
          <a:lstStyle/>
          <a:p>
            <a:pPr algn="ctr"/>
            <a:r>
              <a:rPr lang="he-IL" dirty="0"/>
              <a:t>להדפסה וחלוקה</a:t>
            </a:r>
          </a:p>
        </p:txBody>
      </p:sp>
    </p:spTree>
    <p:extLst>
      <p:ext uri="{BB962C8B-B14F-4D97-AF65-F5344CB8AC3E}">
        <p14:creationId xmlns:p14="http://schemas.microsoft.com/office/powerpoint/2010/main" val="1676417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 name="מלבן 15"/>
          <p:cNvSpPr/>
          <p:nvPr/>
        </p:nvSpPr>
        <p:spPr>
          <a:xfrm>
            <a:off x="0" y="764704"/>
            <a:ext cx="8388424" cy="216024"/>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TextBox 17"/>
          <p:cNvSpPr txBox="1"/>
          <p:nvPr/>
        </p:nvSpPr>
        <p:spPr>
          <a:xfrm>
            <a:off x="1547664" y="149731"/>
            <a:ext cx="6120680" cy="830997"/>
          </a:xfrm>
          <a:prstGeom prst="rect">
            <a:avLst/>
          </a:prstGeom>
          <a:noFill/>
        </p:spPr>
        <p:txBody>
          <a:bodyPr wrap="square" rtlCol="1">
            <a:spAutoFit/>
          </a:bodyPr>
          <a:lstStyle/>
          <a:p>
            <a:r>
              <a:rPr lang="he-IL" sz="4800" dirty="0">
                <a:solidFill>
                  <a:srgbClr val="FF0000"/>
                </a:solidFill>
                <a:latin typeface="Assistant ExtraBold" panose="00000900000000000000" pitchFamily="2" charset="-79"/>
                <a:cs typeface="Assistant ExtraBold" panose="00000900000000000000" pitchFamily="2" charset="-79"/>
              </a:rPr>
              <a:t>כרטיס משימה זוגית 4</a:t>
            </a:r>
          </a:p>
        </p:txBody>
      </p:sp>
      <p:pic>
        <p:nvPicPr>
          <p:cNvPr id="4" name="תמונה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10445" y="149731"/>
            <a:ext cx="955958" cy="955958"/>
          </a:xfrm>
          <a:prstGeom prst="rect">
            <a:avLst/>
          </a:prstGeom>
        </p:spPr>
      </p:pic>
      <p:sp>
        <p:nvSpPr>
          <p:cNvPr id="5" name="מלבן 4">
            <a:hlinkClick r:id="rId4" action="ppaction://hlinksldjump"/>
          </p:cNvPr>
          <p:cNvSpPr/>
          <p:nvPr/>
        </p:nvSpPr>
        <p:spPr>
          <a:xfrm>
            <a:off x="6804248" y="6090713"/>
            <a:ext cx="2232248" cy="50663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a:t>כרטיס משימה זוגית 1</a:t>
            </a:r>
          </a:p>
        </p:txBody>
      </p:sp>
      <p:sp>
        <p:nvSpPr>
          <p:cNvPr id="22" name="מלבן 21">
            <a:hlinkClick r:id="rId5" action="ppaction://hlinksldjump"/>
          </p:cNvPr>
          <p:cNvSpPr/>
          <p:nvPr/>
        </p:nvSpPr>
        <p:spPr>
          <a:xfrm>
            <a:off x="4572000" y="6090713"/>
            <a:ext cx="2232248" cy="50663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a:t>כרטיס משימה זוגית 2</a:t>
            </a:r>
          </a:p>
        </p:txBody>
      </p:sp>
      <p:sp>
        <p:nvSpPr>
          <p:cNvPr id="23" name="מלבן 22">
            <a:hlinkClick r:id="rId6" action="ppaction://hlinksldjump"/>
          </p:cNvPr>
          <p:cNvSpPr/>
          <p:nvPr/>
        </p:nvSpPr>
        <p:spPr>
          <a:xfrm>
            <a:off x="2339752" y="6090713"/>
            <a:ext cx="2232248" cy="50663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a:t>כרטיס משימה זוגית 3</a:t>
            </a:r>
          </a:p>
        </p:txBody>
      </p:sp>
      <p:sp>
        <p:nvSpPr>
          <p:cNvPr id="24" name="מלבן 23">
            <a:hlinkClick r:id="rId7" action="ppaction://hlinksldjump"/>
          </p:cNvPr>
          <p:cNvSpPr/>
          <p:nvPr/>
        </p:nvSpPr>
        <p:spPr>
          <a:xfrm>
            <a:off x="107504" y="6090713"/>
            <a:ext cx="2232248" cy="50663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a:t>כרטיס משימה זוגית 5</a:t>
            </a:r>
          </a:p>
        </p:txBody>
      </p:sp>
      <p:sp>
        <p:nvSpPr>
          <p:cNvPr id="10" name="תיבת טקסט 4"/>
          <p:cNvSpPr txBox="1">
            <a:spLocks noChangeArrowheads="1"/>
          </p:cNvSpPr>
          <p:nvPr/>
        </p:nvSpPr>
        <p:spPr bwMode="auto">
          <a:xfrm>
            <a:off x="1223628" y="1340768"/>
            <a:ext cx="6588731" cy="4275936"/>
          </a:xfrm>
          <a:prstGeom prst="rect">
            <a:avLst/>
          </a:prstGeom>
          <a:solidFill>
            <a:srgbClr val="FFFFFF"/>
          </a:solidFill>
          <a:ln w="38100" cmpd="dbl">
            <a:solidFill>
              <a:srgbClr val="99CC00"/>
            </a:solidFill>
            <a:miter lim="800000"/>
            <a:headEnd/>
            <a:tailEnd/>
          </a:ln>
        </p:spPr>
        <p:txBody>
          <a:bodyPr rot="0" vert="horz" wrap="square" lIns="91440" tIns="45720" rIns="91440" bIns="45720" anchor="t" anchorCtr="0" upright="1">
            <a:noAutofit/>
          </a:bodyPr>
          <a:lstStyle/>
          <a:p>
            <a:pPr marL="135255" marR="180340" algn="just" rtl="1">
              <a:lnSpc>
                <a:spcPct val="150000"/>
              </a:lnSpc>
              <a:spcAft>
                <a:spcPts val="0"/>
              </a:spcAft>
            </a:pPr>
            <a:r>
              <a:rPr lang="he-IL" sz="1100" dirty="0">
                <a:solidFill>
                  <a:srgbClr val="000000"/>
                </a:solidFill>
                <a:effectLst/>
                <a:latin typeface="Times New Roman"/>
                <a:ea typeface="Times New Roman"/>
                <a:cs typeface="Arial"/>
              </a:rPr>
              <a:t> </a:t>
            </a:r>
            <a:endParaRPr lang="en-US" sz="1000" dirty="0">
              <a:solidFill>
                <a:srgbClr val="000000"/>
              </a:solidFill>
              <a:effectLst/>
              <a:latin typeface="Times New Roman"/>
              <a:ea typeface="Times New Roman"/>
              <a:cs typeface="David"/>
            </a:endParaRPr>
          </a:p>
          <a:p>
            <a:pPr marL="135255" marR="180340" algn="just" rtl="1">
              <a:lnSpc>
                <a:spcPct val="150000"/>
              </a:lnSpc>
              <a:spcAft>
                <a:spcPts val="0"/>
              </a:spcAft>
            </a:pPr>
            <a:r>
              <a:rPr lang="he-IL" sz="1400" dirty="0">
                <a:solidFill>
                  <a:srgbClr val="000000"/>
                </a:solidFill>
                <a:effectLst/>
                <a:latin typeface="Times New Roman"/>
                <a:ea typeface="Times New Roman"/>
                <a:cs typeface="Arial"/>
              </a:rPr>
              <a:t>ההיגדים שלפניכם מתייחסים לעבודת צוות.</a:t>
            </a:r>
            <a:endParaRPr lang="en-US" sz="1050" dirty="0">
              <a:solidFill>
                <a:srgbClr val="000000"/>
              </a:solidFill>
              <a:effectLst/>
              <a:latin typeface="Times New Roman"/>
              <a:ea typeface="Times New Roman"/>
              <a:cs typeface="David"/>
            </a:endParaRPr>
          </a:p>
          <a:p>
            <a:pPr marL="135255" marR="180340" algn="just" rtl="1">
              <a:lnSpc>
                <a:spcPct val="150000"/>
              </a:lnSpc>
              <a:spcAft>
                <a:spcPts val="0"/>
              </a:spcAft>
            </a:pPr>
            <a:r>
              <a:rPr lang="he-IL" sz="1400" dirty="0">
                <a:solidFill>
                  <a:srgbClr val="000000"/>
                </a:solidFill>
                <a:effectLst/>
                <a:latin typeface="Times New Roman"/>
                <a:ea typeface="Times New Roman"/>
                <a:cs typeface="Arial"/>
              </a:rPr>
              <a:t>קראו את ההיגדים. בחרו מתוך הרשימה שלושה היגדים, שלדעתכם חשובים ביותר ומאפיינים עבודת צוות יעילה ובונה.</a:t>
            </a:r>
          </a:p>
          <a:p>
            <a:pPr marL="135255" marR="180340" algn="just" rtl="1">
              <a:lnSpc>
                <a:spcPct val="150000"/>
              </a:lnSpc>
              <a:spcAft>
                <a:spcPts val="0"/>
              </a:spcAft>
            </a:pPr>
            <a:endParaRPr lang="he-IL" sz="1050" dirty="0">
              <a:solidFill>
                <a:srgbClr val="000000"/>
              </a:solidFill>
              <a:latin typeface="Times New Roman"/>
              <a:ea typeface="Times New Roman"/>
              <a:cs typeface="David"/>
            </a:endParaRPr>
          </a:p>
          <a:p>
            <a:pPr marL="421005" marR="18034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חברי הצוות צריכים להכיר זה את זה גם באופן אישי.</a:t>
            </a:r>
          </a:p>
          <a:p>
            <a:pPr marL="421005" marR="18034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יש לדאוג יותר להשגת יעדים ממשיים של הצוות מאשר לתדמיתו.</a:t>
            </a:r>
            <a:endParaRPr lang="he-IL" sz="1050" dirty="0">
              <a:solidFill>
                <a:srgbClr val="000000"/>
              </a:solidFill>
              <a:latin typeface="Times New Roman"/>
              <a:ea typeface="Times New Roman"/>
              <a:cs typeface="David"/>
            </a:endParaRPr>
          </a:p>
          <a:p>
            <a:pPr marL="421005" marR="18034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יש לעודד ביקורת בונה בין חברי הצוות.</a:t>
            </a:r>
            <a:endParaRPr lang="he-IL" sz="1050" dirty="0">
              <a:solidFill>
                <a:srgbClr val="000000"/>
              </a:solidFill>
              <a:latin typeface="Times New Roman"/>
              <a:ea typeface="Times New Roman"/>
              <a:cs typeface="David"/>
            </a:endParaRPr>
          </a:p>
          <a:p>
            <a:pPr marL="421005" marR="18034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ראש הצוות צריך שיהיה רגיש במידה מספקת לצרכים השונים של חברי הצוות.</a:t>
            </a:r>
            <a:endParaRPr lang="he-IL" sz="1050" dirty="0">
              <a:solidFill>
                <a:srgbClr val="000000"/>
              </a:solidFill>
              <a:latin typeface="Times New Roman"/>
              <a:ea typeface="Times New Roman"/>
              <a:cs typeface="David"/>
            </a:endParaRPr>
          </a:p>
          <a:p>
            <a:pPr marL="421005" marR="18034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חברי הצוות צריכים להיות בעלי הערכה גבוהה כלפי תפוקות הצוות.</a:t>
            </a:r>
            <a:endParaRPr lang="he-IL" sz="1050" dirty="0">
              <a:solidFill>
                <a:srgbClr val="000000"/>
              </a:solidFill>
              <a:latin typeface="Times New Roman"/>
              <a:ea typeface="Times New Roman"/>
              <a:cs typeface="David"/>
            </a:endParaRPr>
          </a:p>
          <a:p>
            <a:pPr marL="421005" marR="18034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צריך שההחלטות המתקבלות בצוות יהיו מתועדות כראוי ויבוצעו כנדרש.</a:t>
            </a:r>
            <a:endParaRPr lang="he-IL" sz="1050" dirty="0">
              <a:solidFill>
                <a:srgbClr val="000000"/>
              </a:solidFill>
              <a:latin typeface="Times New Roman"/>
              <a:ea typeface="Times New Roman"/>
              <a:cs typeface="David"/>
            </a:endParaRPr>
          </a:p>
          <a:p>
            <a:pPr marL="421005" marR="180340" indent="-2857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יש להקדיש זמן להערכת אופן עבודתו של הצוות ודרך התקדמותו ושיפורו.</a:t>
            </a:r>
            <a:endParaRPr lang="en-US" sz="1050" dirty="0">
              <a:solidFill>
                <a:srgbClr val="000000"/>
              </a:solidFill>
              <a:effectLst/>
              <a:latin typeface="Times New Roman"/>
              <a:ea typeface="Times New Roman"/>
              <a:cs typeface="David"/>
            </a:endParaRPr>
          </a:p>
          <a:p>
            <a:pPr marL="405130" marR="270510" algn="just" rtl="1">
              <a:lnSpc>
                <a:spcPct val="150000"/>
              </a:lnSpc>
              <a:spcAft>
                <a:spcPts val="0"/>
              </a:spcAft>
            </a:pPr>
            <a:r>
              <a:rPr lang="he-IL" sz="1200" dirty="0">
                <a:solidFill>
                  <a:srgbClr val="000000"/>
                </a:solidFill>
                <a:effectLst/>
                <a:latin typeface="Times New Roman"/>
                <a:ea typeface="Times New Roman"/>
                <a:cs typeface="Arial"/>
              </a:rPr>
              <a:t> </a:t>
            </a:r>
            <a:endParaRPr lang="en-US" sz="1050" dirty="0">
              <a:solidFill>
                <a:srgbClr val="000000"/>
              </a:solidFill>
              <a:effectLst/>
              <a:latin typeface="Times New Roman"/>
              <a:ea typeface="Times New Roman"/>
              <a:cs typeface="David"/>
            </a:endParaRPr>
          </a:p>
          <a:p>
            <a:pPr algn="just" rtl="1">
              <a:lnSpc>
                <a:spcPct val="150000"/>
              </a:lnSpc>
              <a:spcAft>
                <a:spcPts val="0"/>
              </a:spcAft>
            </a:pPr>
            <a:r>
              <a:rPr lang="he-IL" sz="1100" dirty="0">
                <a:solidFill>
                  <a:srgbClr val="000000"/>
                </a:solidFill>
                <a:effectLst/>
                <a:latin typeface="Times New Roman"/>
                <a:ea typeface="Times New Roman"/>
                <a:cs typeface="Arial"/>
              </a:rPr>
              <a:t> </a:t>
            </a:r>
            <a:endParaRPr lang="en-US" sz="1000" dirty="0">
              <a:solidFill>
                <a:srgbClr val="000000"/>
              </a:solidFill>
              <a:effectLst/>
              <a:latin typeface="Times New Roman"/>
              <a:ea typeface="Times New Roman"/>
              <a:cs typeface="David"/>
            </a:endParaRPr>
          </a:p>
          <a:p>
            <a:pPr algn="just" rtl="1">
              <a:lnSpc>
                <a:spcPct val="150000"/>
              </a:lnSpc>
              <a:spcAft>
                <a:spcPts val="0"/>
              </a:spcAft>
            </a:pPr>
            <a:r>
              <a:rPr lang="he-IL" sz="1100" dirty="0">
                <a:solidFill>
                  <a:srgbClr val="000000"/>
                </a:solidFill>
                <a:effectLst/>
                <a:latin typeface="Times New Roman"/>
                <a:ea typeface="Times New Roman"/>
                <a:cs typeface="Arial"/>
              </a:rPr>
              <a:t> </a:t>
            </a:r>
            <a:endParaRPr lang="en-US" sz="1000" dirty="0">
              <a:solidFill>
                <a:srgbClr val="000000"/>
              </a:solidFill>
              <a:effectLst/>
              <a:latin typeface="Times New Roman"/>
              <a:ea typeface="Times New Roman"/>
              <a:cs typeface="David"/>
            </a:endParaRPr>
          </a:p>
          <a:p>
            <a:pPr algn="r" rtl="1">
              <a:spcAft>
                <a:spcPts val="0"/>
              </a:spcAft>
            </a:pPr>
            <a:r>
              <a:rPr lang="en-US" sz="1000" dirty="0">
                <a:solidFill>
                  <a:srgbClr val="000000"/>
                </a:solidFill>
                <a:effectLst/>
                <a:latin typeface="Times New Roman"/>
                <a:ea typeface="Times New Roman"/>
                <a:cs typeface="Arial"/>
              </a:rPr>
              <a:t> </a:t>
            </a:r>
            <a:endParaRPr lang="en-US" sz="1000" dirty="0">
              <a:solidFill>
                <a:srgbClr val="000000"/>
              </a:solidFill>
              <a:effectLst/>
              <a:latin typeface="Times New Roman"/>
              <a:ea typeface="Times New Roman"/>
              <a:cs typeface="David"/>
            </a:endParaRPr>
          </a:p>
        </p:txBody>
      </p:sp>
      <p:sp>
        <p:nvSpPr>
          <p:cNvPr id="11" name="TextBox 10"/>
          <p:cNvSpPr txBox="1"/>
          <p:nvPr/>
        </p:nvSpPr>
        <p:spPr>
          <a:xfrm>
            <a:off x="107504" y="149731"/>
            <a:ext cx="2016223" cy="369332"/>
          </a:xfrm>
          <a:prstGeom prst="rect">
            <a:avLst/>
          </a:prstGeom>
          <a:noFill/>
          <a:ln>
            <a:solidFill>
              <a:srgbClr val="C00000"/>
            </a:solidFill>
          </a:ln>
        </p:spPr>
        <p:txBody>
          <a:bodyPr wrap="square" rtlCol="1">
            <a:spAutoFit/>
          </a:bodyPr>
          <a:lstStyle/>
          <a:p>
            <a:pPr algn="ctr"/>
            <a:r>
              <a:rPr lang="he-IL" dirty="0"/>
              <a:t>להדפסה וחלוקה</a:t>
            </a:r>
          </a:p>
        </p:txBody>
      </p:sp>
    </p:spTree>
    <p:extLst>
      <p:ext uri="{BB962C8B-B14F-4D97-AF65-F5344CB8AC3E}">
        <p14:creationId xmlns:p14="http://schemas.microsoft.com/office/powerpoint/2010/main" val="2951826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 name="מלבן 15"/>
          <p:cNvSpPr/>
          <p:nvPr/>
        </p:nvSpPr>
        <p:spPr>
          <a:xfrm>
            <a:off x="0" y="764704"/>
            <a:ext cx="8388424" cy="216024"/>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TextBox 17"/>
          <p:cNvSpPr txBox="1"/>
          <p:nvPr/>
        </p:nvSpPr>
        <p:spPr>
          <a:xfrm>
            <a:off x="1547664" y="149731"/>
            <a:ext cx="6120680" cy="830997"/>
          </a:xfrm>
          <a:prstGeom prst="rect">
            <a:avLst/>
          </a:prstGeom>
          <a:noFill/>
        </p:spPr>
        <p:txBody>
          <a:bodyPr wrap="square" rtlCol="1">
            <a:spAutoFit/>
          </a:bodyPr>
          <a:lstStyle/>
          <a:p>
            <a:r>
              <a:rPr lang="he-IL" sz="4800" dirty="0">
                <a:solidFill>
                  <a:srgbClr val="FF0000"/>
                </a:solidFill>
                <a:latin typeface="Assistant ExtraBold" panose="00000900000000000000" pitchFamily="2" charset="-79"/>
                <a:cs typeface="Assistant ExtraBold" panose="00000900000000000000" pitchFamily="2" charset="-79"/>
              </a:rPr>
              <a:t>כרטיס משימה זוגית 5</a:t>
            </a:r>
          </a:p>
        </p:txBody>
      </p:sp>
      <p:pic>
        <p:nvPicPr>
          <p:cNvPr id="4" name="תמונה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10445" y="149731"/>
            <a:ext cx="955958" cy="955958"/>
          </a:xfrm>
          <a:prstGeom prst="rect">
            <a:avLst/>
          </a:prstGeom>
        </p:spPr>
      </p:pic>
      <p:sp>
        <p:nvSpPr>
          <p:cNvPr id="5" name="מלבן 4">
            <a:hlinkClick r:id="rId4" action="ppaction://hlinksldjump"/>
          </p:cNvPr>
          <p:cNvSpPr/>
          <p:nvPr/>
        </p:nvSpPr>
        <p:spPr>
          <a:xfrm>
            <a:off x="6804248" y="6090713"/>
            <a:ext cx="2232248" cy="50663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a:t>כרטיס משימה זוגית 1</a:t>
            </a:r>
          </a:p>
        </p:txBody>
      </p:sp>
      <p:sp>
        <p:nvSpPr>
          <p:cNvPr id="22" name="מלבן 21">
            <a:hlinkClick r:id="rId5" action="ppaction://hlinksldjump"/>
          </p:cNvPr>
          <p:cNvSpPr/>
          <p:nvPr/>
        </p:nvSpPr>
        <p:spPr>
          <a:xfrm>
            <a:off x="4572000" y="6090713"/>
            <a:ext cx="2232248" cy="50663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a:t>כרטיס משימה זוגית 2</a:t>
            </a:r>
          </a:p>
        </p:txBody>
      </p:sp>
      <p:sp>
        <p:nvSpPr>
          <p:cNvPr id="23" name="מלבן 22">
            <a:hlinkClick r:id="rId6" action="ppaction://hlinksldjump"/>
          </p:cNvPr>
          <p:cNvSpPr/>
          <p:nvPr/>
        </p:nvSpPr>
        <p:spPr>
          <a:xfrm>
            <a:off x="2339752" y="6090713"/>
            <a:ext cx="2232248" cy="50663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a:t>כרטיס משימה זוגית 3</a:t>
            </a:r>
          </a:p>
        </p:txBody>
      </p:sp>
      <p:sp>
        <p:nvSpPr>
          <p:cNvPr id="24" name="מלבן 23">
            <a:hlinkClick r:id="rId7" action="ppaction://hlinksldjump"/>
          </p:cNvPr>
          <p:cNvSpPr/>
          <p:nvPr/>
        </p:nvSpPr>
        <p:spPr>
          <a:xfrm>
            <a:off x="107504" y="6090713"/>
            <a:ext cx="2232248" cy="50663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a:t>כרטיס משימה זוגית 4</a:t>
            </a:r>
          </a:p>
        </p:txBody>
      </p:sp>
      <p:sp>
        <p:nvSpPr>
          <p:cNvPr id="11" name="תיבת טקסט 3"/>
          <p:cNvSpPr txBox="1">
            <a:spLocks noChangeArrowheads="1"/>
          </p:cNvSpPr>
          <p:nvPr/>
        </p:nvSpPr>
        <p:spPr bwMode="auto">
          <a:xfrm>
            <a:off x="1095027" y="1221929"/>
            <a:ext cx="6912767" cy="4537680"/>
          </a:xfrm>
          <a:prstGeom prst="rect">
            <a:avLst/>
          </a:prstGeom>
          <a:solidFill>
            <a:srgbClr val="FFFFFF"/>
          </a:solidFill>
          <a:ln w="38100" cmpd="dbl">
            <a:solidFill>
              <a:srgbClr val="99CC00"/>
            </a:solidFill>
            <a:miter lim="800000"/>
            <a:headEnd/>
            <a:tailEnd/>
          </a:ln>
        </p:spPr>
        <p:txBody>
          <a:bodyPr rot="0" vert="horz" wrap="square" lIns="91440" tIns="45720" rIns="91440" bIns="45720" anchor="t" anchorCtr="0" upright="1">
            <a:noAutofit/>
          </a:bodyPr>
          <a:lstStyle/>
          <a:p>
            <a:pPr marL="225425" marR="180340" algn="just" rtl="1">
              <a:lnSpc>
                <a:spcPct val="150000"/>
              </a:lnSpc>
              <a:spcAft>
                <a:spcPts val="0"/>
              </a:spcAft>
              <a:buClr>
                <a:srgbClr val="C00000"/>
              </a:buClr>
            </a:pPr>
            <a:r>
              <a:rPr lang="he-IL" sz="1400" dirty="0">
                <a:solidFill>
                  <a:srgbClr val="000000"/>
                </a:solidFill>
                <a:effectLst/>
                <a:latin typeface="Times New Roman"/>
                <a:ea typeface="Times New Roman"/>
                <a:cs typeface="Arial"/>
              </a:rPr>
              <a:t>ההיגדים שלפניכם מתייחסים לעבודת צוות.</a:t>
            </a:r>
            <a:endParaRPr lang="en-US" sz="1050" dirty="0">
              <a:solidFill>
                <a:srgbClr val="000000"/>
              </a:solidFill>
              <a:effectLst/>
              <a:latin typeface="Times New Roman"/>
              <a:ea typeface="Times New Roman"/>
              <a:cs typeface="David"/>
            </a:endParaRPr>
          </a:p>
          <a:p>
            <a:pPr marL="225425" marR="180340" algn="just" rtl="1">
              <a:lnSpc>
                <a:spcPct val="150000"/>
              </a:lnSpc>
              <a:spcAft>
                <a:spcPts val="0"/>
              </a:spcAft>
              <a:buClr>
                <a:srgbClr val="C00000"/>
              </a:buClr>
            </a:pPr>
            <a:r>
              <a:rPr lang="he-IL" sz="1400" dirty="0">
                <a:solidFill>
                  <a:srgbClr val="000000"/>
                </a:solidFill>
                <a:effectLst/>
                <a:latin typeface="Times New Roman"/>
                <a:ea typeface="Times New Roman"/>
                <a:cs typeface="Arial"/>
              </a:rPr>
              <a:t>קראו את ההיגדים. בחרו מתוך הרשימה שלושה היגדים, שלדעתכם חשובים ביותר ומאפיינים עבודת צוות יעילה ובונה.</a:t>
            </a:r>
          </a:p>
          <a:p>
            <a:pPr marL="396875" marR="180340" indent="-171450" algn="just" rtl="1">
              <a:lnSpc>
                <a:spcPct val="150000"/>
              </a:lnSpc>
              <a:spcAft>
                <a:spcPts val="0"/>
              </a:spcAft>
              <a:buClr>
                <a:srgbClr val="C00000"/>
              </a:buClr>
              <a:buFont typeface="Wingdings" panose="05000000000000000000" pitchFamily="2" charset="2"/>
              <a:buChar char="×"/>
            </a:pPr>
            <a:endParaRPr lang="he-IL" sz="1050" dirty="0">
              <a:solidFill>
                <a:srgbClr val="000000"/>
              </a:solidFill>
              <a:latin typeface="Times New Roman"/>
              <a:ea typeface="Times New Roman"/>
              <a:cs typeface="David"/>
            </a:endParaRPr>
          </a:p>
          <a:p>
            <a:pPr marL="396875" marR="180340" indent="-1714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תחרות הוגנת בין חברי הצוות מפרה את הצוות.</a:t>
            </a:r>
            <a:endParaRPr lang="he-IL" sz="1050" dirty="0">
              <a:solidFill>
                <a:srgbClr val="000000"/>
              </a:solidFill>
              <a:latin typeface="Times New Roman"/>
              <a:ea typeface="Times New Roman"/>
              <a:cs typeface="David"/>
            </a:endParaRPr>
          </a:p>
          <a:p>
            <a:pPr marL="396875" marR="180340" indent="-1714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כל חברי הצוות מתמקדים באותו נושא.</a:t>
            </a:r>
            <a:endParaRPr lang="he-IL" sz="1050" dirty="0">
              <a:solidFill>
                <a:srgbClr val="000000"/>
              </a:solidFill>
              <a:latin typeface="Times New Roman"/>
              <a:ea typeface="Times New Roman"/>
              <a:cs typeface="David"/>
            </a:endParaRPr>
          </a:p>
          <a:p>
            <a:pPr marL="396875" marR="180340" indent="-1714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כל חבר צוות נותן ומקבל משוב (התייחסות לדבריו).</a:t>
            </a:r>
            <a:endParaRPr lang="he-IL" sz="1050" dirty="0">
              <a:solidFill>
                <a:srgbClr val="000000"/>
              </a:solidFill>
              <a:latin typeface="Times New Roman"/>
              <a:ea typeface="Times New Roman"/>
              <a:cs typeface="David"/>
            </a:endParaRPr>
          </a:p>
          <a:p>
            <a:pPr marL="396875" marR="180340" indent="-1714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היו"ר מציע סדר יום לכל פגישת צוות.</a:t>
            </a:r>
            <a:endParaRPr lang="he-IL" sz="1050" dirty="0">
              <a:solidFill>
                <a:srgbClr val="000000"/>
              </a:solidFill>
              <a:latin typeface="Times New Roman"/>
              <a:ea typeface="Times New Roman"/>
              <a:cs typeface="David"/>
            </a:endParaRPr>
          </a:p>
          <a:p>
            <a:pPr marL="396875" marR="180340" indent="-1714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צריך לאפשר הבעת ביקורת באופן חופשי בין חברי הצוות.</a:t>
            </a:r>
            <a:endParaRPr lang="he-IL" sz="1050" dirty="0">
              <a:solidFill>
                <a:srgbClr val="000000"/>
              </a:solidFill>
              <a:latin typeface="Times New Roman"/>
              <a:ea typeface="Times New Roman"/>
              <a:cs typeface="David"/>
            </a:endParaRPr>
          </a:p>
          <a:p>
            <a:pPr marL="396875" marR="180340" indent="-1714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תת-קבוצות לא מתוכננות מתפתחות באופן ספונטני בצוות.</a:t>
            </a:r>
            <a:endParaRPr lang="he-IL" sz="1050" dirty="0">
              <a:solidFill>
                <a:srgbClr val="000000"/>
              </a:solidFill>
              <a:latin typeface="Times New Roman"/>
              <a:ea typeface="Times New Roman"/>
              <a:cs typeface="David"/>
            </a:endParaRPr>
          </a:p>
          <a:p>
            <a:pPr marL="396875" marR="180340" indent="-1714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מטרות הצוות מוגדרות בצורה מפורשת.</a:t>
            </a:r>
            <a:endParaRPr lang="he-IL" sz="1050" dirty="0">
              <a:solidFill>
                <a:srgbClr val="000000"/>
              </a:solidFill>
              <a:latin typeface="Times New Roman"/>
              <a:ea typeface="Times New Roman"/>
              <a:cs typeface="David"/>
            </a:endParaRPr>
          </a:p>
          <a:p>
            <a:pPr marL="396875" marR="180340" indent="-1714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קיימת התחשבות ברגשות חברי הצוות בקביעת המטרות ובביצוען.</a:t>
            </a:r>
            <a:endParaRPr lang="he-IL" sz="1050" dirty="0">
              <a:solidFill>
                <a:srgbClr val="000000"/>
              </a:solidFill>
              <a:latin typeface="Times New Roman"/>
              <a:ea typeface="Times New Roman"/>
              <a:cs typeface="David"/>
            </a:endParaRPr>
          </a:p>
          <a:p>
            <a:pPr marL="396875" marR="180340" indent="-171450" algn="just" rtl="1">
              <a:lnSpc>
                <a:spcPct val="150000"/>
              </a:lnSpc>
              <a:spcAft>
                <a:spcPts val="0"/>
              </a:spcAft>
              <a:buClr>
                <a:srgbClr val="C00000"/>
              </a:buClr>
              <a:buFont typeface="Wingdings" panose="05000000000000000000" pitchFamily="2" charset="2"/>
              <a:buChar char="×"/>
            </a:pPr>
            <a:r>
              <a:rPr lang="he-IL" sz="1400" dirty="0">
                <a:solidFill>
                  <a:srgbClr val="000000"/>
                </a:solidFill>
                <a:effectLst/>
                <a:latin typeface="Times New Roman"/>
                <a:ea typeface="Times New Roman"/>
                <a:cs typeface="Arial"/>
              </a:rPr>
              <a:t>אינפורמציה מועברת בצורה חופשית בין חברי הצוות.</a:t>
            </a:r>
            <a:endParaRPr lang="en-US" sz="1050" dirty="0">
              <a:solidFill>
                <a:srgbClr val="000000"/>
              </a:solidFill>
              <a:effectLst/>
              <a:latin typeface="Times New Roman"/>
              <a:ea typeface="Times New Roman"/>
              <a:cs typeface="David"/>
            </a:endParaRPr>
          </a:p>
          <a:p>
            <a:pPr marL="243205" indent="-171450" algn="just" rtl="1">
              <a:lnSpc>
                <a:spcPct val="150000"/>
              </a:lnSpc>
              <a:spcAft>
                <a:spcPts val="0"/>
              </a:spcAft>
              <a:buClr>
                <a:srgbClr val="C00000"/>
              </a:buClr>
              <a:buFont typeface="Wingdings" panose="05000000000000000000" pitchFamily="2" charset="2"/>
              <a:buChar char="×"/>
            </a:pPr>
            <a:endParaRPr lang="en-US" sz="1050" dirty="0">
              <a:solidFill>
                <a:srgbClr val="000000"/>
              </a:solidFill>
              <a:effectLst/>
              <a:latin typeface="Times New Roman"/>
              <a:ea typeface="Times New Roman"/>
              <a:cs typeface="David"/>
            </a:endParaRPr>
          </a:p>
          <a:p>
            <a:pPr algn="just" rtl="1">
              <a:lnSpc>
                <a:spcPct val="150000"/>
              </a:lnSpc>
              <a:spcAft>
                <a:spcPts val="0"/>
              </a:spcAft>
            </a:pPr>
            <a:r>
              <a:rPr lang="he-IL" sz="1100" dirty="0">
                <a:solidFill>
                  <a:srgbClr val="000000"/>
                </a:solidFill>
                <a:effectLst/>
                <a:latin typeface="Times New Roman"/>
                <a:ea typeface="Times New Roman"/>
                <a:cs typeface="Arial"/>
              </a:rPr>
              <a:t> </a:t>
            </a:r>
            <a:endParaRPr lang="en-US" sz="1000" dirty="0">
              <a:solidFill>
                <a:srgbClr val="000000"/>
              </a:solidFill>
              <a:effectLst/>
              <a:latin typeface="Times New Roman"/>
              <a:ea typeface="Times New Roman"/>
              <a:cs typeface="David"/>
            </a:endParaRPr>
          </a:p>
          <a:p>
            <a:pPr algn="just" rtl="1">
              <a:lnSpc>
                <a:spcPct val="150000"/>
              </a:lnSpc>
              <a:spcAft>
                <a:spcPts val="0"/>
              </a:spcAft>
            </a:pPr>
            <a:r>
              <a:rPr lang="he-IL" sz="1100" dirty="0">
                <a:solidFill>
                  <a:srgbClr val="000000"/>
                </a:solidFill>
                <a:effectLst/>
                <a:latin typeface="Times New Roman"/>
                <a:ea typeface="Times New Roman"/>
                <a:cs typeface="Arial"/>
              </a:rPr>
              <a:t> </a:t>
            </a:r>
            <a:endParaRPr lang="en-US" sz="1000" dirty="0">
              <a:solidFill>
                <a:srgbClr val="000000"/>
              </a:solidFill>
              <a:effectLst/>
              <a:latin typeface="Times New Roman"/>
              <a:ea typeface="Times New Roman"/>
              <a:cs typeface="David"/>
            </a:endParaRPr>
          </a:p>
          <a:p>
            <a:pPr algn="r" rtl="1">
              <a:spcAft>
                <a:spcPts val="0"/>
              </a:spcAft>
            </a:pPr>
            <a:r>
              <a:rPr lang="en-US" sz="1000" dirty="0">
                <a:solidFill>
                  <a:srgbClr val="000000"/>
                </a:solidFill>
                <a:effectLst/>
                <a:latin typeface="Times New Roman"/>
                <a:ea typeface="Times New Roman"/>
                <a:cs typeface="Arial"/>
              </a:rPr>
              <a:t> </a:t>
            </a:r>
            <a:endParaRPr lang="en-US" sz="1000" dirty="0">
              <a:solidFill>
                <a:srgbClr val="000000"/>
              </a:solidFill>
              <a:effectLst/>
              <a:latin typeface="Times New Roman"/>
              <a:ea typeface="Times New Roman"/>
              <a:cs typeface="David"/>
            </a:endParaRPr>
          </a:p>
        </p:txBody>
      </p:sp>
      <p:sp>
        <p:nvSpPr>
          <p:cNvPr id="13" name="TextBox 12"/>
          <p:cNvSpPr txBox="1"/>
          <p:nvPr/>
        </p:nvSpPr>
        <p:spPr>
          <a:xfrm>
            <a:off x="107504" y="149731"/>
            <a:ext cx="2016223" cy="369332"/>
          </a:xfrm>
          <a:prstGeom prst="rect">
            <a:avLst/>
          </a:prstGeom>
          <a:noFill/>
          <a:ln>
            <a:solidFill>
              <a:srgbClr val="C00000"/>
            </a:solidFill>
          </a:ln>
        </p:spPr>
        <p:txBody>
          <a:bodyPr wrap="square" rtlCol="1">
            <a:spAutoFit/>
          </a:bodyPr>
          <a:lstStyle/>
          <a:p>
            <a:pPr algn="ctr"/>
            <a:r>
              <a:rPr lang="he-IL" dirty="0"/>
              <a:t>להדפסה וחלוקה</a:t>
            </a:r>
          </a:p>
        </p:txBody>
      </p:sp>
    </p:spTree>
    <p:extLst>
      <p:ext uri="{BB962C8B-B14F-4D97-AF65-F5344CB8AC3E}">
        <p14:creationId xmlns:p14="http://schemas.microsoft.com/office/powerpoint/2010/main" val="862099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מלבן 6"/>
          <p:cNvSpPr/>
          <p:nvPr/>
        </p:nvSpPr>
        <p:spPr>
          <a:xfrm>
            <a:off x="0" y="764704"/>
            <a:ext cx="8388424" cy="21602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TextBox 12"/>
          <p:cNvSpPr txBox="1"/>
          <p:nvPr/>
        </p:nvSpPr>
        <p:spPr>
          <a:xfrm>
            <a:off x="1763688" y="116100"/>
            <a:ext cx="6120680" cy="830997"/>
          </a:xfrm>
          <a:prstGeom prst="rect">
            <a:avLst/>
          </a:prstGeom>
          <a:noFill/>
        </p:spPr>
        <p:txBody>
          <a:bodyPr wrap="square" rtlCol="1">
            <a:spAutoFit/>
          </a:bodyPr>
          <a:lstStyle/>
          <a:p>
            <a:r>
              <a:rPr lang="he-IL" sz="4800" dirty="0">
                <a:solidFill>
                  <a:srgbClr val="FF0000"/>
                </a:solidFill>
                <a:latin typeface="Assistant ExtraBold" panose="00000900000000000000" pitchFamily="2" charset="-79"/>
                <a:cs typeface="Assistant ExtraBold" panose="00000900000000000000" pitchFamily="2" charset="-79"/>
              </a:rPr>
              <a:t>כרטיס משימה קבוצתית</a:t>
            </a:r>
          </a:p>
        </p:txBody>
      </p:sp>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84368" y="80669"/>
            <a:ext cx="1072376" cy="1000368"/>
          </a:xfrm>
          <a:prstGeom prst="rect">
            <a:avLst/>
          </a:prstGeom>
        </p:spPr>
      </p:pic>
      <p:sp>
        <p:nvSpPr>
          <p:cNvPr id="8" name="תיבת טקסט 2"/>
          <p:cNvSpPr txBox="1">
            <a:spLocks noChangeArrowheads="1"/>
          </p:cNvSpPr>
          <p:nvPr/>
        </p:nvSpPr>
        <p:spPr bwMode="auto">
          <a:xfrm>
            <a:off x="431726" y="1107355"/>
            <a:ext cx="8136904" cy="4265861"/>
          </a:xfrm>
          <a:prstGeom prst="rect">
            <a:avLst/>
          </a:prstGeom>
          <a:solidFill>
            <a:srgbClr val="FFFFFF"/>
          </a:solidFill>
          <a:ln w="38100" cmpd="dbl">
            <a:solidFill>
              <a:srgbClr val="99CC00"/>
            </a:solidFill>
            <a:miter lim="800000"/>
            <a:headEnd/>
            <a:tailEnd/>
          </a:ln>
        </p:spPr>
        <p:txBody>
          <a:bodyPr rot="0" vert="horz" wrap="square" lIns="91440" tIns="45720" rIns="91440" bIns="45720" anchor="t" anchorCtr="0" upright="1">
            <a:noAutofit/>
          </a:bodyPr>
          <a:lstStyle/>
          <a:p>
            <a:pPr algn="ctr" rtl="1">
              <a:lnSpc>
                <a:spcPct val="150000"/>
              </a:lnSpc>
              <a:spcAft>
                <a:spcPts val="0"/>
              </a:spcAft>
            </a:pPr>
            <a:r>
              <a:rPr lang="he-IL" b="1" dirty="0">
                <a:solidFill>
                  <a:srgbClr val="C00000"/>
                </a:solidFill>
                <a:effectLst>
                  <a:outerShdw blurRad="50800" dist="38100" algn="l">
                    <a:srgbClr val="000000">
                      <a:alpha val="40000"/>
                    </a:srgbClr>
                  </a:outerShdw>
                </a:effectLst>
                <a:latin typeface="Times New Roman"/>
                <a:ea typeface="Times New Roman"/>
                <a:cs typeface="Arial"/>
              </a:rPr>
              <a:t>יתרונות עבודת צוות </a:t>
            </a:r>
            <a:endParaRPr lang="en-US" sz="1100" b="1" dirty="0">
              <a:solidFill>
                <a:srgbClr val="C00000"/>
              </a:solidFill>
              <a:effectLst/>
              <a:latin typeface="Times New Roman"/>
              <a:ea typeface="Times New Roman"/>
              <a:cs typeface="David"/>
            </a:endParaRPr>
          </a:p>
          <a:p>
            <a:pPr marL="342900" marR="457200" lvl="0" indent="-342900" algn="just" rtl="1">
              <a:lnSpc>
                <a:spcPct val="150000"/>
              </a:lnSpc>
              <a:spcAft>
                <a:spcPts val="0"/>
              </a:spcAft>
              <a:buClr>
                <a:srgbClr val="C00000"/>
              </a:buClr>
              <a:buSzPct val="120000"/>
              <a:buFont typeface="Wingdings" panose="05000000000000000000" pitchFamily="2" charset="2"/>
              <a:buChar char="ü"/>
              <a:tabLst>
                <a:tab pos="457200" algn="l"/>
              </a:tabLst>
            </a:pPr>
            <a:r>
              <a:rPr lang="he-IL" sz="1600" dirty="0">
                <a:solidFill>
                  <a:srgbClr val="000000"/>
                </a:solidFill>
                <a:effectLst/>
                <a:latin typeface="Times New Roman"/>
                <a:ea typeface="Times New Roman"/>
                <a:cs typeface="Arial"/>
              </a:rPr>
              <a:t>עבודת צוות מבטיחה מחויבות של כל המשתתפים.</a:t>
            </a:r>
            <a:endParaRPr lang="en-US" sz="1100" dirty="0">
              <a:solidFill>
                <a:srgbClr val="000000"/>
              </a:solidFill>
              <a:effectLst/>
              <a:latin typeface="Times New Roman"/>
              <a:ea typeface="Times New Roman"/>
              <a:cs typeface="David"/>
            </a:endParaRPr>
          </a:p>
          <a:p>
            <a:pPr marL="342900" marR="457200" lvl="0" indent="-342900" algn="just" rtl="1">
              <a:lnSpc>
                <a:spcPct val="150000"/>
              </a:lnSpc>
              <a:spcAft>
                <a:spcPts val="0"/>
              </a:spcAft>
              <a:buClr>
                <a:srgbClr val="C00000"/>
              </a:buClr>
              <a:buSzPct val="120000"/>
              <a:buFont typeface="Wingdings" panose="05000000000000000000" pitchFamily="2" charset="2"/>
              <a:buChar char="ü"/>
              <a:tabLst>
                <a:tab pos="457200" algn="l"/>
              </a:tabLst>
            </a:pPr>
            <a:r>
              <a:rPr lang="he-IL" sz="1600" dirty="0">
                <a:solidFill>
                  <a:srgbClr val="000000"/>
                </a:solidFill>
                <a:effectLst/>
                <a:latin typeface="Times New Roman"/>
                <a:ea typeface="Times New Roman"/>
                <a:cs typeface="Arial"/>
              </a:rPr>
              <a:t>פתרון בעיות קבוצתי בונה אמון. האמון מסייע בפתוח מגוון רחב יותר של מחשבות ומעלה את הסיכוי שרעיון אחד מצוין יעלה על פני השטח. (סיעור מוחין).</a:t>
            </a:r>
            <a:endParaRPr lang="en-US" sz="1100" dirty="0">
              <a:solidFill>
                <a:srgbClr val="000000"/>
              </a:solidFill>
              <a:effectLst/>
              <a:latin typeface="Times New Roman"/>
              <a:ea typeface="Times New Roman"/>
              <a:cs typeface="David"/>
            </a:endParaRPr>
          </a:p>
          <a:p>
            <a:pPr marL="342900" marR="457200" lvl="0" indent="-342900" algn="just" rtl="1">
              <a:lnSpc>
                <a:spcPct val="150000"/>
              </a:lnSpc>
              <a:spcAft>
                <a:spcPts val="0"/>
              </a:spcAft>
              <a:buClr>
                <a:srgbClr val="C00000"/>
              </a:buClr>
              <a:buSzPct val="120000"/>
              <a:buFont typeface="Wingdings" panose="05000000000000000000" pitchFamily="2" charset="2"/>
              <a:buChar char="ü"/>
              <a:tabLst>
                <a:tab pos="457200" algn="l"/>
              </a:tabLst>
            </a:pPr>
            <a:r>
              <a:rPr lang="he-IL" sz="1600" dirty="0">
                <a:solidFill>
                  <a:srgbClr val="000000"/>
                </a:solidFill>
                <a:effectLst/>
                <a:latin typeface="Times New Roman"/>
                <a:ea typeface="Times New Roman"/>
                <a:cs typeface="Arial"/>
              </a:rPr>
              <a:t>עבודת צוות מסייעת להתפתחותם האישית של המשתתפים, מעודדת להעריך רעיונות מאתגרים ויוצאי דופן, ומשפרת באופן כללי את הכישורים הבין אישיים.</a:t>
            </a:r>
            <a:endParaRPr lang="en-US" sz="1100" dirty="0">
              <a:solidFill>
                <a:srgbClr val="000000"/>
              </a:solidFill>
              <a:effectLst/>
              <a:latin typeface="Times New Roman"/>
              <a:ea typeface="Times New Roman"/>
              <a:cs typeface="David"/>
            </a:endParaRPr>
          </a:p>
          <a:p>
            <a:pPr marL="342900" marR="457200" lvl="0" indent="-342900" algn="just" rtl="1">
              <a:lnSpc>
                <a:spcPct val="150000"/>
              </a:lnSpc>
              <a:spcAft>
                <a:spcPts val="0"/>
              </a:spcAft>
              <a:buClr>
                <a:srgbClr val="C00000"/>
              </a:buClr>
              <a:buSzPct val="120000"/>
              <a:buFont typeface="Wingdings" panose="05000000000000000000" pitchFamily="2" charset="2"/>
              <a:buChar char="ü"/>
              <a:tabLst>
                <a:tab pos="457200" algn="l"/>
              </a:tabLst>
            </a:pPr>
            <a:r>
              <a:rPr lang="he-IL" sz="1600" dirty="0">
                <a:solidFill>
                  <a:srgbClr val="000000"/>
                </a:solidFill>
                <a:effectLst/>
                <a:latin typeface="Times New Roman"/>
                <a:ea typeface="Times New Roman"/>
                <a:cs typeface="Arial"/>
              </a:rPr>
              <a:t>עבודת צוות מגבירה את ההשפעה והתנופה של הרעיון. כאשר קבוצה שלמה מסכימה על פתרון, המשקל הכולל של דעות חבריה עולה על זו של כל הפרטים בנפרד.</a:t>
            </a:r>
            <a:endParaRPr lang="en-US" sz="1100" dirty="0">
              <a:solidFill>
                <a:srgbClr val="000000"/>
              </a:solidFill>
              <a:effectLst/>
              <a:latin typeface="Times New Roman"/>
              <a:ea typeface="Times New Roman"/>
              <a:cs typeface="David"/>
            </a:endParaRPr>
          </a:p>
          <a:p>
            <a:pPr marL="342900" marR="457200" lvl="0" indent="-342900" algn="just" rtl="1">
              <a:lnSpc>
                <a:spcPct val="150000"/>
              </a:lnSpc>
              <a:spcAft>
                <a:spcPts val="0"/>
              </a:spcAft>
              <a:buClr>
                <a:srgbClr val="C00000"/>
              </a:buClr>
              <a:buSzPct val="120000"/>
              <a:buFont typeface="Wingdings" panose="05000000000000000000" pitchFamily="2" charset="2"/>
              <a:buChar char="ü"/>
              <a:tabLst>
                <a:tab pos="457200" algn="l"/>
              </a:tabLst>
            </a:pPr>
            <a:r>
              <a:rPr lang="he-IL" sz="1600" dirty="0">
                <a:solidFill>
                  <a:srgbClr val="000000"/>
                </a:solidFill>
                <a:effectLst/>
                <a:latin typeface="Times New Roman"/>
                <a:ea typeface="Times New Roman"/>
                <a:cs typeface="Arial"/>
              </a:rPr>
              <a:t>קבוצה מייצרת רעיונות בעלי עוצמה רבה יותר. ככל שיהיה הרעיון של היחיד טוב הקבוצה יכולה תמיד לשפר אותו. הקבוצה מובילה ל"מקומות" שלא יוכלו להגיע אליהם בכוחות עצמם ומספקת הזדמנות טובה לגלות פתרונות חבויים.</a:t>
            </a:r>
            <a:endParaRPr lang="en-US" sz="1100" dirty="0">
              <a:solidFill>
                <a:srgbClr val="000000"/>
              </a:solidFill>
              <a:effectLst/>
              <a:latin typeface="Times New Roman"/>
              <a:ea typeface="Times New Roman"/>
              <a:cs typeface="David"/>
            </a:endParaRPr>
          </a:p>
          <a:p>
            <a:pPr marL="228600" algn="just" rtl="1">
              <a:lnSpc>
                <a:spcPct val="150000"/>
              </a:lnSpc>
              <a:spcAft>
                <a:spcPts val="0"/>
              </a:spcAft>
            </a:pPr>
            <a:r>
              <a:rPr lang="he-IL" sz="1400" dirty="0">
                <a:solidFill>
                  <a:srgbClr val="000080"/>
                </a:solidFill>
                <a:effectLst/>
                <a:latin typeface="Times New Roman"/>
                <a:ea typeface="Times New Roman"/>
                <a:cs typeface="Arial"/>
              </a:rPr>
              <a:t> </a:t>
            </a:r>
            <a:endParaRPr lang="en-US" sz="1050" dirty="0">
              <a:solidFill>
                <a:srgbClr val="000000"/>
              </a:solidFill>
              <a:effectLst/>
              <a:latin typeface="Times New Roman"/>
              <a:ea typeface="Times New Roman"/>
              <a:cs typeface="David"/>
            </a:endParaRPr>
          </a:p>
          <a:p>
            <a:pPr algn="r" rtl="1">
              <a:spcAft>
                <a:spcPts val="0"/>
              </a:spcAft>
            </a:pPr>
            <a:r>
              <a:rPr lang="he-IL" sz="1400" dirty="0">
                <a:solidFill>
                  <a:srgbClr val="000000"/>
                </a:solidFill>
                <a:effectLst/>
                <a:latin typeface="Times New Roman"/>
                <a:ea typeface="Times New Roman"/>
                <a:cs typeface="Arial"/>
              </a:rPr>
              <a:t> </a:t>
            </a:r>
            <a:endParaRPr lang="en-US" sz="1050" dirty="0">
              <a:solidFill>
                <a:srgbClr val="000000"/>
              </a:solidFill>
              <a:effectLst/>
              <a:latin typeface="Times New Roman"/>
              <a:ea typeface="Times New Roman"/>
              <a:cs typeface="David"/>
            </a:endParaRPr>
          </a:p>
          <a:p>
            <a:pPr algn="r" rtl="1">
              <a:spcAft>
                <a:spcPts val="0"/>
              </a:spcAft>
            </a:pPr>
            <a:r>
              <a:rPr lang="he-IL" sz="1400" dirty="0">
                <a:solidFill>
                  <a:srgbClr val="000080"/>
                </a:solidFill>
                <a:effectLst/>
                <a:latin typeface="Times New Roman"/>
                <a:ea typeface="Times New Roman"/>
                <a:cs typeface="Arial"/>
              </a:rPr>
              <a:t> </a:t>
            </a:r>
            <a:endParaRPr lang="en-US" sz="1000" dirty="0">
              <a:solidFill>
                <a:srgbClr val="000000"/>
              </a:solidFill>
              <a:effectLst/>
              <a:latin typeface="Times New Roman"/>
              <a:ea typeface="Times New Roman"/>
              <a:cs typeface="David"/>
            </a:endParaRPr>
          </a:p>
          <a:p>
            <a:pPr algn="r" rtl="1">
              <a:spcAft>
                <a:spcPts val="0"/>
              </a:spcAft>
            </a:pPr>
            <a:r>
              <a:rPr lang="he-IL" sz="1400" dirty="0">
                <a:solidFill>
                  <a:srgbClr val="000080"/>
                </a:solidFill>
                <a:effectLst/>
                <a:latin typeface="Times New Roman"/>
                <a:ea typeface="Times New Roman"/>
                <a:cs typeface="Arial"/>
              </a:rPr>
              <a:t> </a:t>
            </a:r>
            <a:endParaRPr lang="en-US" sz="1000" dirty="0">
              <a:solidFill>
                <a:srgbClr val="000000"/>
              </a:solidFill>
              <a:effectLst/>
              <a:latin typeface="Times New Roman"/>
              <a:ea typeface="Times New Roman"/>
              <a:cs typeface="David"/>
            </a:endParaRPr>
          </a:p>
          <a:p>
            <a:pPr algn="r" rtl="1">
              <a:spcAft>
                <a:spcPts val="0"/>
              </a:spcAft>
            </a:pPr>
            <a:r>
              <a:rPr lang="he-IL" sz="1400" dirty="0">
                <a:solidFill>
                  <a:srgbClr val="000080"/>
                </a:solidFill>
                <a:effectLst/>
                <a:latin typeface="Times New Roman"/>
                <a:ea typeface="Times New Roman"/>
                <a:cs typeface="Arial"/>
              </a:rPr>
              <a:t>                         </a:t>
            </a:r>
            <a:endParaRPr lang="en-US" sz="1000" dirty="0">
              <a:solidFill>
                <a:srgbClr val="000000"/>
              </a:solidFill>
              <a:effectLst/>
              <a:latin typeface="Times New Roman"/>
              <a:ea typeface="Times New Roman"/>
              <a:cs typeface="David"/>
            </a:endParaRPr>
          </a:p>
        </p:txBody>
      </p:sp>
      <p:sp>
        <p:nvSpPr>
          <p:cNvPr id="11" name="תיבת טקסט 2"/>
          <p:cNvSpPr txBox="1">
            <a:spLocks noChangeArrowheads="1"/>
          </p:cNvSpPr>
          <p:nvPr/>
        </p:nvSpPr>
        <p:spPr bwMode="auto">
          <a:xfrm>
            <a:off x="440110" y="5517232"/>
            <a:ext cx="8136904" cy="1080120"/>
          </a:xfrm>
          <a:prstGeom prst="rect">
            <a:avLst/>
          </a:prstGeom>
          <a:solidFill>
            <a:srgbClr val="FFFFFF"/>
          </a:solidFill>
          <a:ln w="38100" cmpd="dbl">
            <a:solidFill>
              <a:srgbClr val="99CC00"/>
            </a:solidFill>
            <a:miter lim="800000"/>
            <a:headEnd/>
            <a:tailEnd/>
          </a:ln>
        </p:spPr>
        <p:txBody>
          <a:bodyPr rot="0" vert="horz" wrap="square" lIns="91440" tIns="45720" rIns="91440" bIns="45720" anchor="t" anchorCtr="0" upright="1">
            <a:noAutofit/>
          </a:bodyPr>
          <a:lstStyle/>
          <a:p>
            <a:pPr marL="342900" marR="228600" indent="-342900" algn="just" rtl="1">
              <a:lnSpc>
                <a:spcPct val="150000"/>
              </a:lnSpc>
              <a:spcAft>
                <a:spcPts val="0"/>
              </a:spcAft>
              <a:buFont typeface="+mj-lt"/>
              <a:buAutoNum type="arabicPeriod"/>
              <a:tabLst>
                <a:tab pos="228600" algn="l"/>
              </a:tabLst>
            </a:pPr>
            <a:r>
              <a:rPr lang="he-IL" sz="1400" b="1" dirty="0">
                <a:solidFill>
                  <a:srgbClr val="C00000"/>
                </a:solidFill>
                <a:effectLst/>
                <a:latin typeface="Times New Roman"/>
                <a:ea typeface="Times New Roman"/>
                <a:cs typeface="Arial"/>
              </a:rPr>
              <a:t>מהי חשיבותה של עבודת הצוות בחיי הכיתה? תנו דוגמאות מניסיונכם.</a:t>
            </a:r>
          </a:p>
          <a:p>
            <a:pPr marL="342900" marR="228600" indent="-342900" algn="just" rtl="1">
              <a:lnSpc>
                <a:spcPct val="150000"/>
              </a:lnSpc>
              <a:spcAft>
                <a:spcPts val="0"/>
              </a:spcAft>
              <a:buFont typeface="+mj-lt"/>
              <a:buAutoNum type="arabicPeriod"/>
              <a:tabLst>
                <a:tab pos="228600" algn="l"/>
              </a:tabLst>
            </a:pPr>
            <a:r>
              <a:rPr lang="he-IL" sz="1400" b="1" dirty="0">
                <a:solidFill>
                  <a:srgbClr val="C00000"/>
                </a:solidFill>
                <a:latin typeface="Times New Roman"/>
                <a:ea typeface="Times New Roman"/>
                <a:cs typeface="Arial"/>
              </a:rPr>
              <a:t>כיצד, לדעתכם, עבודת צוות תורמת ללמידה?</a:t>
            </a:r>
            <a:endParaRPr lang="en-US" sz="1050" b="1" dirty="0">
              <a:solidFill>
                <a:srgbClr val="C00000"/>
              </a:solidFill>
              <a:effectLst/>
              <a:latin typeface="Times New Roman"/>
              <a:ea typeface="Times New Roman"/>
              <a:cs typeface="David"/>
            </a:endParaRPr>
          </a:p>
          <a:p>
            <a:pPr marL="342900" marR="228600" indent="-342900" algn="just" rtl="1">
              <a:lnSpc>
                <a:spcPct val="150000"/>
              </a:lnSpc>
              <a:spcAft>
                <a:spcPts val="0"/>
              </a:spcAft>
              <a:buFont typeface="+mj-lt"/>
              <a:buAutoNum type="arabicPeriod"/>
              <a:tabLst>
                <a:tab pos="228600" algn="l"/>
              </a:tabLst>
            </a:pPr>
            <a:r>
              <a:rPr lang="he-IL" sz="1400" b="1" dirty="0">
                <a:solidFill>
                  <a:srgbClr val="C00000"/>
                </a:solidFill>
                <a:effectLst/>
                <a:latin typeface="Times New Roman"/>
                <a:ea typeface="Times New Roman"/>
                <a:cs typeface="Arial"/>
              </a:rPr>
              <a:t>העלו רעיונות איך ליצור "רוח צוות" או "גאוות יחידה". </a:t>
            </a:r>
            <a:endParaRPr lang="en-US" sz="1050" b="1" dirty="0">
              <a:solidFill>
                <a:srgbClr val="C00000"/>
              </a:solidFill>
              <a:effectLst/>
              <a:latin typeface="Times New Roman"/>
              <a:ea typeface="Times New Roman"/>
              <a:cs typeface="David"/>
            </a:endParaRPr>
          </a:p>
          <a:p>
            <a:pPr algn="r" rtl="1">
              <a:spcAft>
                <a:spcPts val="0"/>
              </a:spcAft>
            </a:pPr>
            <a:r>
              <a:rPr lang="he-IL" sz="1400" dirty="0">
                <a:solidFill>
                  <a:srgbClr val="000000"/>
                </a:solidFill>
                <a:effectLst/>
                <a:latin typeface="Times New Roman"/>
                <a:ea typeface="Times New Roman"/>
                <a:cs typeface="Arial"/>
              </a:rPr>
              <a:t>                 </a:t>
            </a:r>
            <a:endParaRPr lang="en-US" sz="1050" dirty="0">
              <a:solidFill>
                <a:srgbClr val="000000"/>
              </a:solidFill>
              <a:effectLst/>
              <a:latin typeface="Times New Roman"/>
              <a:ea typeface="Times New Roman"/>
              <a:cs typeface="David"/>
            </a:endParaRPr>
          </a:p>
          <a:p>
            <a:pPr algn="r" rtl="1">
              <a:spcAft>
                <a:spcPts val="0"/>
              </a:spcAft>
            </a:pPr>
            <a:r>
              <a:rPr lang="he-IL" sz="1400" dirty="0">
                <a:solidFill>
                  <a:srgbClr val="000000"/>
                </a:solidFill>
                <a:effectLst/>
                <a:latin typeface="Times New Roman"/>
                <a:ea typeface="Times New Roman"/>
                <a:cs typeface="Arial"/>
              </a:rPr>
              <a:t> </a:t>
            </a:r>
            <a:endParaRPr lang="en-US" sz="1050" dirty="0">
              <a:solidFill>
                <a:srgbClr val="000000"/>
              </a:solidFill>
              <a:effectLst/>
              <a:latin typeface="Times New Roman"/>
              <a:ea typeface="Times New Roman"/>
              <a:cs typeface="David"/>
            </a:endParaRPr>
          </a:p>
          <a:p>
            <a:pPr algn="r" rtl="1">
              <a:spcAft>
                <a:spcPts val="0"/>
              </a:spcAft>
            </a:pPr>
            <a:r>
              <a:rPr lang="he-IL" sz="1400" dirty="0">
                <a:solidFill>
                  <a:srgbClr val="000080"/>
                </a:solidFill>
                <a:effectLst/>
                <a:latin typeface="Times New Roman"/>
                <a:ea typeface="Times New Roman"/>
                <a:cs typeface="Arial"/>
              </a:rPr>
              <a:t> </a:t>
            </a:r>
            <a:endParaRPr lang="en-US" sz="1000" dirty="0">
              <a:solidFill>
                <a:srgbClr val="000000"/>
              </a:solidFill>
              <a:effectLst/>
              <a:latin typeface="Times New Roman"/>
              <a:ea typeface="Times New Roman"/>
              <a:cs typeface="David"/>
            </a:endParaRPr>
          </a:p>
          <a:p>
            <a:pPr algn="r" rtl="1">
              <a:spcAft>
                <a:spcPts val="0"/>
              </a:spcAft>
            </a:pPr>
            <a:r>
              <a:rPr lang="he-IL" sz="1400" dirty="0">
                <a:solidFill>
                  <a:srgbClr val="000080"/>
                </a:solidFill>
                <a:effectLst/>
                <a:latin typeface="Times New Roman"/>
                <a:ea typeface="Times New Roman"/>
                <a:cs typeface="Arial"/>
              </a:rPr>
              <a:t> </a:t>
            </a:r>
            <a:endParaRPr lang="en-US" sz="1000" dirty="0">
              <a:solidFill>
                <a:srgbClr val="000000"/>
              </a:solidFill>
              <a:effectLst/>
              <a:latin typeface="Times New Roman"/>
              <a:ea typeface="Times New Roman"/>
              <a:cs typeface="David"/>
            </a:endParaRPr>
          </a:p>
          <a:p>
            <a:pPr algn="r" rtl="1">
              <a:spcAft>
                <a:spcPts val="0"/>
              </a:spcAft>
            </a:pPr>
            <a:r>
              <a:rPr lang="he-IL" sz="1400" dirty="0">
                <a:solidFill>
                  <a:srgbClr val="000080"/>
                </a:solidFill>
                <a:effectLst/>
                <a:latin typeface="Times New Roman"/>
                <a:ea typeface="Times New Roman"/>
                <a:cs typeface="Arial"/>
              </a:rPr>
              <a:t>                         </a:t>
            </a:r>
            <a:endParaRPr lang="en-US" sz="1000" dirty="0">
              <a:solidFill>
                <a:srgbClr val="000000"/>
              </a:solidFill>
              <a:effectLst/>
              <a:latin typeface="Times New Roman"/>
              <a:ea typeface="Times New Roman"/>
              <a:cs typeface="David"/>
            </a:endParaRPr>
          </a:p>
        </p:txBody>
      </p:sp>
      <p:sp>
        <p:nvSpPr>
          <p:cNvPr id="14" name="TextBox 13"/>
          <p:cNvSpPr txBox="1"/>
          <p:nvPr/>
        </p:nvSpPr>
        <p:spPr>
          <a:xfrm>
            <a:off x="86595" y="322203"/>
            <a:ext cx="1800200" cy="369332"/>
          </a:xfrm>
          <a:prstGeom prst="rect">
            <a:avLst/>
          </a:prstGeom>
          <a:noFill/>
          <a:ln>
            <a:solidFill>
              <a:srgbClr val="C00000"/>
            </a:solidFill>
          </a:ln>
        </p:spPr>
        <p:txBody>
          <a:bodyPr wrap="square" rtlCol="1">
            <a:spAutoFit/>
          </a:bodyPr>
          <a:lstStyle/>
          <a:p>
            <a:pPr algn="ctr"/>
            <a:r>
              <a:rPr lang="he-IL" dirty="0"/>
              <a:t>להדפסה וחלוקה</a:t>
            </a:r>
          </a:p>
        </p:txBody>
      </p:sp>
    </p:spTree>
    <p:extLst>
      <p:ext uri="{BB962C8B-B14F-4D97-AF65-F5344CB8AC3E}">
        <p14:creationId xmlns:p14="http://schemas.microsoft.com/office/powerpoint/2010/main" val="1046149464"/>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536</TotalTime>
  <Words>960</Words>
  <Application>Microsoft Office PowerPoint</Application>
  <PresentationFormat>‫הצגה על המסך (4:3)</PresentationFormat>
  <Paragraphs>149</Paragraphs>
  <Slides>9</Slides>
  <Notes>9</Notes>
  <HiddenSlides>6</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9</vt:i4>
      </vt:variant>
    </vt:vector>
  </HeadingPairs>
  <TitlesOfParts>
    <vt:vector size="16" baseType="lpstr">
      <vt:lpstr>Arial</vt:lpstr>
      <vt:lpstr>Assistant ExtraBold</vt:lpstr>
      <vt:lpstr>Calibri</vt:lpstr>
      <vt:lpstr>Tahoma</vt:lpstr>
      <vt:lpstr>Times New Roman</vt:lpstr>
      <vt:lpstr>Wingdings</vt: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Ministry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רונית גוטמן גרוס</dc:creator>
  <cp:lastModifiedBy>אורית שלו</cp:lastModifiedBy>
  <cp:revision>35</cp:revision>
  <dcterms:created xsi:type="dcterms:W3CDTF">2018-04-25T08:21:44Z</dcterms:created>
  <dcterms:modified xsi:type="dcterms:W3CDTF">2021-04-28T06:55:37Z</dcterms:modified>
</cp:coreProperties>
</file>