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FB48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סגנון ביניים 2 - הדגשה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080C6-9473-4452-B5F5-01CA011097A4}" type="datetimeFigureOut">
              <a:rPr lang="he-IL" smtClean="0"/>
              <a:t>כ"ז/אייר/תשפ"א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5429C-6586-4703-8626-10363265210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92286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080C6-9473-4452-B5F5-01CA011097A4}" type="datetimeFigureOut">
              <a:rPr lang="he-IL" smtClean="0"/>
              <a:t>כ"ז/אייר/תשפ"א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5429C-6586-4703-8626-10363265210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23274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080C6-9473-4452-B5F5-01CA011097A4}" type="datetimeFigureOut">
              <a:rPr lang="he-IL" smtClean="0"/>
              <a:t>כ"ז/אייר/תשפ"א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5429C-6586-4703-8626-10363265210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73086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080C6-9473-4452-B5F5-01CA011097A4}" type="datetimeFigureOut">
              <a:rPr lang="he-IL" smtClean="0"/>
              <a:t>כ"ז/אייר/תשפ"א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5429C-6586-4703-8626-10363265210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66753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080C6-9473-4452-B5F5-01CA011097A4}" type="datetimeFigureOut">
              <a:rPr lang="he-IL" smtClean="0"/>
              <a:t>כ"ז/אייר/תשפ"א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5429C-6586-4703-8626-10363265210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8229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080C6-9473-4452-B5F5-01CA011097A4}" type="datetimeFigureOut">
              <a:rPr lang="he-IL" smtClean="0"/>
              <a:t>כ"ז/אייר/תשפ"א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5429C-6586-4703-8626-10363265210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52776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080C6-9473-4452-B5F5-01CA011097A4}" type="datetimeFigureOut">
              <a:rPr lang="he-IL" smtClean="0"/>
              <a:t>כ"ז/אייר/תשפ"א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5429C-6586-4703-8626-10363265210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80281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080C6-9473-4452-B5F5-01CA011097A4}" type="datetimeFigureOut">
              <a:rPr lang="he-IL" smtClean="0"/>
              <a:t>כ"ז/אייר/תשפ"א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5429C-6586-4703-8626-10363265210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7099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080C6-9473-4452-B5F5-01CA011097A4}" type="datetimeFigureOut">
              <a:rPr lang="he-IL" smtClean="0"/>
              <a:t>כ"ז/אייר/תשפ"א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5429C-6586-4703-8626-10363265210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87239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080C6-9473-4452-B5F5-01CA011097A4}" type="datetimeFigureOut">
              <a:rPr lang="he-IL" smtClean="0"/>
              <a:t>כ"ז/אייר/תשפ"א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5429C-6586-4703-8626-10363265210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1665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080C6-9473-4452-B5F5-01CA011097A4}" type="datetimeFigureOut">
              <a:rPr lang="he-IL" smtClean="0"/>
              <a:t>כ"ז/אייר/תשפ"א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5429C-6586-4703-8626-10363265210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07978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4080C6-9473-4452-B5F5-01CA011097A4}" type="datetimeFigureOut">
              <a:rPr lang="he-IL" smtClean="0"/>
              <a:t>כ"ז/אייר/תשפ"א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B5429C-6586-4703-8626-10363265210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2145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6211" y="576296"/>
            <a:ext cx="1719579" cy="114201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1" y="6641431"/>
            <a:ext cx="12192000" cy="226195"/>
          </a:xfrm>
          <a:prstGeom prst="rect">
            <a:avLst/>
          </a:prstGeom>
          <a:solidFill>
            <a:srgbClr val="E123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33"/>
          </a:p>
        </p:txBody>
      </p:sp>
      <p:sp>
        <p:nvSpPr>
          <p:cNvPr id="17" name="TextBox 16"/>
          <p:cNvSpPr txBox="1"/>
          <p:nvPr/>
        </p:nvSpPr>
        <p:spPr>
          <a:xfrm>
            <a:off x="2213005" y="5227065"/>
            <a:ext cx="799664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800" dirty="0"/>
          </a:p>
          <a:p>
            <a:r>
              <a:rPr lang="en-US" sz="2800" dirty="0"/>
              <a:t> </a:t>
            </a:r>
          </a:p>
        </p:txBody>
      </p:sp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3181033"/>
              </p:ext>
            </p:extLst>
          </p:nvPr>
        </p:nvGraphicFramePr>
        <p:xfrm>
          <a:off x="1349189" y="1821699"/>
          <a:ext cx="9724271" cy="4565976"/>
        </p:xfrm>
        <a:graphic>
          <a:graphicData uri="http://schemas.openxmlformats.org/drawingml/2006/table">
            <a:tbl>
              <a:tblPr rtl="1" firstRow="1" firstCol="1" bandRow="1">
                <a:tableStyleId>{93296810-A885-4BE3-A3E7-6D5BEEA58F35}</a:tableStyleId>
              </a:tblPr>
              <a:tblGrid>
                <a:gridCol w="3760353">
                  <a:extLst>
                    <a:ext uri="{9D8B030D-6E8A-4147-A177-3AD203B41FA5}">
                      <a16:colId xmlns:a16="http://schemas.microsoft.com/office/drawing/2014/main" val="3016342656"/>
                    </a:ext>
                  </a:extLst>
                </a:gridCol>
                <a:gridCol w="2993683">
                  <a:extLst>
                    <a:ext uri="{9D8B030D-6E8A-4147-A177-3AD203B41FA5}">
                      <a16:colId xmlns:a16="http://schemas.microsoft.com/office/drawing/2014/main" val="1055467800"/>
                    </a:ext>
                  </a:extLst>
                </a:gridCol>
                <a:gridCol w="2970235">
                  <a:extLst>
                    <a:ext uri="{9D8B030D-6E8A-4147-A177-3AD203B41FA5}">
                      <a16:colId xmlns:a16="http://schemas.microsoft.com/office/drawing/2014/main" val="1643075625"/>
                    </a:ext>
                  </a:extLst>
                </a:gridCol>
              </a:tblGrid>
              <a:tr h="380498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solidFill>
                            <a:schemeClr val="tx1"/>
                          </a:solidFill>
                          <a:effectLst/>
                        </a:rPr>
                        <a:t>האירועים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kern="1200" dirty="0">
                          <a:solidFill>
                            <a:schemeClr val="tx1"/>
                          </a:solidFill>
                          <a:effectLst/>
                        </a:rPr>
                        <a:t>תוצאות  המעשה לגבי הפרט</a:t>
                      </a: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kern="1200" dirty="0">
                          <a:solidFill>
                            <a:schemeClr val="tx1"/>
                          </a:solidFill>
                          <a:effectLst/>
                        </a:rPr>
                        <a:t>תוצאות המעשה לגבי הכלל</a:t>
                      </a: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9736864"/>
                  </a:ext>
                </a:extLst>
              </a:tr>
              <a:tr h="760996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solidFill>
                            <a:schemeClr val="tx1"/>
                          </a:solidFill>
                          <a:effectLst/>
                        </a:rPr>
                        <a:t>1.רמי 'סחב' כסף מהארנק של אמו כדי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solidFill>
                            <a:schemeClr val="tx1"/>
                          </a:solidFill>
                          <a:effectLst/>
                        </a:rPr>
                        <a:t> לצאת לבילוי עם חבריו.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</a:endParaRPr>
                    </a:p>
                    <a:p>
                      <a:pPr marL="342900" lvl="0" indent="-342900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cs"/>
                        <a:buAutoNum type="hebrew2Minus"/>
                      </a:pPr>
                      <a:r>
                        <a:rPr lang="he-IL" sz="1600" dirty="0">
                          <a:effectLst/>
                        </a:rPr>
                        <a:t>כיצד ירגיש כל אחד</a:t>
                      </a:r>
                      <a:endParaRPr lang="en-US" sz="1600" dirty="0">
                        <a:effectLst/>
                      </a:endParaRPr>
                    </a:p>
                    <a:p>
                      <a:pPr marL="457200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</a:rPr>
                        <a:t> מהם בשעת המעשה?</a:t>
                      </a:r>
                      <a:endParaRPr lang="en-US" sz="1600" dirty="0">
                        <a:effectLst/>
                      </a:endParaRPr>
                    </a:p>
                    <a:p>
                      <a:pPr marL="342900" lvl="0" indent="-342900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cs"/>
                        <a:buAutoNum type="hebrew2Minus"/>
                      </a:pPr>
                      <a:r>
                        <a:rPr lang="he-IL" sz="1600" dirty="0">
                          <a:effectLst/>
                        </a:rPr>
                        <a:t>כיצד ירגיש כשייתפס?</a:t>
                      </a:r>
                      <a:endParaRPr lang="en-US" sz="1600" dirty="0">
                        <a:effectLst/>
                      </a:endParaRPr>
                    </a:p>
                    <a:p>
                      <a:pPr marL="342900" lvl="0" indent="-342900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cs"/>
                        <a:buAutoNum type="hebrew2Minus"/>
                      </a:pPr>
                      <a:r>
                        <a:rPr lang="he-IL" sz="1600" dirty="0">
                          <a:effectLst/>
                        </a:rPr>
                        <a:t>כיצד ירגיש כשייענש?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</a:endParaRPr>
                    </a:p>
                    <a:p>
                      <a:pPr marL="342900" lvl="0" indent="-342900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cs"/>
                        <a:buAutoNum type="hebrew2Minus"/>
                      </a:pPr>
                      <a:r>
                        <a:rPr lang="he-IL" sz="1600" dirty="0">
                          <a:effectLst/>
                        </a:rPr>
                        <a:t>מי נפגע ממעשה זה?</a:t>
                      </a:r>
                      <a:endParaRPr lang="en-US" sz="1600" dirty="0">
                        <a:effectLst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</a:endParaRPr>
                    </a:p>
                    <a:p>
                      <a:pPr marL="342900" lvl="0" indent="-342900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cs"/>
                        <a:buAutoNum type="hebrew2Minus"/>
                      </a:pPr>
                      <a:r>
                        <a:rPr lang="he-IL" sz="1600" dirty="0">
                          <a:effectLst/>
                        </a:rPr>
                        <a:t>על מי זה משפיע? </a:t>
                      </a:r>
                      <a:endParaRPr lang="en-US" sz="1600" dirty="0">
                        <a:effectLst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</a:rPr>
                        <a:t>            כיצד?</a:t>
                      </a:r>
                      <a:endParaRPr lang="en-US" sz="1600" dirty="0">
                        <a:effectLst/>
                      </a:endParaRPr>
                    </a:p>
                    <a:p>
                      <a:pPr marL="342900" lvl="0" indent="-342900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cs"/>
                        <a:buAutoNum type="hebrew2Minus"/>
                      </a:pPr>
                      <a:r>
                        <a:rPr lang="he-IL" sz="1600" dirty="0">
                          <a:effectLst/>
                        </a:rPr>
                        <a:t>מה היה קורה אילו </a:t>
                      </a:r>
                      <a:endParaRPr lang="en-US" sz="1600" dirty="0">
                        <a:effectLst/>
                      </a:endParaRPr>
                    </a:p>
                    <a:p>
                      <a:pPr marL="457200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</a:rPr>
                        <a:t>העלימו עין מן המעשה?</a:t>
                      </a:r>
                      <a:endParaRPr lang="en-US" sz="1600" dirty="0">
                        <a:effectLst/>
                      </a:endParaRPr>
                    </a:p>
                    <a:p>
                      <a:pPr marL="342900" lvl="0" indent="-342900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cs"/>
                        <a:buAutoNum type="hebrew2Minus"/>
                      </a:pPr>
                      <a:r>
                        <a:rPr lang="he-IL" sz="1600" dirty="0">
                          <a:effectLst/>
                        </a:rPr>
                        <a:t>מה היה קורה אילו כולם</a:t>
                      </a:r>
                      <a:endParaRPr lang="en-US" sz="1600" dirty="0">
                        <a:effectLst/>
                      </a:endParaRPr>
                    </a:p>
                    <a:p>
                      <a:pPr marL="457200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</a:rPr>
                        <a:t> היו נוהגים כך?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5017316"/>
                  </a:ext>
                </a:extLst>
              </a:tr>
              <a:tr h="760996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7032537"/>
                  </a:ext>
                </a:extLst>
              </a:tr>
              <a:tr h="1141494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8829814"/>
                  </a:ext>
                </a:extLst>
              </a:tr>
              <a:tr h="760996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1386232"/>
                  </a:ext>
                </a:extLst>
              </a:tr>
              <a:tr h="760996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5261331"/>
                  </a:ext>
                </a:extLst>
              </a:tr>
            </a:tbl>
          </a:graphicData>
        </a:graphic>
      </p:graphicFrame>
      <p:cxnSp>
        <p:nvCxnSpPr>
          <p:cNvPr id="3" name="מחבר מרפקי 2"/>
          <p:cNvCxnSpPr/>
          <p:nvPr/>
        </p:nvCxnSpPr>
        <p:spPr>
          <a:xfrm>
            <a:off x="8321040" y="1330960"/>
            <a:ext cx="203200" cy="30480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334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6211" y="576296"/>
            <a:ext cx="1719579" cy="114201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1" y="6641431"/>
            <a:ext cx="12192000" cy="226195"/>
          </a:xfrm>
          <a:prstGeom prst="rect">
            <a:avLst/>
          </a:prstGeom>
          <a:solidFill>
            <a:srgbClr val="E123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33"/>
          </a:p>
        </p:txBody>
      </p:sp>
      <p:sp>
        <p:nvSpPr>
          <p:cNvPr id="17" name="TextBox 16"/>
          <p:cNvSpPr txBox="1"/>
          <p:nvPr/>
        </p:nvSpPr>
        <p:spPr>
          <a:xfrm>
            <a:off x="2213005" y="5227065"/>
            <a:ext cx="799664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800" dirty="0"/>
          </a:p>
          <a:p>
            <a:r>
              <a:rPr lang="en-US" sz="2800" dirty="0"/>
              <a:t> </a:t>
            </a:r>
          </a:p>
        </p:txBody>
      </p:sp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3249701"/>
              </p:ext>
            </p:extLst>
          </p:nvPr>
        </p:nvGraphicFramePr>
        <p:xfrm>
          <a:off x="1349189" y="1821699"/>
          <a:ext cx="9724271" cy="4565976"/>
        </p:xfrm>
        <a:graphic>
          <a:graphicData uri="http://schemas.openxmlformats.org/drawingml/2006/table">
            <a:tbl>
              <a:tblPr rtl="1" firstRow="1" firstCol="1" bandRow="1">
                <a:tableStyleId>{93296810-A885-4BE3-A3E7-6D5BEEA58F35}</a:tableStyleId>
              </a:tblPr>
              <a:tblGrid>
                <a:gridCol w="3760353">
                  <a:extLst>
                    <a:ext uri="{9D8B030D-6E8A-4147-A177-3AD203B41FA5}">
                      <a16:colId xmlns:a16="http://schemas.microsoft.com/office/drawing/2014/main" val="3016342656"/>
                    </a:ext>
                  </a:extLst>
                </a:gridCol>
                <a:gridCol w="2993683">
                  <a:extLst>
                    <a:ext uri="{9D8B030D-6E8A-4147-A177-3AD203B41FA5}">
                      <a16:colId xmlns:a16="http://schemas.microsoft.com/office/drawing/2014/main" val="1055467800"/>
                    </a:ext>
                  </a:extLst>
                </a:gridCol>
                <a:gridCol w="2970235">
                  <a:extLst>
                    <a:ext uri="{9D8B030D-6E8A-4147-A177-3AD203B41FA5}">
                      <a16:colId xmlns:a16="http://schemas.microsoft.com/office/drawing/2014/main" val="1643075625"/>
                    </a:ext>
                  </a:extLst>
                </a:gridCol>
              </a:tblGrid>
              <a:tr h="380498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solidFill>
                            <a:schemeClr val="tx1"/>
                          </a:solidFill>
                          <a:effectLst/>
                        </a:rPr>
                        <a:t>האירועים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kern="1200" dirty="0">
                          <a:solidFill>
                            <a:schemeClr val="tx1"/>
                          </a:solidFill>
                          <a:effectLst/>
                        </a:rPr>
                        <a:t>תוצאות  המעשה לגבי הפרט</a:t>
                      </a: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kern="1200" dirty="0">
                          <a:solidFill>
                            <a:schemeClr val="tx1"/>
                          </a:solidFill>
                          <a:effectLst/>
                        </a:rPr>
                        <a:t>תוצאות המעשה לגבי הכלל</a:t>
                      </a: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9736864"/>
                  </a:ext>
                </a:extLst>
              </a:tr>
              <a:tr h="760996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</a:endParaRPr>
                    </a:p>
                    <a:p>
                      <a:pPr marL="342900" lvl="0" indent="-342900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cs"/>
                        <a:buAutoNum type="hebrew2Minus"/>
                      </a:pPr>
                      <a:r>
                        <a:rPr lang="he-IL" sz="1600" dirty="0">
                          <a:effectLst/>
                        </a:rPr>
                        <a:t>כיצד ירגיש כל אחד</a:t>
                      </a:r>
                      <a:endParaRPr lang="en-US" sz="1600" dirty="0">
                        <a:effectLst/>
                      </a:endParaRPr>
                    </a:p>
                    <a:p>
                      <a:pPr marL="457200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</a:rPr>
                        <a:t> מהם בשעת המעשה?</a:t>
                      </a:r>
                      <a:endParaRPr lang="en-US" sz="1600" dirty="0">
                        <a:effectLst/>
                      </a:endParaRPr>
                    </a:p>
                    <a:p>
                      <a:pPr marL="342900" lvl="0" indent="-342900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cs"/>
                        <a:buAutoNum type="hebrew2Minus"/>
                      </a:pPr>
                      <a:r>
                        <a:rPr lang="he-IL" sz="1600" dirty="0">
                          <a:effectLst/>
                        </a:rPr>
                        <a:t>כיצד ירגיש כשייתפס?</a:t>
                      </a:r>
                      <a:endParaRPr lang="en-US" sz="1600" dirty="0">
                        <a:effectLst/>
                      </a:endParaRPr>
                    </a:p>
                    <a:p>
                      <a:pPr marL="342900" lvl="0" indent="-342900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cs"/>
                        <a:buAutoNum type="hebrew2Minus"/>
                      </a:pPr>
                      <a:r>
                        <a:rPr lang="he-IL" sz="1600" dirty="0">
                          <a:effectLst/>
                        </a:rPr>
                        <a:t>כיצד ירגיש כשייענש?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</a:endParaRPr>
                    </a:p>
                    <a:p>
                      <a:pPr marL="342900" lvl="0" indent="-342900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cs"/>
                        <a:buAutoNum type="hebrew2Minus"/>
                      </a:pPr>
                      <a:r>
                        <a:rPr lang="he-IL" sz="1600" dirty="0">
                          <a:effectLst/>
                        </a:rPr>
                        <a:t>מי נפגע ממעשה זה?</a:t>
                      </a:r>
                      <a:endParaRPr lang="en-US" sz="1600" dirty="0">
                        <a:effectLst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</a:endParaRPr>
                    </a:p>
                    <a:p>
                      <a:pPr marL="342900" lvl="0" indent="-342900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cs"/>
                        <a:buAutoNum type="hebrew2Minus"/>
                      </a:pPr>
                      <a:r>
                        <a:rPr lang="he-IL" sz="1600" dirty="0">
                          <a:effectLst/>
                        </a:rPr>
                        <a:t>על מי זה משפיע? </a:t>
                      </a:r>
                      <a:endParaRPr lang="en-US" sz="1600" dirty="0">
                        <a:effectLst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</a:rPr>
                        <a:t>            כיצד?</a:t>
                      </a:r>
                      <a:endParaRPr lang="en-US" sz="1600" dirty="0">
                        <a:effectLst/>
                      </a:endParaRPr>
                    </a:p>
                    <a:p>
                      <a:pPr marL="342900" lvl="0" indent="-342900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cs"/>
                        <a:buAutoNum type="hebrew2Minus"/>
                      </a:pPr>
                      <a:r>
                        <a:rPr lang="he-IL" sz="1600" dirty="0">
                          <a:effectLst/>
                        </a:rPr>
                        <a:t>מה היה קורה אילו </a:t>
                      </a:r>
                      <a:endParaRPr lang="en-US" sz="1600" dirty="0">
                        <a:effectLst/>
                      </a:endParaRPr>
                    </a:p>
                    <a:p>
                      <a:pPr marL="457200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</a:rPr>
                        <a:t>העלימו עין מן המעשה?</a:t>
                      </a:r>
                      <a:endParaRPr lang="en-US" sz="1600" dirty="0">
                        <a:effectLst/>
                      </a:endParaRPr>
                    </a:p>
                    <a:p>
                      <a:pPr marL="342900" lvl="0" indent="-342900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cs"/>
                        <a:buAutoNum type="hebrew2Minus"/>
                      </a:pPr>
                      <a:r>
                        <a:rPr lang="he-IL" sz="1600" dirty="0">
                          <a:effectLst/>
                        </a:rPr>
                        <a:t>מה היה קורה אילו כולם</a:t>
                      </a:r>
                      <a:endParaRPr lang="en-US" sz="1600" dirty="0">
                        <a:effectLst/>
                      </a:endParaRPr>
                    </a:p>
                    <a:p>
                      <a:pPr marL="457200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</a:rPr>
                        <a:t> היו נוהגים כך?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5017316"/>
                  </a:ext>
                </a:extLst>
              </a:tr>
              <a:tr h="760996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solidFill>
                            <a:schemeClr val="tx1"/>
                          </a:solidFill>
                          <a:effectLst/>
                        </a:rPr>
                        <a:t>2.ורד 'סחבה' סבון קטן מתוך סל גדול 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solidFill>
                            <a:schemeClr val="tx1"/>
                          </a:solidFill>
                          <a:effectLst/>
                        </a:rPr>
                        <a:t>בחנות כל- בו.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7032537"/>
                  </a:ext>
                </a:extLst>
              </a:tr>
              <a:tr h="1141494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8829814"/>
                  </a:ext>
                </a:extLst>
              </a:tr>
              <a:tr h="760996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1386232"/>
                  </a:ext>
                </a:extLst>
              </a:tr>
              <a:tr h="760996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5261331"/>
                  </a:ext>
                </a:extLst>
              </a:tr>
            </a:tbl>
          </a:graphicData>
        </a:graphic>
      </p:graphicFrame>
      <p:cxnSp>
        <p:nvCxnSpPr>
          <p:cNvPr id="3" name="מחבר מרפקי 2"/>
          <p:cNvCxnSpPr/>
          <p:nvPr/>
        </p:nvCxnSpPr>
        <p:spPr>
          <a:xfrm>
            <a:off x="8321040" y="1330960"/>
            <a:ext cx="203200" cy="30480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8470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6211" y="576296"/>
            <a:ext cx="1719579" cy="114201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1" y="6641431"/>
            <a:ext cx="12192000" cy="226195"/>
          </a:xfrm>
          <a:prstGeom prst="rect">
            <a:avLst/>
          </a:prstGeom>
          <a:solidFill>
            <a:srgbClr val="E123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33"/>
          </a:p>
        </p:txBody>
      </p:sp>
      <p:sp>
        <p:nvSpPr>
          <p:cNvPr id="17" name="TextBox 16"/>
          <p:cNvSpPr txBox="1"/>
          <p:nvPr/>
        </p:nvSpPr>
        <p:spPr>
          <a:xfrm>
            <a:off x="2213005" y="5227065"/>
            <a:ext cx="799664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800" dirty="0"/>
          </a:p>
          <a:p>
            <a:r>
              <a:rPr lang="en-US" sz="2800" dirty="0"/>
              <a:t> </a:t>
            </a:r>
          </a:p>
        </p:txBody>
      </p:sp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2270368"/>
              </p:ext>
            </p:extLst>
          </p:nvPr>
        </p:nvGraphicFramePr>
        <p:xfrm>
          <a:off x="1349189" y="1821699"/>
          <a:ext cx="9724271" cy="4565976"/>
        </p:xfrm>
        <a:graphic>
          <a:graphicData uri="http://schemas.openxmlformats.org/drawingml/2006/table">
            <a:tbl>
              <a:tblPr rtl="1" firstRow="1" firstCol="1" bandRow="1">
                <a:tableStyleId>{93296810-A885-4BE3-A3E7-6D5BEEA58F35}</a:tableStyleId>
              </a:tblPr>
              <a:tblGrid>
                <a:gridCol w="3760353">
                  <a:extLst>
                    <a:ext uri="{9D8B030D-6E8A-4147-A177-3AD203B41FA5}">
                      <a16:colId xmlns:a16="http://schemas.microsoft.com/office/drawing/2014/main" val="3016342656"/>
                    </a:ext>
                  </a:extLst>
                </a:gridCol>
                <a:gridCol w="2993683">
                  <a:extLst>
                    <a:ext uri="{9D8B030D-6E8A-4147-A177-3AD203B41FA5}">
                      <a16:colId xmlns:a16="http://schemas.microsoft.com/office/drawing/2014/main" val="1055467800"/>
                    </a:ext>
                  </a:extLst>
                </a:gridCol>
                <a:gridCol w="2970235">
                  <a:extLst>
                    <a:ext uri="{9D8B030D-6E8A-4147-A177-3AD203B41FA5}">
                      <a16:colId xmlns:a16="http://schemas.microsoft.com/office/drawing/2014/main" val="1643075625"/>
                    </a:ext>
                  </a:extLst>
                </a:gridCol>
              </a:tblGrid>
              <a:tr h="380498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solidFill>
                            <a:schemeClr val="tx1"/>
                          </a:solidFill>
                          <a:effectLst/>
                        </a:rPr>
                        <a:t>האירועים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kern="1200" dirty="0">
                          <a:solidFill>
                            <a:schemeClr val="tx1"/>
                          </a:solidFill>
                          <a:effectLst/>
                        </a:rPr>
                        <a:t>תוצאות  המעשה לגבי הפרט</a:t>
                      </a: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kern="1200" dirty="0">
                          <a:solidFill>
                            <a:schemeClr val="tx1"/>
                          </a:solidFill>
                          <a:effectLst/>
                        </a:rPr>
                        <a:t>תוצאות המעשה לגבי הכלל</a:t>
                      </a: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9736864"/>
                  </a:ext>
                </a:extLst>
              </a:tr>
              <a:tr h="760996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</a:endParaRPr>
                    </a:p>
                    <a:p>
                      <a:pPr marL="342900" lvl="0" indent="-342900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cs"/>
                        <a:buAutoNum type="hebrew2Minus"/>
                      </a:pPr>
                      <a:r>
                        <a:rPr lang="he-IL" sz="1600" dirty="0">
                          <a:effectLst/>
                        </a:rPr>
                        <a:t>כיצד ירגיש כל אחד</a:t>
                      </a:r>
                      <a:endParaRPr lang="en-US" sz="1600" dirty="0">
                        <a:effectLst/>
                      </a:endParaRPr>
                    </a:p>
                    <a:p>
                      <a:pPr marL="457200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</a:rPr>
                        <a:t> מהם בשעת המעשה?</a:t>
                      </a:r>
                      <a:endParaRPr lang="en-US" sz="1600" dirty="0">
                        <a:effectLst/>
                      </a:endParaRPr>
                    </a:p>
                    <a:p>
                      <a:pPr marL="342900" lvl="0" indent="-342900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cs"/>
                        <a:buAutoNum type="hebrew2Minus"/>
                      </a:pPr>
                      <a:r>
                        <a:rPr lang="he-IL" sz="1600" dirty="0">
                          <a:effectLst/>
                        </a:rPr>
                        <a:t>כיצד ירגיש כשייתפס?</a:t>
                      </a:r>
                      <a:endParaRPr lang="en-US" sz="1600" dirty="0">
                        <a:effectLst/>
                      </a:endParaRPr>
                    </a:p>
                    <a:p>
                      <a:pPr marL="342900" lvl="0" indent="-342900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cs"/>
                        <a:buAutoNum type="hebrew2Minus"/>
                      </a:pPr>
                      <a:r>
                        <a:rPr lang="he-IL" sz="1600" dirty="0">
                          <a:effectLst/>
                        </a:rPr>
                        <a:t>כיצד ירגיש כשייענש?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</a:endParaRPr>
                    </a:p>
                    <a:p>
                      <a:pPr marL="342900" lvl="0" indent="-342900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cs"/>
                        <a:buAutoNum type="hebrew2Minus"/>
                      </a:pPr>
                      <a:r>
                        <a:rPr lang="he-IL" sz="1600" dirty="0">
                          <a:effectLst/>
                        </a:rPr>
                        <a:t>מי נפגע ממעשה זה?</a:t>
                      </a:r>
                      <a:endParaRPr lang="en-US" sz="1600" dirty="0">
                        <a:effectLst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</a:endParaRPr>
                    </a:p>
                    <a:p>
                      <a:pPr marL="342900" lvl="0" indent="-342900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cs"/>
                        <a:buAutoNum type="hebrew2Minus"/>
                      </a:pPr>
                      <a:r>
                        <a:rPr lang="he-IL" sz="1600" dirty="0">
                          <a:effectLst/>
                        </a:rPr>
                        <a:t>על מי זה משפיע? </a:t>
                      </a:r>
                      <a:endParaRPr lang="en-US" sz="1600" dirty="0">
                        <a:effectLst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</a:rPr>
                        <a:t>            כיצד?</a:t>
                      </a:r>
                      <a:endParaRPr lang="en-US" sz="1600" dirty="0">
                        <a:effectLst/>
                      </a:endParaRPr>
                    </a:p>
                    <a:p>
                      <a:pPr marL="342900" lvl="0" indent="-342900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cs"/>
                        <a:buAutoNum type="hebrew2Minus"/>
                      </a:pPr>
                      <a:r>
                        <a:rPr lang="he-IL" sz="1600" dirty="0">
                          <a:effectLst/>
                        </a:rPr>
                        <a:t>מה היה קורה אילו </a:t>
                      </a:r>
                      <a:endParaRPr lang="en-US" sz="1600" dirty="0">
                        <a:effectLst/>
                      </a:endParaRPr>
                    </a:p>
                    <a:p>
                      <a:pPr marL="457200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</a:rPr>
                        <a:t>העלימו עין מן המעשה?</a:t>
                      </a:r>
                      <a:endParaRPr lang="en-US" sz="1600" dirty="0">
                        <a:effectLst/>
                      </a:endParaRPr>
                    </a:p>
                    <a:p>
                      <a:pPr marL="342900" lvl="0" indent="-342900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cs"/>
                        <a:buAutoNum type="hebrew2Minus"/>
                      </a:pPr>
                      <a:r>
                        <a:rPr lang="he-IL" sz="1600" dirty="0">
                          <a:effectLst/>
                        </a:rPr>
                        <a:t>מה היה קורה אילו כולם</a:t>
                      </a:r>
                      <a:endParaRPr lang="en-US" sz="1600" dirty="0">
                        <a:effectLst/>
                      </a:endParaRPr>
                    </a:p>
                    <a:p>
                      <a:pPr marL="457200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</a:rPr>
                        <a:t> היו נוהגים כך?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5017316"/>
                  </a:ext>
                </a:extLst>
              </a:tr>
              <a:tr h="760996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7032537"/>
                  </a:ext>
                </a:extLst>
              </a:tr>
              <a:tr h="1141494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solidFill>
                            <a:schemeClr val="tx1"/>
                          </a:solidFill>
                          <a:effectLst/>
                        </a:rPr>
                        <a:t>3.תמר זייפה את חתימת ההורים על 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solidFill>
                            <a:schemeClr val="tx1"/>
                          </a:solidFill>
                          <a:effectLst/>
                        </a:rPr>
                        <a:t>אישור היעדרות מבית הספר.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8829814"/>
                  </a:ext>
                </a:extLst>
              </a:tr>
              <a:tr h="760996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1386232"/>
                  </a:ext>
                </a:extLst>
              </a:tr>
              <a:tr h="760996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5261331"/>
                  </a:ext>
                </a:extLst>
              </a:tr>
            </a:tbl>
          </a:graphicData>
        </a:graphic>
      </p:graphicFrame>
      <p:cxnSp>
        <p:nvCxnSpPr>
          <p:cNvPr id="3" name="מחבר מרפקי 2"/>
          <p:cNvCxnSpPr/>
          <p:nvPr/>
        </p:nvCxnSpPr>
        <p:spPr>
          <a:xfrm>
            <a:off x="8321040" y="1330960"/>
            <a:ext cx="203200" cy="30480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1807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6211" y="576296"/>
            <a:ext cx="1719579" cy="114201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1" y="6641431"/>
            <a:ext cx="12192000" cy="226195"/>
          </a:xfrm>
          <a:prstGeom prst="rect">
            <a:avLst/>
          </a:prstGeom>
          <a:solidFill>
            <a:srgbClr val="E123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33"/>
          </a:p>
        </p:txBody>
      </p:sp>
      <p:sp>
        <p:nvSpPr>
          <p:cNvPr id="17" name="TextBox 16"/>
          <p:cNvSpPr txBox="1"/>
          <p:nvPr/>
        </p:nvSpPr>
        <p:spPr>
          <a:xfrm>
            <a:off x="2213005" y="5227065"/>
            <a:ext cx="799664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800" dirty="0"/>
          </a:p>
          <a:p>
            <a:r>
              <a:rPr lang="en-US" sz="2800" dirty="0"/>
              <a:t> </a:t>
            </a:r>
          </a:p>
        </p:txBody>
      </p:sp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9674930"/>
              </p:ext>
            </p:extLst>
          </p:nvPr>
        </p:nvGraphicFramePr>
        <p:xfrm>
          <a:off x="1349189" y="1821699"/>
          <a:ext cx="9724271" cy="4565976"/>
        </p:xfrm>
        <a:graphic>
          <a:graphicData uri="http://schemas.openxmlformats.org/drawingml/2006/table">
            <a:tbl>
              <a:tblPr rtl="1" firstRow="1" firstCol="1" bandRow="1">
                <a:tableStyleId>{93296810-A885-4BE3-A3E7-6D5BEEA58F35}</a:tableStyleId>
              </a:tblPr>
              <a:tblGrid>
                <a:gridCol w="3760353">
                  <a:extLst>
                    <a:ext uri="{9D8B030D-6E8A-4147-A177-3AD203B41FA5}">
                      <a16:colId xmlns:a16="http://schemas.microsoft.com/office/drawing/2014/main" val="3016342656"/>
                    </a:ext>
                  </a:extLst>
                </a:gridCol>
                <a:gridCol w="2993683">
                  <a:extLst>
                    <a:ext uri="{9D8B030D-6E8A-4147-A177-3AD203B41FA5}">
                      <a16:colId xmlns:a16="http://schemas.microsoft.com/office/drawing/2014/main" val="1055467800"/>
                    </a:ext>
                  </a:extLst>
                </a:gridCol>
                <a:gridCol w="2970235">
                  <a:extLst>
                    <a:ext uri="{9D8B030D-6E8A-4147-A177-3AD203B41FA5}">
                      <a16:colId xmlns:a16="http://schemas.microsoft.com/office/drawing/2014/main" val="1643075625"/>
                    </a:ext>
                  </a:extLst>
                </a:gridCol>
              </a:tblGrid>
              <a:tr h="380498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solidFill>
                            <a:schemeClr val="tx1"/>
                          </a:solidFill>
                          <a:effectLst/>
                        </a:rPr>
                        <a:t>האירועים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kern="1200" dirty="0">
                          <a:solidFill>
                            <a:schemeClr val="tx1"/>
                          </a:solidFill>
                          <a:effectLst/>
                        </a:rPr>
                        <a:t>תוצאות  המעשה לגבי הפרט</a:t>
                      </a: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kern="1200" dirty="0">
                          <a:solidFill>
                            <a:schemeClr val="tx1"/>
                          </a:solidFill>
                          <a:effectLst/>
                        </a:rPr>
                        <a:t>תוצאות המעשה לגבי הכלל</a:t>
                      </a: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9736864"/>
                  </a:ext>
                </a:extLst>
              </a:tr>
              <a:tr h="760996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</a:endParaRPr>
                    </a:p>
                    <a:p>
                      <a:pPr marL="342900" lvl="0" indent="-342900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cs"/>
                        <a:buAutoNum type="hebrew2Minus"/>
                      </a:pPr>
                      <a:r>
                        <a:rPr lang="he-IL" sz="1600" dirty="0">
                          <a:effectLst/>
                        </a:rPr>
                        <a:t>כיצד ירגיש כל אחד</a:t>
                      </a:r>
                      <a:endParaRPr lang="en-US" sz="1600" dirty="0">
                        <a:effectLst/>
                      </a:endParaRPr>
                    </a:p>
                    <a:p>
                      <a:pPr marL="457200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</a:rPr>
                        <a:t> מהם בשעת המעשה?</a:t>
                      </a:r>
                      <a:endParaRPr lang="en-US" sz="1600" dirty="0">
                        <a:effectLst/>
                      </a:endParaRPr>
                    </a:p>
                    <a:p>
                      <a:pPr marL="342900" lvl="0" indent="-342900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cs"/>
                        <a:buAutoNum type="hebrew2Minus"/>
                      </a:pPr>
                      <a:r>
                        <a:rPr lang="he-IL" sz="1600" dirty="0">
                          <a:effectLst/>
                        </a:rPr>
                        <a:t>כיצד ירגיש כשייתפס?</a:t>
                      </a:r>
                      <a:endParaRPr lang="en-US" sz="1600" dirty="0">
                        <a:effectLst/>
                      </a:endParaRPr>
                    </a:p>
                    <a:p>
                      <a:pPr marL="342900" lvl="0" indent="-342900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cs"/>
                        <a:buAutoNum type="hebrew2Minus"/>
                      </a:pPr>
                      <a:r>
                        <a:rPr lang="he-IL" sz="1600" dirty="0">
                          <a:effectLst/>
                        </a:rPr>
                        <a:t>כיצד ירגיש כשייענש?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</a:endParaRPr>
                    </a:p>
                    <a:p>
                      <a:pPr marL="342900" lvl="0" indent="-342900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cs"/>
                        <a:buAutoNum type="hebrew2Minus"/>
                      </a:pPr>
                      <a:r>
                        <a:rPr lang="he-IL" sz="1600" dirty="0">
                          <a:effectLst/>
                        </a:rPr>
                        <a:t>מי נפגע ממעשה זה?</a:t>
                      </a:r>
                      <a:endParaRPr lang="en-US" sz="1600" dirty="0">
                        <a:effectLst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</a:endParaRPr>
                    </a:p>
                    <a:p>
                      <a:pPr marL="342900" lvl="0" indent="-342900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cs"/>
                        <a:buAutoNum type="hebrew2Minus"/>
                      </a:pPr>
                      <a:r>
                        <a:rPr lang="he-IL" sz="1600" dirty="0">
                          <a:effectLst/>
                        </a:rPr>
                        <a:t>על מי זה משפיע? </a:t>
                      </a:r>
                      <a:endParaRPr lang="en-US" sz="1600" dirty="0">
                        <a:effectLst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</a:rPr>
                        <a:t>            כיצד?</a:t>
                      </a:r>
                      <a:endParaRPr lang="en-US" sz="1600" dirty="0">
                        <a:effectLst/>
                      </a:endParaRPr>
                    </a:p>
                    <a:p>
                      <a:pPr marL="342900" lvl="0" indent="-342900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cs"/>
                        <a:buAutoNum type="hebrew2Minus"/>
                      </a:pPr>
                      <a:r>
                        <a:rPr lang="he-IL" sz="1600" dirty="0">
                          <a:effectLst/>
                        </a:rPr>
                        <a:t>מה היה קורה אילו </a:t>
                      </a:r>
                      <a:endParaRPr lang="en-US" sz="1600" dirty="0">
                        <a:effectLst/>
                      </a:endParaRPr>
                    </a:p>
                    <a:p>
                      <a:pPr marL="457200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</a:rPr>
                        <a:t>העלימו עין מן המעשה?</a:t>
                      </a:r>
                      <a:endParaRPr lang="en-US" sz="1600" dirty="0">
                        <a:effectLst/>
                      </a:endParaRPr>
                    </a:p>
                    <a:p>
                      <a:pPr marL="342900" lvl="0" indent="-342900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cs"/>
                        <a:buAutoNum type="hebrew2Minus"/>
                      </a:pPr>
                      <a:r>
                        <a:rPr lang="he-IL" sz="1600" dirty="0">
                          <a:effectLst/>
                        </a:rPr>
                        <a:t>מה היה קורה אילו כולם</a:t>
                      </a:r>
                      <a:endParaRPr lang="en-US" sz="1600" dirty="0">
                        <a:effectLst/>
                      </a:endParaRPr>
                    </a:p>
                    <a:p>
                      <a:pPr marL="457200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</a:rPr>
                        <a:t> היו נוהגים כך?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5017316"/>
                  </a:ext>
                </a:extLst>
              </a:tr>
              <a:tr h="760996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7032537"/>
                  </a:ext>
                </a:extLst>
              </a:tr>
              <a:tr h="1141494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8829814"/>
                  </a:ext>
                </a:extLst>
              </a:tr>
              <a:tr h="760996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solidFill>
                            <a:schemeClr val="tx1"/>
                          </a:solidFill>
                          <a:effectLst/>
                        </a:rPr>
                        <a:t>4. דני קטף פירות מפרדס בשעת טיול.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1386232"/>
                  </a:ext>
                </a:extLst>
              </a:tr>
              <a:tr h="760996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5261331"/>
                  </a:ext>
                </a:extLst>
              </a:tr>
            </a:tbl>
          </a:graphicData>
        </a:graphic>
      </p:graphicFrame>
      <p:cxnSp>
        <p:nvCxnSpPr>
          <p:cNvPr id="3" name="מחבר מרפקי 2"/>
          <p:cNvCxnSpPr/>
          <p:nvPr/>
        </p:nvCxnSpPr>
        <p:spPr>
          <a:xfrm>
            <a:off x="8321040" y="1330960"/>
            <a:ext cx="203200" cy="30480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440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6211" y="576296"/>
            <a:ext cx="1719579" cy="114201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1" y="6641431"/>
            <a:ext cx="12192000" cy="226195"/>
          </a:xfrm>
          <a:prstGeom prst="rect">
            <a:avLst/>
          </a:prstGeom>
          <a:solidFill>
            <a:srgbClr val="E123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33"/>
          </a:p>
        </p:txBody>
      </p:sp>
      <p:sp>
        <p:nvSpPr>
          <p:cNvPr id="17" name="TextBox 16"/>
          <p:cNvSpPr txBox="1"/>
          <p:nvPr/>
        </p:nvSpPr>
        <p:spPr>
          <a:xfrm>
            <a:off x="2213005" y="5227065"/>
            <a:ext cx="799664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800" dirty="0"/>
          </a:p>
          <a:p>
            <a:r>
              <a:rPr lang="en-US" sz="2800" dirty="0"/>
              <a:t> </a:t>
            </a:r>
          </a:p>
        </p:txBody>
      </p:sp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1195132"/>
              </p:ext>
            </p:extLst>
          </p:nvPr>
        </p:nvGraphicFramePr>
        <p:xfrm>
          <a:off x="1349189" y="1821699"/>
          <a:ext cx="9724271" cy="4565976"/>
        </p:xfrm>
        <a:graphic>
          <a:graphicData uri="http://schemas.openxmlformats.org/drawingml/2006/table">
            <a:tbl>
              <a:tblPr rtl="1" firstRow="1" firstCol="1" bandRow="1">
                <a:tableStyleId>{93296810-A885-4BE3-A3E7-6D5BEEA58F35}</a:tableStyleId>
              </a:tblPr>
              <a:tblGrid>
                <a:gridCol w="3760353">
                  <a:extLst>
                    <a:ext uri="{9D8B030D-6E8A-4147-A177-3AD203B41FA5}">
                      <a16:colId xmlns:a16="http://schemas.microsoft.com/office/drawing/2014/main" val="3016342656"/>
                    </a:ext>
                  </a:extLst>
                </a:gridCol>
                <a:gridCol w="2993683">
                  <a:extLst>
                    <a:ext uri="{9D8B030D-6E8A-4147-A177-3AD203B41FA5}">
                      <a16:colId xmlns:a16="http://schemas.microsoft.com/office/drawing/2014/main" val="1055467800"/>
                    </a:ext>
                  </a:extLst>
                </a:gridCol>
                <a:gridCol w="2970235">
                  <a:extLst>
                    <a:ext uri="{9D8B030D-6E8A-4147-A177-3AD203B41FA5}">
                      <a16:colId xmlns:a16="http://schemas.microsoft.com/office/drawing/2014/main" val="1643075625"/>
                    </a:ext>
                  </a:extLst>
                </a:gridCol>
              </a:tblGrid>
              <a:tr h="380498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solidFill>
                            <a:schemeClr val="tx1"/>
                          </a:solidFill>
                          <a:effectLst/>
                        </a:rPr>
                        <a:t>האירועים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kern="1200" dirty="0">
                          <a:solidFill>
                            <a:schemeClr val="tx1"/>
                          </a:solidFill>
                          <a:effectLst/>
                        </a:rPr>
                        <a:t>תוצאות  המעשה לגבי הפרט</a:t>
                      </a: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kern="1200" dirty="0">
                          <a:solidFill>
                            <a:schemeClr val="tx1"/>
                          </a:solidFill>
                          <a:effectLst/>
                        </a:rPr>
                        <a:t>תוצאות המעשה לגבי הכלל</a:t>
                      </a: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9736864"/>
                  </a:ext>
                </a:extLst>
              </a:tr>
              <a:tr h="760996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</a:endParaRPr>
                    </a:p>
                    <a:p>
                      <a:pPr marL="342900" lvl="0" indent="-342900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cs"/>
                        <a:buAutoNum type="hebrew2Minus"/>
                      </a:pPr>
                      <a:r>
                        <a:rPr lang="he-IL" sz="1600" dirty="0">
                          <a:effectLst/>
                        </a:rPr>
                        <a:t>כיצד ירגיש כל אחד</a:t>
                      </a:r>
                      <a:endParaRPr lang="en-US" sz="1600" dirty="0">
                        <a:effectLst/>
                      </a:endParaRPr>
                    </a:p>
                    <a:p>
                      <a:pPr marL="457200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</a:rPr>
                        <a:t> מהם בשעת המעשה?</a:t>
                      </a:r>
                      <a:endParaRPr lang="en-US" sz="1600" dirty="0">
                        <a:effectLst/>
                      </a:endParaRPr>
                    </a:p>
                    <a:p>
                      <a:pPr marL="342900" lvl="0" indent="-342900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cs"/>
                        <a:buAutoNum type="hebrew2Minus"/>
                      </a:pPr>
                      <a:r>
                        <a:rPr lang="he-IL" sz="1600" dirty="0">
                          <a:effectLst/>
                        </a:rPr>
                        <a:t>כיצד ירגיש כשייתפס?</a:t>
                      </a:r>
                      <a:endParaRPr lang="en-US" sz="1600" dirty="0">
                        <a:effectLst/>
                      </a:endParaRPr>
                    </a:p>
                    <a:p>
                      <a:pPr marL="342900" lvl="0" indent="-342900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cs"/>
                        <a:buAutoNum type="hebrew2Minus"/>
                      </a:pPr>
                      <a:r>
                        <a:rPr lang="he-IL" sz="1600" dirty="0">
                          <a:effectLst/>
                        </a:rPr>
                        <a:t>כיצד ירגיש כשייענש?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</a:endParaRPr>
                    </a:p>
                    <a:p>
                      <a:pPr marL="342900" lvl="0" indent="-342900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cs"/>
                        <a:buAutoNum type="hebrew2Minus"/>
                      </a:pPr>
                      <a:r>
                        <a:rPr lang="he-IL" sz="1600" dirty="0">
                          <a:effectLst/>
                        </a:rPr>
                        <a:t>מי נפגע ממעשה זה?</a:t>
                      </a:r>
                      <a:endParaRPr lang="en-US" sz="1600" dirty="0">
                        <a:effectLst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</a:endParaRPr>
                    </a:p>
                    <a:p>
                      <a:pPr marL="342900" lvl="0" indent="-342900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cs"/>
                        <a:buAutoNum type="hebrew2Minus"/>
                      </a:pPr>
                      <a:r>
                        <a:rPr lang="he-IL" sz="1600" dirty="0">
                          <a:effectLst/>
                        </a:rPr>
                        <a:t>על מי זה משפיע? </a:t>
                      </a:r>
                      <a:endParaRPr lang="en-US" sz="1600" dirty="0">
                        <a:effectLst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</a:rPr>
                        <a:t>            כיצד?</a:t>
                      </a:r>
                      <a:endParaRPr lang="en-US" sz="1600" dirty="0">
                        <a:effectLst/>
                      </a:endParaRPr>
                    </a:p>
                    <a:p>
                      <a:pPr marL="342900" lvl="0" indent="-342900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cs"/>
                        <a:buAutoNum type="hebrew2Minus"/>
                      </a:pPr>
                      <a:r>
                        <a:rPr lang="he-IL" sz="1600" dirty="0">
                          <a:effectLst/>
                        </a:rPr>
                        <a:t>מה היה קורה אילו </a:t>
                      </a:r>
                      <a:endParaRPr lang="en-US" sz="1600" dirty="0">
                        <a:effectLst/>
                      </a:endParaRPr>
                    </a:p>
                    <a:p>
                      <a:pPr marL="457200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</a:rPr>
                        <a:t>העלימו עין מן המעשה?</a:t>
                      </a:r>
                      <a:endParaRPr lang="en-US" sz="1600" dirty="0">
                        <a:effectLst/>
                      </a:endParaRPr>
                    </a:p>
                    <a:p>
                      <a:pPr marL="342900" lvl="0" indent="-342900" rtl="1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cs"/>
                        <a:buAutoNum type="hebrew2Minus"/>
                      </a:pPr>
                      <a:r>
                        <a:rPr lang="he-IL" sz="1600" dirty="0">
                          <a:effectLst/>
                        </a:rPr>
                        <a:t>מה היה קורה אילו כולם</a:t>
                      </a:r>
                      <a:endParaRPr lang="en-US" sz="1600" dirty="0">
                        <a:effectLst/>
                      </a:endParaRPr>
                    </a:p>
                    <a:p>
                      <a:pPr marL="457200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</a:rPr>
                        <a:t> היו נוהגים כך?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5017316"/>
                  </a:ext>
                </a:extLst>
              </a:tr>
              <a:tr h="760996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7032537"/>
                  </a:ext>
                </a:extLst>
              </a:tr>
              <a:tr h="1141494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8829814"/>
                  </a:ext>
                </a:extLst>
              </a:tr>
              <a:tr h="760996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1386232"/>
                  </a:ext>
                </a:extLst>
              </a:tr>
              <a:tr h="760996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10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r>
                        <a:rPr lang="he-IL" sz="1600" dirty="0">
                          <a:solidFill>
                            <a:schemeClr val="tx1"/>
                          </a:solidFill>
                          <a:effectLst/>
                        </a:rPr>
                        <a:t>.רוני העתיק במבחן.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5261331"/>
                  </a:ext>
                </a:extLst>
              </a:tr>
            </a:tbl>
          </a:graphicData>
        </a:graphic>
      </p:graphicFrame>
      <p:cxnSp>
        <p:nvCxnSpPr>
          <p:cNvPr id="3" name="מחבר מרפקי 2"/>
          <p:cNvCxnSpPr/>
          <p:nvPr/>
        </p:nvCxnSpPr>
        <p:spPr>
          <a:xfrm>
            <a:off x="8321040" y="1330960"/>
            <a:ext cx="203200" cy="30480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3115719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380</Words>
  <Application>Microsoft Office PowerPoint</Application>
  <PresentationFormat>מסך רחב</PresentationFormat>
  <Paragraphs>115</Paragraphs>
  <Slides>5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ערכת נושא Office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Mali Elias</dc:creator>
  <cp:lastModifiedBy>אורית שלו</cp:lastModifiedBy>
  <cp:revision>3</cp:revision>
  <dcterms:created xsi:type="dcterms:W3CDTF">2020-09-26T16:48:03Z</dcterms:created>
  <dcterms:modified xsi:type="dcterms:W3CDTF">2021-05-09T06:23:15Z</dcterms:modified>
</cp:coreProperties>
</file>