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B48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80C6-9473-4452-B5F5-01CA011097A4}" type="datetimeFigureOut">
              <a:rPr lang="he-IL" smtClean="0"/>
              <a:t>כ"ז/אייר/תשפ"א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429C-6586-4703-8626-1036326521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228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80C6-9473-4452-B5F5-01CA011097A4}" type="datetimeFigureOut">
              <a:rPr lang="he-IL" smtClean="0"/>
              <a:t>כ"ז/אייר/תשפ"א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429C-6586-4703-8626-1036326521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3274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80C6-9473-4452-B5F5-01CA011097A4}" type="datetimeFigureOut">
              <a:rPr lang="he-IL" smtClean="0"/>
              <a:t>כ"ז/אייר/תשפ"א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429C-6586-4703-8626-1036326521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3086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80C6-9473-4452-B5F5-01CA011097A4}" type="datetimeFigureOut">
              <a:rPr lang="he-IL" smtClean="0"/>
              <a:t>כ"ז/אייר/תשפ"א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429C-6586-4703-8626-1036326521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6753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80C6-9473-4452-B5F5-01CA011097A4}" type="datetimeFigureOut">
              <a:rPr lang="he-IL" smtClean="0"/>
              <a:t>כ"ז/אייר/תשפ"א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429C-6586-4703-8626-1036326521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229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80C6-9473-4452-B5F5-01CA011097A4}" type="datetimeFigureOut">
              <a:rPr lang="he-IL" smtClean="0"/>
              <a:t>כ"ז/אייר/תשפ"א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429C-6586-4703-8626-1036326521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277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80C6-9473-4452-B5F5-01CA011097A4}" type="datetimeFigureOut">
              <a:rPr lang="he-IL" smtClean="0"/>
              <a:t>כ"ז/אייר/תשפ"א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429C-6586-4703-8626-1036326521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028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80C6-9473-4452-B5F5-01CA011097A4}" type="datetimeFigureOut">
              <a:rPr lang="he-IL" smtClean="0"/>
              <a:t>כ"ז/אייר/תשפ"א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429C-6586-4703-8626-1036326521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099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80C6-9473-4452-B5F5-01CA011097A4}" type="datetimeFigureOut">
              <a:rPr lang="he-IL" smtClean="0"/>
              <a:t>כ"ז/אייר/תשפ"א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429C-6586-4703-8626-1036326521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723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80C6-9473-4452-B5F5-01CA011097A4}" type="datetimeFigureOut">
              <a:rPr lang="he-IL" smtClean="0"/>
              <a:t>כ"ז/אייר/תשפ"א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429C-6586-4703-8626-1036326521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665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80C6-9473-4452-B5F5-01CA011097A4}" type="datetimeFigureOut">
              <a:rPr lang="he-IL" smtClean="0"/>
              <a:t>כ"ז/אייר/תשפ"א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429C-6586-4703-8626-1036326521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797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080C6-9473-4452-B5F5-01CA011097A4}" type="datetimeFigureOut">
              <a:rPr lang="he-IL" smtClean="0"/>
              <a:t>כ"ז/אייר/תשפ"א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5429C-6586-4703-8626-1036326521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14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211" y="576296"/>
            <a:ext cx="1719579" cy="114201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" y="6641431"/>
            <a:ext cx="12192000" cy="226195"/>
          </a:xfrm>
          <a:prstGeom prst="rect">
            <a:avLst/>
          </a:prstGeom>
          <a:solidFill>
            <a:srgbClr val="E123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17" name="TextBox 16"/>
          <p:cNvSpPr txBox="1"/>
          <p:nvPr/>
        </p:nvSpPr>
        <p:spPr>
          <a:xfrm>
            <a:off x="2213005" y="5227065"/>
            <a:ext cx="79966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/>
          </a:p>
          <a:p>
            <a:r>
              <a:rPr lang="en-US" sz="2800" dirty="0"/>
              <a:t> </a:t>
            </a:r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181033"/>
              </p:ext>
            </p:extLst>
          </p:nvPr>
        </p:nvGraphicFramePr>
        <p:xfrm>
          <a:off x="1349189" y="1821699"/>
          <a:ext cx="9724271" cy="4565976"/>
        </p:xfrm>
        <a:graphic>
          <a:graphicData uri="http://schemas.openxmlformats.org/drawingml/2006/table">
            <a:tbl>
              <a:tblPr rtl="1" firstRow="1" firstCol="1" bandRow="1">
                <a:tableStyleId>{93296810-A885-4BE3-A3E7-6D5BEEA58F35}</a:tableStyleId>
              </a:tblPr>
              <a:tblGrid>
                <a:gridCol w="3760353">
                  <a:extLst>
                    <a:ext uri="{9D8B030D-6E8A-4147-A177-3AD203B41FA5}">
                      <a16:colId xmlns:a16="http://schemas.microsoft.com/office/drawing/2014/main" val="3016342656"/>
                    </a:ext>
                  </a:extLst>
                </a:gridCol>
                <a:gridCol w="2993683">
                  <a:extLst>
                    <a:ext uri="{9D8B030D-6E8A-4147-A177-3AD203B41FA5}">
                      <a16:colId xmlns:a16="http://schemas.microsoft.com/office/drawing/2014/main" val="1055467800"/>
                    </a:ext>
                  </a:extLst>
                </a:gridCol>
                <a:gridCol w="2970235">
                  <a:extLst>
                    <a:ext uri="{9D8B030D-6E8A-4147-A177-3AD203B41FA5}">
                      <a16:colId xmlns:a16="http://schemas.microsoft.com/office/drawing/2014/main" val="1643075625"/>
                    </a:ext>
                  </a:extLst>
                </a:gridCol>
              </a:tblGrid>
              <a:tr h="380498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effectLst/>
                        </a:rPr>
                        <a:t>האירועים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tx1"/>
                          </a:solidFill>
                          <a:effectLst/>
                        </a:rPr>
                        <a:t>תוצאות  המעשה לגבי הפרט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tx1"/>
                          </a:solidFill>
                          <a:effectLst/>
                        </a:rPr>
                        <a:t>תוצאות המעשה לגבי הכלל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736864"/>
                  </a:ext>
                </a:extLst>
              </a:tr>
              <a:tr h="76099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effectLst/>
                        </a:rPr>
                        <a:t>1.רמי 'סחב' כסף מהארנק של אמו כדי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effectLst/>
                        </a:rPr>
                        <a:t> לצאת לבילוי עם חבריו.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כיצד ירגיש כל אחד</a:t>
                      </a:r>
                      <a:endParaRPr lang="en-US" sz="1600" dirty="0">
                        <a:effectLst/>
                      </a:endParaRPr>
                    </a:p>
                    <a:p>
                      <a:pPr marL="457200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 מהם בשעת המעשה?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כיצד ירגיש כשייתפס?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כיצד ירגיש כשייענש?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מי נפגע ממעשה זה?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על מי זה משפיע? 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            כיצד?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מה היה קורה אילו </a:t>
                      </a:r>
                      <a:endParaRPr lang="en-US" sz="1600" dirty="0">
                        <a:effectLst/>
                      </a:endParaRPr>
                    </a:p>
                    <a:p>
                      <a:pPr marL="457200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העלימו עין מן המעשה?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מה היה קורה אילו כולם</a:t>
                      </a:r>
                      <a:endParaRPr lang="en-US" sz="1600" dirty="0">
                        <a:effectLst/>
                      </a:endParaRPr>
                    </a:p>
                    <a:p>
                      <a:pPr marL="457200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 היו נוהגים כך?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017316"/>
                  </a:ext>
                </a:extLst>
              </a:tr>
              <a:tr h="76099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032537"/>
                  </a:ext>
                </a:extLst>
              </a:tr>
              <a:tr h="114149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829814"/>
                  </a:ext>
                </a:extLst>
              </a:tr>
              <a:tr h="76099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386232"/>
                  </a:ext>
                </a:extLst>
              </a:tr>
              <a:tr h="76099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261331"/>
                  </a:ext>
                </a:extLst>
              </a:tr>
            </a:tbl>
          </a:graphicData>
        </a:graphic>
      </p:graphicFrame>
      <p:cxnSp>
        <p:nvCxnSpPr>
          <p:cNvPr id="3" name="מחבר מרפקי 2"/>
          <p:cNvCxnSpPr/>
          <p:nvPr/>
        </p:nvCxnSpPr>
        <p:spPr>
          <a:xfrm>
            <a:off x="8321040" y="1330960"/>
            <a:ext cx="203200" cy="3048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334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211" y="576296"/>
            <a:ext cx="1719579" cy="114201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" y="6641431"/>
            <a:ext cx="12192000" cy="226195"/>
          </a:xfrm>
          <a:prstGeom prst="rect">
            <a:avLst/>
          </a:prstGeom>
          <a:solidFill>
            <a:srgbClr val="E123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17" name="TextBox 16"/>
          <p:cNvSpPr txBox="1"/>
          <p:nvPr/>
        </p:nvSpPr>
        <p:spPr>
          <a:xfrm>
            <a:off x="2213005" y="5227065"/>
            <a:ext cx="79966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/>
          </a:p>
          <a:p>
            <a:r>
              <a:rPr lang="en-US" sz="2800" dirty="0"/>
              <a:t> </a:t>
            </a:r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249701"/>
              </p:ext>
            </p:extLst>
          </p:nvPr>
        </p:nvGraphicFramePr>
        <p:xfrm>
          <a:off x="1349189" y="1821699"/>
          <a:ext cx="9724271" cy="4565976"/>
        </p:xfrm>
        <a:graphic>
          <a:graphicData uri="http://schemas.openxmlformats.org/drawingml/2006/table">
            <a:tbl>
              <a:tblPr rtl="1" firstRow="1" firstCol="1" bandRow="1">
                <a:tableStyleId>{93296810-A885-4BE3-A3E7-6D5BEEA58F35}</a:tableStyleId>
              </a:tblPr>
              <a:tblGrid>
                <a:gridCol w="3760353">
                  <a:extLst>
                    <a:ext uri="{9D8B030D-6E8A-4147-A177-3AD203B41FA5}">
                      <a16:colId xmlns:a16="http://schemas.microsoft.com/office/drawing/2014/main" val="3016342656"/>
                    </a:ext>
                  </a:extLst>
                </a:gridCol>
                <a:gridCol w="2993683">
                  <a:extLst>
                    <a:ext uri="{9D8B030D-6E8A-4147-A177-3AD203B41FA5}">
                      <a16:colId xmlns:a16="http://schemas.microsoft.com/office/drawing/2014/main" val="1055467800"/>
                    </a:ext>
                  </a:extLst>
                </a:gridCol>
                <a:gridCol w="2970235">
                  <a:extLst>
                    <a:ext uri="{9D8B030D-6E8A-4147-A177-3AD203B41FA5}">
                      <a16:colId xmlns:a16="http://schemas.microsoft.com/office/drawing/2014/main" val="1643075625"/>
                    </a:ext>
                  </a:extLst>
                </a:gridCol>
              </a:tblGrid>
              <a:tr h="380498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effectLst/>
                        </a:rPr>
                        <a:t>האירועים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tx1"/>
                          </a:solidFill>
                          <a:effectLst/>
                        </a:rPr>
                        <a:t>תוצאות  המעשה לגבי הפרט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tx1"/>
                          </a:solidFill>
                          <a:effectLst/>
                        </a:rPr>
                        <a:t>תוצאות המעשה לגבי הכלל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736864"/>
                  </a:ext>
                </a:extLst>
              </a:tr>
              <a:tr h="76099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כיצד ירגיש כל אחד</a:t>
                      </a:r>
                      <a:endParaRPr lang="en-US" sz="1600" dirty="0">
                        <a:effectLst/>
                      </a:endParaRPr>
                    </a:p>
                    <a:p>
                      <a:pPr marL="457200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 מהם בשעת המעשה?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כיצד ירגיש כשייתפס?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כיצד ירגיש כשייענש?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מי נפגע ממעשה זה?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על מי זה משפיע? 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            כיצד?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מה היה קורה אילו </a:t>
                      </a:r>
                      <a:endParaRPr lang="en-US" sz="1600" dirty="0">
                        <a:effectLst/>
                      </a:endParaRPr>
                    </a:p>
                    <a:p>
                      <a:pPr marL="457200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העלימו עין מן המעשה?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מה היה קורה אילו כולם</a:t>
                      </a:r>
                      <a:endParaRPr lang="en-US" sz="1600" dirty="0">
                        <a:effectLst/>
                      </a:endParaRPr>
                    </a:p>
                    <a:p>
                      <a:pPr marL="457200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 היו נוהגים כך?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017316"/>
                  </a:ext>
                </a:extLst>
              </a:tr>
              <a:tr h="76099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effectLst/>
                        </a:rPr>
                        <a:t>2.ורד 'סחבה' סבון קטן מתוך סל גדול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effectLst/>
                        </a:rPr>
                        <a:t>בחנות כל- בו.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032537"/>
                  </a:ext>
                </a:extLst>
              </a:tr>
              <a:tr h="114149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829814"/>
                  </a:ext>
                </a:extLst>
              </a:tr>
              <a:tr h="76099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386232"/>
                  </a:ext>
                </a:extLst>
              </a:tr>
              <a:tr h="76099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261331"/>
                  </a:ext>
                </a:extLst>
              </a:tr>
            </a:tbl>
          </a:graphicData>
        </a:graphic>
      </p:graphicFrame>
      <p:cxnSp>
        <p:nvCxnSpPr>
          <p:cNvPr id="3" name="מחבר מרפקי 2"/>
          <p:cNvCxnSpPr/>
          <p:nvPr/>
        </p:nvCxnSpPr>
        <p:spPr>
          <a:xfrm>
            <a:off x="8321040" y="1330960"/>
            <a:ext cx="203200" cy="3048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8470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211" y="576296"/>
            <a:ext cx="1719579" cy="114201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" y="6641431"/>
            <a:ext cx="12192000" cy="226195"/>
          </a:xfrm>
          <a:prstGeom prst="rect">
            <a:avLst/>
          </a:prstGeom>
          <a:solidFill>
            <a:srgbClr val="E123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17" name="TextBox 16"/>
          <p:cNvSpPr txBox="1"/>
          <p:nvPr/>
        </p:nvSpPr>
        <p:spPr>
          <a:xfrm>
            <a:off x="2213005" y="5227065"/>
            <a:ext cx="79966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/>
          </a:p>
          <a:p>
            <a:r>
              <a:rPr lang="en-US" sz="2800" dirty="0"/>
              <a:t> </a:t>
            </a:r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270368"/>
              </p:ext>
            </p:extLst>
          </p:nvPr>
        </p:nvGraphicFramePr>
        <p:xfrm>
          <a:off x="1349189" y="1821699"/>
          <a:ext cx="9724271" cy="4565976"/>
        </p:xfrm>
        <a:graphic>
          <a:graphicData uri="http://schemas.openxmlformats.org/drawingml/2006/table">
            <a:tbl>
              <a:tblPr rtl="1" firstRow="1" firstCol="1" bandRow="1">
                <a:tableStyleId>{93296810-A885-4BE3-A3E7-6D5BEEA58F35}</a:tableStyleId>
              </a:tblPr>
              <a:tblGrid>
                <a:gridCol w="3760353">
                  <a:extLst>
                    <a:ext uri="{9D8B030D-6E8A-4147-A177-3AD203B41FA5}">
                      <a16:colId xmlns:a16="http://schemas.microsoft.com/office/drawing/2014/main" val="3016342656"/>
                    </a:ext>
                  </a:extLst>
                </a:gridCol>
                <a:gridCol w="2993683">
                  <a:extLst>
                    <a:ext uri="{9D8B030D-6E8A-4147-A177-3AD203B41FA5}">
                      <a16:colId xmlns:a16="http://schemas.microsoft.com/office/drawing/2014/main" val="1055467800"/>
                    </a:ext>
                  </a:extLst>
                </a:gridCol>
                <a:gridCol w="2970235">
                  <a:extLst>
                    <a:ext uri="{9D8B030D-6E8A-4147-A177-3AD203B41FA5}">
                      <a16:colId xmlns:a16="http://schemas.microsoft.com/office/drawing/2014/main" val="1643075625"/>
                    </a:ext>
                  </a:extLst>
                </a:gridCol>
              </a:tblGrid>
              <a:tr h="380498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effectLst/>
                        </a:rPr>
                        <a:t>האירועים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tx1"/>
                          </a:solidFill>
                          <a:effectLst/>
                        </a:rPr>
                        <a:t>תוצאות  המעשה לגבי הפרט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tx1"/>
                          </a:solidFill>
                          <a:effectLst/>
                        </a:rPr>
                        <a:t>תוצאות המעשה לגבי הכלל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736864"/>
                  </a:ext>
                </a:extLst>
              </a:tr>
              <a:tr h="76099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כיצד ירגיש כל אחד</a:t>
                      </a:r>
                      <a:endParaRPr lang="en-US" sz="1600" dirty="0">
                        <a:effectLst/>
                      </a:endParaRPr>
                    </a:p>
                    <a:p>
                      <a:pPr marL="457200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 מהם בשעת המעשה?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כיצד ירגיש כשייתפס?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כיצד ירגיש כשייענש?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מי נפגע ממעשה זה?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על מי זה משפיע? 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            כיצד?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מה היה קורה אילו </a:t>
                      </a:r>
                      <a:endParaRPr lang="en-US" sz="1600" dirty="0">
                        <a:effectLst/>
                      </a:endParaRPr>
                    </a:p>
                    <a:p>
                      <a:pPr marL="457200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העלימו עין מן המעשה?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מה היה קורה אילו כולם</a:t>
                      </a:r>
                      <a:endParaRPr lang="en-US" sz="1600" dirty="0">
                        <a:effectLst/>
                      </a:endParaRPr>
                    </a:p>
                    <a:p>
                      <a:pPr marL="457200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 היו נוהגים כך?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017316"/>
                  </a:ext>
                </a:extLst>
              </a:tr>
              <a:tr h="76099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032537"/>
                  </a:ext>
                </a:extLst>
              </a:tr>
              <a:tr h="114149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effectLst/>
                        </a:rPr>
                        <a:t>3.תמר זייפה את חתימת ההורים על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effectLst/>
                        </a:rPr>
                        <a:t>אישור היעדרות מבית הספר.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829814"/>
                  </a:ext>
                </a:extLst>
              </a:tr>
              <a:tr h="76099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386232"/>
                  </a:ext>
                </a:extLst>
              </a:tr>
              <a:tr h="76099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261331"/>
                  </a:ext>
                </a:extLst>
              </a:tr>
            </a:tbl>
          </a:graphicData>
        </a:graphic>
      </p:graphicFrame>
      <p:cxnSp>
        <p:nvCxnSpPr>
          <p:cNvPr id="3" name="מחבר מרפקי 2"/>
          <p:cNvCxnSpPr/>
          <p:nvPr/>
        </p:nvCxnSpPr>
        <p:spPr>
          <a:xfrm>
            <a:off x="8321040" y="1330960"/>
            <a:ext cx="203200" cy="3048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807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211" y="576296"/>
            <a:ext cx="1719579" cy="114201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" y="6641431"/>
            <a:ext cx="12192000" cy="226195"/>
          </a:xfrm>
          <a:prstGeom prst="rect">
            <a:avLst/>
          </a:prstGeom>
          <a:solidFill>
            <a:srgbClr val="E123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17" name="TextBox 16"/>
          <p:cNvSpPr txBox="1"/>
          <p:nvPr/>
        </p:nvSpPr>
        <p:spPr>
          <a:xfrm>
            <a:off x="2213005" y="5227065"/>
            <a:ext cx="79966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/>
          </a:p>
          <a:p>
            <a:r>
              <a:rPr lang="en-US" sz="2800" dirty="0"/>
              <a:t> </a:t>
            </a:r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674930"/>
              </p:ext>
            </p:extLst>
          </p:nvPr>
        </p:nvGraphicFramePr>
        <p:xfrm>
          <a:off x="1349189" y="1821699"/>
          <a:ext cx="9724271" cy="4565976"/>
        </p:xfrm>
        <a:graphic>
          <a:graphicData uri="http://schemas.openxmlformats.org/drawingml/2006/table">
            <a:tbl>
              <a:tblPr rtl="1" firstRow="1" firstCol="1" bandRow="1">
                <a:tableStyleId>{93296810-A885-4BE3-A3E7-6D5BEEA58F35}</a:tableStyleId>
              </a:tblPr>
              <a:tblGrid>
                <a:gridCol w="3760353">
                  <a:extLst>
                    <a:ext uri="{9D8B030D-6E8A-4147-A177-3AD203B41FA5}">
                      <a16:colId xmlns:a16="http://schemas.microsoft.com/office/drawing/2014/main" val="3016342656"/>
                    </a:ext>
                  </a:extLst>
                </a:gridCol>
                <a:gridCol w="2993683">
                  <a:extLst>
                    <a:ext uri="{9D8B030D-6E8A-4147-A177-3AD203B41FA5}">
                      <a16:colId xmlns:a16="http://schemas.microsoft.com/office/drawing/2014/main" val="1055467800"/>
                    </a:ext>
                  </a:extLst>
                </a:gridCol>
                <a:gridCol w="2970235">
                  <a:extLst>
                    <a:ext uri="{9D8B030D-6E8A-4147-A177-3AD203B41FA5}">
                      <a16:colId xmlns:a16="http://schemas.microsoft.com/office/drawing/2014/main" val="1643075625"/>
                    </a:ext>
                  </a:extLst>
                </a:gridCol>
              </a:tblGrid>
              <a:tr h="380498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effectLst/>
                        </a:rPr>
                        <a:t>האירועים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tx1"/>
                          </a:solidFill>
                          <a:effectLst/>
                        </a:rPr>
                        <a:t>תוצאות  המעשה לגבי הפרט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tx1"/>
                          </a:solidFill>
                          <a:effectLst/>
                        </a:rPr>
                        <a:t>תוצאות המעשה לגבי הכלל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736864"/>
                  </a:ext>
                </a:extLst>
              </a:tr>
              <a:tr h="76099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כיצד ירגיש כל אחד</a:t>
                      </a:r>
                      <a:endParaRPr lang="en-US" sz="1600" dirty="0">
                        <a:effectLst/>
                      </a:endParaRPr>
                    </a:p>
                    <a:p>
                      <a:pPr marL="457200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 מהם בשעת המעשה?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כיצד ירגיש כשייתפס?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כיצד ירגיש כשייענש?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מי נפגע ממעשה זה?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על מי זה משפיע? 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            כיצד?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מה היה קורה אילו </a:t>
                      </a:r>
                      <a:endParaRPr lang="en-US" sz="1600" dirty="0">
                        <a:effectLst/>
                      </a:endParaRPr>
                    </a:p>
                    <a:p>
                      <a:pPr marL="457200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העלימו עין מן המעשה?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מה היה קורה אילו כולם</a:t>
                      </a:r>
                      <a:endParaRPr lang="en-US" sz="1600" dirty="0">
                        <a:effectLst/>
                      </a:endParaRPr>
                    </a:p>
                    <a:p>
                      <a:pPr marL="457200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 היו נוהגים כך?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017316"/>
                  </a:ext>
                </a:extLst>
              </a:tr>
              <a:tr h="76099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032537"/>
                  </a:ext>
                </a:extLst>
              </a:tr>
              <a:tr h="114149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829814"/>
                  </a:ext>
                </a:extLst>
              </a:tr>
              <a:tr h="76099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effectLst/>
                        </a:rPr>
                        <a:t>4. דני קטף פירות מפרדס בשעת טיול.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386232"/>
                  </a:ext>
                </a:extLst>
              </a:tr>
              <a:tr h="76099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261331"/>
                  </a:ext>
                </a:extLst>
              </a:tr>
            </a:tbl>
          </a:graphicData>
        </a:graphic>
      </p:graphicFrame>
      <p:cxnSp>
        <p:nvCxnSpPr>
          <p:cNvPr id="3" name="מחבר מרפקי 2"/>
          <p:cNvCxnSpPr/>
          <p:nvPr/>
        </p:nvCxnSpPr>
        <p:spPr>
          <a:xfrm>
            <a:off x="8321040" y="1330960"/>
            <a:ext cx="203200" cy="3048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40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211" y="576296"/>
            <a:ext cx="1719579" cy="114201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" y="6641431"/>
            <a:ext cx="12192000" cy="226195"/>
          </a:xfrm>
          <a:prstGeom prst="rect">
            <a:avLst/>
          </a:prstGeom>
          <a:solidFill>
            <a:srgbClr val="E123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17" name="TextBox 16"/>
          <p:cNvSpPr txBox="1"/>
          <p:nvPr/>
        </p:nvSpPr>
        <p:spPr>
          <a:xfrm>
            <a:off x="2213005" y="5227065"/>
            <a:ext cx="79966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/>
          </a:p>
          <a:p>
            <a:r>
              <a:rPr lang="en-US" sz="2800" dirty="0"/>
              <a:t> </a:t>
            </a:r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195132"/>
              </p:ext>
            </p:extLst>
          </p:nvPr>
        </p:nvGraphicFramePr>
        <p:xfrm>
          <a:off x="1349189" y="1821699"/>
          <a:ext cx="9724271" cy="4565976"/>
        </p:xfrm>
        <a:graphic>
          <a:graphicData uri="http://schemas.openxmlformats.org/drawingml/2006/table">
            <a:tbl>
              <a:tblPr rtl="1" firstRow="1" firstCol="1" bandRow="1">
                <a:tableStyleId>{93296810-A885-4BE3-A3E7-6D5BEEA58F35}</a:tableStyleId>
              </a:tblPr>
              <a:tblGrid>
                <a:gridCol w="3760353">
                  <a:extLst>
                    <a:ext uri="{9D8B030D-6E8A-4147-A177-3AD203B41FA5}">
                      <a16:colId xmlns:a16="http://schemas.microsoft.com/office/drawing/2014/main" val="3016342656"/>
                    </a:ext>
                  </a:extLst>
                </a:gridCol>
                <a:gridCol w="2993683">
                  <a:extLst>
                    <a:ext uri="{9D8B030D-6E8A-4147-A177-3AD203B41FA5}">
                      <a16:colId xmlns:a16="http://schemas.microsoft.com/office/drawing/2014/main" val="1055467800"/>
                    </a:ext>
                  </a:extLst>
                </a:gridCol>
                <a:gridCol w="2970235">
                  <a:extLst>
                    <a:ext uri="{9D8B030D-6E8A-4147-A177-3AD203B41FA5}">
                      <a16:colId xmlns:a16="http://schemas.microsoft.com/office/drawing/2014/main" val="1643075625"/>
                    </a:ext>
                  </a:extLst>
                </a:gridCol>
              </a:tblGrid>
              <a:tr h="380498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effectLst/>
                        </a:rPr>
                        <a:t>האירועים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tx1"/>
                          </a:solidFill>
                          <a:effectLst/>
                        </a:rPr>
                        <a:t>תוצאות  המעשה לגבי הפרט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>
                          <a:solidFill>
                            <a:schemeClr val="tx1"/>
                          </a:solidFill>
                          <a:effectLst/>
                        </a:rPr>
                        <a:t>תוצאות המעשה לגבי הכלל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736864"/>
                  </a:ext>
                </a:extLst>
              </a:tr>
              <a:tr h="76099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כיצד ירגיש כל אחד</a:t>
                      </a:r>
                      <a:endParaRPr lang="en-US" sz="1600" dirty="0">
                        <a:effectLst/>
                      </a:endParaRPr>
                    </a:p>
                    <a:p>
                      <a:pPr marL="457200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 מהם בשעת המעשה?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כיצד ירגיש כשייתפס?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כיצד ירגיש כשייענש?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מי נפגע ממעשה זה?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על מי זה משפיע? </a:t>
                      </a:r>
                      <a:endParaRPr lang="en-US" sz="1600" dirty="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            כיצד?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מה היה קורה אילו </a:t>
                      </a:r>
                      <a:endParaRPr lang="en-US" sz="1600" dirty="0">
                        <a:effectLst/>
                      </a:endParaRPr>
                    </a:p>
                    <a:p>
                      <a:pPr marL="457200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העלימו עין מן המעשה?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cs"/>
                        <a:buAutoNum type="hebrew2Minus"/>
                      </a:pPr>
                      <a:r>
                        <a:rPr lang="he-IL" sz="1600" dirty="0">
                          <a:effectLst/>
                        </a:rPr>
                        <a:t>מה היה קורה אילו כולם</a:t>
                      </a:r>
                      <a:endParaRPr lang="en-US" sz="1600" dirty="0">
                        <a:effectLst/>
                      </a:endParaRPr>
                    </a:p>
                    <a:p>
                      <a:pPr marL="457200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 היו נוהגים כך?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017316"/>
                  </a:ext>
                </a:extLst>
              </a:tr>
              <a:tr h="76099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032537"/>
                  </a:ext>
                </a:extLst>
              </a:tr>
              <a:tr h="114149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829814"/>
                  </a:ext>
                </a:extLst>
              </a:tr>
              <a:tr h="76099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386232"/>
                  </a:ext>
                </a:extLst>
              </a:tr>
              <a:tr h="76099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he-IL" sz="1600" dirty="0">
                          <a:solidFill>
                            <a:schemeClr val="tx1"/>
                          </a:solidFill>
                          <a:effectLst/>
                        </a:rPr>
                        <a:t>.רוני העתיק במבחן.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261331"/>
                  </a:ext>
                </a:extLst>
              </a:tr>
            </a:tbl>
          </a:graphicData>
        </a:graphic>
      </p:graphicFrame>
      <p:cxnSp>
        <p:nvCxnSpPr>
          <p:cNvPr id="3" name="מחבר מרפקי 2"/>
          <p:cNvCxnSpPr/>
          <p:nvPr/>
        </p:nvCxnSpPr>
        <p:spPr>
          <a:xfrm>
            <a:off x="8321040" y="1330960"/>
            <a:ext cx="203200" cy="3048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11571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380</Words>
  <Application>Microsoft Office PowerPoint</Application>
  <PresentationFormat>מסך רחב</PresentationFormat>
  <Paragraphs>115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Mali Elias</dc:creator>
  <cp:lastModifiedBy>אורית שלו</cp:lastModifiedBy>
  <cp:revision>3</cp:revision>
  <dcterms:created xsi:type="dcterms:W3CDTF">2020-09-26T16:48:03Z</dcterms:created>
  <dcterms:modified xsi:type="dcterms:W3CDTF">2021-05-09T06:23:15Z</dcterms:modified>
</cp:coreProperties>
</file>