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media/image8.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6" r:id="rId1"/>
    <p:sldMasterId id="2147483691" r:id="rId2"/>
    <p:sldMasterId id="2147483679" r:id="rId3"/>
  </p:sldMasterIdLst>
  <p:notesMasterIdLst>
    <p:notesMasterId r:id="rId23"/>
  </p:notesMasterIdLst>
  <p:handoutMasterIdLst>
    <p:handoutMasterId r:id="rId24"/>
  </p:handoutMasterIdLst>
  <p:sldIdLst>
    <p:sldId id="256" r:id="rId4"/>
    <p:sldId id="303" r:id="rId5"/>
    <p:sldId id="304" r:id="rId6"/>
    <p:sldId id="305" r:id="rId7"/>
    <p:sldId id="307" r:id="rId8"/>
    <p:sldId id="308" r:id="rId9"/>
    <p:sldId id="313" r:id="rId10"/>
    <p:sldId id="292" r:id="rId11"/>
    <p:sldId id="294" r:id="rId12"/>
    <p:sldId id="309" r:id="rId13"/>
    <p:sldId id="316" r:id="rId14"/>
    <p:sldId id="315" r:id="rId15"/>
    <p:sldId id="310" r:id="rId16"/>
    <p:sldId id="317" r:id="rId17"/>
    <p:sldId id="318" r:id="rId18"/>
    <p:sldId id="261" r:id="rId19"/>
    <p:sldId id="282" r:id="rId20"/>
    <p:sldId id="312" r:id="rId21"/>
    <p:sldId id="319" r:id="rId22"/>
  </p:sldIdLst>
  <p:sldSz cx="9144000" cy="6858000" type="screen4x3"/>
  <p:notesSz cx="9144000" cy="6858000"/>
  <p:embeddedFontLst>
    <p:embeddedFont>
      <p:font typeface="Calibri" panose="020F0502020204030204" pitchFamily="34" charset="0"/>
      <p:regular r:id="rId25"/>
      <p:bold r:id="rId26"/>
      <p:italic r:id="rId27"/>
      <p:boldItalic r:id="rId28"/>
    </p:embeddedFont>
    <p:embeddedFont>
      <p:font typeface="David" panose="020E0502060401010101" pitchFamily="34" charset="-79"/>
      <p:regular r:id="rId29"/>
      <p:bold r:id="rId30"/>
    </p:embeddedFont>
    <p:embeddedFont>
      <p:font typeface="FbSpacer Regular" panose="02020603050405020304" charset="-79"/>
      <p:regular r:id="rId31"/>
    </p:embeddedFont>
    <p:embeddedFont>
      <p:font typeface="Heebo" panose="020B0604020202020204" pitchFamily="2" charset="-79"/>
      <p:regular r:id="rId32"/>
      <p:bold r:id="rId33"/>
    </p:embeddedFont>
    <p:embeddedFont>
      <p:font typeface="Heebo Light" panose="020B0604020202020204" pitchFamily="2" charset="-79"/>
      <p:regular r:id="rId34"/>
    </p:embeddedFont>
    <p:embeddedFont>
      <p:font typeface="Rubik" panose="020B0604020202020204" charset="-79"/>
      <p:regular r:id="rId35"/>
      <p:bold r:id="rId36"/>
      <p:italic r:id="rId37"/>
      <p:boldItalic r:id="rId38"/>
    </p:embeddedFont>
    <p:embeddedFont>
      <p:font typeface="Rubik Medium" panose="020B0604020202020204" charset="-79"/>
      <p:regular r:id="rId39"/>
      <p:italic r:id="rId40"/>
    </p:embeddedFont>
  </p:embeddedFontLst>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662"/>
    <a:srgbClr val="5AA23F"/>
    <a:srgbClr val="43B649"/>
    <a:srgbClr val="87C153"/>
    <a:srgbClr val="1A6887"/>
    <a:srgbClr val="B12E6A"/>
    <a:srgbClr val="569BB4"/>
    <a:srgbClr val="00ACA0"/>
    <a:srgbClr val="FFD200"/>
    <a:srgbClr val="D7E3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72" autoAdjust="0"/>
    <p:restoredTop sz="79174" autoAdjust="0"/>
  </p:normalViewPr>
  <p:slideViewPr>
    <p:cSldViewPr>
      <p:cViewPr varScale="1">
        <p:scale>
          <a:sx n="67" d="100"/>
          <a:sy n="67" d="100"/>
        </p:scale>
        <p:origin x="1348" y="44"/>
      </p:cViewPr>
      <p:guideLst>
        <p:guide orient="horz" pos="2880"/>
        <p:guide pos="2160"/>
      </p:guideLst>
    </p:cSldViewPr>
  </p:slideViewPr>
  <p:notesTextViewPr>
    <p:cViewPr>
      <p:scale>
        <a:sx n="100" d="100"/>
        <a:sy n="100" d="100"/>
      </p:scale>
      <p:origin x="0" y="0"/>
    </p:cViewPr>
  </p:notesTextViewPr>
  <p:notesViewPr>
    <p:cSldViewPr>
      <p:cViewPr varScale="1">
        <p:scale>
          <a:sx n="83" d="100"/>
          <a:sy n="83" d="100"/>
        </p:scale>
        <p:origin x="1507"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8.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5181600" y="0"/>
            <a:ext cx="3962400" cy="3444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8" y="0"/>
            <a:ext cx="3962400" cy="344488"/>
          </a:xfrm>
          <a:prstGeom prst="rect">
            <a:avLst/>
          </a:prstGeom>
        </p:spPr>
        <p:txBody>
          <a:bodyPr vert="horz" lIns="91440" tIns="45720" rIns="91440" bIns="45720" rtlCol="1"/>
          <a:lstStyle>
            <a:lvl1pPr algn="l">
              <a:defRPr sz="1200"/>
            </a:lvl1pPr>
          </a:lstStyle>
          <a:p>
            <a:fld id="{10DFE508-800D-43CF-A60B-61649FC96FE7}" type="datetimeFigureOut">
              <a:rPr lang="he-IL" smtClean="0"/>
              <a:t>י"ג/סיון/תשפ"א</a:t>
            </a:fld>
            <a:endParaRPr lang="he-IL"/>
          </a:p>
        </p:txBody>
      </p:sp>
      <p:sp>
        <p:nvSpPr>
          <p:cNvPr id="4" name="מציין מיקום של כותרת תחתונה 3"/>
          <p:cNvSpPr>
            <a:spLocks noGrp="1"/>
          </p:cNvSpPr>
          <p:nvPr>
            <p:ph type="ftr" sz="quarter" idx="2"/>
          </p:nvPr>
        </p:nvSpPr>
        <p:spPr>
          <a:xfrm>
            <a:off x="5181600" y="6513513"/>
            <a:ext cx="3962400" cy="344487"/>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8" y="6513513"/>
            <a:ext cx="3962400" cy="344487"/>
          </a:xfrm>
          <a:prstGeom prst="rect">
            <a:avLst/>
          </a:prstGeom>
        </p:spPr>
        <p:txBody>
          <a:bodyPr vert="horz" lIns="91440" tIns="45720" rIns="91440" bIns="45720" rtlCol="1" anchor="b"/>
          <a:lstStyle>
            <a:lvl1pPr algn="l">
              <a:defRPr sz="1200"/>
            </a:lvl1pPr>
          </a:lstStyle>
          <a:p>
            <a:fld id="{17C3A949-D6CB-48B4-A3D7-B809E2216F7F}" type="slidenum">
              <a:rPr lang="he-IL" smtClean="0"/>
              <a:t>‹#›</a:t>
            </a:fld>
            <a:endParaRPr lang="he-IL"/>
          </a:p>
        </p:txBody>
      </p:sp>
    </p:spTree>
    <p:extLst>
      <p:ext uri="{BB962C8B-B14F-4D97-AF65-F5344CB8AC3E}">
        <p14:creationId xmlns:p14="http://schemas.microsoft.com/office/powerpoint/2010/main" val="2431909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75272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927155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075322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55634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537155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776510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E96D635C-456F-4130-85C1-C3236D5BD54D}" type="datetimeFigureOut">
              <a:rPr lang="en-US" smtClean="0"/>
              <a:t>5/24/2021</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FDEB2052-74C7-49BA-B422-2F50D75C1C3B}" type="slidenum">
              <a:rPr lang="en-US" smtClean="0"/>
              <a:t>‹#›</a:t>
            </a:fld>
            <a:endParaRPr lang="en-US"/>
          </a:p>
        </p:txBody>
      </p:sp>
    </p:spTree>
    <p:extLst>
      <p:ext uri="{BB962C8B-B14F-4D97-AF65-F5344CB8AC3E}">
        <p14:creationId xmlns:p14="http://schemas.microsoft.com/office/powerpoint/2010/main" val="2025626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E96D635C-456F-4130-85C1-C3236D5BD54D}" type="datetimeFigureOut">
              <a:rPr lang="en-US" smtClean="0"/>
              <a:t>5/24/2021</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FDEB2052-74C7-49BA-B422-2F50D75C1C3B}" type="slidenum">
              <a:rPr lang="en-US" smtClean="0"/>
              <a:t>‹#›</a:t>
            </a:fld>
            <a:endParaRPr lang="en-US"/>
          </a:p>
        </p:txBody>
      </p:sp>
    </p:spTree>
    <p:extLst>
      <p:ext uri="{BB962C8B-B14F-4D97-AF65-F5344CB8AC3E}">
        <p14:creationId xmlns:p14="http://schemas.microsoft.com/office/powerpoint/2010/main" val="2081605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E96D635C-456F-4130-85C1-C3236D5BD54D}" type="datetimeFigureOut">
              <a:rPr lang="en-US" smtClean="0"/>
              <a:t>5/24/2021</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FDEB2052-74C7-49BA-B422-2F50D75C1C3B}" type="slidenum">
              <a:rPr lang="en-US" smtClean="0"/>
              <a:t>‹#›</a:t>
            </a:fld>
            <a:endParaRPr lang="en-US"/>
          </a:p>
        </p:txBody>
      </p:sp>
    </p:spTree>
    <p:extLst>
      <p:ext uri="{BB962C8B-B14F-4D97-AF65-F5344CB8AC3E}">
        <p14:creationId xmlns:p14="http://schemas.microsoft.com/office/powerpoint/2010/main" val="2121959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3999" cy="6766382"/>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6741007"/>
            <a:ext cx="9144000" cy="116992"/>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63054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151388F8-9A2C-4199-B628-A959762D39C3}" type="datetimeFigureOut">
              <a:rPr lang="en-US" smtClean="0"/>
              <a:t>5/24/2021</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D2B3E0D4-9CFB-4869-9568-A8C8DDC1432A}" type="slidenum">
              <a:rPr lang="en-US" smtClean="0"/>
              <a:t>‹#›</a:t>
            </a:fld>
            <a:endParaRPr lang="en-US"/>
          </a:p>
        </p:txBody>
      </p:sp>
    </p:spTree>
    <p:extLst>
      <p:ext uri="{BB962C8B-B14F-4D97-AF65-F5344CB8AC3E}">
        <p14:creationId xmlns:p14="http://schemas.microsoft.com/office/powerpoint/2010/main" val="1921805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151388F8-9A2C-4199-B628-A959762D39C3}" type="datetimeFigureOut">
              <a:rPr lang="en-US" smtClean="0"/>
              <a:t>5/24/2021</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D2B3E0D4-9CFB-4869-9568-A8C8DDC1432A}" type="slidenum">
              <a:rPr lang="en-US" smtClean="0"/>
              <a:t>‹#›</a:t>
            </a:fld>
            <a:endParaRPr lang="en-US"/>
          </a:p>
        </p:txBody>
      </p:sp>
    </p:spTree>
    <p:extLst>
      <p:ext uri="{BB962C8B-B14F-4D97-AF65-F5344CB8AC3E}">
        <p14:creationId xmlns:p14="http://schemas.microsoft.com/office/powerpoint/2010/main" val="2462184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151388F8-9A2C-4199-B628-A959762D39C3}" type="datetimeFigureOut">
              <a:rPr lang="en-US" smtClean="0"/>
              <a:t>5/24/2021</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D2B3E0D4-9CFB-4869-9568-A8C8DDC1432A}" type="slidenum">
              <a:rPr lang="en-US" smtClean="0"/>
              <a:t>‹#›</a:t>
            </a:fld>
            <a:endParaRPr lang="en-US"/>
          </a:p>
        </p:txBody>
      </p:sp>
    </p:spTree>
    <p:extLst>
      <p:ext uri="{BB962C8B-B14F-4D97-AF65-F5344CB8AC3E}">
        <p14:creationId xmlns:p14="http://schemas.microsoft.com/office/powerpoint/2010/main" val="420410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151388F8-9A2C-4199-B628-A959762D39C3}" type="datetimeFigureOut">
              <a:rPr lang="en-US" smtClean="0"/>
              <a:t>5/24/2021</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D2B3E0D4-9CFB-4869-9568-A8C8DDC1432A}" type="slidenum">
              <a:rPr lang="en-US" smtClean="0"/>
              <a:t>‹#›</a:t>
            </a:fld>
            <a:endParaRPr lang="en-US"/>
          </a:p>
        </p:txBody>
      </p:sp>
    </p:spTree>
    <p:extLst>
      <p:ext uri="{BB962C8B-B14F-4D97-AF65-F5344CB8AC3E}">
        <p14:creationId xmlns:p14="http://schemas.microsoft.com/office/powerpoint/2010/main" val="1851813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151388F8-9A2C-4199-B628-A959762D39C3}" type="datetimeFigureOut">
              <a:rPr lang="en-US" smtClean="0"/>
              <a:t>5/24/2021</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D2B3E0D4-9CFB-4869-9568-A8C8DDC1432A}" type="slidenum">
              <a:rPr lang="en-US" smtClean="0"/>
              <a:t>‹#›</a:t>
            </a:fld>
            <a:endParaRPr lang="en-US"/>
          </a:p>
        </p:txBody>
      </p:sp>
    </p:spTree>
    <p:extLst>
      <p:ext uri="{BB962C8B-B14F-4D97-AF65-F5344CB8AC3E}">
        <p14:creationId xmlns:p14="http://schemas.microsoft.com/office/powerpoint/2010/main" val="4001037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0"/>
            <a:ext cx="2057400" cy="365125"/>
          </a:xfrm>
          <a:prstGeom prst="rect">
            <a:avLst/>
          </a:prstGeom>
        </p:spPr>
        <p:txBody>
          <a:bodyPr/>
          <a:lstStyle/>
          <a:p>
            <a:fld id="{151388F8-9A2C-4199-B628-A959762D39C3}" type="datetimeFigureOut">
              <a:rPr lang="en-US" smtClean="0"/>
              <a:t>5/24/2021</a:t>
            </a:fld>
            <a:endParaRPr lang="en-US"/>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fld id="{D2B3E0D4-9CFB-4869-9568-A8C8DDC1432A}" type="slidenum">
              <a:rPr lang="en-US" smtClean="0"/>
              <a:t>‹#›</a:t>
            </a:fld>
            <a:endParaRPr lang="en-US"/>
          </a:p>
        </p:txBody>
      </p:sp>
    </p:spTree>
    <p:extLst>
      <p:ext uri="{BB962C8B-B14F-4D97-AF65-F5344CB8AC3E}">
        <p14:creationId xmlns:p14="http://schemas.microsoft.com/office/powerpoint/2010/main" val="33111380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151388F8-9A2C-4199-B628-A959762D39C3}" type="datetimeFigureOut">
              <a:rPr lang="en-US" smtClean="0"/>
              <a:t>5/24/2021</a:t>
            </a:fld>
            <a:endParaRPr lang="en-US"/>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fld id="{D2B3E0D4-9CFB-4869-9568-A8C8DDC1432A}" type="slidenum">
              <a:rPr lang="en-US" smtClean="0"/>
              <a:t>‹#›</a:t>
            </a:fld>
            <a:endParaRPr lang="en-US"/>
          </a:p>
        </p:txBody>
      </p:sp>
    </p:spTree>
    <p:extLst>
      <p:ext uri="{BB962C8B-B14F-4D97-AF65-F5344CB8AC3E}">
        <p14:creationId xmlns:p14="http://schemas.microsoft.com/office/powerpoint/2010/main" val="4210938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E96D635C-456F-4130-85C1-C3236D5BD54D}" type="datetimeFigureOut">
              <a:rPr lang="en-US" smtClean="0"/>
              <a:t>5/24/2021</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FDEB2052-74C7-49BA-B422-2F50D75C1C3B}" type="slidenum">
              <a:rPr lang="en-US" smtClean="0"/>
              <a:t>‹#›</a:t>
            </a:fld>
            <a:endParaRPr lang="en-US"/>
          </a:p>
        </p:txBody>
      </p:sp>
    </p:spTree>
    <p:extLst>
      <p:ext uri="{BB962C8B-B14F-4D97-AF65-F5344CB8AC3E}">
        <p14:creationId xmlns:p14="http://schemas.microsoft.com/office/powerpoint/2010/main" val="2231579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fld id="{151388F8-9A2C-4199-B628-A959762D39C3}" type="datetimeFigureOut">
              <a:rPr lang="en-US" smtClean="0"/>
              <a:t>5/24/2021</a:t>
            </a:fld>
            <a:endParaRPr lang="en-US"/>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fld id="{D2B3E0D4-9CFB-4869-9568-A8C8DDC1432A}" type="slidenum">
              <a:rPr lang="en-US" smtClean="0"/>
              <a:t>‹#›</a:t>
            </a:fld>
            <a:endParaRPr lang="en-US"/>
          </a:p>
        </p:txBody>
      </p:sp>
    </p:spTree>
    <p:extLst>
      <p:ext uri="{BB962C8B-B14F-4D97-AF65-F5344CB8AC3E}">
        <p14:creationId xmlns:p14="http://schemas.microsoft.com/office/powerpoint/2010/main" val="20785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151388F8-9A2C-4199-B628-A959762D39C3}" type="datetimeFigureOut">
              <a:rPr lang="en-US" smtClean="0"/>
              <a:t>5/24/2021</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D2B3E0D4-9CFB-4869-9568-A8C8DDC1432A}" type="slidenum">
              <a:rPr lang="en-US" smtClean="0"/>
              <a:t>‹#›</a:t>
            </a:fld>
            <a:endParaRPr lang="en-US"/>
          </a:p>
        </p:txBody>
      </p:sp>
    </p:spTree>
    <p:extLst>
      <p:ext uri="{BB962C8B-B14F-4D97-AF65-F5344CB8AC3E}">
        <p14:creationId xmlns:p14="http://schemas.microsoft.com/office/powerpoint/2010/main" val="185557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151388F8-9A2C-4199-B628-A959762D39C3}" type="datetimeFigureOut">
              <a:rPr lang="en-US" smtClean="0"/>
              <a:t>5/24/2021</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D2B3E0D4-9CFB-4869-9568-A8C8DDC1432A}" type="slidenum">
              <a:rPr lang="en-US" smtClean="0"/>
              <a:t>‹#›</a:t>
            </a:fld>
            <a:endParaRPr lang="en-US"/>
          </a:p>
        </p:txBody>
      </p:sp>
    </p:spTree>
    <p:extLst>
      <p:ext uri="{BB962C8B-B14F-4D97-AF65-F5344CB8AC3E}">
        <p14:creationId xmlns:p14="http://schemas.microsoft.com/office/powerpoint/2010/main" val="860987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151388F8-9A2C-4199-B628-A959762D39C3}" type="datetimeFigureOut">
              <a:rPr lang="en-US" smtClean="0"/>
              <a:t>5/24/2021</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D2B3E0D4-9CFB-4869-9568-A8C8DDC1432A}" type="slidenum">
              <a:rPr lang="en-US" smtClean="0"/>
              <a:t>‹#›</a:t>
            </a:fld>
            <a:endParaRPr lang="en-US"/>
          </a:p>
        </p:txBody>
      </p:sp>
    </p:spTree>
    <p:extLst>
      <p:ext uri="{BB962C8B-B14F-4D97-AF65-F5344CB8AC3E}">
        <p14:creationId xmlns:p14="http://schemas.microsoft.com/office/powerpoint/2010/main" val="12058719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151388F8-9A2C-4199-B628-A959762D39C3}" type="datetimeFigureOut">
              <a:rPr lang="en-US" smtClean="0"/>
              <a:t>5/24/2021</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D2B3E0D4-9CFB-4869-9568-A8C8DDC1432A}" type="slidenum">
              <a:rPr lang="en-US" smtClean="0"/>
              <a:t>‹#›</a:t>
            </a:fld>
            <a:endParaRPr lang="en-US"/>
          </a:p>
        </p:txBody>
      </p:sp>
    </p:spTree>
    <p:extLst>
      <p:ext uri="{BB962C8B-B14F-4D97-AF65-F5344CB8AC3E}">
        <p14:creationId xmlns:p14="http://schemas.microsoft.com/office/powerpoint/2010/main" val="4256191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E96D635C-456F-4130-85C1-C3236D5BD54D}" type="datetimeFigureOut">
              <a:rPr lang="en-US" smtClean="0"/>
              <a:t>5/24/2021</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FDEB2052-74C7-49BA-B422-2F50D75C1C3B}" type="slidenum">
              <a:rPr lang="en-US" smtClean="0"/>
              <a:t>‹#›</a:t>
            </a:fld>
            <a:endParaRPr lang="en-US"/>
          </a:p>
        </p:txBody>
      </p:sp>
    </p:spTree>
    <p:extLst>
      <p:ext uri="{BB962C8B-B14F-4D97-AF65-F5344CB8AC3E}">
        <p14:creationId xmlns:p14="http://schemas.microsoft.com/office/powerpoint/2010/main" val="660359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E96D635C-456F-4130-85C1-C3236D5BD54D}" type="datetimeFigureOut">
              <a:rPr lang="en-US" smtClean="0"/>
              <a:t>5/24/2021</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FDEB2052-74C7-49BA-B422-2F50D75C1C3B}" type="slidenum">
              <a:rPr lang="en-US" smtClean="0"/>
              <a:t>‹#›</a:t>
            </a:fld>
            <a:endParaRPr lang="en-US"/>
          </a:p>
        </p:txBody>
      </p:sp>
    </p:spTree>
    <p:extLst>
      <p:ext uri="{BB962C8B-B14F-4D97-AF65-F5344CB8AC3E}">
        <p14:creationId xmlns:p14="http://schemas.microsoft.com/office/powerpoint/2010/main" val="481779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0"/>
            <a:ext cx="2057400" cy="365125"/>
          </a:xfrm>
          <a:prstGeom prst="rect">
            <a:avLst/>
          </a:prstGeom>
        </p:spPr>
        <p:txBody>
          <a:bodyPr/>
          <a:lstStyle/>
          <a:p>
            <a:fld id="{E96D635C-456F-4130-85C1-C3236D5BD54D}" type="datetimeFigureOut">
              <a:rPr lang="en-US" smtClean="0"/>
              <a:t>5/24/2021</a:t>
            </a:fld>
            <a:endParaRPr lang="en-US"/>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fld id="{FDEB2052-74C7-49BA-B422-2F50D75C1C3B}" type="slidenum">
              <a:rPr lang="en-US" smtClean="0"/>
              <a:t>‹#›</a:t>
            </a:fld>
            <a:endParaRPr lang="en-US"/>
          </a:p>
        </p:txBody>
      </p:sp>
    </p:spTree>
    <p:extLst>
      <p:ext uri="{BB962C8B-B14F-4D97-AF65-F5344CB8AC3E}">
        <p14:creationId xmlns:p14="http://schemas.microsoft.com/office/powerpoint/2010/main" val="1225108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E96D635C-456F-4130-85C1-C3236D5BD54D}" type="datetimeFigureOut">
              <a:rPr lang="en-US" smtClean="0"/>
              <a:t>5/24/2021</a:t>
            </a:fld>
            <a:endParaRPr lang="en-US"/>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fld id="{FDEB2052-74C7-49BA-B422-2F50D75C1C3B}" type="slidenum">
              <a:rPr lang="en-US" smtClean="0"/>
              <a:t>‹#›</a:t>
            </a:fld>
            <a:endParaRPr lang="en-US"/>
          </a:p>
        </p:txBody>
      </p:sp>
    </p:spTree>
    <p:extLst>
      <p:ext uri="{BB962C8B-B14F-4D97-AF65-F5344CB8AC3E}">
        <p14:creationId xmlns:p14="http://schemas.microsoft.com/office/powerpoint/2010/main" val="2527094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fld id="{E96D635C-456F-4130-85C1-C3236D5BD54D}" type="datetimeFigureOut">
              <a:rPr lang="en-US" smtClean="0"/>
              <a:t>5/24/2021</a:t>
            </a:fld>
            <a:endParaRPr lang="en-US"/>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fld id="{FDEB2052-74C7-49BA-B422-2F50D75C1C3B}" type="slidenum">
              <a:rPr lang="en-US" smtClean="0"/>
              <a:t>‹#›</a:t>
            </a:fld>
            <a:endParaRPr lang="en-US"/>
          </a:p>
        </p:txBody>
      </p:sp>
    </p:spTree>
    <p:extLst>
      <p:ext uri="{BB962C8B-B14F-4D97-AF65-F5344CB8AC3E}">
        <p14:creationId xmlns:p14="http://schemas.microsoft.com/office/powerpoint/2010/main" val="3638998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E96D635C-456F-4130-85C1-C3236D5BD54D}" type="datetimeFigureOut">
              <a:rPr lang="en-US" smtClean="0"/>
              <a:t>5/24/2021</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FDEB2052-74C7-49BA-B422-2F50D75C1C3B}" type="slidenum">
              <a:rPr lang="en-US" smtClean="0"/>
              <a:t>‹#›</a:t>
            </a:fld>
            <a:endParaRPr lang="en-US"/>
          </a:p>
        </p:txBody>
      </p:sp>
    </p:spTree>
    <p:extLst>
      <p:ext uri="{BB962C8B-B14F-4D97-AF65-F5344CB8AC3E}">
        <p14:creationId xmlns:p14="http://schemas.microsoft.com/office/powerpoint/2010/main" val="22578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E96D635C-456F-4130-85C1-C3236D5BD54D}" type="datetimeFigureOut">
              <a:rPr lang="en-US" smtClean="0"/>
              <a:t>5/24/2021</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FDEB2052-74C7-49BA-B422-2F50D75C1C3B}" type="slidenum">
              <a:rPr lang="en-US" smtClean="0"/>
              <a:t>‹#›</a:t>
            </a:fld>
            <a:endParaRPr lang="en-US"/>
          </a:p>
        </p:txBody>
      </p:sp>
    </p:spTree>
    <p:extLst>
      <p:ext uri="{BB962C8B-B14F-4D97-AF65-F5344CB8AC3E}">
        <p14:creationId xmlns:p14="http://schemas.microsoft.com/office/powerpoint/2010/main" val="4129767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6.em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bk object 16"/>
          <p:cNvSpPr/>
          <p:nvPr userDrawn="1"/>
        </p:nvSpPr>
        <p:spPr>
          <a:xfrm>
            <a:off x="0" y="1187996"/>
            <a:ext cx="9144000" cy="5670550"/>
          </a:xfrm>
          <a:custGeom>
            <a:avLst/>
            <a:gdLst/>
            <a:ahLst/>
            <a:cxnLst/>
            <a:rect l="l" t="t" r="r" b="b"/>
            <a:pathLst>
              <a:path w="9144000" h="5670550">
                <a:moveTo>
                  <a:pt x="0" y="5670003"/>
                </a:moveTo>
                <a:lnTo>
                  <a:pt x="9144000" y="5670003"/>
                </a:lnTo>
                <a:lnTo>
                  <a:pt x="9144000" y="0"/>
                </a:lnTo>
                <a:lnTo>
                  <a:pt x="0" y="0"/>
                </a:lnTo>
                <a:lnTo>
                  <a:pt x="0" y="5670003"/>
                </a:lnTo>
                <a:close/>
              </a:path>
            </a:pathLst>
          </a:custGeom>
          <a:solidFill>
            <a:srgbClr val="D7E3DB"/>
          </a:solidFill>
        </p:spPr>
        <p:txBody>
          <a:bodyPr wrap="square" lIns="0" tIns="0" rIns="0" bIns="0" rtlCol="0"/>
          <a:lstStyle/>
          <a:p>
            <a:endParaRPr/>
          </a:p>
        </p:txBody>
      </p:sp>
      <p:sp>
        <p:nvSpPr>
          <p:cNvPr id="14" name="bk object 17"/>
          <p:cNvSpPr/>
          <p:nvPr userDrawn="1"/>
        </p:nvSpPr>
        <p:spPr>
          <a:xfrm>
            <a:off x="0" y="6741007"/>
            <a:ext cx="9144000" cy="116992"/>
          </a:xfrm>
          <a:prstGeom prst="rect">
            <a:avLst/>
          </a:prstGeom>
          <a:blipFill>
            <a:blip r:embed="rId14" cstate="print"/>
            <a:stretch>
              <a:fillRect/>
            </a:stretch>
          </a:blipFill>
        </p:spPr>
        <p:txBody>
          <a:bodyPr wrap="square" lIns="0" tIns="0" rIns="0" bIns="0" rtlCol="0"/>
          <a:lstStyle/>
          <a:p>
            <a:endParaRPr/>
          </a:p>
        </p:txBody>
      </p:sp>
      <p:sp>
        <p:nvSpPr>
          <p:cNvPr id="9" name="Holder 4"/>
          <p:cNvSpPr>
            <a:spLocks noGrp="1"/>
          </p:cNvSpPr>
          <p:nvPr>
            <p:ph type="ftr" sz="quarter" idx="3"/>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10" name="Holder 5"/>
          <p:cNvSpPr>
            <a:spLocks noGrp="1"/>
          </p:cNvSpPr>
          <p:nvPr>
            <p:ph type="dt" sz="half" idx="2"/>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5/24/2021</a:t>
            </a:fld>
            <a:endParaRPr lang="en-US"/>
          </a:p>
        </p:txBody>
      </p:sp>
      <p:sp>
        <p:nvSpPr>
          <p:cNvPr id="11" name="Holder 6"/>
          <p:cNvSpPr>
            <a:spLocks noGrp="1"/>
          </p:cNvSpPr>
          <p:nvPr>
            <p:ph type="sldNum" sz="quarter" idx="4"/>
          </p:nvPr>
        </p:nvSpPr>
        <p:spPr>
          <a:xfrm>
            <a:off x="422799" y="6088640"/>
            <a:ext cx="237490" cy="254000"/>
          </a:xfrm>
          <a:prstGeom prst="rect">
            <a:avLst/>
          </a:prstGeom>
        </p:spPr>
        <p:txBody>
          <a:bodyPr wrap="square" lIns="0" tIns="0" rIns="0" bIns="0">
            <a:spAutoFit/>
          </a:bodyPr>
          <a:lstStyle>
            <a:lvl1pPr>
              <a:defRPr sz="1800" b="0" i="0">
                <a:solidFill>
                  <a:srgbClr val="DDDBCA"/>
                </a:solidFill>
                <a:latin typeface="FbSpacer Regular"/>
                <a:cs typeface="FbSpacer Regular"/>
              </a:defRPr>
            </a:lvl1pPr>
          </a:lstStyle>
          <a:p>
            <a:pPr marL="25400">
              <a:lnSpc>
                <a:spcPct val="100000"/>
              </a:lnSpc>
            </a:pPr>
            <a:fld id="{81D60167-4931-47E6-BA6A-407CBD079E47}" type="slidenum">
              <a:rPr spc="-30" dirty="0">
                <a:solidFill>
                  <a:srgbClr val="569BB4"/>
                </a:solidFill>
              </a:rPr>
              <a:t>‹#›</a:t>
            </a:fld>
            <a:endParaRPr spc="-30" dirty="0">
              <a:solidFill>
                <a:srgbClr val="569BB4"/>
              </a:solidFill>
            </a:endParaRPr>
          </a:p>
        </p:txBody>
      </p:sp>
      <p:pic>
        <p:nvPicPr>
          <p:cNvPr id="13" name="Picture 12"/>
          <p:cNvPicPr>
            <a:picLocks noChangeAspect="1"/>
          </p:cNvPicPr>
          <p:nvPr userDrawn="1"/>
        </p:nvPicPr>
        <p:blipFill>
          <a:blip r:embed="rId15"/>
          <a:stretch>
            <a:fillRect/>
          </a:stretch>
        </p:blipFill>
        <p:spPr>
          <a:xfrm>
            <a:off x="422799" y="381000"/>
            <a:ext cx="497888" cy="497888"/>
          </a:xfrm>
          <a:prstGeom prst="rect">
            <a:avLst/>
          </a:prstGeom>
        </p:spPr>
      </p:pic>
    </p:spTree>
    <p:extLst>
      <p:ext uri="{BB962C8B-B14F-4D97-AF65-F5344CB8AC3E}">
        <p14:creationId xmlns:p14="http://schemas.microsoft.com/office/powerpoint/2010/main" val="418016342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object 2"/>
          <p:cNvSpPr/>
          <p:nvPr userDrawn="1"/>
        </p:nvSpPr>
        <p:spPr>
          <a:xfrm>
            <a:off x="0" y="1592999"/>
            <a:ext cx="9144000" cy="5265420"/>
          </a:xfrm>
          <a:custGeom>
            <a:avLst/>
            <a:gdLst/>
            <a:ahLst/>
            <a:cxnLst/>
            <a:rect l="l" t="t" r="r" b="b"/>
            <a:pathLst>
              <a:path w="9144000" h="5265420">
                <a:moveTo>
                  <a:pt x="0" y="5265000"/>
                </a:moveTo>
                <a:lnTo>
                  <a:pt x="9144000" y="5265000"/>
                </a:lnTo>
                <a:lnTo>
                  <a:pt x="9144000" y="0"/>
                </a:lnTo>
                <a:lnTo>
                  <a:pt x="0" y="0"/>
                </a:lnTo>
                <a:lnTo>
                  <a:pt x="0" y="5265000"/>
                </a:lnTo>
                <a:close/>
              </a:path>
            </a:pathLst>
          </a:custGeom>
          <a:solidFill>
            <a:srgbClr val="D7E3DB"/>
          </a:solidFill>
        </p:spPr>
        <p:txBody>
          <a:bodyPr wrap="square" lIns="0" tIns="0" rIns="0" bIns="0" rtlCol="0"/>
          <a:lstStyle/>
          <a:p>
            <a:pPr lvl="0"/>
            <a:endParaRPr/>
          </a:p>
        </p:txBody>
      </p:sp>
      <p:grpSp>
        <p:nvGrpSpPr>
          <p:cNvPr id="6" name="קבוצה 5"/>
          <p:cNvGrpSpPr/>
          <p:nvPr userDrawn="1"/>
        </p:nvGrpSpPr>
        <p:grpSpPr>
          <a:xfrm>
            <a:off x="304800" y="228600"/>
            <a:ext cx="8382000" cy="1043675"/>
            <a:chOff x="304800" y="1292893"/>
            <a:chExt cx="7604125" cy="946819"/>
          </a:xfrm>
        </p:grpSpPr>
        <p:grpSp>
          <p:nvGrpSpPr>
            <p:cNvPr id="8" name="קבוצה 7">
              <a:extLst>
                <a:ext uri="{FF2B5EF4-FFF2-40B4-BE49-F238E27FC236}">
                  <a16:creationId xmlns:a16="http://schemas.microsoft.com/office/drawing/2014/main" id="{20F42042-91A2-4634-B6EF-A37E601E89C8}"/>
                </a:ext>
              </a:extLst>
            </p:cNvPr>
            <p:cNvGrpSpPr/>
            <p:nvPr/>
          </p:nvGrpSpPr>
          <p:grpSpPr>
            <a:xfrm>
              <a:off x="5410200" y="1292893"/>
              <a:ext cx="2498725" cy="858838"/>
              <a:chOff x="5421313" y="3530600"/>
              <a:chExt cx="2498725" cy="858838"/>
            </a:xfrm>
          </p:grpSpPr>
          <p:sp>
            <p:nvSpPr>
              <p:cNvPr id="10" name="Freeform 30">
                <a:extLst>
                  <a:ext uri="{FF2B5EF4-FFF2-40B4-BE49-F238E27FC236}">
                    <a16:creationId xmlns:a16="http://schemas.microsoft.com/office/drawing/2014/main" id="{78B8274C-4BAA-4BDE-B46C-9B7A234FF141}"/>
                  </a:ext>
                </a:extLst>
              </p:cNvPr>
              <p:cNvSpPr>
                <a:spLocks noEditPoints="1"/>
              </p:cNvSpPr>
              <p:nvPr userDrawn="1"/>
            </p:nvSpPr>
            <p:spPr bwMode="auto">
              <a:xfrm>
                <a:off x="5726113" y="3860800"/>
                <a:ext cx="1612900" cy="120650"/>
              </a:xfrm>
              <a:custGeom>
                <a:avLst/>
                <a:gdLst>
                  <a:gd name="T0" fmla="*/ 984 w 1016"/>
                  <a:gd name="T1" fmla="*/ 47 h 76"/>
                  <a:gd name="T2" fmla="*/ 1012 w 1016"/>
                  <a:gd name="T3" fmla="*/ 39 h 76"/>
                  <a:gd name="T4" fmla="*/ 974 w 1016"/>
                  <a:gd name="T5" fmla="*/ 35 h 76"/>
                  <a:gd name="T6" fmla="*/ 955 w 1016"/>
                  <a:gd name="T7" fmla="*/ 49 h 76"/>
                  <a:gd name="T8" fmla="*/ 937 w 1016"/>
                  <a:gd name="T9" fmla="*/ 41 h 76"/>
                  <a:gd name="T10" fmla="*/ 918 w 1016"/>
                  <a:gd name="T11" fmla="*/ 31 h 76"/>
                  <a:gd name="T12" fmla="*/ 909 w 1016"/>
                  <a:gd name="T13" fmla="*/ 27 h 76"/>
                  <a:gd name="T14" fmla="*/ 889 w 1016"/>
                  <a:gd name="T15" fmla="*/ 64 h 76"/>
                  <a:gd name="T16" fmla="*/ 860 w 1016"/>
                  <a:gd name="T17" fmla="*/ 27 h 76"/>
                  <a:gd name="T18" fmla="*/ 857 w 1016"/>
                  <a:gd name="T19" fmla="*/ 33 h 76"/>
                  <a:gd name="T20" fmla="*/ 849 w 1016"/>
                  <a:gd name="T21" fmla="*/ 66 h 76"/>
                  <a:gd name="T22" fmla="*/ 841 w 1016"/>
                  <a:gd name="T23" fmla="*/ 66 h 76"/>
                  <a:gd name="T24" fmla="*/ 780 w 1016"/>
                  <a:gd name="T25" fmla="*/ 39 h 76"/>
                  <a:gd name="T26" fmla="*/ 808 w 1016"/>
                  <a:gd name="T27" fmla="*/ 74 h 76"/>
                  <a:gd name="T28" fmla="*/ 760 w 1016"/>
                  <a:gd name="T29" fmla="*/ 39 h 76"/>
                  <a:gd name="T30" fmla="*/ 770 w 1016"/>
                  <a:gd name="T31" fmla="*/ 31 h 76"/>
                  <a:gd name="T32" fmla="*/ 726 w 1016"/>
                  <a:gd name="T33" fmla="*/ 35 h 76"/>
                  <a:gd name="T34" fmla="*/ 718 w 1016"/>
                  <a:gd name="T35" fmla="*/ 55 h 76"/>
                  <a:gd name="T36" fmla="*/ 656 w 1016"/>
                  <a:gd name="T37" fmla="*/ 31 h 76"/>
                  <a:gd name="T38" fmla="*/ 674 w 1016"/>
                  <a:gd name="T39" fmla="*/ 39 h 76"/>
                  <a:gd name="T40" fmla="*/ 656 w 1016"/>
                  <a:gd name="T41" fmla="*/ 31 h 76"/>
                  <a:gd name="T42" fmla="*/ 616 w 1016"/>
                  <a:gd name="T43" fmla="*/ 47 h 76"/>
                  <a:gd name="T44" fmla="*/ 645 w 1016"/>
                  <a:gd name="T45" fmla="*/ 39 h 76"/>
                  <a:gd name="T46" fmla="*/ 606 w 1016"/>
                  <a:gd name="T47" fmla="*/ 35 h 76"/>
                  <a:gd name="T48" fmla="*/ 537 w 1016"/>
                  <a:gd name="T49" fmla="*/ 51 h 76"/>
                  <a:gd name="T50" fmla="*/ 572 w 1016"/>
                  <a:gd name="T51" fmla="*/ 74 h 76"/>
                  <a:gd name="T52" fmla="*/ 539 w 1016"/>
                  <a:gd name="T53" fmla="*/ 27 h 76"/>
                  <a:gd name="T54" fmla="*/ 514 w 1016"/>
                  <a:gd name="T55" fmla="*/ 64 h 76"/>
                  <a:gd name="T56" fmla="*/ 485 w 1016"/>
                  <a:gd name="T57" fmla="*/ 68 h 76"/>
                  <a:gd name="T58" fmla="*/ 452 w 1016"/>
                  <a:gd name="T59" fmla="*/ 31 h 76"/>
                  <a:gd name="T60" fmla="*/ 443 w 1016"/>
                  <a:gd name="T61" fmla="*/ 74 h 76"/>
                  <a:gd name="T62" fmla="*/ 445 w 1016"/>
                  <a:gd name="T63" fmla="*/ 35 h 76"/>
                  <a:gd name="T64" fmla="*/ 410 w 1016"/>
                  <a:gd name="T65" fmla="*/ 31 h 76"/>
                  <a:gd name="T66" fmla="*/ 406 w 1016"/>
                  <a:gd name="T67" fmla="*/ 39 h 76"/>
                  <a:gd name="T68" fmla="*/ 389 w 1016"/>
                  <a:gd name="T69" fmla="*/ 37 h 76"/>
                  <a:gd name="T70" fmla="*/ 337 w 1016"/>
                  <a:gd name="T71" fmla="*/ 66 h 76"/>
                  <a:gd name="T72" fmla="*/ 364 w 1016"/>
                  <a:gd name="T73" fmla="*/ 39 h 76"/>
                  <a:gd name="T74" fmla="*/ 373 w 1016"/>
                  <a:gd name="T75" fmla="*/ 31 h 76"/>
                  <a:gd name="T76" fmla="*/ 269 w 1016"/>
                  <a:gd name="T77" fmla="*/ 27 h 76"/>
                  <a:gd name="T78" fmla="*/ 298 w 1016"/>
                  <a:gd name="T79" fmla="*/ 74 h 76"/>
                  <a:gd name="T80" fmla="*/ 266 w 1016"/>
                  <a:gd name="T81" fmla="*/ 39 h 76"/>
                  <a:gd name="T82" fmla="*/ 254 w 1016"/>
                  <a:gd name="T83" fmla="*/ 55 h 76"/>
                  <a:gd name="T84" fmla="*/ 202 w 1016"/>
                  <a:gd name="T85" fmla="*/ 39 h 76"/>
                  <a:gd name="T86" fmla="*/ 231 w 1016"/>
                  <a:gd name="T87" fmla="*/ 74 h 76"/>
                  <a:gd name="T88" fmla="*/ 191 w 1016"/>
                  <a:gd name="T89" fmla="*/ 31 h 76"/>
                  <a:gd name="T90" fmla="*/ 181 w 1016"/>
                  <a:gd name="T91" fmla="*/ 27 h 76"/>
                  <a:gd name="T92" fmla="*/ 152 w 1016"/>
                  <a:gd name="T93" fmla="*/ 33 h 76"/>
                  <a:gd name="T94" fmla="*/ 131 w 1016"/>
                  <a:gd name="T95" fmla="*/ 76 h 76"/>
                  <a:gd name="T96" fmla="*/ 85 w 1016"/>
                  <a:gd name="T97" fmla="*/ 0 h 76"/>
                  <a:gd name="T98" fmla="*/ 89 w 1016"/>
                  <a:gd name="T99" fmla="*/ 72 h 76"/>
                  <a:gd name="T100" fmla="*/ 67 w 1016"/>
                  <a:gd name="T101" fmla="*/ 31 h 76"/>
                  <a:gd name="T102" fmla="*/ 56 w 1016"/>
                  <a:gd name="T103" fmla="*/ 27 h 76"/>
                  <a:gd name="T104" fmla="*/ 37 w 1016"/>
                  <a:gd name="T105" fmla="*/ 66 h 76"/>
                  <a:gd name="T106" fmla="*/ 4 w 1016"/>
                  <a:gd name="T107" fmla="*/ 39 h 76"/>
                  <a:gd name="T108" fmla="*/ 44 w 1016"/>
                  <a:gd name="T109" fmla="*/ 3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16" h="76">
                    <a:moveTo>
                      <a:pt x="984" y="47"/>
                    </a:moveTo>
                    <a:lnTo>
                      <a:pt x="984" y="74"/>
                    </a:lnTo>
                    <a:lnTo>
                      <a:pt x="978" y="74"/>
                    </a:lnTo>
                    <a:lnTo>
                      <a:pt x="978" y="51"/>
                    </a:lnTo>
                    <a:lnTo>
                      <a:pt x="984" y="47"/>
                    </a:lnTo>
                    <a:close/>
                    <a:moveTo>
                      <a:pt x="978" y="39"/>
                    </a:moveTo>
                    <a:lnTo>
                      <a:pt x="1007" y="39"/>
                    </a:lnTo>
                    <a:lnTo>
                      <a:pt x="1007" y="74"/>
                    </a:lnTo>
                    <a:lnTo>
                      <a:pt x="1012" y="74"/>
                    </a:lnTo>
                    <a:lnTo>
                      <a:pt x="1012" y="39"/>
                    </a:lnTo>
                    <a:lnTo>
                      <a:pt x="1014" y="37"/>
                    </a:lnTo>
                    <a:lnTo>
                      <a:pt x="1016" y="31"/>
                    </a:lnTo>
                    <a:lnTo>
                      <a:pt x="982" y="31"/>
                    </a:lnTo>
                    <a:lnTo>
                      <a:pt x="980" y="27"/>
                    </a:lnTo>
                    <a:lnTo>
                      <a:pt x="974" y="35"/>
                    </a:lnTo>
                    <a:lnTo>
                      <a:pt x="978" y="39"/>
                    </a:lnTo>
                    <a:close/>
                    <a:moveTo>
                      <a:pt x="960" y="57"/>
                    </a:moveTo>
                    <a:lnTo>
                      <a:pt x="966" y="31"/>
                    </a:lnTo>
                    <a:lnTo>
                      <a:pt x="959" y="31"/>
                    </a:lnTo>
                    <a:lnTo>
                      <a:pt x="955" y="49"/>
                    </a:lnTo>
                    <a:lnTo>
                      <a:pt x="937" y="27"/>
                    </a:lnTo>
                    <a:lnTo>
                      <a:pt x="934" y="31"/>
                    </a:lnTo>
                    <a:lnTo>
                      <a:pt x="926" y="74"/>
                    </a:lnTo>
                    <a:lnTo>
                      <a:pt x="934" y="74"/>
                    </a:lnTo>
                    <a:lnTo>
                      <a:pt x="937" y="41"/>
                    </a:lnTo>
                    <a:lnTo>
                      <a:pt x="966" y="76"/>
                    </a:lnTo>
                    <a:lnTo>
                      <a:pt x="970" y="68"/>
                    </a:lnTo>
                    <a:lnTo>
                      <a:pt x="960" y="57"/>
                    </a:lnTo>
                    <a:close/>
                    <a:moveTo>
                      <a:pt x="909" y="27"/>
                    </a:moveTo>
                    <a:lnTo>
                      <a:pt x="918" y="31"/>
                    </a:lnTo>
                    <a:lnTo>
                      <a:pt x="918" y="74"/>
                    </a:lnTo>
                    <a:lnTo>
                      <a:pt x="910" y="74"/>
                    </a:lnTo>
                    <a:lnTo>
                      <a:pt x="910" y="37"/>
                    </a:lnTo>
                    <a:lnTo>
                      <a:pt x="903" y="33"/>
                    </a:lnTo>
                    <a:lnTo>
                      <a:pt x="909" y="27"/>
                    </a:lnTo>
                    <a:close/>
                    <a:moveTo>
                      <a:pt x="895" y="31"/>
                    </a:moveTo>
                    <a:lnTo>
                      <a:pt x="895" y="72"/>
                    </a:lnTo>
                    <a:lnTo>
                      <a:pt x="876" y="76"/>
                    </a:lnTo>
                    <a:lnTo>
                      <a:pt x="876" y="68"/>
                    </a:lnTo>
                    <a:lnTo>
                      <a:pt x="889" y="64"/>
                    </a:lnTo>
                    <a:lnTo>
                      <a:pt x="889" y="37"/>
                    </a:lnTo>
                    <a:lnTo>
                      <a:pt x="882" y="33"/>
                    </a:lnTo>
                    <a:lnTo>
                      <a:pt x="885" y="27"/>
                    </a:lnTo>
                    <a:lnTo>
                      <a:pt x="895" y="31"/>
                    </a:lnTo>
                    <a:close/>
                    <a:moveTo>
                      <a:pt x="860" y="27"/>
                    </a:moveTo>
                    <a:lnTo>
                      <a:pt x="870" y="31"/>
                    </a:lnTo>
                    <a:lnTo>
                      <a:pt x="870" y="55"/>
                    </a:lnTo>
                    <a:lnTo>
                      <a:pt x="864" y="55"/>
                    </a:lnTo>
                    <a:lnTo>
                      <a:pt x="864" y="37"/>
                    </a:lnTo>
                    <a:lnTo>
                      <a:pt x="857" y="33"/>
                    </a:lnTo>
                    <a:lnTo>
                      <a:pt x="860" y="27"/>
                    </a:lnTo>
                    <a:close/>
                    <a:moveTo>
                      <a:pt x="824" y="27"/>
                    </a:moveTo>
                    <a:lnTo>
                      <a:pt x="826" y="31"/>
                    </a:lnTo>
                    <a:lnTo>
                      <a:pt x="849" y="31"/>
                    </a:lnTo>
                    <a:lnTo>
                      <a:pt x="849" y="66"/>
                    </a:lnTo>
                    <a:lnTo>
                      <a:pt x="855" y="64"/>
                    </a:lnTo>
                    <a:lnTo>
                      <a:pt x="855" y="74"/>
                    </a:lnTo>
                    <a:lnTo>
                      <a:pt x="816" y="74"/>
                    </a:lnTo>
                    <a:lnTo>
                      <a:pt x="816" y="66"/>
                    </a:lnTo>
                    <a:lnTo>
                      <a:pt x="841" y="66"/>
                    </a:lnTo>
                    <a:lnTo>
                      <a:pt x="841" y="39"/>
                    </a:lnTo>
                    <a:lnTo>
                      <a:pt x="822" y="39"/>
                    </a:lnTo>
                    <a:lnTo>
                      <a:pt x="818" y="35"/>
                    </a:lnTo>
                    <a:lnTo>
                      <a:pt x="824" y="27"/>
                    </a:lnTo>
                    <a:close/>
                    <a:moveTo>
                      <a:pt x="780" y="39"/>
                    </a:moveTo>
                    <a:lnTo>
                      <a:pt x="776" y="35"/>
                    </a:lnTo>
                    <a:lnTo>
                      <a:pt x="781" y="27"/>
                    </a:lnTo>
                    <a:lnTo>
                      <a:pt x="783" y="31"/>
                    </a:lnTo>
                    <a:lnTo>
                      <a:pt x="808" y="31"/>
                    </a:lnTo>
                    <a:lnTo>
                      <a:pt x="808" y="74"/>
                    </a:lnTo>
                    <a:lnTo>
                      <a:pt x="801" y="74"/>
                    </a:lnTo>
                    <a:lnTo>
                      <a:pt x="801" y="39"/>
                    </a:lnTo>
                    <a:lnTo>
                      <a:pt x="780" y="39"/>
                    </a:lnTo>
                    <a:close/>
                    <a:moveTo>
                      <a:pt x="756" y="64"/>
                    </a:moveTo>
                    <a:lnTo>
                      <a:pt x="760" y="39"/>
                    </a:lnTo>
                    <a:lnTo>
                      <a:pt x="737" y="39"/>
                    </a:lnTo>
                    <a:lnTo>
                      <a:pt x="739" y="66"/>
                    </a:lnTo>
                    <a:lnTo>
                      <a:pt x="756" y="64"/>
                    </a:lnTo>
                    <a:close/>
                    <a:moveTo>
                      <a:pt x="733" y="31"/>
                    </a:moveTo>
                    <a:lnTo>
                      <a:pt x="770" y="31"/>
                    </a:lnTo>
                    <a:lnTo>
                      <a:pt x="762" y="70"/>
                    </a:lnTo>
                    <a:lnTo>
                      <a:pt x="733" y="76"/>
                    </a:lnTo>
                    <a:lnTo>
                      <a:pt x="730" y="39"/>
                    </a:lnTo>
                    <a:lnTo>
                      <a:pt x="728" y="39"/>
                    </a:lnTo>
                    <a:lnTo>
                      <a:pt x="726" y="35"/>
                    </a:lnTo>
                    <a:lnTo>
                      <a:pt x="730" y="27"/>
                    </a:lnTo>
                    <a:lnTo>
                      <a:pt x="733" y="31"/>
                    </a:lnTo>
                    <a:close/>
                    <a:moveTo>
                      <a:pt x="706" y="27"/>
                    </a:moveTo>
                    <a:lnTo>
                      <a:pt x="718" y="31"/>
                    </a:lnTo>
                    <a:lnTo>
                      <a:pt x="718" y="55"/>
                    </a:lnTo>
                    <a:lnTo>
                      <a:pt x="710" y="55"/>
                    </a:lnTo>
                    <a:lnTo>
                      <a:pt x="710" y="37"/>
                    </a:lnTo>
                    <a:lnTo>
                      <a:pt x="703" y="33"/>
                    </a:lnTo>
                    <a:lnTo>
                      <a:pt x="706" y="27"/>
                    </a:lnTo>
                    <a:close/>
                    <a:moveTo>
                      <a:pt x="656" y="31"/>
                    </a:moveTo>
                    <a:lnTo>
                      <a:pt x="660" y="76"/>
                    </a:lnTo>
                    <a:lnTo>
                      <a:pt x="691" y="70"/>
                    </a:lnTo>
                    <a:lnTo>
                      <a:pt x="697" y="31"/>
                    </a:lnTo>
                    <a:lnTo>
                      <a:pt x="678" y="31"/>
                    </a:lnTo>
                    <a:lnTo>
                      <a:pt x="674" y="39"/>
                    </a:lnTo>
                    <a:lnTo>
                      <a:pt x="689" y="39"/>
                    </a:lnTo>
                    <a:lnTo>
                      <a:pt x="685" y="63"/>
                    </a:lnTo>
                    <a:lnTo>
                      <a:pt x="666" y="66"/>
                    </a:lnTo>
                    <a:lnTo>
                      <a:pt x="662" y="27"/>
                    </a:lnTo>
                    <a:lnTo>
                      <a:pt x="656" y="31"/>
                    </a:lnTo>
                    <a:close/>
                    <a:moveTo>
                      <a:pt x="616" y="47"/>
                    </a:moveTo>
                    <a:lnTo>
                      <a:pt x="616" y="74"/>
                    </a:lnTo>
                    <a:lnTo>
                      <a:pt x="610" y="74"/>
                    </a:lnTo>
                    <a:lnTo>
                      <a:pt x="610" y="51"/>
                    </a:lnTo>
                    <a:lnTo>
                      <a:pt x="616" y="47"/>
                    </a:lnTo>
                    <a:close/>
                    <a:moveTo>
                      <a:pt x="610" y="39"/>
                    </a:moveTo>
                    <a:lnTo>
                      <a:pt x="637" y="39"/>
                    </a:lnTo>
                    <a:lnTo>
                      <a:pt x="637" y="74"/>
                    </a:lnTo>
                    <a:lnTo>
                      <a:pt x="645" y="74"/>
                    </a:lnTo>
                    <a:lnTo>
                      <a:pt x="645" y="39"/>
                    </a:lnTo>
                    <a:lnTo>
                      <a:pt x="647" y="37"/>
                    </a:lnTo>
                    <a:lnTo>
                      <a:pt x="649" y="31"/>
                    </a:lnTo>
                    <a:lnTo>
                      <a:pt x="614" y="31"/>
                    </a:lnTo>
                    <a:lnTo>
                      <a:pt x="612" y="27"/>
                    </a:lnTo>
                    <a:lnTo>
                      <a:pt x="606" y="35"/>
                    </a:lnTo>
                    <a:lnTo>
                      <a:pt x="610" y="39"/>
                    </a:lnTo>
                    <a:close/>
                    <a:moveTo>
                      <a:pt x="545" y="47"/>
                    </a:moveTo>
                    <a:lnTo>
                      <a:pt x="545" y="74"/>
                    </a:lnTo>
                    <a:lnTo>
                      <a:pt x="537" y="74"/>
                    </a:lnTo>
                    <a:lnTo>
                      <a:pt x="537" y="51"/>
                    </a:lnTo>
                    <a:lnTo>
                      <a:pt x="545" y="47"/>
                    </a:lnTo>
                    <a:close/>
                    <a:moveTo>
                      <a:pt x="537" y="39"/>
                    </a:moveTo>
                    <a:lnTo>
                      <a:pt x="566" y="39"/>
                    </a:lnTo>
                    <a:lnTo>
                      <a:pt x="566" y="74"/>
                    </a:lnTo>
                    <a:lnTo>
                      <a:pt x="572" y="74"/>
                    </a:lnTo>
                    <a:lnTo>
                      <a:pt x="572" y="39"/>
                    </a:lnTo>
                    <a:lnTo>
                      <a:pt x="576" y="37"/>
                    </a:lnTo>
                    <a:lnTo>
                      <a:pt x="576" y="31"/>
                    </a:lnTo>
                    <a:lnTo>
                      <a:pt x="543" y="31"/>
                    </a:lnTo>
                    <a:lnTo>
                      <a:pt x="539" y="27"/>
                    </a:lnTo>
                    <a:lnTo>
                      <a:pt x="535" y="35"/>
                    </a:lnTo>
                    <a:lnTo>
                      <a:pt x="537" y="39"/>
                    </a:lnTo>
                    <a:close/>
                    <a:moveTo>
                      <a:pt x="527" y="29"/>
                    </a:moveTo>
                    <a:lnTo>
                      <a:pt x="520" y="31"/>
                    </a:lnTo>
                    <a:lnTo>
                      <a:pt x="514" y="64"/>
                    </a:lnTo>
                    <a:lnTo>
                      <a:pt x="506" y="64"/>
                    </a:lnTo>
                    <a:lnTo>
                      <a:pt x="499" y="27"/>
                    </a:lnTo>
                    <a:lnTo>
                      <a:pt x="493" y="31"/>
                    </a:lnTo>
                    <a:lnTo>
                      <a:pt x="499" y="66"/>
                    </a:lnTo>
                    <a:lnTo>
                      <a:pt x="485" y="68"/>
                    </a:lnTo>
                    <a:lnTo>
                      <a:pt x="485" y="76"/>
                    </a:lnTo>
                    <a:lnTo>
                      <a:pt x="520" y="70"/>
                    </a:lnTo>
                    <a:lnTo>
                      <a:pt x="527" y="29"/>
                    </a:lnTo>
                    <a:close/>
                    <a:moveTo>
                      <a:pt x="450" y="27"/>
                    </a:moveTo>
                    <a:lnTo>
                      <a:pt x="452" y="31"/>
                    </a:lnTo>
                    <a:lnTo>
                      <a:pt x="475" y="31"/>
                    </a:lnTo>
                    <a:lnTo>
                      <a:pt x="475" y="66"/>
                    </a:lnTo>
                    <a:lnTo>
                      <a:pt x="481" y="64"/>
                    </a:lnTo>
                    <a:lnTo>
                      <a:pt x="481" y="74"/>
                    </a:lnTo>
                    <a:lnTo>
                      <a:pt x="443" y="74"/>
                    </a:lnTo>
                    <a:lnTo>
                      <a:pt x="443" y="66"/>
                    </a:lnTo>
                    <a:lnTo>
                      <a:pt x="468" y="66"/>
                    </a:lnTo>
                    <a:lnTo>
                      <a:pt x="468" y="39"/>
                    </a:lnTo>
                    <a:lnTo>
                      <a:pt x="448" y="39"/>
                    </a:lnTo>
                    <a:lnTo>
                      <a:pt x="445" y="35"/>
                    </a:lnTo>
                    <a:lnTo>
                      <a:pt x="450" y="27"/>
                    </a:lnTo>
                    <a:close/>
                    <a:moveTo>
                      <a:pt x="406" y="39"/>
                    </a:moveTo>
                    <a:lnTo>
                      <a:pt x="402" y="35"/>
                    </a:lnTo>
                    <a:lnTo>
                      <a:pt x="408" y="27"/>
                    </a:lnTo>
                    <a:lnTo>
                      <a:pt x="410" y="31"/>
                    </a:lnTo>
                    <a:lnTo>
                      <a:pt x="435" y="31"/>
                    </a:lnTo>
                    <a:lnTo>
                      <a:pt x="435" y="74"/>
                    </a:lnTo>
                    <a:lnTo>
                      <a:pt x="427" y="74"/>
                    </a:lnTo>
                    <a:lnTo>
                      <a:pt x="427" y="39"/>
                    </a:lnTo>
                    <a:lnTo>
                      <a:pt x="406" y="39"/>
                    </a:lnTo>
                    <a:close/>
                    <a:moveTo>
                      <a:pt x="385" y="27"/>
                    </a:moveTo>
                    <a:lnTo>
                      <a:pt x="395" y="31"/>
                    </a:lnTo>
                    <a:lnTo>
                      <a:pt x="395" y="55"/>
                    </a:lnTo>
                    <a:lnTo>
                      <a:pt x="389" y="55"/>
                    </a:lnTo>
                    <a:lnTo>
                      <a:pt x="389" y="37"/>
                    </a:lnTo>
                    <a:lnTo>
                      <a:pt x="381" y="33"/>
                    </a:lnTo>
                    <a:lnTo>
                      <a:pt x="385" y="27"/>
                    </a:lnTo>
                    <a:close/>
                    <a:moveTo>
                      <a:pt x="333" y="39"/>
                    </a:moveTo>
                    <a:lnTo>
                      <a:pt x="337" y="39"/>
                    </a:lnTo>
                    <a:lnTo>
                      <a:pt x="337" y="66"/>
                    </a:lnTo>
                    <a:lnTo>
                      <a:pt x="327" y="66"/>
                    </a:lnTo>
                    <a:lnTo>
                      <a:pt x="327" y="76"/>
                    </a:lnTo>
                    <a:lnTo>
                      <a:pt x="345" y="74"/>
                    </a:lnTo>
                    <a:lnTo>
                      <a:pt x="343" y="39"/>
                    </a:lnTo>
                    <a:lnTo>
                      <a:pt x="364" y="39"/>
                    </a:lnTo>
                    <a:lnTo>
                      <a:pt x="364" y="74"/>
                    </a:lnTo>
                    <a:lnTo>
                      <a:pt x="370" y="74"/>
                    </a:lnTo>
                    <a:lnTo>
                      <a:pt x="370" y="39"/>
                    </a:lnTo>
                    <a:lnTo>
                      <a:pt x="373" y="37"/>
                    </a:lnTo>
                    <a:lnTo>
                      <a:pt x="373" y="31"/>
                    </a:lnTo>
                    <a:lnTo>
                      <a:pt x="337" y="31"/>
                    </a:lnTo>
                    <a:lnTo>
                      <a:pt x="335" y="27"/>
                    </a:lnTo>
                    <a:lnTo>
                      <a:pt x="329" y="35"/>
                    </a:lnTo>
                    <a:lnTo>
                      <a:pt x="333" y="39"/>
                    </a:lnTo>
                    <a:close/>
                    <a:moveTo>
                      <a:pt x="269" y="27"/>
                    </a:moveTo>
                    <a:lnTo>
                      <a:pt x="271" y="31"/>
                    </a:lnTo>
                    <a:lnTo>
                      <a:pt x="293" y="31"/>
                    </a:lnTo>
                    <a:lnTo>
                      <a:pt x="293" y="66"/>
                    </a:lnTo>
                    <a:lnTo>
                      <a:pt x="298" y="64"/>
                    </a:lnTo>
                    <a:lnTo>
                      <a:pt x="298" y="74"/>
                    </a:lnTo>
                    <a:lnTo>
                      <a:pt x="262" y="74"/>
                    </a:lnTo>
                    <a:lnTo>
                      <a:pt x="262" y="66"/>
                    </a:lnTo>
                    <a:lnTo>
                      <a:pt x="287" y="66"/>
                    </a:lnTo>
                    <a:lnTo>
                      <a:pt x="287" y="39"/>
                    </a:lnTo>
                    <a:lnTo>
                      <a:pt x="266" y="39"/>
                    </a:lnTo>
                    <a:lnTo>
                      <a:pt x="264" y="35"/>
                    </a:lnTo>
                    <a:lnTo>
                      <a:pt x="269" y="27"/>
                    </a:lnTo>
                    <a:close/>
                    <a:moveTo>
                      <a:pt x="244" y="27"/>
                    </a:moveTo>
                    <a:lnTo>
                      <a:pt x="254" y="31"/>
                    </a:lnTo>
                    <a:lnTo>
                      <a:pt x="254" y="55"/>
                    </a:lnTo>
                    <a:lnTo>
                      <a:pt x="248" y="55"/>
                    </a:lnTo>
                    <a:lnTo>
                      <a:pt x="248" y="37"/>
                    </a:lnTo>
                    <a:lnTo>
                      <a:pt x="241" y="33"/>
                    </a:lnTo>
                    <a:lnTo>
                      <a:pt x="244" y="27"/>
                    </a:lnTo>
                    <a:close/>
                    <a:moveTo>
                      <a:pt x="202" y="39"/>
                    </a:moveTo>
                    <a:lnTo>
                      <a:pt x="198" y="35"/>
                    </a:lnTo>
                    <a:lnTo>
                      <a:pt x="204" y="27"/>
                    </a:lnTo>
                    <a:lnTo>
                      <a:pt x="206" y="31"/>
                    </a:lnTo>
                    <a:lnTo>
                      <a:pt x="231" y="31"/>
                    </a:lnTo>
                    <a:lnTo>
                      <a:pt x="231" y="74"/>
                    </a:lnTo>
                    <a:lnTo>
                      <a:pt x="223" y="74"/>
                    </a:lnTo>
                    <a:lnTo>
                      <a:pt x="223" y="39"/>
                    </a:lnTo>
                    <a:lnTo>
                      <a:pt x="202" y="39"/>
                    </a:lnTo>
                    <a:close/>
                    <a:moveTo>
                      <a:pt x="181" y="27"/>
                    </a:moveTo>
                    <a:lnTo>
                      <a:pt x="191" y="31"/>
                    </a:lnTo>
                    <a:lnTo>
                      <a:pt x="191" y="74"/>
                    </a:lnTo>
                    <a:lnTo>
                      <a:pt x="183" y="74"/>
                    </a:lnTo>
                    <a:lnTo>
                      <a:pt x="183" y="37"/>
                    </a:lnTo>
                    <a:lnTo>
                      <a:pt x="175" y="33"/>
                    </a:lnTo>
                    <a:lnTo>
                      <a:pt x="181" y="27"/>
                    </a:lnTo>
                    <a:close/>
                    <a:moveTo>
                      <a:pt x="166" y="27"/>
                    </a:moveTo>
                    <a:lnTo>
                      <a:pt x="152" y="59"/>
                    </a:lnTo>
                    <a:lnTo>
                      <a:pt x="135" y="64"/>
                    </a:lnTo>
                    <a:lnTo>
                      <a:pt x="135" y="61"/>
                    </a:lnTo>
                    <a:lnTo>
                      <a:pt x="152" y="33"/>
                    </a:lnTo>
                    <a:lnTo>
                      <a:pt x="148" y="27"/>
                    </a:lnTo>
                    <a:lnTo>
                      <a:pt x="131" y="53"/>
                    </a:lnTo>
                    <a:lnTo>
                      <a:pt x="125" y="27"/>
                    </a:lnTo>
                    <a:lnTo>
                      <a:pt x="119" y="31"/>
                    </a:lnTo>
                    <a:lnTo>
                      <a:pt x="131" y="76"/>
                    </a:lnTo>
                    <a:lnTo>
                      <a:pt x="158" y="64"/>
                    </a:lnTo>
                    <a:lnTo>
                      <a:pt x="169" y="33"/>
                    </a:lnTo>
                    <a:lnTo>
                      <a:pt x="166" y="27"/>
                    </a:lnTo>
                    <a:close/>
                    <a:moveTo>
                      <a:pt x="77" y="4"/>
                    </a:moveTo>
                    <a:lnTo>
                      <a:pt x="85" y="0"/>
                    </a:lnTo>
                    <a:lnTo>
                      <a:pt x="85" y="31"/>
                    </a:lnTo>
                    <a:lnTo>
                      <a:pt x="110" y="31"/>
                    </a:lnTo>
                    <a:lnTo>
                      <a:pt x="112" y="35"/>
                    </a:lnTo>
                    <a:lnTo>
                      <a:pt x="94" y="76"/>
                    </a:lnTo>
                    <a:lnTo>
                      <a:pt x="89" y="72"/>
                    </a:lnTo>
                    <a:lnTo>
                      <a:pt x="104" y="39"/>
                    </a:lnTo>
                    <a:lnTo>
                      <a:pt x="77" y="39"/>
                    </a:lnTo>
                    <a:lnTo>
                      <a:pt x="77" y="4"/>
                    </a:lnTo>
                    <a:close/>
                    <a:moveTo>
                      <a:pt x="56" y="27"/>
                    </a:moveTo>
                    <a:lnTo>
                      <a:pt x="67" y="31"/>
                    </a:lnTo>
                    <a:lnTo>
                      <a:pt x="67" y="55"/>
                    </a:lnTo>
                    <a:lnTo>
                      <a:pt x="60" y="55"/>
                    </a:lnTo>
                    <a:lnTo>
                      <a:pt x="60" y="37"/>
                    </a:lnTo>
                    <a:lnTo>
                      <a:pt x="52" y="33"/>
                    </a:lnTo>
                    <a:lnTo>
                      <a:pt x="56" y="27"/>
                    </a:lnTo>
                    <a:close/>
                    <a:moveTo>
                      <a:pt x="37" y="66"/>
                    </a:moveTo>
                    <a:lnTo>
                      <a:pt x="13" y="66"/>
                    </a:lnTo>
                    <a:lnTo>
                      <a:pt x="13" y="39"/>
                    </a:lnTo>
                    <a:lnTo>
                      <a:pt x="37" y="39"/>
                    </a:lnTo>
                    <a:lnTo>
                      <a:pt x="37" y="66"/>
                    </a:lnTo>
                    <a:close/>
                    <a:moveTo>
                      <a:pt x="46" y="31"/>
                    </a:moveTo>
                    <a:lnTo>
                      <a:pt x="8" y="31"/>
                    </a:lnTo>
                    <a:lnTo>
                      <a:pt x="6" y="27"/>
                    </a:lnTo>
                    <a:lnTo>
                      <a:pt x="0" y="35"/>
                    </a:lnTo>
                    <a:lnTo>
                      <a:pt x="4" y="39"/>
                    </a:lnTo>
                    <a:lnTo>
                      <a:pt x="8" y="39"/>
                    </a:lnTo>
                    <a:lnTo>
                      <a:pt x="8" y="74"/>
                    </a:lnTo>
                    <a:lnTo>
                      <a:pt x="42" y="74"/>
                    </a:lnTo>
                    <a:lnTo>
                      <a:pt x="42" y="39"/>
                    </a:lnTo>
                    <a:lnTo>
                      <a:pt x="44" y="37"/>
                    </a:lnTo>
                    <a:lnTo>
                      <a:pt x="46" y="31"/>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1" name="Freeform 31">
                <a:extLst>
                  <a:ext uri="{FF2B5EF4-FFF2-40B4-BE49-F238E27FC236}">
                    <a16:creationId xmlns:a16="http://schemas.microsoft.com/office/drawing/2014/main" id="{8A7E2D07-E128-431E-9E34-D10EB857A3EC}"/>
                  </a:ext>
                </a:extLst>
              </p:cNvPr>
              <p:cNvSpPr>
                <a:spLocks noEditPoints="1"/>
              </p:cNvSpPr>
              <p:nvPr userDrawn="1"/>
            </p:nvSpPr>
            <p:spPr bwMode="auto">
              <a:xfrm>
                <a:off x="5421313" y="4056063"/>
                <a:ext cx="1917700" cy="74613"/>
              </a:xfrm>
              <a:custGeom>
                <a:avLst/>
                <a:gdLst>
                  <a:gd name="T0" fmla="*/ 612 w 628"/>
                  <a:gd name="T1" fmla="*/ 14 h 24"/>
                  <a:gd name="T2" fmla="*/ 605 w 628"/>
                  <a:gd name="T3" fmla="*/ 5 h 24"/>
                  <a:gd name="T4" fmla="*/ 622 w 628"/>
                  <a:gd name="T5" fmla="*/ 11 h 24"/>
                  <a:gd name="T6" fmla="*/ 595 w 628"/>
                  <a:gd name="T7" fmla="*/ 13 h 24"/>
                  <a:gd name="T8" fmla="*/ 583 w 628"/>
                  <a:gd name="T9" fmla="*/ 24 h 24"/>
                  <a:gd name="T10" fmla="*/ 568 w 628"/>
                  <a:gd name="T11" fmla="*/ 24 h 24"/>
                  <a:gd name="T12" fmla="*/ 555 w 628"/>
                  <a:gd name="T13" fmla="*/ 8 h 24"/>
                  <a:gd name="T14" fmla="*/ 549 w 628"/>
                  <a:gd name="T15" fmla="*/ 19 h 24"/>
                  <a:gd name="T16" fmla="*/ 540 w 628"/>
                  <a:gd name="T17" fmla="*/ 4 h 24"/>
                  <a:gd name="T18" fmla="*/ 528 w 628"/>
                  <a:gd name="T19" fmla="*/ 24 h 24"/>
                  <a:gd name="T20" fmla="*/ 513 w 628"/>
                  <a:gd name="T21" fmla="*/ 21 h 24"/>
                  <a:gd name="T22" fmla="*/ 495 w 628"/>
                  <a:gd name="T23" fmla="*/ 7 h 24"/>
                  <a:gd name="T24" fmla="*/ 494 w 628"/>
                  <a:gd name="T25" fmla="*/ 16 h 24"/>
                  <a:gd name="T26" fmla="*/ 488 w 628"/>
                  <a:gd name="T27" fmla="*/ 14 h 24"/>
                  <a:gd name="T28" fmla="*/ 470 w 628"/>
                  <a:gd name="T29" fmla="*/ 13 h 24"/>
                  <a:gd name="T30" fmla="*/ 466 w 628"/>
                  <a:gd name="T31" fmla="*/ 0 h 24"/>
                  <a:gd name="T32" fmla="*/ 454 w 628"/>
                  <a:gd name="T33" fmla="*/ 21 h 24"/>
                  <a:gd name="T34" fmla="*/ 430 w 628"/>
                  <a:gd name="T35" fmla="*/ 0 h 24"/>
                  <a:gd name="T36" fmla="*/ 434 w 628"/>
                  <a:gd name="T37" fmla="*/ 3 h 24"/>
                  <a:gd name="T38" fmla="*/ 426 w 628"/>
                  <a:gd name="T39" fmla="*/ 12 h 24"/>
                  <a:gd name="T40" fmla="*/ 387 w 628"/>
                  <a:gd name="T41" fmla="*/ 7 h 24"/>
                  <a:gd name="T42" fmla="*/ 383 w 628"/>
                  <a:gd name="T43" fmla="*/ 24 h 24"/>
                  <a:gd name="T44" fmla="*/ 357 w 628"/>
                  <a:gd name="T45" fmla="*/ 3 h 24"/>
                  <a:gd name="T46" fmla="*/ 350 w 628"/>
                  <a:gd name="T47" fmla="*/ 0 h 24"/>
                  <a:gd name="T48" fmla="*/ 344 w 628"/>
                  <a:gd name="T49" fmla="*/ 4 h 24"/>
                  <a:gd name="T50" fmla="*/ 332 w 628"/>
                  <a:gd name="T51" fmla="*/ 24 h 24"/>
                  <a:gd name="T52" fmla="*/ 319 w 628"/>
                  <a:gd name="T53" fmla="*/ 3 h 24"/>
                  <a:gd name="T54" fmla="*/ 313 w 628"/>
                  <a:gd name="T55" fmla="*/ 0 h 24"/>
                  <a:gd name="T56" fmla="*/ 308 w 628"/>
                  <a:gd name="T57" fmla="*/ 24 h 24"/>
                  <a:gd name="T58" fmla="*/ 299 w 628"/>
                  <a:gd name="T59" fmla="*/ 3 h 24"/>
                  <a:gd name="T60" fmla="*/ 288 w 628"/>
                  <a:gd name="T61" fmla="*/ 0 h 24"/>
                  <a:gd name="T62" fmla="*/ 279 w 628"/>
                  <a:gd name="T63" fmla="*/ 24 h 24"/>
                  <a:gd name="T64" fmla="*/ 268 w 628"/>
                  <a:gd name="T65" fmla="*/ 0 h 24"/>
                  <a:gd name="T66" fmla="*/ 244 w 628"/>
                  <a:gd name="T67" fmla="*/ 0 h 24"/>
                  <a:gd name="T68" fmla="*/ 253 w 628"/>
                  <a:gd name="T69" fmla="*/ 24 h 24"/>
                  <a:gd name="T70" fmla="*/ 217 w 628"/>
                  <a:gd name="T71" fmla="*/ 16 h 24"/>
                  <a:gd name="T72" fmla="*/ 198 w 628"/>
                  <a:gd name="T73" fmla="*/ 0 h 24"/>
                  <a:gd name="T74" fmla="*/ 180 w 628"/>
                  <a:gd name="T75" fmla="*/ 15 h 24"/>
                  <a:gd name="T76" fmla="*/ 181 w 628"/>
                  <a:gd name="T77" fmla="*/ 24 h 24"/>
                  <a:gd name="T78" fmla="*/ 202 w 628"/>
                  <a:gd name="T79" fmla="*/ 0 h 24"/>
                  <a:gd name="T80" fmla="*/ 159 w 628"/>
                  <a:gd name="T81" fmla="*/ 10 h 24"/>
                  <a:gd name="T82" fmla="*/ 145 w 628"/>
                  <a:gd name="T83" fmla="*/ 7 h 24"/>
                  <a:gd name="T84" fmla="*/ 145 w 628"/>
                  <a:gd name="T85" fmla="*/ 16 h 24"/>
                  <a:gd name="T86" fmla="*/ 138 w 628"/>
                  <a:gd name="T87" fmla="*/ 14 h 24"/>
                  <a:gd name="T88" fmla="*/ 118 w 628"/>
                  <a:gd name="T89" fmla="*/ 13 h 24"/>
                  <a:gd name="T90" fmla="*/ 121 w 628"/>
                  <a:gd name="T91" fmla="*/ 3 h 24"/>
                  <a:gd name="T92" fmla="*/ 114 w 628"/>
                  <a:gd name="T93" fmla="*/ 0 h 24"/>
                  <a:gd name="T94" fmla="*/ 100 w 628"/>
                  <a:gd name="T95" fmla="*/ 13 h 24"/>
                  <a:gd name="T96" fmla="*/ 96 w 628"/>
                  <a:gd name="T97" fmla="*/ 0 h 24"/>
                  <a:gd name="T98" fmla="*/ 75 w 628"/>
                  <a:gd name="T99" fmla="*/ 10 h 24"/>
                  <a:gd name="T100" fmla="*/ 86 w 628"/>
                  <a:gd name="T101" fmla="*/ 24 h 24"/>
                  <a:gd name="T102" fmla="*/ 58 w 628"/>
                  <a:gd name="T103" fmla="*/ 10 h 24"/>
                  <a:gd name="T104" fmla="*/ 58 w 628"/>
                  <a:gd name="T105" fmla="*/ 24 h 24"/>
                  <a:gd name="T106" fmla="*/ 20 w 628"/>
                  <a:gd name="T107" fmla="*/ 0 h 24"/>
                  <a:gd name="T108" fmla="*/ 17 w 628"/>
                  <a:gd name="T109" fmla="*/ 3 h 24"/>
                  <a:gd name="T110" fmla="*/ 11 w 628"/>
                  <a:gd name="T111"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8" h="24">
                    <a:moveTo>
                      <a:pt x="628" y="24"/>
                    </a:moveTo>
                    <a:cubicBezTo>
                      <a:pt x="624" y="0"/>
                      <a:pt x="624" y="0"/>
                      <a:pt x="624" y="0"/>
                    </a:cubicBezTo>
                    <a:cubicBezTo>
                      <a:pt x="619" y="0"/>
                      <a:pt x="619" y="0"/>
                      <a:pt x="619" y="0"/>
                    </a:cubicBezTo>
                    <a:cubicBezTo>
                      <a:pt x="615" y="14"/>
                      <a:pt x="615" y="14"/>
                      <a:pt x="615" y="14"/>
                    </a:cubicBezTo>
                    <a:cubicBezTo>
                      <a:pt x="614" y="16"/>
                      <a:pt x="614" y="17"/>
                      <a:pt x="613" y="19"/>
                    </a:cubicBezTo>
                    <a:cubicBezTo>
                      <a:pt x="613" y="19"/>
                      <a:pt x="613" y="19"/>
                      <a:pt x="613" y="19"/>
                    </a:cubicBezTo>
                    <a:cubicBezTo>
                      <a:pt x="613" y="17"/>
                      <a:pt x="612" y="16"/>
                      <a:pt x="612" y="14"/>
                    </a:cubicBezTo>
                    <a:cubicBezTo>
                      <a:pt x="607" y="0"/>
                      <a:pt x="607" y="0"/>
                      <a:pt x="607" y="0"/>
                    </a:cubicBezTo>
                    <a:cubicBezTo>
                      <a:pt x="603" y="0"/>
                      <a:pt x="603" y="0"/>
                      <a:pt x="603" y="0"/>
                    </a:cubicBezTo>
                    <a:cubicBezTo>
                      <a:pt x="599" y="24"/>
                      <a:pt x="599" y="24"/>
                      <a:pt x="599" y="24"/>
                    </a:cubicBezTo>
                    <a:cubicBezTo>
                      <a:pt x="603" y="24"/>
                      <a:pt x="603" y="24"/>
                      <a:pt x="603" y="24"/>
                    </a:cubicBezTo>
                    <a:cubicBezTo>
                      <a:pt x="605" y="12"/>
                      <a:pt x="605" y="12"/>
                      <a:pt x="605" y="12"/>
                    </a:cubicBezTo>
                    <a:cubicBezTo>
                      <a:pt x="605" y="9"/>
                      <a:pt x="605" y="7"/>
                      <a:pt x="605" y="5"/>
                    </a:cubicBezTo>
                    <a:cubicBezTo>
                      <a:pt x="605" y="5"/>
                      <a:pt x="605" y="5"/>
                      <a:pt x="605" y="5"/>
                    </a:cubicBezTo>
                    <a:cubicBezTo>
                      <a:pt x="606" y="7"/>
                      <a:pt x="606" y="9"/>
                      <a:pt x="607" y="11"/>
                    </a:cubicBezTo>
                    <a:cubicBezTo>
                      <a:pt x="611" y="24"/>
                      <a:pt x="611" y="24"/>
                      <a:pt x="611" y="24"/>
                    </a:cubicBezTo>
                    <a:cubicBezTo>
                      <a:pt x="615" y="24"/>
                      <a:pt x="615" y="24"/>
                      <a:pt x="615" y="24"/>
                    </a:cubicBezTo>
                    <a:cubicBezTo>
                      <a:pt x="620" y="10"/>
                      <a:pt x="620" y="10"/>
                      <a:pt x="620" y="10"/>
                    </a:cubicBezTo>
                    <a:cubicBezTo>
                      <a:pt x="620" y="8"/>
                      <a:pt x="621" y="7"/>
                      <a:pt x="621" y="5"/>
                    </a:cubicBezTo>
                    <a:cubicBezTo>
                      <a:pt x="621" y="5"/>
                      <a:pt x="621" y="5"/>
                      <a:pt x="621" y="5"/>
                    </a:cubicBezTo>
                    <a:cubicBezTo>
                      <a:pt x="621" y="7"/>
                      <a:pt x="621" y="9"/>
                      <a:pt x="622" y="11"/>
                    </a:cubicBezTo>
                    <a:cubicBezTo>
                      <a:pt x="624" y="24"/>
                      <a:pt x="624" y="24"/>
                      <a:pt x="624" y="24"/>
                    </a:cubicBezTo>
                    <a:lnTo>
                      <a:pt x="628" y="24"/>
                    </a:lnTo>
                    <a:close/>
                    <a:moveTo>
                      <a:pt x="595" y="24"/>
                    </a:moveTo>
                    <a:cubicBezTo>
                      <a:pt x="595" y="21"/>
                      <a:pt x="595" y="21"/>
                      <a:pt x="595" y="21"/>
                    </a:cubicBezTo>
                    <a:cubicBezTo>
                      <a:pt x="587" y="21"/>
                      <a:pt x="587" y="21"/>
                      <a:pt x="587" y="21"/>
                    </a:cubicBezTo>
                    <a:cubicBezTo>
                      <a:pt x="587" y="13"/>
                      <a:pt x="587" y="13"/>
                      <a:pt x="587" y="13"/>
                    </a:cubicBezTo>
                    <a:cubicBezTo>
                      <a:pt x="595" y="13"/>
                      <a:pt x="595" y="13"/>
                      <a:pt x="595" y="13"/>
                    </a:cubicBezTo>
                    <a:cubicBezTo>
                      <a:pt x="595" y="10"/>
                      <a:pt x="595" y="10"/>
                      <a:pt x="595" y="10"/>
                    </a:cubicBezTo>
                    <a:cubicBezTo>
                      <a:pt x="587" y="10"/>
                      <a:pt x="587" y="10"/>
                      <a:pt x="587" y="10"/>
                    </a:cubicBezTo>
                    <a:cubicBezTo>
                      <a:pt x="587" y="3"/>
                      <a:pt x="587" y="3"/>
                      <a:pt x="587" y="3"/>
                    </a:cubicBezTo>
                    <a:cubicBezTo>
                      <a:pt x="595" y="3"/>
                      <a:pt x="595" y="3"/>
                      <a:pt x="595" y="3"/>
                    </a:cubicBezTo>
                    <a:cubicBezTo>
                      <a:pt x="595" y="0"/>
                      <a:pt x="595" y="0"/>
                      <a:pt x="595" y="0"/>
                    </a:cubicBezTo>
                    <a:cubicBezTo>
                      <a:pt x="583" y="0"/>
                      <a:pt x="583" y="0"/>
                      <a:pt x="583" y="0"/>
                    </a:cubicBezTo>
                    <a:cubicBezTo>
                      <a:pt x="583" y="24"/>
                      <a:pt x="583" y="24"/>
                      <a:pt x="583" y="24"/>
                    </a:cubicBezTo>
                    <a:lnTo>
                      <a:pt x="595" y="24"/>
                    </a:lnTo>
                    <a:close/>
                    <a:moveTo>
                      <a:pt x="580" y="24"/>
                    </a:moveTo>
                    <a:cubicBezTo>
                      <a:pt x="580" y="21"/>
                      <a:pt x="580" y="21"/>
                      <a:pt x="580" y="21"/>
                    </a:cubicBezTo>
                    <a:cubicBezTo>
                      <a:pt x="571" y="21"/>
                      <a:pt x="571" y="21"/>
                      <a:pt x="571" y="21"/>
                    </a:cubicBezTo>
                    <a:cubicBezTo>
                      <a:pt x="571" y="0"/>
                      <a:pt x="571" y="0"/>
                      <a:pt x="571" y="0"/>
                    </a:cubicBezTo>
                    <a:cubicBezTo>
                      <a:pt x="568" y="0"/>
                      <a:pt x="568" y="0"/>
                      <a:pt x="568" y="0"/>
                    </a:cubicBezTo>
                    <a:cubicBezTo>
                      <a:pt x="568" y="24"/>
                      <a:pt x="568" y="24"/>
                      <a:pt x="568" y="24"/>
                    </a:cubicBezTo>
                    <a:lnTo>
                      <a:pt x="580" y="24"/>
                    </a:lnTo>
                    <a:close/>
                    <a:moveTo>
                      <a:pt x="557" y="16"/>
                    </a:moveTo>
                    <a:cubicBezTo>
                      <a:pt x="550" y="16"/>
                      <a:pt x="550" y="16"/>
                      <a:pt x="550" y="16"/>
                    </a:cubicBezTo>
                    <a:cubicBezTo>
                      <a:pt x="553" y="8"/>
                      <a:pt x="553" y="8"/>
                      <a:pt x="553" y="8"/>
                    </a:cubicBezTo>
                    <a:cubicBezTo>
                      <a:pt x="553" y="7"/>
                      <a:pt x="553" y="6"/>
                      <a:pt x="554" y="4"/>
                    </a:cubicBezTo>
                    <a:cubicBezTo>
                      <a:pt x="554" y="4"/>
                      <a:pt x="554" y="4"/>
                      <a:pt x="554" y="4"/>
                    </a:cubicBezTo>
                    <a:cubicBezTo>
                      <a:pt x="554" y="6"/>
                      <a:pt x="554" y="7"/>
                      <a:pt x="555" y="8"/>
                    </a:cubicBezTo>
                    <a:lnTo>
                      <a:pt x="557" y="16"/>
                    </a:lnTo>
                    <a:close/>
                    <a:moveTo>
                      <a:pt x="565" y="24"/>
                    </a:moveTo>
                    <a:cubicBezTo>
                      <a:pt x="556" y="0"/>
                      <a:pt x="556" y="0"/>
                      <a:pt x="556" y="0"/>
                    </a:cubicBezTo>
                    <a:cubicBezTo>
                      <a:pt x="552" y="0"/>
                      <a:pt x="552" y="0"/>
                      <a:pt x="552" y="0"/>
                    </a:cubicBezTo>
                    <a:cubicBezTo>
                      <a:pt x="543" y="24"/>
                      <a:pt x="543" y="24"/>
                      <a:pt x="543" y="24"/>
                    </a:cubicBezTo>
                    <a:cubicBezTo>
                      <a:pt x="547" y="24"/>
                      <a:pt x="547" y="24"/>
                      <a:pt x="547" y="24"/>
                    </a:cubicBezTo>
                    <a:cubicBezTo>
                      <a:pt x="549" y="19"/>
                      <a:pt x="549" y="19"/>
                      <a:pt x="549" y="19"/>
                    </a:cubicBezTo>
                    <a:cubicBezTo>
                      <a:pt x="558" y="19"/>
                      <a:pt x="558" y="19"/>
                      <a:pt x="558" y="19"/>
                    </a:cubicBezTo>
                    <a:cubicBezTo>
                      <a:pt x="560" y="24"/>
                      <a:pt x="560" y="24"/>
                      <a:pt x="560" y="24"/>
                    </a:cubicBezTo>
                    <a:lnTo>
                      <a:pt x="565" y="24"/>
                    </a:lnTo>
                    <a:close/>
                    <a:moveTo>
                      <a:pt x="542" y="17"/>
                    </a:moveTo>
                    <a:cubicBezTo>
                      <a:pt x="542" y="9"/>
                      <a:pt x="531" y="11"/>
                      <a:pt x="531" y="6"/>
                    </a:cubicBezTo>
                    <a:cubicBezTo>
                      <a:pt x="531" y="4"/>
                      <a:pt x="533" y="3"/>
                      <a:pt x="536" y="3"/>
                    </a:cubicBezTo>
                    <a:cubicBezTo>
                      <a:pt x="537" y="3"/>
                      <a:pt x="539" y="3"/>
                      <a:pt x="540" y="4"/>
                    </a:cubicBezTo>
                    <a:cubicBezTo>
                      <a:pt x="540" y="0"/>
                      <a:pt x="540" y="0"/>
                      <a:pt x="540" y="0"/>
                    </a:cubicBezTo>
                    <a:cubicBezTo>
                      <a:pt x="539" y="0"/>
                      <a:pt x="537" y="0"/>
                      <a:pt x="536" y="0"/>
                    </a:cubicBezTo>
                    <a:cubicBezTo>
                      <a:pt x="530" y="0"/>
                      <a:pt x="527" y="3"/>
                      <a:pt x="527" y="7"/>
                    </a:cubicBezTo>
                    <a:cubicBezTo>
                      <a:pt x="527" y="14"/>
                      <a:pt x="537" y="12"/>
                      <a:pt x="537" y="17"/>
                    </a:cubicBezTo>
                    <a:cubicBezTo>
                      <a:pt x="537" y="20"/>
                      <a:pt x="535" y="21"/>
                      <a:pt x="533" y="21"/>
                    </a:cubicBezTo>
                    <a:cubicBezTo>
                      <a:pt x="531" y="21"/>
                      <a:pt x="529" y="21"/>
                      <a:pt x="528" y="20"/>
                    </a:cubicBezTo>
                    <a:cubicBezTo>
                      <a:pt x="528" y="24"/>
                      <a:pt x="528" y="24"/>
                      <a:pt x="528" y="24"/>
                    </a:cubicBezTo>
                    <a:cubicBezTo>
                      <a:pt x="529" y="24"/>
                      <a:pt x="531" y="24"/>
                      <a:pt x="532" y="24"/>
                    </a:cubicBezTo>
                    <a:cubicBezTo>
                      <a:pt x="538" y="24"/>
                      <a:pt x="542" y="21"/>
                      <a:pt x="542" y="17"/>
                    </a:cubicBezTo>
                    <a:moveTo>
                      <a:pt x="523" y="15"/>
                    </a:moveTo>
                    <a:cubicBezTo>
                      <a:pt x="523" y="0"/>
                      <a:pt x="523" y="0"/>
                      <a:pt x="523" y="0"/>
                    </a:cubicBezTo>
                    <a:cubicBezTo>
                      <a:pt x="519" y="0"/>
                      <a:pt x="519" y="0"/>
                      <a:pt x="519" y="0"/>
                    </a:cubicBezTo>
                    <a:cubicBezTo>
                      <a:pt x="519" y="15"/>
                      <a:pt x="519" y="15"/>
                      <a:pt x="519" y="15"/>
                    </a:cubicBezTo>
                    <a:cubicBezTo>
                      <a:pt x="519" y="20"/>
                      <a:pt x="517" y="21"/>
                      <a:pt x="513" y="21"/>
                    </a:cubicBezTo>
                    <a:cubicBezTo>
                      <a:pt x="509" y="21"/>
                      <a:pt x="508" y="19"/>
                      <a:pt x="508" y="16"/>
                    </a:cubicBezTo>
                    <a:cubicBezTo>
                      <a:pt x="508" y="0"/>
                      <a:pt x="508" y="0"/>
                      <a:pt x="508" y="0"/>
                    </a:cubicBezTo>
                    <a:cubicBezTo>
                      <a:pt x="504" y="0"/>
                      <a:pt x="504" y="0"/>
                      <a:pt x="504" y="0"/>
                    </a:cubicBezTo>
                    <a:cubicBezTo>
                      <a:pt x="504" y="16"/>
                      <a:pt x="504" y="16"/>
                      <a:pt x="504" y="16"/>
                    </a:cubicBezTo>
                    <a:cubicBezTo>
                      <a:pt x="504" y="20"/>
                      <a:pt x="505" y="24"/>
                      <a:pt x="513" y="24"/>
                    </a:cubicBezTo>
                    <a:cubicBezTo>
                      <a:pt x="519" y="24"/>
                      <a:pt x="523" y="21"/>
                      <a:pt x="523" y="15"/>
                    </a:cubicBezTo>
                    <a:moveTo>
                      <a:pt x="495" y="7"/>
                    </a:moveTo>
                    <a:cubicBezTo>
                      <a:pt x="495" y="9"/>
                      <a:pt x="493" y="11"/>
                      <a:pt x="490" y="11"/>
                    </a:cubicBezTo>
                    <a:cubicBezTo>
                      <a:pt x="489" y="11"/>
                      <a:pt x="488" y="11"/>
                      <a:pt x="488" y="11"/>
                    </a:cubicBezTo>
                    <a:cubicBezTo>
                      <a:pt x="488" y="3"/>
                      <a:pt x="488" y="3"/>
                      <a:pt x="488" y="3"/>
                    </a:cubicBezTo>
                    <a:cubicBezTo>
                      <a:pt x="488" y="3"/>
                      <a:pt x="489" y="3"/>
                      <a:pt x="490" y="3"/>
                    </a:cubicBezTo>
                    <a:cubicBezTo>
                      <a:pt x="493" y="3"/>
                      <a:pt x="495" y="4"/>
                      <a:pt x="495" y="7"/>
                    </a:cubicBezTo>
                    <a:moveTo>
                      <a:pt x="500" y="24"/>
                    </a:moveTo>
                    <a:cubicBezTo>
                      <a:pt x="494" y="16"/>
                      <a:pt x="494" y="16"/>
                      <a:pt x="494" y="16"/>
                    </a:cubicBezTo>
                    <a:cubicBezTo>
                      <a:pt x="493" y="15"/>
                      <a:pt x="493" y="14"/>
                      <a:pt x="492" y="13"/>
                    </a:cubicBezTo>
                    <a:cubicBezTo>
                      <a:pt x="496" y="13"/>
                      <a:pt x="499" y="10"/>
                      <a:pt x="499" y="6"/>
                    </a:cubicBezTo>
                    <a:cubicBezTo>
                      <a:pt x="499" y="2"/>
                      <a:pt x="495" y="0"/>
                      <a:pt x="490" y="0"/>
                    </a:cubicBezTo>
                    <a:cubicBezTo>
                      <a:pt x="488" y="0"/>
                      <a:pt x="486" y="0"/>
                      <a:pt x="484" y="0"/>
                    </a:cubicBezTo>
                    <a:cubicBezTo>
                      <a:pt x="484" y="24"/>
                      <a:pt x="484" y="24"/>
                      <a:pt x="484" y="24"/>
                    </a:cubicBezTo>
                    <a:cubicBezTo>
                      <a:pt x="488" y="24"/>
                      <a:pt x="488" y="24"/>
                      <a:pt x="488" y="24"/>
                    </a:cubicBezTo>
                    <a:cubicBezTo>
                      <a:pt x="488" y="14"/>
                      <a:pt x="488" y="14"/>
                      <a:pt x="488" y="14"/>
                    </a:cubicBezTo>
                    <a:cubicBezTo>
                      <a:pt x="488" y="14"/>
                      <a:pt x="488" y="14"/>
                      <a:pt x="488" y="14"/>
                    </a:cubicBezTo>
                    <a:cubicBezTo>
                      <a:pt x="495" y="24"/>
                      <a:pt x="495" y="24"/>
                      <a:pt x="495" y="24"/>
                    </a:cubicBezTo>
                    <a:lnTo>
                      <a:pt x="500" y="24"/>
                    </a:lnTo>
                    <a:close/>
                    <a:moveTo>
                      <a:pt x="479" y="24"/>
                    </a:moveTo>
                    <a:cubicBezTo>
                      <a:pt x="479" y="21"/>
                      <a:pt x="479" y="21"/>
                      <a:pt x="479" y="21"/>
                    </a:cubicBezTo>
                    <a:cubicBezTo>
                      <a:pt x="470" y="21"/>
                      <a:pt x="470" y="21"/>
                      <a:pt x="470" y="21"/>
                    </a:cubicBezTo>
                    <a:cubicBezTo>
                      <a:pt x="470" y="13"/>
                      <a:pt x="470" y="13"/>
                      <a:pt x="470" y="13"/>
                    </a:cubicBezTo>
                    <a:cubicBezTo>
                      <a:pt x="479" y="13"/>
                      <a:pt x="479" y="13"/>
                      <a:pt x="479" y="13"/>
                    </a:cubicBezTo>
                    <a:cubicBezTo>
                      <a:pt x="479" y="10"/>
                      <a:pt x="479" y="10"/>
                      <a:pt x="479" y="10"/>
                    </a:cubicBezTo>
                    <a:cubicBezTo>
                      <a:pt x="470" y="10"/>
                      <a:pt x="470" y="10"/>
                      <a:pt x="470" y="10"/>
                    </a:cubicBezTo>
                    <a:cubicBezTo>
                      <a:pt x="470" y="3"/>
                      <a:pt x="470" y="3"/>
                      <a:pt x="470" y="3"/>
                    </a:cubicBezTo>
                    <a:cubicBezTo>
                      <a:pt x="479" y="3"/>
                      <a:pt x="479" y="3"/>
                      <a:pt x="479" y="3"/>
                    </a:cubicBezTo>
                    <a:cubicBezTo>
                      <a:pt x="479" y="0"/>
                      <a:pt x="479" y="0"/>
                      <a:pt x="479" y="0"/>
                    </a:cubicBezTo>
                    <a:cubicBezTo>
                      <a:pt x="466" y="0"/>
                      <a:pt x="466" y="0"/>
                      <a:pt x="466" y="0"/>
                    </a:cubicBezTo>
                    <a:cubicBezTo>
                      <a:pt x="466" y="24"/>
                      <a:pt x="466" y="24"/>
                      <a:pt x="466" y="24"/>
                    </a:cubicBezTo>
                    <a:lnTo>
                      <a:pt x="479" y="24"/>
                    </a:lnTo>
                    <a:close/>
                    <a:moveTo>
                      <a:pt x="460" y="18"/>
                    </a:moveTo>
                    <a:cubicBezTo>
                      <a:pt x="460" y="0"/>
                      <a:pt x="460" y="0"/>
                      <a:pt x="460" y="0"/>
                    </a:cubicBezTo>
                    <a:cubicBezTo>
                      <a:pt x="456" y="0"/>
                      <a:pt x="456" y="0"/>
                      <a:pt x="456" y="0"/>
                    </a:cubicBezTo>
                    <a:cubicBezTo>
                      <a:pt x="456" y="17"/>
                      <a:pt x="456" y="17"/>
                      <a:pt x="456" y="17"/>
                    </a:cubicBezTo>
                    <a:cubicBezTo>
                      <a:pt x="456" y="20"/>
                      <a:pt x="455" y="21"/>
                      <a:pt x="454" y="21"/>
                    </a:cubicBezTo>
                    <a:cubicBezTo>
                      <a:pt x="453" y="21"/>
                      <a:pt x="452" y="21"/>
                      <a:pt x="451" y="21"/>
                    </a:cubicBezTo>
                    <a:cubicBezTo>
                      <a:pt x="451" y="24"/>
                      <a:pt x="451" y="24"/>
                      <a:pt x="451" y="24"/>
                    </a:cubicBezTo>
                    <a:cubicBezTo>
                      <a:pt x="452" y="24"/>
                      <a:pt x="453" y="24"/>
                      <a:pt x="454" y="24"/>
                    </a:cubicBezTo>
                    <a:cubicBezTo>
                      <a:pt x="459" y="24"/>
                      <a:pt x="460" y="22"/>
                      <a:pt x="460" y="18"/>
                    </a:cubicBezTo>
                    <a:moveTo>
                      <a:pt x="442" y="3"/>
                    </a:moveTo>
                    <a:cubicBezTo>
                      <a:pt x="442" y="0"/>
                      <a:pt x="442" y="0"/>
                      <a:pt x="442" y="0"/>
                    </a:cubicBezTo>
                    <a:cubicBezTo>
                      <a:pt x="430" y="0"/>
                      <a:pt x="430" y="0"/>
                      <a:pt x="430" y="0"/>
                    </a:cubicBezTo>
                    <a:cubicBezTo>
                      <a:pt x="430" y="24"/>
                      <a:pt x="430" y="24"/>
                      <a:pt x="430" y="24"/>
                    </a:cubicBezTo>
                    <a:cubicBezTo>
                      <a:pt x="434" y="24"/>
                      <a:pt x="434" y="24"/>
                      <a:pt x="434" y="24"/>
                    </a:cubicBezTo>
                    <a:cubicBezTo>
                      <a:pt x="434" y="14"/>
                      <a:pt x="434" y="14"/>
                      <a:pt x="434" y="14"/>
                    </a:cubicBezTo>
                    <a:cubicBezTo>
                      <a:pt x="442" y="14"/>
                      <a:pt x="442" y="14"/>
                      <a:pt x="442" y="14"/>
                    </a:cubicBezTo>
                    <a:cubicBezTo>
                      <a:pt x="442" y="10"/>
                      <a:pt x="442" y="10"/>
                      <a:pt x="442" y="10"/>
                    </a:cubicBezTo>
                    <a:cubicBezTo>
                      <a:pt x="434" y="10"/>
                      <a:pt x="434" y="10"/>
                      <a:pt x="434" y="10"/>
                    </a:cubicBezTo>
                    <a:cubicBezTo>
                      <a:pt x="434" y="3"/>
                      <a:pt x="434" y="3"/>
                      <a:pt x="434" y="3"/>
                    </a:cubicBezTo>
                    <a:lnTo>
                      <a:pt x="442" y="3"/>
                    </a:lnTo>
                    <a:close/>
                    <a:moveTo>
                      <a:pt x="422" y="12"/>
                    </a:moveTo>
                    <a:cubicBezTo>
                      <a:pt x="422" y="18"/>
                      <a:pt x="418" y="21"/>
                      <a:pt x="414" y="21"/>
                    </a:cubicBezTo>
                    <a:cubicBezTo>
                      <a:pt x="410" y="21"/>
                      <a:pt x="407" y="17"/>
                      <a:pt x="407" y="12"/>
                    </a:cubicBezTo>
                    <a:cubicBezTo>
                      <a:pt x="407" y="6"/>
                      <a:pt x="411" y="3"/>
                      <a:pt x="414" y="3"/>
                    </a:cubicBezTo>
                    <a:cubicBezTo>
                      <a:pt x="419" y="3"/>
                      <a:pt x="422" y="6"/>
                      <a:pt x="422" y="12"/>
                    </a:cubicBezTo>
                    <a:moveTo>
                      <a:pt x="426" y="12"/>
                    </a:moveTo>
                    <a:cubicBezTo>
                      <a:pt x="426" y="4"/>
                      <a:pt x="421" y="0"/>
                      <a:pt x="415" y="0"/>
                    </a:cubicBezTo>
                    <a:cubicBezTo>
                      <a:pt x="409" y="0"/>
                      <a:pt x="403" y="4"/>
                      <a:pt x="403" y="12"/>
                    </a:cubicBezTo>
                    <a:cubicBezTo>
                      <a:pt x="403" y="20"/>
                      <a:pt x="407" y="24"/>
                      <a:pt x="414" y="24"/>
                    </a:cubicBezTo>
                    <a:cubicBezTo>
                      <a:pt x="420" y="24"/>
                      <a:pt x="426" y="20"/>
                      <a:pt x="426" y="12"/>
                    </a:cubicBezTo>
                    <a:moveTo>
                      <a:pt x="394" y="0"/>
                    </a:moveTo>
                    <a:cubicBezTo>
                      <a:pt x="390" y="0"/>
                      <a:pt x="390" y="0"/>
                      <a:pt x="390" y="0"/>
                    </a:cubicBezTo>
                    <a:cubicBezTo>
                      <a:pt x="387" y="7"/>
                      <a:pt x="387" y="7"/>
                      <a:pt x="387" y="7"/>
                    </a:cubicBezTo>
                    <a:cubicBezTo>
                      <a:pt x="386" y="9"/>
                      <a:pt x="385" y="10"/>
                      <a:pt x="385" y="12"/>
                    </a:cubicBezTo>
                    <a:cubicBezTo>
                      <a:pt x="385" y="12"/>
                      <a:pt x="385" y="12"/>
                      <a:pt x="385" y="12"/>
                    </a:cubicBezTo>
                    <a:cubicBezTo>
                      <a:pt x="384" y="10"/>
                      <a:pt x="383" y="9"/>
                      <a:pt x="383" y="8"/>
                    </a:cubicBezTo>
                    <a:cubicBezTo>
                      <a:pt x="379" y="0"/>
                      <a:pt x="379" y="0"/>
                      <a:pt x="379" y="0"/>
                    </a:cubicBezTo>
                    <a:cubicBezTo>
                      <a:pt x="375" y="0"/>
                      <a:pt x="375" y="0"/>
                      <a:pt x="375" y="0"/>
                    </a:cubicBezTo>
                    <a:cubicBezTo>
                      <a:pt x="383" y="15"/>
                      <a:pt x="383" y="15"/>
                      <a:pt x="383" y="15"/>
                    </a:cubicBezTo>
                    <a:cubicBezTo>
                      <a:pt x="383" y="24"/>
                      <a:pt x="383" y="24"/>
                      <a:pt x="383" y="24"/>
                    </a:cubicBezTo>
                    <a:cubicBezTo>
                      <a:pt x="386" y="24"/>
                      <a:pt x="386" y="24"/>
                      <a:pt x="386" y="24"/>
                    </a:cubicBezTo>
                    <a:cubicBezTo>
                      <a:pt x="386" y="15"/>
                      <a:pt x="386" y="15"/>
                      <a:pt x="386" y="15"/>
                    </a:cubicBezTo>
                    <a:lnTo>
                      <a:pt x="394" y="0"/>
                    </a:lnTo>
                    <a:close/>
                    <a:moveTo>
                      <a:pt x="374" y="3"/>
                    </a:moveTo>
                    <a:cubicBezTo>
                      <a:pt x="374" y="0"/>
                      <a:pt x="374" y="0"/>
                      <a:pt x="374" y="0"/>
                    </a:cubicBezTo>
                    <a:cubicBezTo>
                      <a:pt x="357" y="0"/>
                      <a:pt x="357" y="0"/>
                      <a:pt x="357" y="0"/>
                    </a:cubicBezTo>
                    <a:cubicBezTo>
                      <a:pt x="357" y="3"/>
                      <a:pt x="357" y="3"/>
                      <a:pt x="357" y="3"/>
                    </a:cubicBezTo>
                    <a:cubicBezTo>
                      <a:pt x="364" y="3"/>
                      <a:pt x="364" y="3"/>
                      <a:pt x="364" y="3"/>
                    </a:cubicBezTo>
                    <a:cubicBezTo>
                      <a:pt x="364" y="24"/>
                      <a:pt x="364" y="24"/>
                      <a:pt x="364" y="24"/>
                    </a:cubicBezTo>
                    <a:cubicBezTo>
                      <a:pt x="368" y="24"/>
                      <a:pt x="368" y="24"/>
                      <a:pt x="368" y="24"/>
                    </a:cubicBezTo>
                    <a:cubicBezTo>
                      <a:pt x="368" y="3"/>
                      <a:pt x="368" y="3"/>
                      <a:pt x="368" y="3"/>
                    </a:cubicBezTo>
                    <a:lnTo>
                      <a:pt x="374" y="3"/>
                    </a:lnTo>
                    <a:close/>
                    <a:moveTo>
                      <a:pt x="354" y="0"/>
                    </a:moveTo>
                    <a:cubicBezTo>
                      <a:pt x="350" y="0"/>
                      <a:pt x="350" y="0"/>
                      <a:pt x="350" y="0"/>
                    </a:cubicBezTo>
                    <a:cubicBezTo>
                      <a:pt x="350" y="24"/>
                      <a:pt x="350" y="24"/>
                      <a:pt x="350" y="24"/>
                    </a:cubicBezTo>
                    <a:cubicBezTo>
                      <a:pt x="354" y="24"/>
                      <a:pt x="354" y="24"/>
                      <a:pt x="354" y="24"/>
                    </a:cubicBezTo>
                    <a:lnTo>
                      <a:pt x="354" y="0"/>
                    </a:lnTo>
                    <a:close/>
                    <a:moveTo>
                      <a:pt x="346" y="17"/>
                    </a:moveTo>
                    <a:cubicBezTo>
                      <a:pt x="346" y="9"/>
                      <a:pt x="335" y="11"/>
                      <a:pt x="335" y="6"/>
                    </a:cubicBezTo>
                    <a:cubicBezTo>
                      <a:pt x="335" y="4"/>
                      <a:pt x="337" y="3"/>
                      <a:pt x="340" y="3"/>
                    </a:cubicBezTo>
                    <a:cubicBezTo>
                      <a:pt x="341" y="3"/>
                      <a:pt x="343" y="3"/>
                      <a:pt x="344" y="4"/>
                    </a:cubicBezTo>
                    <a:cubicBezTo>
                      <a:pt x="344" y="0"/>
                      <a:pt x="344" y="0"/>
                      <a:pt x="344" y="0"/>
                    </a:cubicBezTo>
                    <a:cubicBezTo>
                      <a:pt x="343" y="0"/>
                      <a:pt x="342" y="0"/>
                      <a:pt x="340" y="0"/>
                    </a:cubicBezTo>
                    <a:cubicBezTo>
                      <a:pt x="335" y="0"/>
                      <a:pt x="331" y="3"/>
                      <a:pt x="331" y="7"/>
                    </a:cubicBezTo>
                    <a:cubicBezTo>
                      <a:pt x="331" y="14"/>
                      <a:pt x="342" y="12"/>
                      <a:pt x="342" y="17"/>
                    </a:cubicBezTo>
                    <a:cubicBezTo>
                      <a:pt x="342" y="20"/>
                      <a:pt x="340" y="21"/>
                      <a:pt x="337" y="21"/>
                    </a:cubicBezTo>
                    <a:cubicBezTo>
                      <a:pt x="335" y="21"/>
                      <a:pt x="333" y="21"/>
                      <a:pt x="332" y="20"/>
                    </a:cubicBezTo>
                    <a:cubicBezTo>
                      <a:pt x="332" y="24"/>
                      <a:pt x="332" y="24"/>
                      <a:pt x="332" y="24"/>
                    </a:cubicBezTo>
                    <a:cubicBezTo>
                      <a:pt x="333" y="24"/>
                      <a:pt x="335" y="24"/>
                      <a:pt x="337" y="24"/>
                    </a:cubicBezTo>
                    <a:cubicBezTo>
                      <a:pt x="342" y="24"/>
                      <a:pt x="346" y="21"/>
                      <a:pt x="346" y="17"/>
                    </a:cubicBezTo>
                    <a:moveTo>
                      <a:pt x="324" y="7"/>
                    </a:moveTo>
                    <a:cubicBezTo>
                      <a:pt x="324" y="9"/>
                      <a:pt x="322" y="11"/>
                      <a:pt x="319" y="11"/>
                    </a:cubicBezTo>
                    <a:cubicBezTo>
                      <a:pt x="318" y="11"/>
                      <a:pt x="317" y="11"/>
                      <a:pt x="317" y="11"/>
                    </a:cubicBezTo>
                    <a:cubicBezTo>
                      <a:pt x="317" y="3"/>
                      <a:pt x="317" y="3"/>
                      <a:pt x="317" y="3"/>
                    </a:cubicBezTo>
                    <a:cubicBezTo>
                      <a:pt x="317" y="3"/>
                      <a:pt x="318" y="3"/>
                      <a:pt x="319" y="3"/>
                    </a:cubicBezTo>
                    <a:cubicBezTo>
                      <a:pt x="322" y="3"/>
                      <a:pt x="324" y="4"/>
                      <a:pt x="324" y="7"/>
                    </a:cubicBezTo>
                    <a:moveTo>
                      <a:pt x="329" y="24"/>
                    </a:moveTo>
                    <a:cubicBezTo>
                      <a:pt x="323" y="16"/>
                      <a:pt x="323" y="16"/>
                      <a:pt x="323" y="16"/>
                    </a:cubicBezTo>
                    <a:cubicBezTo>
                      <a:pt x="322" y="15"/>
                      <a:pt x="321" y="14"/>
                      <a:pt x="321" y="13"/>
                    </a:cubicBezTo>
                    <a:cubicBezTo>
                      <a:pt x="325" y="13"/>
                      <a:pt x="328" y="10"/>
                      <a:pt x="328" y="6"/>
                    </a:cubicBezTo>
                    <a:cubicBezTo>
                      <a:pt x="328" y="2"/>
                      <a:pt x="324" y="0"/>
                      <a:pt x="319" y="0"/>
                    </a:cubicBezTo>
                    <a:cubicBezTo>
                      <a:pt x="316" y="0"/>
                      <a:pt x="315" y="0"/>
                      <a:pt x="313" y="0"/>
                    </a:cubicBezTo>
                    <a:cubicBezTo>
                      <a:pt x="313" y="24"/>
                      <a:pt x="313" y="24"/>
                      <a:pt x="313" y="24"/>
                    </a:cubicBezTo>
                    <a:cubicBezTo>
                      <a:pt x="317" y="24"/>
                      <a:pt x="317" y="24"/>
                      <a:pt x="317" y="24"/>
                    </a:cubicBezTo>
                    <a:cubicBezTo>
                      <a:pt x="317" y="14"/>
                      <a:pt x="317" y="14"/>
                      <a:pt x="317" y="14"/>
                    </a:cubicBezTo>
                    <a:cubicBezTo>
                      <a:pt x="317" y="14"/>
                      <a:pt x="317" y="14"/>
                      <a:pt x="317" y="14"/>
                    </a:cubicBezTo>
                    <a:cubicBezTo>
                      <a:pt x="324" y="24"/>
                      <a:pt x="324" y="24"/>
                      <a:pt x="324" y="24"/>
                    </a:cubicBezTo>
                    <a:lnTo>
                      <a:pt x="329" y="24"/>
                    </a:lnTo>
                    <a:close/>
                    <a:moveTo>
                      <a:pt x="308" y="24"/>
                    </a:moveTo>
                    <a:cubicBezTo>
                      <a:pt x="308" y="21"/>
                      <a:pt x="308" y="21"/>
                      <a:pt x="308" y="21"/>
                    </a:cubicBezTo>
                    <a:cubicBezTo>
                      <a:pt x="299" y="21"/>
                      <a:pt x="299" y="21"/>
                      <a:pt x="299" y="21"/>
                    </a:cubicBezTo>
                    <a:cubicBezTo>
                      <a:pt x="299" y="13"/>
                      <a:pt x="299" y="13"/>
                      <a:pt x="299" y="13"/>
                    </a:cubicBezTo>
                    <a:cubicBezTo>
                      <a:pt x="307" y="13"/>
                      <a:pt x="307" y="13"/>
                      <a:pt x="307" y="13"/>
                    </a:cubicBezTo>
                    <a:cubicBezTo>
                      <a:pt x="307" y="10"/>
                      <a:pt x="307" y="10"/>
                      <a:pt x="307" y="10"/>
                    </a:cubicBezTo>
                    <a:cubicBezTo>
                      <a:pt x="299" y="10"/>
                      <a:pt x="299" y="10"/>
                      <a:pt x="299" y="10"/>
                    </a:cubicBezTo>
                    <a:cubicBezTo>
                      <a:pt x="299" y="3"/>
                      <a:pt x="299" y="3"/>
                      <a:pt x="299" y="3"/>
                    </a:cubicBezTo>
                    <a:cubicBezTo>
                      <a:pt x="308" y="3"/>
                      <a:pt x="308" y="3"/>
                      <a:pt x="308" y="3"/>
                    </a:cubicBezTo>
                    <a:cubicBezTo>
                      <a:pt x="308" y="0"/>
                      <a:pt x="308" y="0"/>
                      <a:pt x="308" y="0"/>
                    </a:cubicBezTo>
                    <a:cubicBezTo>
                      <a:pt x="295" y="0"/>
                      <a:pt x="295" y="0"/>
                      <a:pt x="295" y="0"/>
                    </a:cubicBezTo>
                    <a:cubicBezTo>
                      <a:pt x="295" y="24"/>
                      <a:pt x="295" y="24"/>
                      <a:pt x="295" y="24"/>
                    </a:cubicBezTo>
                    <a:lnTo>
                      <a:pt x="308" y="24"/>
                    </a:lnTo>
                    <a:close/>
                    <a:moveTo>
                      <a:pt x="292" y="0"/>
                    </a:moveTo>
                    <a:cubicBezTo>
                      <a:pt x="288" y="0"/>
                      <a:pt x="288" y="0"/>
                      <a:pt x="288" y="0"/>
                    </a:cubicBezTo>
                    <a:cubicBezTo>
                      <a:pt x="283" y="15"/>
                      <a:pt x="283" y="15"/>
                      <a:pt x="283" y="15"/>
                    </a:cubicBezTo>
                    <a:cubicBezTo>
                      <a:pt x="282" y="17"/>
                      <a:pt x="282" y="18"/>
                      <a:pt x="282" y="20"/>
                    </a:cubicBezTo>
                    <a:cubicBezTo>
                      <a:pt x="282" y="20"/>
                      <a:pt x="282" y="20"/>
                      <a:pt x="282" y="20"/>
                    </a:cubicBezTo>
                    <a:cubicBezTo>
                      <a:pt x="281" y="18"/>
                      <a:pt x="281" y="16"/>
                      <a:pt x="280" y="15"/>
                    </a:cubicBezTo>
                    <a:cubicBezTo>
                      <a:pt x="275" y="0"/>
                      <a:pt x="275" y="0"/>
                      <a:pt x="275" y="0"/>
                    </a:cubicBezTo>
                    <a:cubicBezTo>
                      <a:pt x="271" y="0"/>
                      <a:pt x="271" y="0"/>
                      <a:pt x="271" y="0"/>
                    </a:cubicBezTo>
                    <a:cubicBezTo>
                      <a:pt x="279" y="24"/>
                      <a:pt x="279" y="24"/>
                      <a:pt x="279" y="24"/>
                    </a:cubicBezTo>
                    <a:cubicBezTo>
                      <a:pt x="284" y="24"/>
                      <a:pt x="284" y="24"/>
                      <a:pt x="284" y="24"/>
                    </a:cubicBezTo>
                    <a:lnTo>
                      <a:pt x="292" y="0"/>
                    </a:lnTo>
                    <a:close/>
                    <a:moveTo>
                      <a:pt x="268" y="0"/>
                    </a:moveTo>
                    <a:cubicBezTo>
                      <a:pt x="264" y="0"/>
                      <a:pt x="264" y="0"/>
                      <a:pt x="264" y="0"/>
                    </a:cubicBezTo>
                    <a:cubicBezTo>
                      <a:pt x="264" y="24"/>
                      <a:pt x="264" y="24"/>
                      <a:pt x="264" y="24"/>
                    </a:cubicBezTo>
                    <a:cubicBezTo>
                      <a:pt x="268" y="24"/>
                      <a:pt x="268" y="24"/>
                      <a:pt x="268" y="24"/>
                    </a:cubicBezTo>
                    <a:lnTo>
                      <a:pt x="268" y="0"/>
                    </a:lnTo>
                    <a:close/>
                    <a:moveTo>
                      <a:pt x="258" y="24"/>
                    </a:moveTo>
                    <a:cubicBezTo>
                      <a:pt x="258" y="0"/>
                      <a:pt x="258" y="0"/>
                      <a:pt x="258" y="0"/>
                    </a:cubicBezTo>
                    <a:cubicBezTo>
                      <a:pt x="254" y="0"/>
                      <a:pt x="254" y="0"/>
                      <a:pt x="254" y="0"/>
                    </a:cubicBezTo>
                    <a:cubicBezTo>
                      <a:pt x="254" y="7"/>
                      <a:pt x="254" y="7"/>
                      <a:pt x="254" y="7"/>
                    </a:cubicBezTo>
                    <a:cubicBezTo>
                      <a:pt x="254" y="11"/>
                      <a:pt x="254" y="16"/>
                      <a:pt x="254" y="19"/>
                    </a:cubicBezTo>
                    <a:cubicBezTo>
                      <a:pt x="253" y="17"/>
                      <a:pt x="252" y="15"/>
                      <a:pt x="251" y="13"/>
                    </a:cubicBezTo>
                    <a:cubicBezTo>
                      <a:pt x="244" y="0"/>
                      <a:pt x="244" y="0"/>
                      <a:pt x="244" y="0"/>
                    </a:cubicBezTo>
                    <a:cubicBezTo>
                      <a:pt x="238" y="0"/>
                      <a:pt x="238" y="0"/>
                      <a:pt x="238" y="0"/>
                    </a:cubicBezTo>
                    <a:cubicBezTo>
                      <a:pt x="238" y="24"/>
                      <a:pt x="238" y="24"/>
                      <a:pt x="238" y="24"/>
                    </a:cubicBezTo>
                    <a:cubicBezTo>
                      <a:pt x="242" y="24"/>
                      <a:pt x="242" y="24"/>
                      <a:pt x="242" y="24"/>
                    </a:cubicBezTo>
                    <a:cubicBezTo>
                      <a:pt x="242" y="16"/>
                      <a:pt x="242" y="16"/>
                      <a:pt x="242" y="16"/>
                    </a:cubicBezTo>
                    <a:cubicBezTo>
                      <a:pt x="242" y="13"/>
                      <a:pt x="242" y="8"/>
                      <a:pt x="242" y="5"/>
                    </a:cubicBezTo>
                    <a:cubicBezTo>
                      <a:pt x="243" y="7"/>
                      <a:pt x="244" y="9"/>
                      <a:pt x="245" y="10"/>
                    </a:cubicBezTo>
                    <a:cubicBezTo>
                      <a:pt x="253" y="24"/>
                      <a:pt x="253" y="24"/>
                      <a:pt x="253" y="24"/>
                    </a:cubicBezTo>
                    <a:lnTo>
                      <a:pt x="258" y="24"/>
                    </a:lnTo>
                    <a:close/>
                    <a:moveTo>
                      <a:pt x="232" y="15"/>
                    </a:moveTo>
                    <a:cubicBezTo>
                      <a:pt x="232" y="0"/>
                      <a:pt x="232" y="0"/>
                      <a:pt x="232" y="0"/>
                    </a:cubicBezTo>
                    <a:cubicBezTo>
                      <a:pt x="229" y="0"/>
                      <a:pt x="229" y="0"/>
                      <a:pt x="229" y="0"/>
                    </a:cubicBezTo>
                    <a:cubicBezTo>
                      <a:pt x="229" y="15"/>
                      <a:pt x="229" y="15"/>
                      <a:pt x="229" y="15"/>
                    </a:cubicBezTo>
                    <a:cubicBezTo>
                      <a:pt x="229" y="20"/>
                      <a:pt x="227" y="21"/>
                      <a:pt x="223" y="21"/>
                    </a:cubicBezTo>
                    <a:cubicBezTo>
                      <a:pt x="218" y="21"/>
                      <a:pt x="217" y="19"/>
                      <a:pt x="217" y="16"/>
                    </a:cubicBezTo>
                    <a:cubicBezTo>
                      <a:pt x="217" y="0"/>
                      <a:pt x="217" y="0"/>
                      <a:pt x="217" y="0"/>
                    </a:cubicBezTo>
                    <a:cubicBezTo>
                      <a:pt x="214" y="0"/>
                      <a:pt x="214" y="0"/>
                      <a:pt x="214" y="0"/>
                    </a:cubicBezTo>
                    <a:cubicBezTo>
                      <a:pt x="214" y="16"/>
                      <a:pt x="214" y="16"/>
                      <a:pt x="214" y="16"/>
                    </a:cubicBezTo>
                    <a:cubicBezTo>
                      <a:pt x="214" y="20"/>
                      <a:pt x="215" y="24"/>
                      <a:pt x="223" y="24"/>
                    </a:cubicBezTo>
                    <a:cubicBezTo>
                      <a:pt x="229" y="24"/>
                      <a:pt x="232" y="21"/>
                      <a:pt x="232" y="15"/>
                    </a:cubicBezTo>
                    <a:moveTo>
                      <a:pt x="202" y="0"/>
                    </a:moveTo>
                    <a:cubicBezTo>
                      <a:pt x="198" y="0"/>
                      <a:pt x="198" y="0"/>
                      <a:pt x="198" y="0"/>
                    </a:cubicBezTo>
                    <a:cubicBezTo>
                      <a:pt x="194" y="15"/>
                      <a:pt x="194" y="15"/>
                      <a:pt x="194" y="15"/>
                    </a:cubicBezTo>
                    <a:cubicBezTo>
                      <a:pt x="194" y="16"/>
                      <a:pt x="194" y="18"/>
                      <a:pt x="194" y="19"/>
                    </a:cubicBezTo>
                    <a:cubicBezTo>
                      <a:pt x="194" y="19"/>
                      <a:pt x="194" y="19"/>
                      <a:pt x="194" y="19"/>
                    </a:cubicBezTo>
                    <a:cubicBezTo>
                      <a:pt x="193" y="18"/>
                      <a:pt x="193" y="16"/>
                      <a:pt x="193" y="15"/>
                    </a:cubicBezTo>
                    <a:cubicBezTo>
                      <a:pt x="188" y="0"/>
                      <a:pt x="188" y="0"/>
                      <a:pt x="188" y="0"/>
                    </a:cubicBezTo>
                    <a:cubicBezTo>
                      <a:pt x="184" y="0"/>
                      <a:pt x="184" y="0"/>
                      <a:pt x="184" y="0"/>
                    </a:cubicBezTo>
                    <a:cubicBezTo>
                      <a:pt x="180" y="15"/>
                      <a:pt x="180" y="15"/>
                      <a:pt x="180" y="15"/>
                    </a:cubicBezTo>
                    <a:cubicBezTo>
                      <a:pt x="180" y="16"/>
                      <a:pt x="179" y="18"/>
                      <a:pt x="179" y="19"/>
                    </a:cubicBezTo>
                    <a:cubicBezTo>
                      <a:pt x="179" y="19"/>
                      <a:pt x="179" y="19"/>
                      <a:pt x="179" y="19"/>
                    </a:cubicBezTo>
                    <a:cubicBezTo>
                      <a:pt x="179" y="18"/>
                      <a:pt x="179" y="16"/>
                      <a:pt x="178" y="15"/>
                    </a:cubicBezTo>
                    <a:cubicBezTo>
                      <a:pt x="174" y="0"/>
                      <a:pt x="174" y="0"/>
                      <a:pt x="174" y="0"/>
                    </a:cubicBezTo>
                    <a:cubicBezTo>
                      <a:pt x="170" y="0"/>
                      <a:pt x="170" y="0"/>
                      <a:pt x="170" y="0"/>
                    </a:cubicBezTo>
                    <a:cubicBezTo>
                      <a:pt x="177" y="24"/>
                      <a:pt x="177" y="24"/>
                      <a:pt x="177" y="24"/>
                    </a:cubicBezTo>
                    <a:cubicBezTo>
                      <a:pt x="181" y="24"/>
                      <a:pt x="181" y="24"/>
                      <a:pt x="181" y="24"/>
                    </a:cubicBezTo>
                    <a:cubicBezTo>
                      <a:pt x="185" y="9"/>
                      <a:pt x="185" y="9"/>
                      <a:pt x="185" y="9"/>
                    </a:cubicBezTo>
                    <a:cubicBezTo>
                      <a:pt x="186" y="8"/>
                      <a:pt x="186" y="6"/>
                      <a:pt x="186" y="5"/>
                    </a:cubicBezTo>
                    <a:cubicBezTo>
                      <a:pt x="186" y="5"/>
                      <a:pt x="186" y="5"/>
                      <a:pt x="186" y="5"/>
                    </a:cubicBezTo>
                    <a:cubicBezTo>
                      <a:pt x="186" y="6"/>
                      <a:pt x="187" y="8"/>
                      <a:pt x="187" y="9"/>
                    </a:cubicBezTo>
                    <a:cubicBezTo>
                      <a:pt x="191" y="24"/>
                      <a:pt x="191" y="24"/>
                      <a:pt x="191" y="24"/>
                    </a:cubicBezTo>
                    <a:cubicBezTo>
                      <a:pt x="196" y="24"/>
                      <a:pt x="196" y="24"/>
                      <a:pt x="196" y="24"/>
                    </a:cubicBezTo>
                    <a:lnTo>
                      <a:pt x="202" y="0"/>
                    </a:lnTo>
                    <a:close/>
                    <a:moveTo>
                      <a:pt x="167" y="24"/>
                    </a:moveTo>
                    <a:cubicBezTo>
                      <a:pt x="167" y="21"/>
                      <a:pt x="167" y="21"/>
                      <a:pt x="167" y="21"/>
                    </a:cubicBezTo>
                    <a:cubicBezTo>
                      <a:pt x="159" y="21"/>
                      <a:pt x="159" y="21"/>
                      <a:pt x="159" y="21"/>
                    </a:cubicBezTo>
                    <a:cubicBezTo>
                      <a:pt x="159" y="13"/>
                      <a:pt x="159" y="13"/>
                      <a:pt x="159" y="13"/>
                    </a:cubicBezTo>
                    <a:cubicBezTo>
                      <a:pt x="167" y="13"/>
                      <a:pt x="167" y="13"/>
                      <a:pt x="167" y="13"/>
                    </a:cubicBezTo>
                    <a:cubicBezTo>
                      <a:pt x="167" y="10"/>
                      <a:pt x="167" y="10"/>
                      <a:pt x="167" y="10"/>
                    </a:cubicBezTo>
                    <a:cubicBezTo>
                      <a:pt x="159" y="10"/>
                      <a:pt x="159" y="10"/>
                      <a:pt x="159" y="10"/>
                    </a:cubicBezTo>
                    <a:cubicBezTo>
                      <a:pt x="159" y="3"/>
                      <a:pt x="159" y="3"/>
                      <a:pt x="159" y="3"/>
                    </a:cubicBezTo>
                    <a:cubicBezTo>
                      <a:pt x="167" y="3"/>
                      <a:pt x="167" y="3"/>
                      <a:pt x="167" y="3"/>
                    </a:cubicBezTo>
                    <a:cubicBezTo>
                      <a:pt x="167" y="0"/>
                      <a:pt x="167" y="0"/>
                      <a:pt x="167" y="0"/>
                    </a:cubicBezTo>
                    <a:cubicBezTo>
                      <a:pt x="155" y="0"/>
                      <a:pt x="155" y="0"/>
                      <a:pt x="155" y="0"/>
                    </a:cubicBezTo>
                    <a:cubicBezTo>
                      <a:pt x="155" y="24"/>
                      <a:pt x="155" y="24"/>
                      <a:pt x="155" y="24"/>
                    </a:cubicBezTo>
                    <a:lnTo>
                      <a:pt x="167" y="24"/>
                    </a:lnTo>
                    <a:close/>
                    <a:moveTo>
                      <a:pt x="145" y="7"/>
                    </a:moveTo>
                    <a:cubicBezTo>
                      <a:pt x="145" y="9"/>
                      <a:pt x="143" y="11"/>
                      <a:pt x="140" y="11"/>
                    </a:cubicBezTo>
                    <a:cubicBezTo>
                      <a:pt x="139" y="11"/>
                      <a:pt x="139" y="11"/>
                      <a:pt x="138" y="11"/>
                    </a:cubicBezTo>
                    <a:cubicBezTo>
                      <a:pt x="138" y="3"/>
                      <a:pt x="138" y="3"/>
                      <a:pt x="138" y="3"/>
                    </a:cubicBezTo>
                    <a:cubicBezTo>
                      <a:pt x="139" y="3"/>
                      <a:pt x="140" y="3"/>
                      <a:pt x="140" y="3"/>
                    </a:cubicBezTo>
                    <a:cubicBezTo>
                      <a:pt x="144" y="3"/>
                      <a:pt x="145" y="4"/>
                      <a:pt x="145" y="7"/>
                    </a:cubicBezTo>
                    <a:moveTo>
                      <a:pt x="151" y="24"/>
                    </a:moveTo>
                    <a:cubicBezTo>
                      <a:pt x="145" y="16"/>
                      <a:pt x="145" y="16"/>
                      <a:pt x="145" y="16"/>
                    </a:cubicBezTo>
                    <a:cubicBezTo>
                      <a:pt x="144" y="15"/>
                      <a:pt x="143" y="14"/>
                      <a:pt x="143" y="13"/>
                    </a:cubicBezTo>
                    <a:cubicBezTo>
                      <a:pt x="146" y="13"/>
                      <a:pt x="149" y="10"/>
                      <a:pt x="149" y="6"/>
                    </a:cubicBezTo>
                    <a:cubicBezTo>
                      <a:pt x="149" y="2"/>
                      <a:pt x="146" y="0"/>
                      <a:pt x="141" y="0"/>
                    </a:cubicBezTo>
                    <a:cubicBezTo>
                      <a:pt x="138" y="0"/>
                      <a:pt x="136" y="0"/>
                      <a:pt x="135" y="0"/>
                    </a:cubicBezTo>
                    <a:cubicBezTo>
                      <a:pt x="135" y="24"/>
                      <a:pt x="135" y="24"/>
                      <a:pt x="135" y="24"/>
                    </a:cubicBezTo>
                    <a:cubicBezTo>
                      <a:pt x="138" y="24"/>
                      <a:pt x="138" y="24"/>
                      <a:pt x="138" y="24"/>
                    </a:cubicBezTo>
                    <a:cubicBezTo>
                      <a:pt x="138" y="14"/>
                      <a:pt x="138" y="14"/>
                      <a:pt x="138" y="14"/>
                    </a:cubicBezTo>
                    <a:cubicBezTo>
                      <a:pt x="139" y="14"/>
                      <a:pt x="139" y="14"/>
                      <a:pt x="139" y="14"/>
                    </a:cubicBezTo>
                    <a:cubicBezTo>
                      <a:pt x="146" y="24"/>
                      <a:pt x="146" y="24"/>
                      <a:pt x="146" y="24"/>
                    </a:cubicBezTo>
                    <a:lnTo>
                      <a:pt x="151" y="24"/>
                    </a:lnTo>
                    <a:close/>
                    <a:moveTo>
                      <a:pt x="126" y="17"/>
                    </a:moveTo>
                    <a:cubicBezTo>
                      <a:pt x="126" y="19"/>
                      <a:pt x="124" y="21"/>
                      <a:pt x="121" y="21"/>
                    </a:cubicBezTo>
                    <a:cubicBezTo>
                      <a:pt x="119" y="21"/>
                      <a:pt x="118" y="21"/>
                      <a:pt x="118" y="21"/>
                    </a:cubicBezTo>
                    <a:cubicBezTo>
                      <a:pt x="118" y="13"/>
                      <a:pt x="118" y="13"/>
                      <a:pt x="118" y="13"/>
                    </a:cubicBezTo>
                    <a:cubicBezTo>
                      <a:pt x="118" y="13"/>
                      <a:pt x="120" y="13"/>
                      <a:pt x="120" y="13"/>
                    </a:cubicBezTo>
                    <a:cubicBezTo>
                      <a:pt x="123" y="13"/>
                      <a:pt x="126" y="14"/>
                      <a:pt x="126" y="17"/>
                    </a:cubicBezTo>
                    <a:moveTo>
                      <a:pt x="125" y="6"/>
                    </a:moveTo>
                    <a:cubicBezTo>
                      <a:pt x="125" y="9"/>
                      <a:pt x="123" y="10"/>
                      <a:pt x="120" y="10"/>
                    </a:cubicBezTo>
                    <a:cubicBezTo>
                      <a:pt x="119" y="10"/>
                      <a:pt x="118" y="10"/>
                      <a:pt x="118" y="10"/>
                    </a:cubicBezTo>
                    <a:cubicBezTo>
                      <a:pt x="118" y="3"/>
                      <a:pt x="118" y="3"/>
                      <a:pt x="118" y="3"/>
                    </a:cubicBezTo>
                    <a:cubicBezTo>
                      <a:pt x="119" y="3"/>
                      <a:pt x="120" y="3"/>
                      <a:pt x="121" y="3"/>
                    </a:cubicBezTo>
                    <a:cubicBezTo>
                      <a:pt x="124" y="3"/>
                      <a:pt x="125" y="4"/>
                      <a:pt x="125" y="6"/>
                    </a:cubicBezTo>
                    <a:moveTo>
                      <a:pt x="130" y="17"/>
                    </a:moveTo>
                    <a:cubicBezTo>
                      <a:pt x="130" y="14"/>
                      <a:pt x="128" y="12"/>
                      <a:pt x="125" y="11"/>
                    </a:cubicBezTo>
                    <a:cubicBezTo>
                      <a:pt x="125" y="11"/>
                      <a:pt x="125" y="11"/>
                      <a:pt x="125" y="11"/>
                    </a:cubicBezTo>
                    <a:cubicBezTo>
                      <a:pt x="128" y="10"/>
                      <a:pt x="129" y="8"/>
                      <a:pt x="129" y="6"/>
                    </a:cubicBezTo>
                    <a:cubicBezTo>
                      <a:pt x="129" y="2"/>
                      <a:pt x="127" y="0"/>
                      <a:pt x="121" y="0"/>
                    </a:cubicBezTo>
                    <a:cubicBezTo>
                      <a:pt x="119" y="0"/>
                      <a:pt x="116" y="0"/>
                      <a:pt x="114" y="0"/>
                    </a:cubicBezTo>
                    <a:cubicBezTo>
                      <a:pt x="114" y="24"/>
                      <a:pt x="114" y="24"/>
                      <a:pt x="114" y="24"/>
                    </a:cubicBezTo>
                    <a:cubicBezTo>
                      <a:pt x="117" y="24"/>
                      <a:pt x="119" y="24"/>
                      <a:pt x="120" y="24"/>
                    </a:cubicBezTo>
                    <a:cubicBezTo>
                      <a:pt x="128" y="24"/>
                      <a:pt x="130" y="20"/>
                      <a:pt x="130" y="17"/>
                    </a:cubicBezTo>
                    <a:moveTo>
                      <a:pt x="109" y="24"/>
                    </a:moveTo>
                    <a:cubicBezTo>
                      <a:pt x="109" y="21"/>
                      <a:pt x="109" y="21"/>
                      <a:pt x="109" y="21"/>
                    </a:cubicBezTo>
                    <a:cubicBezTo>
                      <a:pt x="100" y="21"/>
                      <a:pt x="100" y="21"/>
                      <a:pt x="100" y="21"/>
                    </a:cubicBezTo>
                    <a:cubicBezTo>
                      <a:pt x="100" y="13"/>
                      <a:pt x="100" y="13"/>
                      <a:pt x="100" y="13"/>
                    </a:cubicBezTo>
                    <a:cubicBezTo>
                      <a:pt x="108" y="13"/>
                      <a:pt x="108" y="13"/>
                      <a:pt x="108" y="13"/>
                    </a:cubicBezTo>
                    <a:cubicBezTo>
                      <a:pt x="108" y="10"/>
                      <a:pt x="108" y="10"/>
                      <a:pt x="108" y="10"/>
                    </a:cubicBezTo>
                    <a:cubicBezTo>
                      <a:pt x="100" y="10"/>
                      <a:pt x="100" y="10"/>
                      <a:pt x="100" y="10"/>
                    </a:cubicBezTo>
                    <a:cubicBezTo>
                      <a:pt x="100" y="3"/>
                      <a:pt x="100" y="3"/>
                      <a:pt x="100" y="3"/>
                    </a:cubicBezTo>
                    <a:cubicBezTo>
                      <a:pt x="109" y="3"/>
                      <a:pt x="109" y="3"/>
                      <a:pt x="109" y="3"/>
                    </a:cubicBezTo>
                    <a:cubicBezTo>
                      <a:pt x="109" y="0"/>
                      <a:pt x="109" y="0"/>
                      <a:pt x="109" y="0"/>
                    </a:cubicBezTo>
                    <a:cubicBezTo>
                      <a:pt x="96" y="0"/>
                      <a:pt x="96" y="0"/>
                      <a:pt x="96" y="0"/>
                    </a:cubicBezTo>
                    <a:cubicBezTo>
                      <a:pt x="96" y="24"/>
                      <a:pt x="96" y="24"/>
                      <a:pt x="96" y="24"/>
                    </a:cubicBezTo>
                    <a:lnTo>
                      <a:pt x="109" y="24"/>
                    </a:lnTo>
                    <a:close/>
                    <a:moveTo>
                      <a:pt x="90" y="24"/>
                    </a:moveTo>
                    <a:cubicBezTo>
                      <a:pt x="90" y="0"/>
                      <a:pt x="90" y="0"/>
                      <a:pt x="90" y="0"/>
                    </a:cubicBezTo>
                    <a:cubicBezTo>
                      <a:pt x="86" y="0"/>
                      <a:pt x="86" y="0"/>
                      <a:pt x="86" y="0"/>
                    </a:cubicBezTo>
                    <a:cubicBezTo>
                      <a:pt x="86" y="10"/>
                      <a:pt x="86" y="10"/>
                      <a:pt x="86" y="10"/>
                    </a:cubicBezTo>
                    <a:cubicBezTo>
                      <a:pt x="75" y="10"/>
                      <a:pt x="75" y="10"/>
                      <a:pt x="75" y="10"/>
                    </a:cubicBezTo>
                    <a:cubicBezTo>
                      <a:pt x="75" y="0"/>
                      <a:pt x="75" y="0"/>
                      <a:pt x="75" y="0"/>
                    </a:cubicBezTo>
                    <a:cubicBezTo>
                      <a:pt x="71" y="0"/>
                      <a:pt x="71" y="0"/>
                      <a:pt x="71" y="0"/>
                    </a:cubicBezTo>
                    <a:cubicBezTo>
                      <a:pt x="71" y="24"/>
                      <a:pt x="71" y="24"/>
                      <a:pt x="71" y="24"/>
                    </a:cubicBezTo>
                    <a:cubicBezTo>
                      <a:pt x="75" y="24"/>
                      <a:pt x="75" y="24"/>
                      <a:pt x="75" y="24"/>
                    </a:cubicBezTo>
                    <a:cubicBezTo>
                      <a:pt x="75" y="13"/>
                      <a:pt x="75" y="13"/>
                      <a:pt x="75" y="13"/>
                    </a:cubicBezTo>
                    <a:cubicBezTo>
                      <a:pt x="86" y="13"/>
                      <a:pt x="86" y="13"/>
                      <a:pt x="86" y="13"/>
                    </a:cubicBezTo>
                    <a:cubicBezTo>
                      <a:pt x="86" y="24"/>
                      <a:pt x="86" y="24"/>
                      <a:pt x="86" y="24"/>
                    </a:cubicBezTo>
                    <a:lnTo>
                      <a:pt x="90" y="24"/>
                    </a:lnTo>
                    <a:close/>
                    <a:moveTo>
                      <a:pt x="58" y="24"/>
                    </a:moveTo>
                    <a:cubicBezTo>
                      <a:pt x="58" y="21"/>
                      <a:pt x="58" y="21"/>
                      <a:pt x="58" y="21"/>
                    </a:cubicBezTo>
                    <a:cubicBezTo>
                      <a:pt x="50" y="21"/>
                      <a:pt x="50" y="21"/>
                      <a:pt x="50" y="21"/>
                    </a:cubicBezTo>
                    <a:cubicBezTo>
                      <a:pt x="50" y="13"/>
                      <a:pt x="50" y="13"/>
                      <a:pt x="50" y="13"/>
                    </a:cubicBezTo>
                    <a:cubicBezTo>
                      <a:pt x="58" y="13"/>
                      <a:pt x="58" y="13"/>
                      <a:pt x="58" y="13"/>
                    </a:cubicBezTo>
                    <a:cubicBezTo>
                      <a:pt x="58" y="10"/>
                      <a:pt x="58" y="10"/>
                      <a:pt x="58" y="10"/>
                    </a:cubicBezTo>
                    <a:cubicBezTo>
                      <a:pt x="50" y="10"/>
                      <a:pt x="50" y="10"/>
                      <a:pt x="50" y="10"/>
                    </a:cubicBezTo>
                    <a:cubicBezTo>
                      <a:pt x="50" y="3"/>
                      <a:pt x="50" y="3"/>
                      <a:pt x="50" y="3"/>
                    </a:cubicBezTo>
                    <a:cubicBezTo>
                      <a:pt x="58" y="3"/>
                      <a:pt x="58" y="3"/>
                      <a:pt x="58" y="3"/>
                    </a:cubicBezTo>
                    <a:cubicBezTo>
                      <a:pt x="58" y="0"/>
                      <a:pt x="58" y="0"/>
                      <a:pt x="58" y="0"/>
                    </a:cubicBezTo>
                    <a:cubicBezTo>
                      <a:pt x="46" y="0"/>
                      <a:pt x="46" y="0"/>
                      <a:pt x="46" y="0"/>
                    </a:cubicBezTo>
                    <a:cubicBezTo>
                      <a:pt x="46" y="24"/>
                      <a:pt x="46" y="24"/>
                      <a:pt x="46" y="24"/>
                    </a:cubicBezTo>
                    <a:lnTo>
                      <a:pt x="58" y="24"/>
                    </a:lnTo>
                    <a:close/>
                    <a:moveTo>
                      <a:pt x="39" y="24"/>
                    </a:moveTo>
                    <a:cubicBezTo>
                      <a:pt x="39" y="0"/>
                      <a:pt x="39" y="0"/>
                      <a:pt x="39" y="0"/>
                    </a:cubicBezTo>
                    <a:cubicBezTo>
                      <a:pt x="36" y="0"/>
                      <a:pt x="36" y="0"/>
                      <a:pt x="36" y="0"/>
                    </a:cubicBezTo>
                    <a:cubicBezTo>
                      <a:pt x="36" y="10"/>
                      <a:pt x="36" y="10"/>
                      <a:pt x="36" y="10"/>
                    </a:cubicBezTo>
                    <a:cubicBezTo>
                      <a:pt x="24" y="10"/>
                      <a:pt x="24" y="10"/>
                      <a:pt x="24" y="10"/>
                    </a:cubicBezTo>
                    <a:cubicBezTo>
                      <a:pt x="24" y="0"/>
                      <a:pt x="24" y="0"/>
                      <a:pt x="24" y="0"/>
                    </a:cubicBezTo>
                    <a:cubicBezTo>
                      <a:pt x="20" y="0"/>
                      <a:pt x="20" y="0"/>
                      <a:pt x="20" y="0"/>
                    </a:cubicBezTo>
                    <a:cubicBezTo>
                      <a:pt x="20" y="24"/>
                      <a:pt x="20" y="24"/>
                      <a:pt x="20" y="24"/>
                    </a:cubicBezTo>
                    <a:cubicBezTo>
                      <a:pt x="24" y="24"/>
                      <a:pt x="24" y="24"/>
                      <a:pt x="24" y="24"/>
                    </a:cubicBezTo>
                    <a:cubicBezTo>
                      <a:pt x="24" y="13"/>
                      <a:pt x="24" y="13"/>
                      <a:pt x="24" y="13"/>
                    </a:cubicBezTo>
                    <a:cubicBezTo>
                      <a:pt x="36" y="13"/>
                      <a:pt x="36" y="13"/>
                      <a:pt x="36" y="13"/>
                    </a:cubicBezTo>
                    <a:cubicBezTo>
                      <a:pt x="36" y="24"/>
                      <a:pt x="36" y="24"/>
                      <a:pt x="36" y="24"/>
                    </a:cubicBezTo>
                    <a:lnTo>
                      <a:pt x="39" y="24"/>
                    </a:lnTo>
                    <a:close/>
                    <a:moveTo>
                      <a:pt x="17" y="3"/>
                    </a:moveTo>
                    <a:cubicBezTo>
                      <a:pt x="17" y="0"/>
                      <a:pt x="17" y="0"/>
                      <a:pt x="17" y="0"/>
                    </a:cubicBezTo>
                    <a:cubicBezTo>
                      <a:pt x="0" y="0"/>
                      <a:pt x="0" y="0"/>
                      <a:pt x="0" y="0"/>
                    </a:cubicBezTo>
                    <a:cubicBezTo>
                      <a:pt x="0" y="3"/>
                      <a:pt x="0" y="3"/>
                      <a:pt x="0" y="3"/>
                    </a:cubicBezTo>
                    <a:cubicBezTo>
                      <a:pt x="7" y="3"/>
                      <a:pt x="7" y="3"/>
                      <a:pt x="7" y="3"/>
                    </a:cubicBezTo>
                    <a:cubicBezTo>
                      <a:pt x="7" y="24"/>
                      <a:pt x="7" y="24"/>
                      <a:pt x="7" y="24"/>
                    </a:cubicBezTo>
                    <a:cubicBezTo>
                      <a:pt x="11" y="24"/>
                      <a:pt x="11" y="24"/>
                      <a:pt x="11" y="24"/>
                    </a:cubicBezTo>
                    <a:cubicBezTo>
                      <a:pt x="11" y="3"/>
                      <a:pt x="11" y="3"/>
                      <a:pt x="11" y="3"/>
                    </a:cubicBezTo>
                    <a:lnTo>
                      <a:pt x="17" y="3"/>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4" name="Freeform 32">
                <a:extLst>
                  <a:ext uri="{FF2B5EF4-FFF2-40B4-BE49-F238E27FC236}">
                    <a16:creationId xmlns:a16="http://schemas.microsoft.com/office/drawing/2014/main" id="{4EF4D1AF-6E0C-4654-B2CF-BE8E8416599E}"/>
                  </a:ext>
                </a:extLst>
              </p:cNvPr>
              <p:cNvSpPr>
                <a:spLocks/>
              </p:cNvSpPr>
              <p:nvPr userDrawn="1"/>
            </p:nvSpPr>
            <p:spPr bwMode="auto">
              <a:xfrm>
                <a:off x="5662613" y="4213225"/>
                <a:ext cx="119063" cy="84138"/>
              </a:xfrm>
              <a:custGeom>
                <a:avLst/>
                <a:gdLst>
                  <a:gd name="T0" fmla="*/ 0 w 39"/>
                  <a:gd name="T1" fmla="*/ 17 h 27"/>
                  <a:gd name="T2" fmla="*/ 1 w 39"/>
                  <a:gd name="T3" fmla="*/ 10 h 27"/>
                  <a:gd name="T4" fmla="*/ 5 w 39"/>
                  <a:gd name="T5" fmla="*/ 9 h 27"/>
                  <a:gd name="T6" fmla="*/ 4 w 39"/>
                  <a:gd name="T7" fmla="*/ 16 h 27"/>
                  <a:gd name="T8" fmla="*/ 10 w 39"/>
                  <a:gd name="T9" fmla="*/ 24 h 27"/>
                  <a:gd name="T10" fmla="*/ 15 w 39"/>
                  <a:gd name="T11" fmla="*/ 17 h 27"/>
                  <a:gd name="T12" fmla="*/ 15 w 39"/>
                  <a:gd name="T13" fmla="*/ 4 h 27"/>
                  <a:gd name="T14" fmla="*/ 19 w 39"/>
                  <a:gd name="T15" fmla="*/ 4 h 27"/>
                  <a:gd name="T16" fmla="*/ 19 w 39"/>
                  <a:gd name="T17" fmla="*/ 10 h 27"/>
                  <a:gd name="T18" fmla="*/ 22 w 39"/>
                  <a:gd name="T19" fmla="*/ 16 h 27"/>
                  <a:gd name="T20" fmla="*/ 25 w 39"/>
                  <a:gd name="T21" fmla="*/ 10 h 27"/>
                  <a:gd name="T22" fmla="*/ 25 w 39"/>
                  <a:gd name="T23" fmla="*/ 2 h 27"/>
                  <a:gd name="T24" fmla="*/ 29 w 39"/>
                  <a:gd name="T25" fmla="*/ 2 h 27"/>
                  <a:gd name="T26" fmla="*/ 29 w 39"/>
                  <a:gd name="T27" fmla="*/ 11 h 27"/>
                  <a:gd name="T28" fmla="*/ 34 w 39"/>
                  <a:gd name="T29" fmla="*/ 15 h 27"/>
                  <a:gd name="T30" fmla="*/ 35 w 39"/>
                  <a:gd name="T31" fmla="*/ 15 h 27"/>
                  <a:gd name="T32" fmla="*/ 35 w 39"/>
                  <a:gd name="T33" fmla="*/ 11 h 27"/>
                  <a:gd name="T34" fmla="*/ 34 w 39"/>
                  <a:gd name="T35" fmla="*/ 1 h 27"/>
                  <a:gd name="T36" fmla="*/ 38 w 39"/>
                  <a:gd name="T37" fmla="*/ 0 h 27"/>
                  <a:gd name="T38" fmla="*/ 39 w 39"/>
                  <a:gd name="T39" fmla="*/ 10 h 27"/>
                  <a:gd name="T40" fmla="*/ 38 w 39"/>
                  <a:gd name="T41" fmla="*/ 19 h 27"/>
                  <a:gd name="T42" fmla="*/ 33 w 39"/>
                  <a:gd name="T43" fmla="*/ 19 h 27"/>
                  <a:gd name="T44" fmla="*/ 26 w 39"/>
                  <a:gd name="T45" fmla="*/ 16 h 27"/>
                  <a:gd name="T46" fmla="*/ 22 w 39"/>
                  <a:gd name="T47" fmla="*/ 19 h 27"/>
                  <a:gd name="T48" fmla="*/ 18 w 39"/>
                  <a:gd name="T49" fmla="*/ 17 h 27"/>
                  <a:gd name="T50" fmla="*/ 9 w 39"/>
                  <a:gd name="T51" fmla="*/ 27 h 27"/>
                  <a:gd name="T52" fmla="*/ 0 w 39"/>
                  <a:gd name="T53"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27">
                    <a:moveTo>
                      <a:pt x="0" y="17"/>
                    </a:moveTo>
                    <a:cubicBezTo>
                      <a:pt x="0" y="14"/>
                      <a:pt x="1" y="12"/>
                      <a:pt x="1" y="10"/>
                    </a:cubicBezTo>
                    <a:cubicBezTo>
                      <a:pt x="5" y="9"/>
                      <a:pt x="5" y="9"/>
                      <a:pt x="5" y="9"/>
                    </a:cubicBezTo>
                    <a:cubicBezTo>
                      <a:pt x="5" y="12"/>
                      <a:pt x="4" y="14"/>
                      <a:pt x="4" y="16"/>
                    </a:cubicBezTo>
                    <a:cubicBezTo>
                      <a:pt x="4" y="22"/>
                      <a:pt x="7" y="24"/>
                      <a:pt x="10" y="24"/>
                    </a:cubicBezTo>
                    <a:cubicBezTo>
                      <a:pt x="12" y="24"/>
                      <a:pt x="15" y="22"/>
                      <a:pt x="15" y="17"/>
                    </a:cubicBezTo>
                    <a:cubicBezTo>
                      <a:pt x="15" y="4"/>
                      <a:pt x="15" y="4"/>
                      <a:pt x="15" y="4"/>
                    </a:cubicBezTo>
                    <a:cubicBezTo>
                      <a:pt x="19" y="4"/>
                      <a:pt x="19" y="4"/>
                      <a:pt x="19" y="4"/>
                    </a:cubicBezTo>
                    <a:cubicBezTo>
                      <a:pt x="19" y="10"/>
                      <a:pt x="19" y="10"/>
                      <a:pt x="19" y="10"/>
                    </a:cubicBezTo>
                    <a:cubicBezTo>
                      <a:pt x="19" y="14"/>
                      <a:pt x="19" y="16"/>
                      <a:pt x="22" y="16"/>
                    </a:cubicBezTo>
                    <a:cubicBezTo>
                      <a:pt x="24" y="16"/>
                      <a:pt x="25" y="14"/>
                      <a:pt x="25" y="10"/>
                    </a:cubicBezTo>
                    <a:cubicBezTo>
                      <a:pt x="25" y="2"/>
                      <a:pt x="25" y="2"/>
                      <a:pt x="25" y="2"/>
                    </a:cubicBezTo>
                    <a:cubicBezTo>
                      <a:pt x="29" y="2"/>
                      <a:pt x="29" y="2"/>
                      <a:pt x="29" y="2"/>
                    </a:cubicBezTo>
                    <a:cubicBezTo>
                      <a:pt x="29" y="11"/>
                      <a:pt x="29" y="11"/>
                      <a:pt x="29" y="11"/>
                    </a:cubicBezTo>
                    <a:cubicBezTo>
                      <a:pt x="29" y="15"/>
                      <a:pt x="30" y="15"/>
                      <a:pt x="34" y="15"/>
                    </a:cubicBezTo>
                    <a:cubicBezTo>
                      <a:pt x="35" y="15"/>
                      <a:pt x="35" y="15"/>
                      <a:pt x="35" y="15"/>
                    </a:cubicBezTo>
                    <a:cubicBezTo>
                      <a:pt x="35" y="14"/>
                      <a:pt x="35" y="12"/>
                      <a:pt x="35" y="11"/>
                    </a:cubicBezTo>
                    <a:cubicBezTo>
                      <a:pt x="35" y="7"/>
                      <a:pt x="34" y="3"/>
                      <a:pt x="34" y="1"/>
                    </a:cubicBezTo>
                    <a:cubicBezTo>
                      <a:pt x="38" y="0"/>
                      <a:pt x="38" y="0"/>
                      <a:pt x="38" y="0"/>
                    </a:cubicBezTo>
                    <a:cubicBezTo>
                      <a:pt x="38" y="3"/>
                      <a:pt x="39" y="7"/>
                      <a:pt x="39" y="10"/>
                    </a:cubicBezTo>
                    <a:cubicBezTo>
                      <a:pt x="39" y="13"/>
                      <a:pt x="39" y="16"/>
                      <a:pt x="38" y="19"/>
                    </a:cubicBezTo>
                    <a:cubicBezTo>
                      <a:pt x="33" y="19"/>
                      <a:pt x="33" y="19"/>
                      <a:pt x="33" y="19"/>
                    </a:cubicBezTo>
                    <a:cubicBezTo>
                      <a:pt x="29" y="19"/>
                      <a:pt x="27" y="18"/>
                      <a:pt x="26" y="16"/>
                    </a:cubicBezTo>
                    <a:cubicBezTo>
                      <a:pt x="25" y="18"/>
                      <a:pt x="23" y="19"/>
                      <a:pt x="22" y="19"/>
                    </a:cubicBezTo>
                    <a:cubicBezTo>
                      <a:pt x="20" y="19"/>
                      <a:pt x="19" y="18"/>
                      <a:pt x="18" y="17"/>
                    </a:cubicBezTo>
                    <a:cubicBezTo>
                      <a:pt x="18" y="24"/>
                      <a:pt x="14" y="27"/>
                      <a:pt x="9" y="27"/>
                    </a:cubicBezTo>
                    <a:cubicBezTo>
                      <a:pt x="4" y="27"/>
                      <a:pt x="0" y="24"/>
                      <a:pt x="0" y="17"/>
                    </a:cubicBezTo>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5" name="Freeform 33">
                <a:extLst>
                  <a:ext uri="{FF2B5EF4-FFF2-40B4-BE49-F238E27FC236}">
                    <a16:creationId xmlns:a16="http://schemas.microsoft.com/office/drawing/2014/main" id="{CCCD54C9-7F27-4787-91DB-529988BE6778}"/>
                  </a:ext>
                </a:extLst>
              </p:cNvPr>
              <p:cNvSpPr>
                <a:spLocks/>
              </p:cNvSpPr>
              <p:nvPr userDrawn="1"/>
            </p:nvSpPr>
            <p:spPr bwMode="auto">
              <a:xfrm>
                <a:off x="5795963" y="4216400"/>
                <a:ext cx="52388" cy="55563"/>
              </a:xfrm>
              <a:custGeom>
                <a:avLst/>
                <a:gdLst>
                  <a:gd name="T0" fmla="*/ 0 w 17"/>
                  <a:gd name="T1" fmla="*/ 14 h 18"/>
                  <a:gd name="T2" fmla="*/ 11 w 17"/>
                  <a:gd name="T3" fmla="*/ 14 h 18"/>
                  <a:gd name="T4" fmla="*/ 2 w 17"/>
                  <a:gd name="T5" fmla="*/ 3 h 18"/>
                  <a:gd name="T6" fmla="*/ 3 w 17"/>
                  <a:gd name="T7" fmla="*/ 0 h 18"/>
                  <a:gd name="T8" fmla="*/ 15 w 17"/>
                  <a:gd name="T9" fmla="*/ 14 h 18"/>
                  <a:gd name="T10" fmla="*/ 17 w 17"/>
                  <a:gd name="T11" fmla="*/ 14 h 18"/>
                  <a:gd name="T12" fmla="*/ 17 w 17"/>
                  <a:gd name="T13" fmla="*/ 18 h 18"/>
                  <a:gd name="T14" fmla="*/ 0 w 17"/>
                  <a:gd name="T15" fmla="*/ 18 h 18"/>
                  <a:gd name="T16" fmla="*/ 0 w 17"/>
                  <a:gd name="T1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0" y="14"/>
                    </a:moveTo>
                    <a:cubicBezTo>
                      <a:pt x="11" y="14"/>
                      <a:pt x="11" y="14"/>
                      <a:pt x="11" y="14"/>
                    </a:cubicBezTo>
                    <a:cubicBezTo>
                      <a:pt x="11" y="8"/>
                      <a:pt x="8" y="5"/>
                      <a:pt x="2" y="3"/>
                    </a:cubicBezTo>
                    <a:cubicBezTo>
                      <a:pt x="3" y="0"/>
                      <a:pt x="3" y="0"/>
                      <a:pt x="3" y="0"/>
                    </a:cubicBezTo>
                    <a:cubicBezTo>
                      <a:pt x="10" y="2"/>
                      <a:pt x="14" y="6"/>
                      <a:pt x="15" y="14"/>
                    </a:cubicBezTo>
                    <a:cubicBezTo>
                      <a:pt x="17" y="14"/>
                      <a:pt x="17" y="14"/>
                      <a:pt x="17" y="14"/>
                    </a:cubicBezTo>
                    <a:cubicBezTo>
                      <a:pt x="17" y="18"/>
                      <a:pt x="17" y="18"/>
                      <a:pt x="17" y="18"/>
                    </a:cubicBezTo>
                    <a:cubicBezTo>
                      <a:pt x="0" y="18"/>
                      <a:pt x="0" y="18"/>
                      <a:pt x="0" y="18"/>
                    </a:cubicBezTo>
                    <a:lnTo>
                      <a:pt x="0" y="1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6" name="Freeform 34">
                <a:extLst>
                  <a:ext uri="{FF2B5EF4-FFF2-40B4-BE49-F238E27FC236}">
                    <a16:creationId xmlns:a16="http://schemas.microsoft.com/office/drawing/2014/main" id="{CAACA7A8-91AC-4E20-BE37-0CBF621FC003}"/>
                  </a:ext>
                </a:extLst>
              </p:cNvPr>
              <p:cNvSpPr>
                <a:spLocks noEditPoints="1"/>
              </p:cNvSpPr>
              <p:nvPr userDrawn="1"/>
            </p:nvSpPr>
            <p:spPr bwMode="auto">
              <a:xfrm>
                <a:off x="5838825" y="4194175"/>
                <a:ext cx="76200" cy="77788"/>
              </a:xfrm>
              <a:custGeom>
                <a:avLst/>
                <a:gdLst>
                  <a:gd name="T0" fmla="*/ 2 w 25"/>
                  <a:gd name="T1" fmla="*/ 25 h 25"/>
                  <a:gd name="T2" fmla="*/ 0 w 25"/>
                  <a:gd name="T3" fmla="*/ 23 h 25"/>
                  <a:gd name="T4" fmla="*/ 2 w 25"/>
                  <a:gd name="T5" fmla="*/ 21 h 25"/>
                  <a:gd name="T6" fmla="*/ 5 w 25"/>
                  <a:gd name="T7" fmla="*/ 21 h 25"/>
                  <a:gd name="T8" fmla="*/ 7 w 25"/>
                  <a:gd name="T9" fmla="*/ 22 h 25"/>
                  <a:gd name="T10" fmla="*/ 5 w 25"/>
                  <a:gd name="T11" fmla="*/ 16 h 25"/>
                  <a:gd name="T12" fmla="*/ 14 w 25"/>
                  <a:gd name="T13" fmla="*/ 7 h 25"/>
                  <a:gd name="T14" fmla="*/ 23 w 25"/>
                  <a:gd name="T15" fmla="*/ 16 h 25"/>
                  <a:gd name="T16" fmla="*/ 20 w 25"/>
                  <a:gd name="T17" fmla="*/ 22 h 25"/>
                  <a:gd name="T18" fmla="*/ 23 w 25"/>
                  <a:gd name="T19" fmla="*/ 21 h 25"/>
                  <a:gd name="T20" fmla="*/ 25 w 25"/>
                  <a:gd name="T21" fmla="*/ 21 h 25"/>
                  <a:gd name="T22" fmla="*/ 25 w 25"/>
                  <a:gd name="T23" fmla="*/ 25 h 25"/>
                  <a:gd name="T24" fmla="*/ 2 w 25"/>
                  <a:gd name="T25" fmla="*/ 25 h 25"/>
                  <a:gd name="T26" fmla="*/ 11 w 25"/>
                  <a:gd name="T27" fmla="*/ 0 h 25"/>
                  <a:gd name="T28" fmla="*/ 13 w 25"/>
                  <a:gd name="T29" fmla="*/ 3 h 25"/>
                  <a:gd name="T30" fmla="*/ 11 w 25"/>
                  <a:gd name="T31" fmla="*/ 5 h 25"/>
                  <a:gd name="T32" fmla="*/ 9 w 25"/>
                  <a:gd name="T33" fmla="*/ 3 h 25"/>
                  <a:gd name="T34" fmla="*/ 11 w 25"/>
                  <a:gd name="T35" fmla="*/ 0 h 25"/>
                  <a:gd name="T36" fmla="*/ 19 w 25"/>
                  <a:gd name="T37" fmla="*/ 16 h 25"/>
                  <a:gd name="T38" fmla="*/ 14 w 25"/>
                  <a:gd name="T39" fmla="*/ 10 h 25"/>
                  <a:gd name="T40" fmla="*/ 9 w 25"/>
                  <a:gd name="T41" fmla="*/ 16 h 25"/>
                  <a:gd name="T42" fmla="*/ 14 w 25"/>
                  <a:gd name="T43" fmla="*/ 21 h 25"/>
                  <a:gd name="T44" fmla="*/ 19 w 25"/>
                  <a:gd name="T45" fmla="*/ 16 h 25"/>
                  <a:gd name="T46" fmla="*/ 17 w 25"/>
                  <a:gd name="T47" fmla="*/ 0 h 25"/>
                  <a:gd name="T48" fmla="*/ 19 w 25"/>
                  <a:gd name="T49" fmla="*/ 3 h 25"/>
                  <a:gd name="T50" fmla="*/ 17 w 25"/>
                  <a:gd name="T51" fmla="*/ 5 h 25"/>
                  <a:gd name="T52" fmla="*/ 15 w 25"/>
                  <a:gd name="T53" fmla="*/ 3 h 25"/>
                  <a:gd name="T54" fmla="*/ 17 w 25"/>
                  <a:gd name="T5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 h="25">
                    <a:moveTo>
                      <a:pt x="2" y="25"/>
                    </a:moveTo>
                    <a:cubicBezTo>
                      <a:pt x="2" y="25"/>
                      <a:pt x="0" y="24"/>
                      <a:pt x="0" y="23"/>
                    </a:cubicBezTo>
                    <a:cubicBezTo>
                      <a:pt x="0" y="22"/>
                      <a:pt x="2" y="21"/>
                      <a:pt x="2" y="21"/>
                    </a:cubicBezTo>
                    <a:cubicBezTo>
                      <a:pt x="5" y="21"/>
                      <a:pt x="5" y="21"/>
                      <a:pt x="5" y="21"/>
                    </a:cubicBezTo>
                    <a:cubicBezTo>
                      <a:pt x="6" y="21"/>
                      <a:pt x="7" y="22"/>
                      <a:pt x="7" y="22"/>
                    </a:cubicBezTo>
                    <a:cubicBezTo>
                      <a:pt x="6" y="20"/>
                      <a:pt x="5" y="19"/>
                      <a:pt x="5" y="16"/>
                    </a:cubicBezTo>
                    <a:cubicBezTo>
                      <a:pt x="5" y="11"/>
                      <a:pt x="9" y="7"/>
                      <a:pt x="14" y="7"/>
                    </a:cubicBezTo>
                    <a:cubicBezTo>
                      <a:pt x="19" y="7"/>
                      <a:pt x="23" y="10"/>
                      <a:pt x="23" y="16"/>
                    </a:cubicBezTo>
                    <a:cubicBezTo>
                      <a:pt x="23" y="18"/>
                      <a:pt x="22" y="20"/>
                      <a:pt x="20" y="22"/>
                    </a:cubicBezTo>
                    <a:cubicBezTo>
                      <a:pt x="20" y="22"/>
                      <a:pt x="22" y="21"/>
                      <a:pt x="23" y="21"/>
                    </a:cubicBezTo>
                    <a:cubicBezTo>
                      <a:pt x="25" y="21"/>
                      <a:pt x="25" y="21"/>
                      <a:pt x="25" y="21"/>
                    </a:cubicBezTo>
                    <a:cubicBezTo>
                      <a:pt x="25" y="25"/>
                      <a:pt x="25" y="25"/>
                      <a:pt x="25" y="25"/>
                    </a:cubicBezTo>
                    <a:lnTo>
                      <a:pt x="2" y="25"/>
                    </a:lnTo>
                    <a:close/>
                    <a:moveTo>
                      <a:pt x="11" y="0"/>
                    </a:moveTo>
                    <a:cubicBezTo>
                      <a:pt x="13" y="0"/>
                      <a:pt x="13" y="1"/>
                      <a:pt x="13" y="3"/>
                    </a:cubicBezTo>
                    <a:cubicBezTo>
                      <a:pt x="13" y="4"/>
                      <a:pt x="13" y="5"/>
                      <a:pt x="11" y="5"/>
                    </a:cubicBezTo>
                    <a:cubicBezTo>
                      <a:pt x="10" y="5"/>
                      <a:pt x="9" y="4"/>
                      <a:pt x="9" y="3"/>
                    </a:cubicBezTo>
                    <a:cubicBezTo>
                      <a:pt x="9" y="1"/>
                      <a:pt x="10" y="0"/>
                      <a:pt x="11" y="0"/>
                    </a:cubicBezTo>
                    <a:moveTo>
                      <a:pt x="19" y="16"/>
                    </a:moveTo>
                    <a:cubicBezTo>
                      <a:pt x="19" y="12"/>
                      <a:pt x="17" y="10"/>
                      <a:pt x="14" y="10"/>
                    </a:cubicBezTo>
                    <a:cubicBezTo>
                      <a:pt x="12" y="10"/>
                      <a:pt x="9" y="12"/>
                      <a:pt x="9" y="16"/>
                    </a:cubicBezTo>
                    <a:cubicBezTo>
                      <a:pt x="9" y="19"/>
                      <a:pt x="11" y="21"/>
                      <a:pt x="14" y="21"/>
                    </a:cubicBezTo>
                    <a:cubicBezTo>
                      <a:pt x="16" y="21"/>
                      <a:pt x="19" y="20"/>
                      <a:pt x="19" y="16"/>
                    </a:cubicBezTo>
                    <a:moveTo>
                      <a:pt x="17" y="0"/>
                    </a:moveTo>
                    <a:cubicBezTo>
                      <a:pt x="18" y="0"/>
                      <a:pt x="19" y="1"/>
                      <a:pt x="19" y="3"/>
                    </a:cubicBezTo>
                    <a:cubicBezTo>
                      <a:pt x="19" y="4"/>
                      <a:pt x="18" y="5"/>
                      <a:pt x="17" y="5"/>
                    </a:cubicBezTo>
                    <a:cubicBezTo>
                      <a:pt x="16" y="5"/>
                      <a:pt x="15" y="4"/>
                      <a:pt x="15" y="3"/>
                    </a:cubicBezTo>
                    <a:cubicBezTo>
                      <a:pt x="15" y="1"/>
                      <a:pt x="16" y="0"/>
                      <a:pt x="17" y="0"/>
                    </a:cubicBezTo>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7" name="Freeform 35">
                <a:extLst>
                  <a:ext uri="{FF2B5EF4-FFF2-40B4-BE49-F238E27FC236}">
                    <a16:creationId xmlns:a16="http://schemas.microsoft.com/office/drawing/2014/main" id="{F40152BD-E580-42A1-81E9-418752655AA3}"/>
                  </a:ext>
                </a:extLst>
              </p:cNvPr>
              <p:cNvSpPr>
                <a:spLocks/>
              </p:cNvSpPr>
              <p:nvPr userDrawn="1"/>
            </p:nvSpPr>
            <p:spPr bwMode="auto">
              <a:xfrm>
                <a:off x="5907088" y="4191000"/>
                <a:ext cx="33338" cy="80963"/>
              </a:xfrm>
              <a:custGeom>
                <a:avLst/>
                <a:gdLst>
                  <a:gd name="T0" fmla="*/ 2 w 11"/>
                  <a:gd name="T1" fmla="*/ 26 h 26"/>
                  <a:gd name="T2" fmla="*/ 0 w 11"/>
                  <a:gd name="T3" fmla="*/ 24 h 26"/>
                  <a:gd name="T4" fmla="*/ 2 w 11"/>
                  <a:gd name="T5" fmla="*/ 22 h 26"/>
                  <a:gd name="T6" fmla="*/ 7 w 11"/>
                  <a:gd name="T7" fmla="*/ 22 h 26"/>
                  <a:gd name="T8" fmla="*/ 7 w 11"/>
                  <a:gd name="T9" fmla="*/ 0 h 26"/>
                  <a:gd name="T10" fmla="*/ 11 w 11"/>
                  <a:gd name="T11" fmla="*/ 0 h 26"/>
                  <a:gd name="T12" fmla="*/ 11 w 11"/>
                  <a:gd name="T13" fmla="*/ 26 h 26"/>
                  <a:gd name="T14" fmla="*/ 2 w 11"/>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6">
                    <a:moveTo>
                      <a:pt x="2" y="26"/>
                    </a:moveTo>
                    <a:cubicBezTo>
                      <a:pt x="2" y="26"/>
                      <a:pt x="0" y="25"/>
                      <a:pt x="0" y="24"/>
                    </a:cubicBezTo>
                    <a:cubicBezTo>
                      <a:pt x="0" y="23"/>
                      <a:pt x="2" y="22"/>
                      <a:pt x="2" y="22"/>
                    </a:cubicBezTo>
                    <a:cubicBezTo>
                      <a:pt x="7" y="22"/>
                      <a:pt x="7" y="22"/>
                      <a:pt x="7" y="22"/>
                    </a:cubicBezTo>
                    <a:cubicBezTo>
                      <a:pt x="7" y="0"/>
                      <a:pt x="7" y="0"/>
                      <a:pt x="7" y="0"/>
                    </a:cubicBezTo>
                    <a:cubicBezTo>
                      <a:pt x="11" y="0"/>
                      <a:pt x="11" y="0"/>
                      <a:pt x="11" y="0"/>
                    </a:cubicBezTo>
                    <a:cubicBezTo>
                      <a:pt x="11" y="26"/>
                      <a:pt x="11" y="26"/>
                      <a:pt x="11" y="26"/>
                    </a:cubicBezTo>
                    <a:lnTo>
                      <a:pt x="2" y="2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8" name="Rectangle 36">
                <a:extLst>
                  <a:ext uri="{FF2B5EF4-FFF2-40B4-BE49-F238E27FC236}">
                    <a16:creationId xmlns:a16="http://schemas.microsoft.com/office/drawing/2014/main" id="{73FF0633-FA46-42E3-B6EA-786ABD440346}"/>
                  </a:ext>
                </a:extLst>
              </p:cNvPr>
              <p:cNvSpPr>
                <a:spLocks noChangeArrowheads="1"/>
              </p:cNvSpPr>
              <p:nvPr userDrawn="1"/>
            </p:nvSpPr>
            <p:spPr bwMode="auto">
              <a:xfrm>
                <a:off x="5961063" y="4191000"/>
                <a:ext cx="12700" cy="80963"/>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9" name="Freeform 37">
                <a:extLst>
                  <a:ext uri="{FF2B5EF4-FFF2-40B4-BE49-F238E27FC236}">
                    <a16:creationId xmlns:a16="http://schemas.microsoft.com/office/drawing/2014/main" id="{BCEA5D04-3418-43D8-BB20-87A6ADF76381}"/>
                  </a:ext>
                </a:extLst>
              </p:cNvPr>
              <p:cNvSpPr>
                <a:spLocks noEditPoints="1"/>
              </p:cNvSpPr>
              <p:nvPr userDrawn="1"/>
            </p:nvSpPr>
            <p:spPr bwMode="auto">
              <a:xfrm>
                <a:off x="6010275" y="4216400"/>
                <a:ext cx="85725" cy="84138"/>
              </a:xfrm>
              <a:custGeom>
                <a:avLst/>
                <a:gdLst>
                  <a:gd name="T0" fmla="*/ 18 w 28"/>
                  <a:gd name="T1" fmla="*/ 18 h 27"/>
                  <a:gd name="T2" fmla="*/ 8 w 28"/>
                  <a:gd name="T3" fmla="*/ 10 h 27"/>
                  <a:gd name="T4" fmla="*/ 7 w 28"/>
                  <a:gd name="T5" fmla="*/ 10 h 27"/>
                  <a:gd name="T6" fmla="*/ 5 w 28"/>
                  <a:gd name="T7" fmla="*/ 15 h 27"/>
                  <a:gd name="T8" fmla="*/ 7 w 28"/>
                  <a:gd name="T9" fmla="*/ 27 h 27"/>
                  <a:gd name="T10" fmla="*/ 3 w 28"/>
                  <a:gd name="T11" fmla="*/ 27 h 27"/>
                  <a:gd name="T12" fmla="*/ 1 w 28"/>
                  <a:gd name="T13" fmla="*/ 15 h 27"/>
                  <a:gd name="T14" fmla="*/ 7 w 28"/>
                  <a:gd name="T15" fmla="*/ 7 h 27"/>
                  <a:gd name="T16" fmla="*/ 8 w 28"/>
                  <a:gd name="T17" fmla="*/ 7 h 27"/>
                  <a:gd name="T18" fmla="*/ 17 w 28"/>
                  <a:gd name="T19" fmla="*/ 0 h 27"/>
                  <a:gd name="T20" fmla="*/ 25 w 28"/>
                  <a:gd name="T21" fmla="*/ 8 h 27"/>
                  <a:gd name="T22" fmla="*/ 25 w 28"/>
                  <a:gd name="T23" fmla="*/ 14 h 27"/>
                  <a:gd name="T24" fmla="*/ 28 w 28"/>
                  <a:gd name="T25" fmla="*/ 14 h 27"/>
                  <a:gd name="T26" fmla="*/ 28 w 28"/>
                  <a:gd name="T27" fmla="*/ 18 h 27"/>
                  <a:gd name="T28" fmla="*/ 18 w 28"/>
                  <a:gd name="T29" fmla="*/ 18 h 27"/>
                  <a:gd name="T30" fmla="*/ 21 w 28"/>
                  <a:gd name="T31" fmla="*/ 9 h 27"/>
                  <a:gd name="T32" fmla="*/ 17 w 28"/>
                  <a:gd name="T33" fmla="*/ 3 h 27"/>
                  <a:gd name="T34" fmla="*/ 12 w 28"/>
                  <a:gd name="T35" fmla="*/ 9 h 27"/>
                  <a:gd name="T36" fmla="*/ 18 w 28"/>
                  <a:gd name="T37" fmla="*/ 14 h 27"/>
                  <a:gd name="T38" fmla="*/ 21 w 28"/>
                  <a:gd name="T39" fmla="*/ 14 h 27"/>
                  <a:gd name="T40" fmla="*/ 21 w 28"/>
                  <a:gd name="T41"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7">
                    <a:moveTo>
                      <a:pt x="18" y="18"/>
                    </a:moveTo>
                    <a:cubicBezTo>
                      <a:pt x="11" y="18"/>
                      <a:pt x="9" y="15"/>
                      <a:pt x="8" y="10"/>
                    </a:cubicBezTo>
                    <a:cubicBezTo>
                      <a:pt x="7" y="10"/>
                      <a:pt x="7" y="10"/>
                      <a:pt x="7" y="10"/>
                    </a:cubicBezTo>
                    <a:cubicBezTo>
                      <a:pt x="5" y="10"/>
                      <a:pt x="4" y="12"/>
                      <a:pt x="5" y="15"/>
                    </a:cubicBezTo>
                    <a:cubicBezTo>
                      <a:pt x="7" y="27"/>
                      <a:pt x="7" y="27"/>
                      <a:pt x="7" y="27"/>
                    </a:cubicBezTo>
                    <a:cubicBezTo>
                      <a:pt x="3" y="27"/>
                      <a:pt x="3" y="27"/>
                      <a:pt x="3" y="27"/>
                    </a:cubicBezTo>
                    <a:cubicBezTo>
                      <a:pt x="1" y="15"/>
                      <a:pt x="1" y="15"/>
                      <a:pt x="1" y="15"/>
                    </a:cubicBezTo>
                    <a:cubicBezTo>
                      <a:pt x="0" y="10"/>
                      <a:pt x="2" y="7"/>
                      <a:pt x="7" y="7"/>
                    </a:cubicBezTo>
                    <a:cubicBezTo>
                      <a:pt x="8" y="7"/>
                      <a:pt x="8" y="7"/>
                      <a:pt x="8" y="7"/>
                    </a:cubicBezTo>
                    <a:cubicBezTo>
                      <a:pt x="9" y="3"/>
                      <a:pt x="12" y="0"/>
                      <a:pt x="17" y="0"/>
                    </a:cubicBezTo>
                    <a:cubicBezTo>
                      <a:pt x="23" y="0"/>
                      <a:pt x="25" y="3"/>
                      <a:pt x="25" y="8"/>
                    </a:cubicBezTo>
                    <a:cubicBezTo>
                      <a:pt x="25" y="14"/>
                      <a:pt x="25" y="14"/>
                      <a:pt x="25" y="14"/>
                    </a:cubicBezTo>
                    <a:cubicBezTo>
                      <a:pt x="28" y="14"/>
                      <a:pt x="28" y="14"/>
                      <a:pt x="28" y="14"/>
                    </a:cubicBezTo>
                    <a:cubicBezTo>
                      <a:pt x="28" y="18"/>
                      <a:pt x="28" y="18"/>
                      <a:pt x="28" y="18"/>
                    </a:cubicBezTo>
                    <a:lnTo>
                      <a:pt x="18" y="18"/>
                    </a:lnTo>
                    <a:close/>
                    <a:moveTo>
                      <a:pt x="21" y="9"/>
                    </a:moveTo>
                    <a:cubicBezTo>
                      <a:pt x="21" y="5"/>
                      <a:pt x="20" y="3"/>
                      <a:pt x="17" y="3"/>
                    </a:cubicBezTo>
                    <a:cubicBezTo>
                      <a:pt x="14" y="3"/>
                      <a:pt x="12" y="5"/>
                      <a:pt x="12" y="9"/>
                    </a:cubicBezTo>
                    <a:cubicBezTo>
                      <a:pt x="12" y="13"/>
                      <a:pt x="14" y="14"/>
                      <a:pt x="18" y="14"/>
                    </a:cubicBezTo>
                    <a:cubicBezTo>
                      <a:pt x="21" y="14"/>
                      <a:pt x="21" y="14"/>
                      <a:pt x="21" y="14"/>
                    </a:cubicBezTo>
                    <a:lnTo>
                      <a:pt x="21" y="9"/>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0" name="Freeform 38">
                <a:extLst>
                  <a:ext uri="{FF2B5EF4-FFF2-40B4-BE49-F238E27FC236}">
                    <a16:creationId xmlns:a16="http://schemas.microsoft.com/office/drawing/2014/main" id="{AA835525-F5C5-42C8-9BEA-651CC3ECCC5F}"/>
                  </a:ext>
                </a:extLst>
              </p:cNvPr>
              <p:cNvSpPr>
                <a:spLocks noEditPoints="1"/>
              </p:cNvSpPr>
              <p:nvPr userDrawn="1"/>
            </p:nvSpPr>
            <p:spPr bwMode="auto">
              <a:xfrm>
                <a:off x="6089650" y="4219575"/>
                <a:ext cx="46038" cy="74613"/>
              </a:xfrm>
              <a:custGeom>
                <a:avLst/>
                <a:gdLst>
                  <a:gd name="T0" fmla="*/ 2 w 15"/>
                  <a:gd name="T1" fmla="*/ 17 h 24"/>
                  <a:gd name="T2" fmla="*/ 0 w 15"/>
                  <a:gd name="T3" fmla="*/ 15 h 24"/>
                  <a:gd name="T4" fmla="*/ 2 w 15"/>
                  <a:gd name="T5" fmla="*/ 13 h 24"/>
                  <a:gd name="T6" fmla="*/ 7 w 15"/>
                  <a:gd name="T7" fmla="*/ 13 h 24"/>
                  <a:gd name="T8" fmla="*/ 7 w 15"/>
                  <a:gd name="T9" fmla="*/ 0 h 24"/>
                  <a:gd name="T10" fmla="*/ 11 w 15"/>
                  <a:gd name="T11" fmla="*/ 0 h 24"/>
                  <a:gd name="T12" fmla="*/ 11 w 15"/>
                  <a:gd name="T13" fmla="*/ 13 h 24"/>
                  <a:gd name="T14" fmla="*/ 15 w 15"/>
                  <a:gd name="T15" fmla="*/ 13 h 24"/>
                  <a:gd name="T16" fmla="*/ 15 w 15"/>
                  <a:gd name="T17" fmla="*/ 17 h 24"/>
                  <a:gd name="T18" fmla="*/ 2 w 15"/>
                  <a:gd name="T19" fmla="*/ 17 h 24"/>
                  <a:gd name="T20" fmla="*/ 6 w 15"/>
                  <a:gd name="T21" fmla="*/ 20 h 24"/>
                  <a:gd name="T22" fmla="*/ 8 w 15"/>
                  <a:gd name="T23" fmla="*/ 22 h 24"/>
                  <a:gd name="T24" fmla="*/ 6 w 15"/>
                  <a:gd name="T25" fmla="*/ 24 h 24"/>
                  <a:gd name="T26" fmla="*/ 4 w 15"/>
                  <a:gd name="T27" fmla="*/ 22 h 24"/>
                  <a:gd name="T28" fmla="*/ 6 w 15"/>
                  <a:gd name="T29" fmla="*/ 20 h 24"/>
                  <a:gd name="T30" fmla="*/ 11 w 15"/>
                  <a:gd name="T31" fmla="*/ 20 h 24"/>
                  <a:gd name="T32" fmla="*/ 13 w 15"/>
                  <a:gd name="T33" fmla="*/ 22 h 24"/>
                  <a:gd name="T34" fmla="*/ 11 w 15"/>
                  <a:gd name="T35" fmla="*/ 24 h 24"/>
                  <a:gd name="T36" fmla="*/ 9 w 15"/>
                  <a:gd name="T37" fmla="*/ 22 h 24"/>
                  <a:gd name="T38" fmla="*/ 11 w 15"/>
                  <a:gd name="T3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4">
                    <a:moveTo>
                      <a:pt x="2" y="17"/>
                    </a:moveTo>
                    <a:cubicBezTo>
                      <a:pt x="1" y="17"/>
                      <a:pt x="0" y="16"/>
                      <a:pt x="0" y="15"/>
                    </a:cubicBezTo>
                    <a:cubicBezTo>
                      <a:pt x="0" y="14"/>
                      <a:pt x="1" y="13"/>
                      <a:pt x="2" y="13"/>
                    </a:cubicBezTo>
                    <a:cubicBezTo>
                      <a:pt x="7" y="13"/>
                      <a:pt x="7" y="13"/>
                      <a:pt x="7" y="13"/>
                    </a:cubicBezTo>
                    <a:cubicBezTo>
                      <a:pt x="7" y="0"/>
                      <a:pt x="7" y="0"/>
                      <a:pt x="7" y="0"/>
                    </a:cubicBezTo>
                    <a:cubicBezTo>
                      <a:pt x="11" y="0"/>
                      <a:pt x="11" y="0"/>
                      <a:pt x="11" y="0"/>
                    </a:cubicBezTo>
                    <a:cubicBezTo>
                      <a:pt x="11" y="13"/>
                      <a:pt x="11" y="13"/>
                      <a:pt x="11" y="13"/>
                    </a:cubicBezTo>
                    <a:cubicBezTo>
                      <a:pt x="15" y="13"/>
                      <a:pt x="15" y="13"/>
                      <a:pt x="15" y="13"/>
                    </a:cubicBezTo>
                    <a:cubicBezTo>
                      <a:pt x="15" y="17"/>
                      <a:pt x="15" y="17"/>
                      <a:pt x="15" y="17"/>
                    </a:cubicBezTo>
                    <a:lnTo>
                      <a:pt x="2" y="17"/>
                    </a:lnTo>
                    <a:close/>
                    <a:moveTo>
                      <a:pt x="6" y="20"/>
                    </a:moveTo>
                    <a:cubicBezTo>
                      <a:pt x="7" y="20"/>
                      <a:pt x="8" y="20"/>
                      <a:pt x="8" y="22"/>
                    </a:cubicBezTo>
                    <a:cubicBezTo>
                      <a:pt x="8" y="23"/>
                      <a:pt x="7" y="24"/>
                      <a:pt x="6" y="24"/>
                    </a:cubicBezTo>
                    <a:cubicBezTo>
                      <a:pt x="5" y="24"/>
                      <a:pt x="4" y="23"/>
                      <a:pt x="4" y="22"/>
                    </a:cubicBezTo>
                    <a:cubicBezTo>
                      <a:pt x="4" y="20"/>
                      <a:pt x="5" y="20"/>
                      <a:pt x="6" y="20"/>
                    </a:cubicBezTo>
                    <a:moveTo>
                      <a:pt x="11" y="20"/>
                    </a:moveTo>
                    <a:cubicBezTo>
                      <a:pt x="12" y="20"/>
                      <a:pt x="13" y="20"/>
                      <a:pt x="13" y="22"/>
                    </a:cubicBezTo>
                    <a:cubicBezTo>
                      <a:pt x="13" y="23"/>
                      <a:pt x="13" y="24"/>
                      <a:pt x="11" y="24"/>
                    </a:cubicBezTo>
                    <a:cubicBezTo>
                      <a:pt x="10" y="24"/>
                      <a:pt x="9" y="23"/>
                      <a:pt x="9" y="22"/>
                    </a:cubicBezTo>
                    <a:cubicBezTo>
                      <a:pt x="9" y="20"/>
                      <a:pt x="10" y="20"/>
                      <a:pt x="11" y="20"/>
                    </a:cubicBezTo>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1" name="Freeform 39">
                <a:extLst>
                  <a:ext uri="{FF2B5EF4-FFF2-40B4-BE49-F238E27FC236}">
                    <a16:creationId xmlns:a16="http://schemas.microsoft.com/office/drawing/2014/main" id="{E03D5342-4A1E-4EA3-A772-45AE671AFD48}"/>
                  </a:ext>
                </a:extLst>
              </p:cNvPr>
              <p:cNvSpPr>
                <a:spLocks/>
              </p:cNvSpPr>
              <p:nvPr userDrawn="1"/>
            </p:nvSpPr>
            <p:spPr bwMode="auto">
              <a:xfrm>
                <a:off x="6126163" y="4191000"/>
                <a:ext cx="46038" cy="80963"/>
              </a:xfrm>
              <a:custGeom>
                <a:avLst/>
                <a:gdLst>
                  <a:gd name="T0" fmla="*/ 0 w 15"/>
                  <a:gd name="T1" fmla="*/ 24 h 26"/>
                  <a:gd name="T2" fmla="*/ 2 w 15"/>
                  <a:gd name="T3" fmla="*/ 22 h 26"/>
                  <a:gd name="T4" fmla="*/ 7 w 15"/>
                  <a:gd name="T5" fmla="*/ 22 h 26"/>
                  <a:gd name="T6" fmla="*/ 7 w 15"/>
                  <a:gd name="T7" fmla="*/ 0 h 26"/>
                  <a:gd name="T8" fmla="*/ 11 w 15"/>
                  <a:gd name="T9" fmla="*/ 0 h 26"/>
                  <a:gd name="T10" fmla="*/ 11 w 15"/>
                  <a:gd name="T11" fmla="*/ 22 h 26"/>
                  <a:gd name="T12" fmla="*/ 15 w 15"/>
                  <a:gd name="T13" fmla="*/ 22 h 26"/>
                  <a:gd name="T14" fmla="*/ 15 w 15"/>
                  <a:gd name="T15" fmla="*/ 26 h 26"/>
                  <a:gd name="T16" fmla="*/ 2 w 15"/>
                  <a:gd name="T17" fmla="*/ 26 h 26"/>
                  <a:gd name="T18" fmla="*/ 0 w 15"/>
                  <a:gd name="T19"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26">
                    <a:moveTo>
                      <a:pt x="0" y="24"/>
                    </a:moveTo>
                    <a:cubicBezTo>
                      <a:pt x="0" y="23"/>
                      <a:pt x="2" y="22"/>
                      <a:pt x="2" y="22"/>
                    </a:cubicBezTo>
                    <a:cubicBezTo>
                      <a:pt x="7" y="22"/>
                      <a:pt x="7" y="22"/>
                      <a:pt x="7" y="22"/>
                    </a:cubicBezTo>
                    <a:cubicBezTo>
                      <a:pt x="7" y="0"/>
                      <a:pt x="7" y="0"/>
                      <a:pt x="7" y="0"/>
                    </a:cubicBezTo>
                    <a:cubicBezTo>
                      <a:pt x="11" y="0"/>
                      <a:pt x="11" y="0"/>
                      <a:pt x="11" y="0"/>
                    </a:cubicBezTo>
                    <a:cubicBezTo>
                      <a:pt x="11" y="22"/>
                      <a:pt x="11" y="22"/>
                      <a:pt x="11" y="22"/>
                    </a:cubicBezTo>
                    <a:cubicBezTo>
                      <a:pt x="15" y="22"/>
                      <a:pt x="15" y="22"/>
                      <a:pt x="15" y="22"/>
                    </a:cubicBezTo>
                    <a:cubicBezTo>
                      <a:pt x="15" y="26"/>
                      <a:pt x="15" y="26"/>
                      <a:pt x="15" y="26"/>
                    </a:cubicBezTo>
                    <a:cubicBezTo>
                      <a:pt x="2" y="26"/>
                      <a:pt x="2" y="26"/>
                      <a:pt x="2" y="26"/>
                    </a:cubicBezTo>
                    <a:cubicBezTo>
                      <a:pt x="2" y="26"/>
                      <a:pt x="0" y="25"/>
                      <a:pt x="0" y="24"/>
                    </a:cubicBezTo>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2" name="Freeform 40">
                <a:extLst>
                  <a:ext uri="{FF2B5EF4-FFF2-40B4-BE49-F238E27FC236}">
                    <a16:creationId xmlns:a16="http://schemas.microsoft.com/office/drawing/2014/main" id="{FAB7E2CB-03FA-4ED4-BAC2-2873D6210D85}"/>
                  </a:ext>
                </a:extLst>
              </p:cNvPr>
              <p:cNvSpPr>
                <a:spLocks noEditPoints="1"/>
              </p:cNvSpPr>
              <p:nvPr userDrawn="1"/>
            </p:nvSpPr>
            <p:spPr bwMode="auto">
              <a:xfrm>
                <a:off x="6165850" y="4183063"/>
                <a:ext cx="95250" cy="88900"/>
              </a:xfrm>
              <a:custGeom>
                <a:avLst/>
                <a:gdLst>
                  <a:gd name="T0" fmla="*/ 2 w 31"/>
                  <a:gd name="T1" fmla="*/ 29 h 29"/>
                  <a:gd name="T2" fmla="*/ 0 w 31"/>
                  <a:gd name="T3" fmla="*/ 27 h 29"/>
                  <a:gd name="T4" fmla="*/ 2 w 31"/>
                  <a:gd name="T5" fmla="*/ 25 h 29"/>
                  <a:gd name="T6" fmla="*/ 3 w 31"/>
                  <a:gd name="T7" fmla="*/ 25 h 29"/>
                  <a:gd name="T8" fmla="*/ 7 w 31"/>
                  <a:gd name="T9" fmla="*/ 21 h 29"/>
                  <a:gd name="T10" fmla="*/ 7 w 31"/>
                  <a:gd name="T11" fmla="*/ 14 h 29"/>
                  <a:gd name="T12" fmla="*/ 11 w 31"/>
                  <a:gd name="T13" fmla="*/ 14 h 29"/>
                  <a:gd name="T14" fmla="*/ 11 w 31"/>
                  <a:gd name="T15" fmla="*/ 20 h 29"/>
                  <a:gd name="T16" fmla="*/ 14 w 31"/>
                  <a:gd name="T17" fmla="*/ 26 h 29"/>
                  <a:gd name="T18" fmla="*/ 17 w 31"/>
                  <a:gd name="T19" fmla="*/ 20 h 29"/>
                  <a:gd name="T20" fmla="*/ 17 w 31"/>
                  <a:gd name="T21" fmla="*/ 12 h 29"/>
                  <a:gd name="T22" fmla="*/ 21 w 31"/>
                  <a:gd name="T23" fmla="*/ 12 h 29"/>
                  <a:gd name="T24" fmla="*/ 21 w 31"/>
                  <a:gd name="T25" fmla="*/ 21 h 29"/>
                  <a:gd name="T26" fmla="*/ 26 w 31"/>
                  <a:gd name="T27" fmla="*/ 25 h 29"/>
                  <a:gd name="T28" fmla="*/ 27 w 31"/>
                  <a:gd name="T29" fmla="*/ 25 h 29"/>
                  <a:gd name="T30" fmla="*/ 27 w 31"/>
                  <a:gd name="T31" fmla="*/ 21 h 29"/>
                  <a:gd name="T32" fmla="*/ 26 w 31"/>
                  <a:gd name="T33" fmla="*/ 11 h 29"/>
                  <a:gd name="T34" fmla="*/ 30 w 31"/>
                  <a:gd name="T35" fmla="*/ 10 h 29"/>
                  <a:gd name="T36" fmla="*/ 31 w 31"/>
                  <a:gd name="T37" fmla="*/ 20 h 29"/>
                  <a:gd name="T38" fmla="*/ 31 w 31"/>
                  <a:gd name="T39" fmla="*/ 29 h 29"/>
                  <a:gd name="T40" fmla="*/ 26 w 31"/>
                  <a:gd name="T41" fmla="*/ 29 h 29"/>
                  <a:gd name="T42" fmla="*/ 18 w 31"/>
                  <a:gd name="T43" fmla="*/ 26 h 29"/>
                  <a:gd name="T44" fmla="*/ 13 w 31"/>
                  <a:gd name="T45" fmla="*/ 29 h 29"/>
                  <a:gd name="T46" fmla="*/ 8 w 31"/>
                  <a:gd name="T47" fmla="*/ 26 h 29"/>
                  <a:gd name="T48" fmla="*/ 3 w 31"/>
                  <a:gd name="T49" fmla="*/ 29 h 29"/>
                  <a:gd name="T50" fmla="*/ 2 w 31"/>
                  <a:gd name="T51" fmla="*/ 29 h 29"/>
                  <a:gd name="T52" fmla="*/ 16 w 31"/>
                  <a:gd name="T53" fmla="*/ 5 h 29"/>
                  <a:gd name="T54" fmla="*/ 18 w 31"/>
                  <a:gd name="T55" fmla="*/ 7 h 29"/>
                  <a:gd name="T56" fmla="*/ 16 w 31"/>
                  <a:gd name="T57" fmla="*/ 9 h 29"/>
                  <a:gd name="T58" fmla="*/ 14 w 31"/>
                  <a:gd name="T59" fmla="*/ 7 h 29"/>
                  <a:gd name="T60" fmla="*/ 16 w 31"/>
                  <a:gd name="T61" fmla="*/ 5 h 29"/>
                  <a:gd name="T62" fmla="*/ 19 w 31"/>
                  <a:gd name="T63" fmla="*/ 0 h 29"/>
                  <a:gd name="T64" fmla="*/ 21 w 31"/>
                  <a:gd name="T65" fmla="*/ 2 h 29"/>
                  <a:gd name="T66" fmla="*/ 19 w 31"/>
                  <a:gd name="T67" fmla="*/ 4 h 29"/>
                  <a:gd name="T68" fmla="*/ 17 w 31"/>
                  <a:gd name="T69" fmla="*/ 2 h 29"/>
                  <a:gd name="T70" fmla="*/ 19 w 31"/>
                  <a:gd name="T71" fmla="*/ 0 h 29"/>
                  <a:gd name="T72" fmla="*/ 21 w 31"/>
                  <a:gd name="T73" fmla="*/ 5 h 29"/>
                  <a:gd name="T74" fmla="*/ 24 w 31"/>
                  <a:gd name="T75" fmla="*/ 7 h 29"/>
                  <a:gd name="T76" fmla="*/ 21 w 31"/>
                  <a:gd name="T77" fmla="*/ 9 h 29"/>
                  <a:gd name="T78" fmla="*/ 19 w 31"/>
                  <a:gd name="T79" fmla="*/ 7 h 29"/>
                  <a:gd name="T80" fmla="*/ 21 w 31"/>
                  <a:gd name="T81"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 h="29">
                    <a:moveTo>
                      <a:pt x="2" y="29"/>
                    </a:moveTo>
                    <a:cubicBezTo>
                      <a:pt x="1" y="29"/>
                      <a:pt x="0" y="28"/>
                      <a:pt x="0" y="27"/>
                    </a:cubicBezTo>
                    <a:cubicBezTo>
                      <a:pt x="0" y="26"/>
                      <a:pt x="1" y="25"/>
                      <a:pt x="2" y="25"/>
                    </a:cubicBezTo>
                    <a:cubicBezTo>
                      <a:pt x="3" y="25"/>
                      <a:pt x="3" y="25"/>
                      <a:pt x="3" y="25"/>
                    </a:cubicBezTo>
                    <a:cubicBezTo>
                      <a:pt x="6" y="25"/>
                      <a:pt x="7" y="24"/>
                      <a:pt x="7" y="21"/>
                    </a:cubicBezTo>
                    <a:cubicBezTo>
                      <a:pt x="7" y="14"/>
                      <a:pt x="7" y="14"/>
                      <a:pt x="7" y="14"/>
                    </a:cubicBezTo>
                    <a:cubicBezTo>
                      <a:pt x="11" y="14"/>
                      <a:pt x="11" y="14"/>
                      <a:pt x="11" y="14"/>
                    </a:cubicBezTo>
                    <a:cubicBezTo>
                      <a:pt x="11" y="20"/>
                      <a:pt x="11" y="20"/>
                      <a:pt x="11" y="20"/>
                    </a:cubicBezTo>
                    <a:cubicBezTo>
                      <a:pt x="11" y="24"/>
                      <a:pt x="11" y="26"/>
                      <a:pt x="14" y="26"/>
                    </a:cubicBezTo>
                    <a:cubicBezTo>
                      <a:pt x="16" y="26"/>
                      <a:pt x="17" y="24"/>
                      <a:pt x="17" y="20"/>
                    </a:cubicBezTo>
                    <a:cubicBezTo>
                      <a:pt x="17" y="12"/>
                      <a:pt x="17" y="12"/>
                      <a:pt x="17" y="12"/>
                    </a:cubicBezTo>
                    <a:cubicBezTo>
                      <a:pt x="21" y="12"/>
                      <a:pt x="21" y="12"/>
                      <a:pt x="21" y="12"/>
                    </a:cubicBezTo>
                    <a:cubicBezTo>
                      <a:pt x="21" y="21"/>
                      <a:pt x="21" y="21"/>
                      <a:pt x="21" y="21"/>
                    </a:cubicBezTo>
                    <a:cubicBezTo>
                      <a:pt x="21" y="25"/>
                      <a:pt x="22" y="25"/>
                      <a:pt x="26" y="25"/>
                    </a:cubicBezTo>
                    <a:cubicBezTo>
                      <a:pt x="27" y="25"/>
                      <a:pt x="27" y="25"/>
                      <a:pt x="27" y="25"/>
                    </a:cubicBezTo>
                    <a:cubicBezTo>
                      <a:pt x="27" y="24"/>
                      <a:pt x="27" y="22"/>
                      <a:pt x="27" y="21"/>
                    </a:cubicBezTo>
                    <a:cubicBezTo>
                      <a:pt x="27" y="17"/>
                      <a:pt x="27" y="13"/>
                      <a:pt x="26" y="11"/>
                    </a:cubicBezTo>
                    <a:cubicBezTo>
                      <a:pt x="30" y="10"/>
                      <a:pt x="30" y="10"/>
                      <a:pt x="30" y="10"/>
                    </a:cubicBezTo>
                    <a:cubicBezTo>
                      <a:pt x="31" y="13"/>
                      <a:pt x="31" y="17"/>
                      <a:pt x="31" y="20"/>
                    </a:cubicBezTo>
                    <a:cubicBezTo>
                      <a:pt x="31" y="23"/>
                      <a:pt x="31" y="26"/>
                      <a:pt x="31" y="29"/>
                    </a:cubicBezTo>
                    <a:cubicBezTo>
                      <a:pt x="26" y="29"/>
                      <a:pt x="26" y="29"/>
                      <a:pt x="26" y="29"/>
                    </a:cubicBezTo>
                    <a:cubicBezTo>
                      <a:pt x="21" y="29"/>
                      <a:pt x="19" y="28"/>
                      <a:pt x="18" y="26"/>
                    </a:cubicBezTo>
                    <a:cubicBezTo>
                      <a:pt x="18" y="27"/>
                      <a:pt x="16" y="29"/>
                      <a:pt x="13" y="29"/>
                    </a:cubicBezTo>
                    <a:cubicBezTo>
                      <a:pt x="10" y="29"/>
                      <a:pt x="9" y="28"/>
                      <a:pt x="8" y="26"/>
                    </a:cubicBezTo>
                    <a:cubicBezTo>
                      <a:pt x="7" y="28"/>
                      <a:pt x="6" y="29"/>
                      <a:pt x="3" y="29"/>
                    </a:cubicBezTo>
                    <a:lnTo>
                      <a:pt x="2" y="29"/>
                    </a:lnTo>
                    <a:close/>
                    <a:moveTo>
                      <a:pt x="16" y="5"/>
                    </a:moveTo>
                    <a:cubicBezTo>
                      <a:pt x="17" y="5"/>
                      <a:pt x="18" y="6"/>
                      <a:pt x="18" y="7"/>
                    </a:cubicBezTo>
                    <a:cubicBezTo>
                      <a:pt x="18" y="8"/>
                      <a:pt x="17" y="9"/>
                      <a:pt x="16" y="9"/>
                    </a:cubicBezTo>
                    <a:cubicBezTo>
                      <a:pt x="15" y="9"/>
                      <a:pt x="14" y="8"/>
                      <a:pt x="14" y="7"/>
                    </a:cubicBezTo>
                    <a:cubicBezTo>
                      <a:pt x="14" y="6"/>
                      <a:pt x="15" y="5"/>
                      <a:pt x="16" y="5"/>
                    </a:cubicBezTo>
                    <a:moveTo>
                      <a:pt x="19" y="0"/>
                    </a:moveTo>
                    <a:cubicBezTo>
                      <a:pt x="20" y="0"/>
                      <a:pt x="21" y="1"/>
                      <a:pt x="21" y="2"/>
                    </a:cubicBezTo>
                    <a:cubicBezTo>
                      <a:pt x="21" y="3"/>
                      <a:pt x="20" y="4"/>
                      <a:pt x="19" y="4"/>
                    </a:cubicBezTo>
                    <a:cubicBezTo>
                      <a:pt x="18" y="4"/>
                      <a:pt x="17" y="3"/>
                      <a:pt x="17" y="2"/>
                    </a:cubicBezTo>
                    <a:cubicBezTo>
                      <a:pt x="17" y="1"/>
                      <a:pt x="18" y="0"/>
                      <a:pt x="19" y="0"/>
                    </a:cubicBezTo>
                    <a:moveTo>
                      <a:pt x="21" y="5"/>
                    </a:moveTo>
                    <a:cubicBezTo>
                      <a:pt x="23" y="5"/>
                      <a:pt x="24" y="6"/>
                      <a:pt x="24" y="7"/>
                    </a:cubicBezTo>
                    <a:cubicBezTo>
                      <a:pt x="24" y="8"/>
                      <a:pt x="23" y="9"/>
                      <a:pt x="21" y="9"/>
                    </a:cubicBezTo>
                    <a:cubicBezTo>
                      <a:pt x="20" y="9"/>
                      <a:pt x="19" y="8"/>
                      <a:pt x="19" y="7"/>
                    </a:cubicBezTo>
                    <a:cubicBezTo>
                      <a:pt x="19" y="6"/>
                      <a:pt x="20" y="5"/>
                      <a:pt x="21" y="5"/>
                    </a:cubicBezTo>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3" name="Freeform 41">
                <a:extLst>
                  <a:ext uri="{FF2B5EF4-FFF2-40B4-BE49-F238E27FC236}">
                    <a16:creationId xmlns:a16="http://schemas.microsoft.com/office/drawing/2014/main" id="{3CDF865A-A493-4214-8A2D-092F9386C5DB}"/>
                  </a:ext>
                </a:extLst>
              </p:cNvPr>
              <p:cNvSpPr>
                <a:spLocks/>
              </p:cNvSpPr>
              <p:nvPr userDrawn="1"/>
            </p:nvSpPr>
            <p:spPr bwMode="auto">
              <a:xfrm>
                <a:off x="6261100" y="4219575"/>
                <a:ext cx="36513" cy="80963"/>
              </a:xfrm>
              <a:custGeom>
                <a:avLst/>
                <a:gdLst>
                  <a:gd name="T0" fmla="*/ 0 w 12"/>
                  <a:gd name="T1" fmla="*/ 25 h 26"/>
                  <a:gd name="T2" fmla="*/ 1 w 12"/>
                  <a:gd name="T3" fmla="*/ 22 h 26"/>
                  <a:gd name="T4" fmla="*/ 4 w 12"/>
                  <a:gd name="T5" fmla="*/ 23 h 26"/>
                  <a:gd name="T6" fmla="*/ 8 w 12"/>
                  <a:gd name="T7" fmla="*/ 17 h 26"/>
                  <a:gd name="T8" fmla="*/ 8 w 12"/>
                  <a:gd name="T9" fmla="*/ 0 h 26"/>
                  <a:gd name="T10" fmla="*/ 12 w 12"/>
                  <a:gd name="T11" fmla="*/ 0 h 26"/>
                  <a:gd name="T12" fmla="*/ 12 w 12"/>
                  <a:gd name="T13" fmla="*/ 17 h 26"/>
                  <a:gd name="T14" fmla="*/ 4 w 12"/>
                  <a:gd name="T15" fmla="*/ 26 h 26"/>
                  <a:gd name="T16" fmla="*/ 0 w 12"/>
                  <a:gd name="T1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6">
                    <a:moveTo>
                      <a:pt x="0" y="25"/>
                    </a:moveTo>
                    <a:cubicBezTo>
                      <a:pt x="1" y="22"/>
                      <a:pt x="1" y="22"/>
                      <a:pt x="1" y="22"/>
                    </a:cubicBezTo>
                    <a:cubicBezTo>
                      <a:pt x="2" y="22"/>
                      <a:pt x="3" y="23"/>
                      <a:pt x="4" y="23"/>
                    </a:cubicBezTo>
                    <a:cubicBezTo>
                      <a:pt x="7" y="23"/>
                      <a:pt x="8" y="21"/>
                      <a:pt x="8" y="17"/>
                    </a:cubicBezTo>
                    <a:cubicBezTo>
                      <a:pt x="8" y="0"/>
                      <a:pt x="8" y="0"/>
                      <a:pt x="8" y="0"/>
                    </a:cubicBezTo>
                    <a:cubicBezTo>
                      <a:pt x="12" y="0"/>
                      <a:pt x="12" y="0"/>
                      <a:pt x="12" y="0"/>
                    </a:cubicBezTo>
                    <a:cubicBezTo>
                      <a:pt x="12" y="17"/>
                      <a:pt x="12" y="17"/>
                      <a:pt x="12" y="17"/>
                    </a:cubicBezTo>
                    <a:cubicBezTo>
                      <a:pt x="12" y="22"/>
                      <a:pt x="10" y="26"/>
                      <a:pt x="4" y="26"/>
                    </a:cubicBezTo>
                    <a:cubicBezTo>
                      <a:pt x="2" y="26"/>
                      <a:pt x="1" y="26"/>
                      <a:pt x="0" y="25"/>
                    </a:cubicBezTo>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4" name="Freeform 42">
                <a:extLst>
                  <a:ext uri="{FF2B5EF4-FFF2-40B4-BE49-F238E27FC236}">
                    <a16:creationId xmlns:a16="http://schemas.microsoft.com/office/drawing/2014/main" id="{5563B2BC-B71B-48CD-B1D2-28E8D83E9B91}"/>
                  </a:ext>
                </a:extLst>
              </p:cNvPr>
              <p:cNvSpPr>
                <a:spLocks noEditPoints="1"/>
              </p:cNvSpPr>
              <p:nvPr userDrawn="1"/>
            </p:nvSpPr>
            <p:spPr bwMode="auto">
              <a:xfrm>
                <a:off x="6313488" y="4216400"/>
                <a:ext cx="50800" cy="84138"/>
              </a:xfrm>
              <a:custGeom>
                <a:avLst/>
                <a:gdLst>
                  <a:gd name="T0" fmla="*/ 0 w 17"/>
                  <a:gd name="T1" fmla="*/ 26 h 27"/>
                  <a:gd name="T2" fmla="*/ 1 w 17"/>
                  <a:gd name="T3" fmla="*/ 23 h 27"/>
                  <a:gd name="T4" fmla="*/ 6 w 17"/>
                  <a:gd name="T5" fmla="*/ 24 h 27"/>
                  <a:gd name="T6" fmla="*/ 13 w 17"/>
                  <a:gd name="T7" fmla="*/ 18 h 27"/>
                  <a:gd name="T8" fmla="*/ 13 w 17"/>
                  <a:gd name="T9" fmla="*/ 18 h 27"/>
                  <a:gd name="T10" fmla="*/ 10 w 17"/>
                  <a:gd name="T11" fmla="*/ 18 h 27"/>
                  <a:gd name="T12" fmla="*/ 0 w 17"/>
                  <a:gd name="T13" fmla="*/ 9 h 27"/>
                  <a:gd name="T14" fmla="*/ 9 w 17"/>
                  <a:gd name="T15" fmla="*/ 0 h 27"/>
                  <a:gd name="T16" fmla="*/ 17 w 17"/>
                  <a:gd name="T17" fmla="*/ 1 h 27"/>
                  <a:gd name="T18" fmla="*/ 17 w 17"/>
                  <a:gd name="T19" fmla="*/ 18 h 27"/>
                  <a:gd name="T20" fmla="*/ 6 w 17"/>
                  <a:gd name="T21" fmla="*/ 27 h 27"/>
                  <a:gd name="T22" fmla="*/ 0 w 17"/>
                  <a:gd name="T23" fmla="*/ 26 h 27"/>
                  <a:gd name="T24" fmla="*/ 13 w 17"/>
                  <a:gd name="T25" fmla="*/ 4 h 27"/>
                  <a:gd name="T26" fmla="*/ 9 w 17"/>
                  <a:gd name="T27" fmla="*/ 3 h 27"/>
                  <a:gd name="T28" fmla="*/ 4 w 17"/>
                  <a:gd name="T29" fmla="*/ 9 h 27"/>
                  <a:gd name="T30" fmla="*/ 10 w 17"/>
                  <a:gd name="T31" fmla="*/ 14 h 27"/>
                  <a:gd name="T32" fmla="*/ 13 w 17"/>
                  <a:gd name="T33" fmla="*/ 14 h 27"/>
                  <a:gd name="T34" fmla="*/ 13 w 17"/>
                  <a:gd name="T35"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27">
                    <a:moveTo>
                      <a:pt x="0" y="26"/>
                    </a:moveTo>
                    <a:cubicBezTo>
                      <a:pt x="1" y="23"/>
                      <a:pt x="1" y="23"/>
                      <a:pt x="1" y="23"/>
                    </a:cubicBezTo>
                    <a:cubicBezTo>
                      <a:pt x="1" y="23"/>
                      <a:pt x="4" y="24"/>
                      <a:pt x="6" y="24"/>
                    </a:cubicBezTo>
                    <a:cubicBezTo>
                      <a:pt x="10" y="24"/>
                      <a:pt x="13" y="22"/>
                      <a:pt x="13" y="18"/>
                    </a:cubicBezTo>
                    <a:cubicBezTo>
                      <a:pt x="13" y="18"/>
                      <a:pt x="13" y="18"/>
                      <a:pt x="13" y="18"/>
                    </a:cubicBezTo>
                    <a:cubicBezTo>
                      <a:pt x="10" y="18"/>
                      <a:pt x="10" y="18"/>
                      <a:pt x="10" y="18"/>
                    </a:cubicBezTo>
                    <a:cubicBezTo>
                      <a:pt x="3" y="18"/>
                      <a:pt x="0" y="14"/>
                      <a:pt x="0" y="9"/>
                    </a:cubicBezTo>
                    <a:cubicBezTo>
                      <a:pt x="0" y="4"/>
                      <a:pt x="3" y="0"/>
                      <a:pt x="9" y="0"/>
                    </a:cubicBezTo>
                    <a:cubicBezTo>
                      <a:pt x="13" y="0"/>
                      <a:pt x="17" y="1"/>
                      <a:pt x="17" y="1"/>
                    </a:cubicBezTo>
                    <a:cubicBezTo>
                      <a:pt x="17" y="18"/>
                      <a:pt x="17" y="18"/>
                      <a:pt x="17" y="18"/>
                    </a:cubicBezTo>
                    <a:cubicBezTo>
                      <a:pt x="17" y="22"/>
                      <a:pt x="14" y="27"/>
                      <a:pt x="6" y="27"/>
                    </a:cubicBezTo>
                    <a:cubicBezTo>
                      <a:pt x="3" y="27"/>
                      <a:pt x="0" y="26"/>
                      <a:pt x="0" y="26"/>
                    </a:cubicBezTo>
                    <a:moveTo>
                      <a:pt x="13" y="4"/>
                    </a:moveTo>
                    <a:cubicBezTo>
                      <a:pt x="13" y="4"/>
                      <a:pt x="11" y="3"/>
                      <a:pt x="9" y="3"/>
                    </a:cubicBezTo>
                    <a:cubicBezTo>
                      <a:pt x="6" y="3"/>
                      <a:pt x="4" y="5"/>
                      <a:pt x="4" y="9"/>
                    </a:cubicBezTo>
                    <a:cubicBezTo>
                      <a:pt x="4" y="12"/>
                      <a:pt x="6" y="14"/>
                      <a:pt x="10" y="14"/>
                    </a:cubicBezTo>
                    <a:cubicBezTo>
                      <a:pt x="13" y="14"/>
                      <a:pt x="13" y="14"/>
                      <a:pt x="13" y="14"/>
                    </a:cubicBezTo>
                    <a:lnTo>
                      <a:pt x="13"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5" name="Rectangle 43">
                <a:extLst>
                  <a:ext uri="{FF2B5EF4-FFF2-40B4-BE49-F238E27FC236}">
                    <a16:creationId xmlns:a16="http://schemas.microsoft.com/office/drawing/2014/main" id="{AD77AF32-29E5-4B74-8408-D41CF835CCD2}"/>
                  </a:ext>
                </a:extLst>
              </p:cNvPr>
              <p:cNvSpPr>
                <a:spLocks noChangeArrowheads="1"/>
              </p:cNvSpPr>
              <p:nvPr userDrawn="1"/>
            </p:nvSpPr>
            <p:spPr bwMode="auto">
              <a:xfrm>
                <a:off x="6383338" y="4191000"/>
                <a:ext cx="12700" cy="80963"/>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6" name="Freeform 44">
                <a:extLst>
                  <a:ext uri="{FF2B5EF4-FFF2-40B4-BE49-F238E27FC236}">
                    <a16:creationId xmlns:a16="http://schemas.microsoft.com/office/drawing/2014/main" id="{6DCD433D-78FF-4255-B9CF-495ECA064A4A}"/>
                  </a:ext>
                </a:extLst>
              </p:cNvPr>
              <p:cNvSpPr>
                <a:spLocks noEditPoints="1"/>
              </p:cNvSpPr>
              <p:nvPr userDrawn="1"/>
            </p:nvSpPr>
            <p:spPr bwMode="auto">
              <a:xfrm>
                <a:off x="6437313" y="4216400"/>
                <a:ext cx="104775" cy="77788"/>
              </a:xfrm>
              <a:custGeom>
                <a:avLst/>
                <a:gdLst>
                  <a:gd name="T0" fmla="*/ 13 w 34"/>
                  <a:gd name="T1" fmla="*/ 18 h 25"/>
                  <a:gd name="T2" fmla="*/ 0 w 34"/>
                  <a:gd name="T3" fmla="*/ 7 h 25"/>
                  <a:gd name="T4" fmla="*/ 1 w 34"/>
                  <a:gd name="T5" fmla="*/ 1 h 25"/>
                  <a:gd name="T6" fmla="*/ 5 w 34"/>
                  <a:gd name="T7" fmla="*/ 0 h 25"/>
                  <a:gd name="T8" fmla="*/ 4 w 34"/>
                  <a:gd name="T9" fmla="*/ 6 h 25"/>
                  <a:gd name="T10" fmla="*/ 13 w 34"/>
                  <a:gd name="T11" fmla="*/ 14 h 25"/>
                  <a:gd name="T12" fmla="*/ 16 w 34"/>
                  <a:gd name="T13" fmla="*/ 14 h 25"/>
                  <a:gd name="T14" fmla="*/ 16 w 34"/>
                  <a:gd name="T15" fmla="*/ 1 h 25"/>
                  <a:gd name="T16" fmla="*/ 23 w 34"/>
                  <a:gd name="T17" fmla="*/ 0 h 25"/>
                  <a:gd name="T18" fmla="*/ 31 w 34"/>
                  <a:gd name="T19" fmla="*/ 8 h 25"/>
                  <a:gd name="T20" fmla="*/ 31 w 34"/>
                  <a:gd name="T21" fmla="*/ 14 h 25"/>
                  <a:gd name="T22" fmla="*/ 34 w 34"/>
                  <a:gd name="T23" fmla="*/ 14 h 25"/>
                  <a:gd name="T24" fmla="*/ 34 w 34"/>
                  <a:gd name="T25" fmla="*/ 18 h 25"/>
                  <a:gd name="T26" fmla="*/ 27 w 34"/>
                  <a:gd name="T27" fmla="*/ 18 h 25"/>
                  <a:gd name="T28" fmla="*/ 27 w 34"/>
                  <a:gd name="T29" fmla="*/ 9 h 25"/>
                  <a:gd name="T30" fmla="*/ 23 w 34"/>
                  <a:gd name="T31" fmla="*/ 3 h 25"/>
                  <a:gd name="T32" fmla="*/ 20 w 34"/>
                  <a:gd name="T33" fmla="*/ 3 h 25"/>
                  <a:gd name="T34" fmla="*/ 20 w 34"/>
                  <a:gd name="T35" fmla="*/ 18 h 25"/>
                  <a:gd name="T36" fmla="*/ 13 w 34"/>
                  <a:gd name="T37" fmla="*/ 18 h 25"/>
                  <a:gd name="T38" fmla="*/ 9 w 34"/>
                  <a:gd name="T39" fmla="*/ 21 h 25"/>
                  <a:gd name="T40" fmla="*/ 11 w 34"/>
                  <a:gd name="T41" fmla="*/ 23 h 25"/>
                  <a:gd name="T42" fmla="*/ 9 w 34"/>
                  <a:gd name="T43" fmla="*/ 25 h 25"/>
                  <a:gd name="T44" fmla="*/ 7 w 34"/>
                  <a:gd name="T45" fmla="*/ 23 h 25"/>
                  <a:gd name="T46" fmla="*/ 9 w 34"/>
                  <a:gd name="T47" fmla="*/ 21 h 25"/>
                  <a:gd name="T48" fmla="*/ 15 w 34"/>
                  <a:gd name="T49" fmla="*/ 21 h 25"/>
                  <a:gd name="T50" fmla="*/ 17 w 34"/>
                  <a:gd name="T51" fmla="*/ 23 h 25"/>
                  <a:gd name="T52" fmla="*/ 15 w 34"/>
                  <a:gd name="T53" fmla="*/ 25 h 25"/>
                  <a:gd name="T54" fmla="*/ 12 w 34"/>
                  <a:gd name="T55" fmla="*/ 23 h 25"/>
                  <a:gd name="T56" fmla="*/ 15 w 34"/>
                  <a:gd name="T57"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25">
                    <a:moveTo>
                      <a:pt x="13" y="18"/>
                    </a:moveTo>
                    <a:cubicBezTo>
                      <a:pt x="3" y="18"/>
                      <a:pt x="0" y="14"/>
                      <a:pt x="0" y="7"/>
                    </a:cubicBezTo>
                    <a:cubicBezTo>
                      <a:pt x="0" y="5"/>
                      <a:pt x="0" y="2"/>
                      <a:pt x="1" y="1"/>
                    </a:cubicBezTo>
                    <a:cubicBezTo>
                      <a:pt x="5" y="0"/>
                      <a:pt x="5" y="0"/>
                      <a:pt x="5" y="0"/>
                    </a:cubicBezTo>
                    <a:cubicBezTo>
                      <a:pt x="4" y="2"/>
                      <a:pt x="4" y="4"/>
                      <a:pt x="4" y="6"/>
                    </a:cubicBezTo>
                    <a:cubicBezTo>
                      <a:pt x="4" y="12"/>
                      <a:pt x="6" y="14"/>
                      <a:pt x="13" y="14"/>
                    </a:cubicBezTo>
                    <a:cubicBezTo>
                      <a:pt x="16" y="14"/>
                      <a:pt x="16" y="14"/>
                      <a:pt x="16" y="14"/>
                    </a:cubicBezTo>
                    <a:cubicBezTo>
                      <a:pt x="16" y="1"/>
                      <a:pt x="16" y="1"/>
                      <a:pt x="16" y="1"/>
                    </a:cubicBezTo>
                    <a:cubicBezTo>
                      <a:pt x="16" y="1"/>
                      <a:pt x="19" y="0"/>
                      <a:pt x="23" y="0"/>
                    </a:cubicBezTo>
                    <a:cubicBezTo>
                      <a:pt x="29" y="0"/>
                      <a:pt x="31" y="3"/>
                      <a:pt x="31" y="8"/>
                    </a:cubicBezTo>
                    <a:cubicBezTo>
                      <a:pt x="31" y="14"/>
                      <a:pt x="31" y="14"/>
                      <a:pt x="31" y="14"/>
                    </a:cubicBezTo>
                    <a:cubicBezTo>
                      <a:pt x="34" y="14"/>
                      <a:pt x="34" y="14"/>
                      <a:pt x="34" y="14"/>
                    </a:cubicBezTo>
                    <a:cubicBezTo>
                      <a:pt x="34" y="18"/>
                      <a:pt x="34" y="18"/>
                      <a:pt x="34" y="18"/>
                    </a:cubicBezTo>
                    <a:cubicBezTo>
                      <a:pt x="27" y="18"/>
                      <a:pt x="27" y="18"/>
                      <a:pt x="27" y="18"/>
                    </a:cubicBezTo>
                    <a:cubicBezTo>
                      <a:pt x="27" y="9"/>
                      <a:pt x="27" y="9"/>
                      <a:pt x="27" y="9"/>
                    </a:cubicBezTo>
                    <a:cubicBezTo>
                      <a:pt x="27" y="5"/>
                      <a:pt x="26" y="3"/>
                      <a:pt x="23" y="3"/>
                    </a:cubicBezTo>
                    <a:cubicBezTo>
                      <a:pt x="21" y="3"/>
                      <a:pt x="20" y="3"/>
                      <a:pt x="20" y="3"/>
                    </a:cubicBezTo>
                    <a:cubicBezTo>
                      <a:pt x="20" y="18"/>
                      <a:pt x="20" y="18"/>
                      <a:pt x="20" y="18"/>
                    </a:cubicBezTo>
                    <a:lnTo>
                      <a:pt x="13" y="18"/>
                    </a:lnTo>
                    <a:close/>
                    <a:moveTo>
                      <a:pt x="9" y="21"/>
                    </a:moveTo>
                    <a:cubicBezTo>
                      <a:pt x="10" y="21"/>
                      <a:pt x="11" y="21"/>
                      <a:pt x="11" y="23"/>
                    </a:cubicBezTo>
                    <a:cubicBezTo>
                      <a:pt x="11" y="24"/>
                      <a:pt x="10" y="25"/>
                      <a:pt x="9" y="25"/>
                    </a:cubicBezTo>
                    <a:cubicBezTo>
                      <a:pt x="8" y="25"/>
                      <a:pt x="7" y="24"/>
                      <a:pt x="7" y="23"/>
                    </a:cubicBezTo>
                    <a:cubicBezTo>
                      <a:pt x="7" y="21"/>
                      <a:pt x="8" y="21"/>
                      <a:pt x="9" y="21"/>
                    </a:cubicBezTo>
                    <a:moveTo>
                      <a:pt x="15" y="21"/>
                    </a:moveTo>
                    <a:cubicBezTo>
                      <a:pt x="16" y="21"/>
                      <a:pt x="17" y="21"/>
                      <a:pt x="17" y="23"/>
                    </a:cubicBezTo>
                    <a:cubicBezTo>
                      <a:pt x="17" y="24"/>
                      <a:pt x="16" y="25"/>
                      <a:pt x="15" y="25"/>
                    </a:cubicBezTo>
                    <a:cubicBezTo>
                      <a:pt x="13" y="25"/>
                      <a:pt x="12" y="24"/>
                      <a:pt x="12" y="23"/>
                    </a:cubicBezTo>
                    <a:cubicBezTo>
                      <a:pt x="12" y="21"/>
                      <a:pt x="13" y="21"/>
                      <a:pt x="15" y="21"/>
                    </a:cubicBezTo>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45">
                <a:extLst>
                  <a:ext uri="{FF2B5EF4-FFF2-40B4-BE49-F238E27FC236}">
                    <a16:creationId xmlns:a16="http://schemas.microsoft.com/office/drawing/2014/main" id="{B27A866B-A59B-422A-BA3C-65AC63BCFA61}"/>
                  </a:ext>
                </a:extLst>
              </p:cNvPr>
              <p:cNvSpPr>
                <a:spLocks noEditPoints="1"/>
              </p:cNvSpPr>
              <p:nvPr userDrawn="1"/>
            </p:nvSpPr>
            <p:spPr bwMode="auto">
              <a:xfrm>
                <a:off x="6535738" y="4194175"/>
                <a:ext cx="66675" cy="77788"/>
              </a:xfrm>
              <a:custGeom>
                <a:avLst/>
                <a:gdLst>
                  <a:gd name="T0" fmla="*/ 2 w 22"/>
                  <a:gd name="T1" fmla="*/ 25 h 25"/>
                  <a:gd name="T2" fmla="*/ 0 w 22"/>
                  <a:gd name="T3" fmla="*/ 23 h 25"/>
                  <a:gd name="T4" fmla="*/ 2 w 22"/>
                  <a:gd name="T5" fmla="*/ 21 h 25"/>
                  <a:gd name="T6" fmla="*/ 5 w 22"/>
                  <a:gd name="T7" fmla="*/ 21 h 25"/>
                  <a:gd name="T8" fmla="*/ 7 w 22"/>
                  <a:gd name="T9" fmla="*/ 22 h 25"/>
                  <a:gd name="T10" fmla="*/ 5 w 22"/>
                  <a:gd name="T11" fmla="*/ 16 h 25"/>
                  <a:gd name="T12" fmla="*/ 14 w 22"/>
                  <a:gd name="T13" fmla="*/ 7 h 25"/>
                  <a:gd name="T14" fmla="*/ 22 w 22"/>
                  <a:gd name="T15" fmla="*/ 15 h 25"/>
                  <a:gd name="T16" fmla="*/ 22 w 22"/>
                  <a:gd name="T17" fmla="*/ 25 h 25"/>
                  <a:gd name="T18" fmla="*/ 2 w 22"/>
                  <a:gd name="T19" fmla="*/ 25 h 25"/>
                  <a:gd name="T20" fmla="*/ 18 w 22"/>
                  <a:gd name="T21" fmla="*/ 16 h 25"/>
                  <a:gd name="T22" fmla="*/ 14 w 22"/>
                  <a:gd name="T23" fmla="*/ 10 h 25"/>
                  <a:gd name="T24" fmla="*/ 9 w 22"/>
                  <a:gd name="T25" fmla="*/ 16 h 25"/>
                  <a:gd name="T26" fmla="*/ 15 w 22"/>
                  <a:gd name="T27" fmla="*/ 21 h 25"/>
                  <a:gd name="T28" fmla="*/ 18 w 22"/>
                  <a:gd name="T29" fmla="*/ 21 h 25"/>
                  <a:gd name="T30" fmla="*/ 18 w 22"/>
                  <a:gd name="T31" fmla="*/ 16 h 25"/>
                  <a:gd name="T32" fmla="*/ 14 w 22"/>
                  <a:gd name="T33" fmla="*/ 0 h 25"/>
                  <a:gd name="T34" fmla="*/ 16 w 22"/>
                  <a:gd name="T35" fmla="*/ 3 h 25"/>
                  <a:gd name="T36" fmla="*/ 14 w 22"/>
                  <a:gd name="T37" fmla="*/ 5 h 25"/>
                  <a:gd name="T38" fmla="*/ 11 w 22"/>
                  <a:gd name="T39" fmla="*/ 3 h 25"/>
                  <a:gd name="T40" fmla="*/ 14 w 22"/>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25">
                    <a:moveTo>
                      <a:pt x="2" y="25"/>
                    </a:moveTo>
                    <a:cubicBezTo>
                      <a:pt x="1" y="25"/>
                      <a:pt x="0" y="24"/>
                      <a:pt x="0" y="23"/>
                    </a:cubicBezTo>
                    <a:cubicBezTo>
                      <a:pt x="0" y="22"/>
                      <a:pt x="1" y="21"/>
                      <a:pt x="2" y="21"/>
                    </a:cubicBezTo>
                    <a:cubicBezTo>
                      <a:pt x="5" y="21"/>
                      <a:pt x="5" y="21"/>
                      <a:pt x="5" y="21"/>
                    </a:cubicBezTo>
                    <a:cubicBezTo>
                      <a:pt x="6" y="21"/>
                      <a:pt x="7" y="22"/>
                      <a:pt x="7" y="22"/>
                    </a:cubicBezTo>
                    <a:cubicBezTo>
                      <a:pt x="6" y="21"/>
                      <a:pt x="5" y="19"/>
                      <a:pt x="5" y="16"/>
                    </a:cubicBezTo>
                    <a:cubicBezTo>
                      <a:pt x="5" y="11"/>
                      <a:pt x="8" y="7"/>
                      <a:pt x="14" y="7"/>
                    </a:cubicBezTo>
                    <a:cubicBezTo>
                      <a:pt x="20" y="7"/>
                      <a:pt x="22" y="10"/>
                      <a:pt x="22" y="15"/>
                    </a:cubicBezTo>
                    <a:cubicBezTo>
                      <a:pt x="22" y="25"/>
                      <a:pt x="22" y="25"/>
                      <a:pt x="22" y="25"/>
                    </a:cubicBezTo>
                    <a:lnTo>
                      <a:pt x="2" y="25"/>
                    </a:lnTo>
                    <a:close/>
                    <a:moveTo>
                      <a:pt x="18" y="16"/>
                    </a:moveTo>
                    <a:cubicBezTo>
                      <a:pt x="18" y="12"/>
                      <a:pt x="17" y="10"/>
                      <a:pt x="14" y="10"/>
                    </a:cubicBezTo>
                    <a:cubicBezTo>
                      <a:pt x="11" y="10"/>
                      <a:pt x="9" y="12"/>
                      <a:pt x="9" y="16"/>
                    </a:cubicBezTo>
                    <a:cubicBezTo>
                      <a:pt x="9" y="20"/>
                      <a:pt x="11" y="21"/>
                      <a:pt x="15" y="21"/>
                    </a:cubicBezTo>
                    <a:cubicBezTo>
                      <a:pt x="18" y="21"/>
                      <a:pt x="18" y="21"/>
                      <a:pt x="18" y="21"/>
                    </a:cubicBezTo>
                    <a:lnTo>
                      <a:pt x="18" y="16"/>
                    </a:lnTo>
                    <a:close/>
                    <a:moveTo>
                      <a:pt x="14" y="0"/>
                    </a:moveTo>
                    <a:cubicBezTo>
                      <a:pt x="15" y="0"/>
                      <a:pt x="16" y="1"/>
                      <a:pt x="16" y="3"/>
                    </a:cubicBezTo>
                    <a:cubicBezTo>
                      <a:pt x="16" y="4"/>
                      <a:pt x="15" y="5"/>
                      <a:pt x="14" y="5"/>
                    </a:cubicBezTo>
                    <a:cubicBezTo>
                      <a:pt x="13" y="5"/>
                      <a:pt x="11" y="4"/>
                      <a:pt x="11" y="3"/>
                    </a:cubicBezTo>
                    <a:cubicBezTo>
                      <a:pt x="11" y="1"/>
                      <a:pt x="13" y="0"/>
                      <a:pt x="14" y="0"/>
                    </a:cubicBezTo>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46">
                <a:extLst>
                  <a:ext uri="{FF2B5EF4-FFF2-40B4-BE49-F238E27FC236}">
                    <a16:creationId xmlns:a16="http://schemas.microsoft.com/office/drawing/2014/main" id="{3FAB7853-0C6E-4191-9EB8-CEA0A8471E36}"/>
                  </a:ext>
                </a:extLst>
              </p:cNvPr>
              <p:cNvSpPr>
                <a:spLocks noEditPoints="1"/>
              </p:cNvSpPr>
              <p:nvPr userDrawn="1"/>
            </p:nvSpPr>
            <p:spPr bwMode="auto">
              <a:xfrm>
                <a:off x="6642100" y="4194175"/>
                <a:ext cx="65088" cy="77788"/>
              </a:xfrm>
              <a:custGeom>
                <a:avLst/>
                <a:gdLst>
                  <a:gd name="T0" fmla="*/ 9 w 21"/>
                  <a:gd name="T1" fmla="*/ 25 h 25"/>
                  <a:gd name="T2" fmla="*/ 0 w 21"/>
                  <a:gd name="T3" fmla="*/ 16 h 25"/>
                  <a:gd name="T4" fmla="*/ 9 w 21"/>
                  <a:gd name="T5" fmla="*/ 7 h 25"/>
                  <a:gd name="T6" fmla="*/ 16 w 21"/>
                  <a:gd name="T7" fmla="*/ 8 h 25"/>
                  <a:gd name="T8" fmla="*/ 16 w 21"/>
                  <a:gd name="T9" fmla="*/ 21 h 25"/>
                  <a:gd name="T10" fmla="*/ 21 w 21"/>
                  <a:gd name="T11" fmla="*/ 21 h 25"/>
                  <a:gd name="T12" fmla="*/ 21 w 21"/>
                  <a:gd name="T13" fmla="*/ 25 h 25"/>
                  <a:gd name="T14" fmla="*/ 9 w 21"/>
                  <a:gd name="T15" fmla="*/ 25 h 25"/>
                  <a:gd name="T16" fmla="*/ 13 w 21"/>
                  <a:gd name="T17" fmla="*/ 11 h 25"/>
                  <a:gd name="T18" fmla="*/ 9 w 21"/>
                  <a:gd name="T19" fmla="*/ 10 h 25"/>
                  <a:gd name="T20" fmla="*/ 4 w 21"/>
                  <a:gd name="T21" fmla="*/ 16 h 25"/>
                  <a:gd name="T22" fmla="*/ 10 w 21"/>
                  <a:gd name="T23" fmla="*/ 21 h 25"/>
                  <a:gd name="T24" fmla="*/ 13 w 21"/>
                  <a:gd name="T25" fmla="*/ 21 h 25"/>
                  <a:gd name="T26" fmla="*/ 13 w 21"/>
                  <a:gd name="T27" fmla="*/ 11 h 25"/>
                  <a:gd name="T28" fmla="*/ 6 w 21"/>
                  <a:gd name="T29" fmla="*/ 0 h 25"/>
                  <a:gd name="T30" fmla="*/ 8 w 21"/>
                  <a:gd name="T31" fmla="*/ 3 h 25"/>
                  <a:gd name="T32" fmla="*/ 6 w 21"/>
                  <a:gd name="T33" fmla="*/ 5 h 25"/>
                  <a:gd name="T34" fmla="*/ 4 w 21"/>
                  <a:gd name="T35" fmla="*/ 3 h 25"/>
                  <a:gd name="T36" fmla="*/ 6 w 21"/>
                  <a:gd name="T37" fmla="*/ 0 h 25"/>
                  <a:gd name="T38" fmla="*/ 11 w 21"/>
                  <a:gd name="T39" fmla="*/ 0 h 25"/>
                  <a:gd name="T40" fmla="*/ 13 w 21"/>
                  <a:gd name="T41" fmla="*/ 3 h 25"/>
                  <a:gd name="T42" fmla="*/ 11 w 21"/>
                  <a:gd name="T43" fmla="*/ 5 h 25"/>
                  <a:gd name="T44" fmla="*/ 9 w 21"/>
                  <a:gd name="T45" fmla="*/ 3 h 25"/>
                  <a:gd name="T46" fmla="*/ 11 w 21"/>
                  <a:gd name="T4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 h="25">
                    <a:moveTo>
                      <a:pt x="9" y="25"/>
                    </a:moveTo>
                    <a:cubicBezTo>
                      <a:pt x="2" y="25"/>
                      <a:pt x="0" y="21"/>
                      <a:pt x="0" y="16"/>
                    </a:cubicBezTo>
                    <a:cubicBezTo>
                      <a:pt x="0" y="11"/>
                      <a:pt x="3" y="7"/>
                      <a:pt x="9" y="7"/>
                    </a:cubicBezTo>
                    <a:cubicBezTo>
                      <a:pt x="13" y="7"/>
                      <a:pt x="16" y="8"/>
                      <a:pt x="16" y="8"/>
                    </a:cubicBezTo>
                    <a:cubicBezTo>
                      <a:pt x="16" y="21"/>
                      <a:pt x="16" y="21"/>
                      <a:pt x="16" y="21"/>
                    </a:cubicBezTo>
                    <a:cubicBezTo>
                      <a:pt x="21" y="21"/>
                      <a:pt x="21" y="21"/>
                      <a:pt x="21" y="21"/>
                    </a:cubicBezTo>
                    <a:cubicBezTo>
                      <a:pt x="21" y="25"/>
                      <a:pt x="21" y="25"/>
                      <a:pt x="21" y="25"/>
                    </a:cubicBezTo>
                    <a:lnTo>
                      <a:pt x="9" y="25"/>
                    </a:lnTo>
                    <a:close/>
                    <a:moveTo>
                      <a:pt x="13" y="11"/>
                    </a:moveTo>
                    <a:cubicBezTo>
                      <a:pt x="13" y="11"/>
                      <a:pt x="11" y="10"/>
                      <a:pt x="9" y="10"/>
                    </a:cubicBezTo>
                    <a:cubicBezTo>
                      <a:pt x="6" y="10"/>
                      <a:pt x="4" y="12"/>
                      <a:pt x="4" y="16"/>
                    </a:cubicBezTo>
                    <a:cubicBezTo>
                      <a:pt x="4" y="19"/>
                      <a:pt x="5" y="21"/>
                      <a:pt x="10" y="21"/>
                    </a:cubicBezTo>
                    <a:cubicBezTo>
                      <a:pt x="13" y="21"/>
                      <a:pt x="13" y="21"/>
                      <a:pt x="13" y="21"/>
                    </a:cubicBezTo>
                    <a:lnTo>
                      <a:pt x="13" y="11"/>
                    </a:lnTo>
                    <a:close/>
                    <a:moveTo>
                      <a:pt x="6" y="0"/>
                    </a:moveTo>
                    <a:cubicBezTo>
                      <a:pt x="7" y="0"/>
                      <a:pt x="8" y="1"/>
                      <a:pt x="8" y="3"/>
                    </a:cubicBezTo>
                    <a:cubicBezTo>
                      <a:pt x="8" y="4"/>
                      <a:pt x="7" y="5"/>
                      <a:pt x="6" y="5"/>
                    </a:cubicBezTo>
                    <a:cubicBezTo>
                      <a:pt x="5" y="5"/>
                      <a:pt x="4" y="4"/>
                      <a:pt x="4" y="3"/>
                    </a:cubicBezTo>
                    <a:cubicBezTo>
                      <a:pt x="4" y="1"/>
                      <a:pt x="5" y="0"/>
                      <a:pt x="6" y="0"/>
                    </a:cubicBezTo>
                    <a:moveTo>
                      <a:pt x="11" y="0"/>
                    </a:moveTo>
                    <a:cubicBezTo>
                      <a:pt x="13" y="0"/>
                      <a:pt x="13" y="1"/>
                      <a:pt x="13" y="3"/>
                    </a:cubicBezTo>
                    <a:cubicBezTo>
                      <a:pt x="13" y="4"/>
                      <a:pt x="13" y="5"/>
                      <a:pt x="11" y="5"/>
                    </a:cubicBezTo>
                    <a:cubicBezTo>
                      <a:pt x="10" y="5"/>
                      <a:pt x="9" y="4"/>
                      <a:pt x="9" y="3"/>
                    </a:cubicBezTo>
                    <a:cubicBezTo>
                      <a:pt x="9" y="1"/>
                      <a:pt x="10" y="0"/>
                      <a:pt x="11" y="0"/>
                    </a:cubicBezTo>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47">
                <a:extLst>
                  <a:ext uri="{FF2B5EF4-FFF2-40B4-BE49-F238E27FC236}">
                    <a16:creationId xmlns:a16="http://schemas.microsoft.com/office/drawing/2014/main" id="{F3826BA5-BC6D-4B90-BC5E-AE01785CAFB0}"/>
                  </a:ext>
                </a:extLst>
              </p:cNvPr>
              <p:cNvSpPr>
                <a:spLocks noEditPoints="1"/>
              </p:cNvSpPr>
              <p:nvPr userDrawn="1"/>
            </p:nvSpPr>
            <p:spPr bwMode="auto">
              <a:xfrm>
                <a:off x="6697663" y="4219575"/>
                <a:ext cx="33338" cy="74613"/>
              </a:xfrm>
              <a:custGeom>
                <a:avLst/>
                <a:gdLst>
                  <a:gd name="T0" fmla="*/ 2 w 11"/>
                  <a:gd name="T1" fmla="*/ 17 h 24"/>
                  <a:gd name="T2" fmla="*/ 0 w 11"/>
                  <a:gd name="T3" fmla="*/ 15 h 24"/>
                  <a:gd name="T4" fmla="*/ 2 w 11"/>
                  <a:gd name="T5" fmla="*/ 13 h 24"/>
                  <a:gd name="T6" fmla="*/ 7 w 11"/>
                  <a:gd name="T7" fmla="*/ 13 h 24"/>
                  <a:gd name="T8" fmla="*/ 7 w 11"/>
                  <a:gd name="T9" fmla="*/ 0 h 24"/>
                  <a:gd name="T10" fmla="*/ 11 w 11"/>
                  <a:gd name="T11" fmla="*/ 0 h 24"/>
                  <a:gd name="T12" fmla="*/ 11 w 11"/>
                  <a:gd name="T13" fmla="*/ 17 h 24"/>
                  <a:gd name="T14" fmla="*/ 2 w 11"/>
                  <a:gd name="T15" fmla="*/ 17 h 24"/>
                  <a:gd name="T16" fmla="*/ 4 w 11"/>
                  <a:gd name="T17" fmla="*/ 20 h 24"/>
                  <a:gd name="T18" fmla="*/ 6 w 11"/>
                  <a:gd name="T19" fmla="*/ 22 h 24"/>
                  <a:gd name="T20" fmla="*/ 4 w 11"/>
                  <a:gd name="T21" fmla="*/ 24 h 24"/>
                  <a:gd name="T22" fmla="*/ 2 w 11"/>
                  <a:gd name="T23" fmla="*/ 22 h 24"/>
                  <a:gd name="T24" fmla="*/ 4 w 11"/>
                  <a:gd name="T25" fmla="*/ 20 h 24"/>
                  <a:gd name="T26" fmla="*/ 9 w 11"/>
                  <a:gd name="T27" fmla="*/ 20 h 24"/>
                  <a:gd name="T28" fmla="*/ 11 w 11"/>
                  <a:gd name="T29" fmla="*/ 22 h 24"/>
                  <a:gd name="T30" fmla="*/ 9 w 11"/>
                  <a:gd name="T31" fmla="*/ 24 h 24"/>
                  <a:gd name="T32" fmla="*/ 7 w 11"/>
                  <a:gd name="T33" fmla="*/ 22 h 24"/>
                  <a:gd name="T34" fmla="*/ 9 w 11"/>
                  <a:gd name="T3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24">
                    <a:moveTo>
                      <a:pt x="2" y="17"/>
                    </a:moveTo>
                    <a:cubicBezTo>
                      <a:pt x="1" y="17"/>
                      <a:pt x="0" y="16"/>
                      <a:pt x="0" y="15"/>
                    </a:cubicBezTo>
                    <a:cubicBezTo>
                      <a:pt x="0" y="14"/>
                      <a:pt x="1" y="13"/>
                      <a:pt x="2" y="13"/>
                    </a:cubicBezTo>
                    <a:cubicBezTo>
                      <a:pt x="7" y="13"/>
                      <a:pt x="7" y="13"/>
                      <a:pt x="7" y="13"/>
                    </a:cubicBezTo>
                    <a:cubicBezTo>
                      <a:pt x="7" y="0"/>
                      <a:pt x="7" y="0"/>
                      <a:pt x="7" y="0"/>
                    </a:cubicBezTo>
                    <a:cubicBezTo>
                      <a:pt x="11" y="0"/>
                      <a:pt x="11" y="0"/>
                      <a:pt x="11" y="0"/>
                    </a:cubicBezTo>
                    <a:cubicBezTo>
                      <a:pt x="11" y="17"/>
                      <a:pt x="11" y="17"/>
                      <a:pt x="11" y="17"/>
                    </a:cubicBezTo>
                    <a:lnTo>
                      <a:pt x="2" y="17"/>
                    </a:lnTo>
                    <a:close/>
                    <a:moveTo>
                      <a:pt x="4" y="20"/>
                    </a:moveTo>
                    <a:cubicBezTo>
                      <a:pt x="5" y="20"/>
                      <a:pt x="6" y="20"/>
                      <a:pt x="6" y="22"/>
                    </a:cubicBezTo>
                    <a:cubicBezTo>
                      <a:pt x="6" y="23"/>
                      <a:pt x="5" y="24"/>
                      <a:pt x="4" y="24"/>
                    </a:cubicBezTo>
                    <a:cubicBezTo>
                      <a:pt x="2" y="24"/>
                      <a:pt x="2" y="23"/>
                      <a:pt x="2" y="22"/>
                    </a:cubicBezTo>
                    <a:cubicBezTo>
                      <a:pt x="2" y="20"/>
                      <a:pt x="2" y="20"/>
                      <a:pt x="4" y="20"/>
                    </a:cubicBezTo>
                    <a:moveTo>
                      <a:pt x="9" y="20"/>
                    </a:moveTo>
                    <a:cubicBezTo>
                      <a:pt x="10" y="20"/>
                      <a:pt x="11" y="20"/>
                      <a:pt x="11" y="22"/>
                    </a:cubicBezTo>
                    <a:cubicBezTo>
                      <a:pt x="11" y="23"/>
                      <a:pt x="10" y="24"/>
                      <a:pt x="9" y="24"/>
                    </a:cubicBezTo>
                    <a:cubicBezTo>
                      <a:pt x="8" y="24"/>
                      <a:pt x="7" y="23"/>
                      <a:pt x="7" y="22"/>
                    </a:cubicBezTo>
                    <a:cubicBezTo>
                      <a:pt x="7" y="20"/>
                      <a:pt x="8" y="20"/>
                      <a:pt x="9" y="20"/>
                    </a:cubicBezTo>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48">
                <a:extLst>
                  <a:ext uri="{FF2B5EF4-FFF2-40B4-BE49-F238E27FC236}">
                    <a16:creationId xmlns:a16="http://schemas.microsoft.com/office/drawing/2014/main" id="{BB132741-E81C-4484-970B-90803A84E7F4}"/>
                  </a:ext>
                </a:extLst>
              </p:cNvPr>
              <p:cNvSpPr>
                <a:spLocks noEditPoints="1"/>
              </p:cNvSpPr>
              <p:nvPr userDrawn="1"/>
            </p:nvSpPr>
            <p:spPr bwMode="auto">
              <a:xfrm>
                <a:off x="6737350" y="4219575"/>
                <a:ext cx="85725" cy="80963"/>
              </a:xfrm>
              <a:custGeom>
                <a:avLst/>
                <a:gdLst>
                  <a:gd name="T0" fmla="*/ 0 w 28"/>
                  <a:gd name="T1" fmla="*/ 25 h 26"/>
                  <a:gd name="T2" fmla="*/ 1 w 28"/>
                  <a:gd name="T3" fmla="*/ 22 h 26"/>
                  <a:gd name="T4" fmla="*/ 4 w 28"/>
                  <a:gd name="T5" fmla="*/ 23 h 26"/>
                  <a:gd name="T6" fmla="*/ 8 w 28"/>
                  <a:gd name="T7" fmla="*/ 17 h 26"/>
                  <a:gd name="T8" fmla="*/ 8 w 28"/>
                  <a:gd name="T9" fmla="*/ 0 h 26"/>
                  <a:gd name="T10" fmla="*/ 24 w 28"/>
                  <a:gd name="T11" fmla="*/ 0 h 26"/>
                  <a:gd name="T12" fmla="*/ 24 w 28"/>
                  <a:gd name="T13" fmla="*/ 13 h 26"/>
                  <a:gd name="T14" fmla="*/ 28 w 28"/>
                  <a:gd name="T15" fmla="*/ 13 h 26"/>
                  <a:gd name="T16" fmla="*/ 28 w 28"/>
                  <a:gd name="T17" fmla="*/ 17 h 26"/>
                  <a:gd name="T18" fmla="*/ 20 w 28"/>
                  <a:gd name="T19" fmla="*/ 17 h 26"/>
                  <a:gd name="T20" fmla="*/ 20 w 28"/>
                  <a:gd name="T21" fmla="*/ 3 h 26"/>
                  <a:gd name="T22" fmla="*/ 12 w 28"/>
                  <a:gd name="T23" fmla="*/ 3 h 26"/>
                  <a:gd name="T24" fmla="*/ 12 w 28"/>
                  <a:gd name="T25" fmla="*/ 17 h 26"/>
                  <a:gd name="T26" fmla="*/ 4 w 28"/>
                  <a:gd name="T27" fmla="*/ 26 h 26"/>
                  <a:gd name="T28" fmla="*/ 0 w 28"/>
                  <a:gd name="T29" fmla="*/ 25 h 26"/>
                  <a:gd name="T30" fmla="*/ 22 w 28"/>
                  <a:gd name="T31" fmla="*/ 19 h 26"/>
                  <a:gd name="T32" fmla="*/ 24 w 28"/>
                  <a:gd name="T33" fmla="*/ 22 h 26"/>
                  <a:gd name="T34" fmla="*/ 22 w 28"/>
                  <a:gd name="T35" fmla="*/ 24 h 26"/>
                  <a:gd name="T36" fmla="*/ 20 w 28"/>
                  <a:gd name="T37" fmla="*/ 22 h 26"/>
                  <a:gd name="T38" fmla="*/ 22 w 28"/>
                  <a:gd name="T39"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6">
                    <a:moveTo>
                      <a:pt x="0" y="25"/>
                    </a:moveTo>
                    <a:cubicBezTo>
                      <a:pt x="1" y="22"/>
                      <a:pt x="1" y="22"/>
                      <a:pt x="1" y="22"/>
                    </a:cubicBezTo>
                    <a:cubicBezTo>
                      <a:pt x="2" y="22"/>
                      <a:pt x="3" y="23"/>
                      <a:pt x="4" y="23"/>
                    </a:cubicBezTo>
                    <a:cubicBezTo>
                      <a:pt x="7" y="23"/>
                      <a:pt x="8" y="21"/>
                      <a:pt x="8" y="17"/>
                    </a:cubicBezTo>
                    <a:cubicBezTo>
                      <a:pt x="8" y="0"/>
                      <a:pt x="8" y="0"/>
                      <a:pt x="8" y="0"/>
                    </a:cubicBezTo>
                    <a:cubicBezTo>
                      <a:pt x="24" y="0"/>
                      <a:pt x="24" y="0"/>
                      <a:pt x="24" y="0"/>
                    </a:cubicBezTo>
                    <a:cubicBezTo>
                      <a:pt x="24" y="13"/>
                      <a:pt x="24" y="13"/>
                      <a:pt x="24" y="13"/>
                    </a:cubicBezTo>
                    <a:cubicBezTo>
                      <a:pt x="28" y="13"/>
                      <a:pt x="28" y="13"/>
                      <a:pt x="28" y="13"/>
                    </a:cubicBezTo>
                    <a:cubicBezTo>
                      <a:pt x="28" y="17"/>
                      <a:pt x="28" y="17"/>
                      <a:pt x="28" y="17"/>
                    </a:cubicBezTo>
                    <a:cubicBezTo>
                      <a:pt x="20" y="17"/>
                      <a:pt x="20" y="17"/>
                      <a:pt x="20" y="17"/>
                    </a:cubicBezTo>
                    <a:cubicBezTo>
                      <a:pt x="20" y="3"/>
                      <a:pt x="20" y="3"/>
                      <a:pt x="20" y="3"/>
                    </a:cubicBezTo>
                    <a:cubicBezTo>
                      <a:pt x="12" y="3"/>
                      <a:pt x="12" y="3"/>
                      <a:pt x="12" y="3"/>
                    </a:cubicBezTo>
                    <a:cubicBezTo>
                      <a:pt x="12" y="17"/>
                      <a:pt x="12" y="17"/>
                      <a:pt x="12" y="17"/>
                    </a:cubicBezTo>
                    <a:cubicBezTo>
                      <a:pt x="12" y="22"/>
                      <a:pt x="11" y="26"/>
                      <a:pt x="4" y="26"/>
                    </a:cubicBezTo>
                    <a:cubicBezTo>
                      <a:pt x="2" y="26"/>
                      <a:pt x="1" y="26"/>
                      <a:pt x="0" y="25"/>
                    </a:cubicBezTo>
                    <a:moveTo>
                      <a:pt x="22" y="19"/>
                    </a:moveTo>
                    <a:cubicBezTo>
                      <a:pt x="23" y="19"/>
                      <a:pt x="24" y="20"/>
                      <a:pt x="24" y="22"/>
                    </a:cubicBezTo>
                    <a:cubicBezTo>
                      <a:pt x="24" y="23"/>
                      <a:pt x="23" y="24"/>
                      <a:pt x="22" y="24"/>
                    </a:cubicBezTo>
                    <a:cubicBezTo>
                      <a:pt x="21" y="24"/>
                      <a:pt x="20" y="23"/>
                      <a:pt x="20" y="22"/>
                    </a:cubicBezTo>
                    <a:cubicBezTo>
                      <a:pt x="20" y="20"/>
                      <a:pt x="21" y="19"/>
                      <a:pt x="22" y="19"/>
                    </a:cubicBezTo>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49">
                <a:extLst>
                  <a:ext uri="{FF2B5EF4-FFF2-40B4-BE49-F238E27FC236}">
                    <a16:creationId xmlns:a16="http://schemas.microsoft.com/office/drawing/2014/main" id="{13B80DFB-BEBD-4A95-9C9A-A614FDB05B9D}"/>
                  </a:ext>
                </a:extLst>
              </p:cNvPr>
              <p:cNvSpPr>
                <a:spLocks noEditPoints="1"/>
              </p:cNvSpPr>
              <p:nvPr userDrawn="1"/>
            </p:nvSpPr>
            <p:spPr bwMode="auto">
              <a:xfrm>
                <a:off x="6816725" y="4216400"/>
                <a:ext cx="73025" cy="55563"/>
              </a:xfrm>
              <a:custGeom>
                <a:avLst/>
                <a:gdLst>
                  <a:gd name="T0" fmla="*/ 2 w 24"/>
                  <a:gd name="T1" fmla="*/ 18 h 18"/>
                  <a:gd name="T2" fmla="*/ 0 w 24"/>
                  <a:gd name="T3" fmla="*/ 16 h 18"/>
                  <a:gd name="T4" fmla="*/ 2 w 24"/>
                  <a:gd name="T5" fmla="*/ 14 h 18"/>
                  <a:gd name="T6" fmla="*/ 3 w 24"/>
                  <a:gd name="T7" fmla="*/ 14 h 18"/>
                  <a:gd name="T8" fmla="*/ 12 w 24"/>
                  <a:gd name="T9" fmla="*/ 13 h 18"/>
                  <a:gd name="T10" fmla="*/ 4 w 24"/>
                  <a:gd name="T11" fmla="*/ 7 h 18"/>
                  <a:gd name="T12" fmla="*/ 4 w 24"/>
                  <a:gd name="T13" fmla="*/ 4 h 18"/>
                  <a:gd name="T14" fmla="*/ 15 w 24"/>
                  <a:gd name="T15" fmla="*/ 0 h 18"/>
                  <a:gd name="T16" fmla="*/ 22 w 24"/>
                  <a:gd name="T17" fmla="*/ 6 h 18"/>
                  <a:gd name="T18" fmla="*/ 18 w 24"/>
                  <a:gd name="T19" fmla="*/ 13 h 18"/>
                  <a:gd name="T20" fmla="*/ 22 w 24"/>
                  <a:gd name="T21" fmla="*/ 14 h 18"/>
                  <a:gd name="T22" fmla="*/ 24 w 24"/>
                  <a:gd name="T23" fmla="*/ 14 h 18"/>
                  <a:gd name="T24" fmla="*/ 24 w 24"/>
                  <a:gd name="T25" fmla="*/ 18 h 18"/>
                  <a:gd name="T26" fmla="*/ 22 w 24"/>
                  <a:gd name="T27" fmla="*/ 18 h 18"/>
                  <a:gd name="T28" fmla="*/ 15 w 24"/>
                  <a:gd name="T29" fmla="*/ 15 h 18"/>
                  <a:gd name="T30" fmla="*/ 3 w 24"/>
                  <a:gd name="T31" fmla="*/ 18 h 18"/>
                  <a:gd name="T32" fmla="*/ 2 w 24"/>
                  <a:gd name="T33" fmla="*/ 18 h 18"/>
                  <a:gd name="T34" fmla="*/ 15 w 24"/>
                  <a:gd name="T35" fmla="*/ 11 h 18"/>
                  <a:gd name="T36" fmla="*/ 18 w 24"/>
                  <a:gd name="T37" fmla="*/ 6 h 18"/>
                  <a:gd name="T38" fmla="*/ 14 w 24"/>
                  <a:gd name="T39" fmla="*/ 3 h 18"/>
                  <a:gd name="T40" fmla="*/ 8 w 24"/>
                  <a:gd name="T41" fmla="*/ 5 h 18"/>
                  <a:gd name="T42" fmla="*/ 15 w 24"/>
                  <a:gd name="T43"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18">
                    <a:moveTo>
                      <a:pt x="2" y="18"/>
                    </a:moveTo>
                    <a:cubicBezTo>
                      <a:pt x="1" y="18"/>
                      <a:pt x="0" y="17"/>
                      <a:pt x="0" y="16"/>
                    </a:cubicBezTo>
                    <a:cubicBezTo>
                      <a:pt x="0" y="15"/>
                      <a:pt x="1" y="14"/>
                      <a:pt x="2" y="14"/>
                    </a:cubicBezTo>
                    <a:cubicBezTo>
                      <a:pt x="3" y="14"/>
                      <a:pt x="3" y="14"/>
                      <a:pt x="3" y="14"/>
                    </a:cubicBezTo>
                    <a:cubicBezTo>
                      <a:pt x="6" y="14"/>
                      <a:pt x="10" y="14"/>
                      <a:pt x="12" y="13"/>
                    </a:cubicBezTo>
                    <a:cubicBezTo>
                      <a:pt x="10" y="11"/>
                      <a:pt x="7" y="8"/>
                      <a:pt x="4" y="7"/>
                    </a:cubicBezTo>
                    <a:cubicBezTo>
                      <a:pt x="4" y="4"/>
                      <a:pt x="4" y="4"/>
                      <a:pt x="4" y="4"/>
                    </a:cubicBezTo>
                    <a:cubicBezTo>
                      <a:pt x="7" y="2"/>
                      <a:pt x="11" y="0"/>
                      <a:pt x="15" y="0"/>
                    </a:cubicBezTo>
                    <a:cubicBezTo>
                      <a:pt x="20" y="0"/>
                      <a:pt x="22" y="3"/>
                      <a:pt x="22" y="6"/>
                    </a:cubicBezTo>
                    <a:cubicBezTo>
                      <a:pt x="22" y="8"/>
                      <a:pt x="20" y="11"/>
                      <a:pt x="18" y="13"/>
                    </a:cubicBezTo>
                    <a:cubicBezTo>
                      <a:pt x="19" y="14"/>
                      <a:pt x="21" y="14"/>
                      <a:pt x="22" y="14"/>
                    </a:cubicBezTo>
                    <a:cubicBezTo>
                      <a:pt x="24" y="14"/>
                      <a:pt x="24" y="14"/>
                      <a:pt x="24" y="14"/>
                    </a:cubicBezTo>
                    <a:cubicBezTo>
                      <a:pt x="24" y="18"/>
                      <a:pt x="24" y="18"/>
                      <a:pt x="24" y="18"/>
                    </a:cubicBezTo>
                    <a:cubicBezTo>
                      <a:pt x="22" y="18"/>
                      <a:pt x="22" y="18"/>
                      <a:pt x="22" y="18"/>
                    </a:cubicBezTo>
                    <a:cubicBezTo>
                      <a:pt x="19" y="18"/>
                      <a:pt x="17" y="16"/>
                      <a:pt x="15" y="15"/>
                    </a:cubicBezTo>
                    <a:cubicBezTo>
                      <a:pt x="12" y="17"/>
                      <a:pt x="7" y="18"/>
                      <a:pt x="3" y="18"/>
                    </a:cubicBezTo>
                    <a:lnTo>
                      <a:pt x="2" y="18"/>
                    </a:lnTo>
                    <a:close/>
                    <a:moveTo>
                      <a:pt x="15" y="11"/>
                    </a:moveTo>
                    <a:cubicBezTo>
                      <a:pt x="17" y="10"/>
                      <a:pt x="18" y="8"/>
                      <a:pt x="18" y="6"/>
                    </a:cubicBezTo>
                    <a:cubicBezTo>
                      <a:pt x="18" y="4"/>
                      <a:pt x="17" y="3"/>
                      <a:pt x="14" y="3"/>
                    </a:cubicBezTo>
                    <a:cubicBezTo>
                      <a:pt x="12" y="3"/>
                      <a:pt x="9" y="4"/>
                      <a:pt x="8" y="5"/>
                    </a:cubicBezTo>
                    <a:cubicBezTo>
                      <a:pt x="11" y="7"/>
                      <a:pt x="13" y="9"/>
                      <a:pt x="15" y="11"/>
                    </a:cubicBezTo>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50">
                <a:extLst>
                  <a:ext uri="{FF2B5EF4-FFF2-40B4-BE49-F238E27FC236}">
                    <a16:creationId xmlns:a16="http://schemas.microsoft.com/office/drawing/2014/main" id="{AAF8243E-E617-4C9F-BD94-AE54CB04FA82}"/>
                  </a:ext>
                </a:extLst>
              </p:cNvPr>
              <p:cNvSpPr>
                <a:spLocks/>
              </p:cNvSpPr>
              <p:nvPr userDrawn="1"/>
            </p:nvSpPr>
            <p:spPr bwMode="auto">
              <a:xfrm>
                <a:off x="6884988" y="4191000"/>
                <a:ext cx="30163" cy="80963"/>
              </a:xfrm>
              <a:custGeom>
                <a:avLst/>
                <a:gdLst>
                  <a:gd name="T0" fmla="*/ 2 w 10"/>
                  <a:gd name="T1" fmla="*/ 26 h 26"/>
                  <a:gd name="T2" fmla="*/ 0 w 10"/>
                  <a:gd name="T3" fmla="*/ 24 h 26"/>
                  <a:gd name="T4" fmla="*/ 2 w 10"/>
                  <a:gd name="T5" fmla="*/ 22 h 26"/>
                  <a:gd name="T6" fmla="*/ 6 w 10"/>
                  <a:gd name="T7" fmla="*/ 22 h 26"/>
                  <a:gd name="T8" fmla="*/ 6 w 10"/>
                  <a:gd name="T9" fmla="*/ 0 h 26"/>
                  <a:gd name="T10" fmla="*/ 10 w 10"/>
                  <a:gd name="T11" fmla="*/ 0 h 26"/>
                  <a:gd name="T12" fmla="*/ 10 w 10"/>
                  <a:gd name="T13" fmla="*/ 26 h 26"/>
                  <a:gd name="T14" fmla="*/ 2 w 10"/>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6">
                    <a:moveTo>
                      <a:pt x="2" y="26"/>
                    </a:moveTo>
                    <a:cubicBezTo>
                      <a:pt x="1" y="26"/>
                      <a:pt x="0" y="25"/>
                      <a:pt x="0" y="24"/>
                    </a:cubicBezTo>
                    <a:cubicBezTo>
                      <a:pt x="0" y="23"/>
                      <a:pt x="1" y="22"/>
                      <a:pt x="2" y="22"/>
                    </a:cubicBezTo>
                    <a:cubicBezTo>
                      <a:pt x="6" y="22"/>
                      <a:pt x="6" y="22"/>
                      <a:pt x="6" y="22"/>
                    </a:cubicBezTo>
                    <a:cubicBezTo>
                      <a:pt x="6" y="0"/>
                      <a:pt x="6" y="0"/>
                      <a:pt x="6" y="0"/>
                    </a:cubicBezTo>
                    <a:cubicBezTo>
                      <a:pt x="10" y="0"/>
                      <a:pt x="10" y="0"/>
                      <a:pt x="10" y="0"/>
                    </a:cubicBezTo>
                    <a:cubicBezTo>
                      <a:pt x="10" y="26"/>
                      <a:pt x="10" y="26"/>
                      <a:pt x="10" y="26"/>
                    </a:cubicBezTo>
                    <a:lnTo>
                      <a:pt x="2" y="2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Rectangle 51">
                <a:extLst>
                  <a:ext uri="{FF2B5EF4-FFF2-40B4-BE49-F238E27FC236}">
                    <a16:creationId xmlns:a16="http://schemas.microsoft.com/office/drawing/2014/main" id="{3EAC7F35-3514-4DD9-B332-D05D23F5CB2B}"/>
                  </a:ext>
                </a:extLst>
              </p:cNvPr>
              <p:cNvSpPr>
                <a:spLocks noChangeArrowheads="1"/>
              </p:cNvSpPr>
              <p:nvPr userDrawn="1"/>
            </p:nvSpPr>
            <p:spPr bwMode="auto">
              <a:xfrm>
                <a:off x="6935788" y="4191000"/>
                <a:ext cx="12700" cy="80963"/>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4" name="Freeform 52">
                <a:extLst>
                  <a:ext uri="{FF2B5EF4-FFF2-40B4-BE49-F238E27FC236}">
                    <a16:creationId xmlns:a16="http://schemas.microsoft.com/office/drawing/2014/main" id="{62EB2D15-5014-4DE0-B5FA-29C5FC64C7B9}"/>
                  </a:ext>
                </a:extLst>
              </p:cNvPr>
              <p:cNvSpPr>
                <a:spLocks noEditPoints="1"/>
              </p:cNvSpPr>
              <p:nvPr userDrawn="1"/>
            </p:nvSpPr>
            <p:spPr bwMode="auto">
              <a:xfrm>
                <a:off x="6988175" y="4194175"/>
                <a:ext cx="63500" cy="77788"/>
              </a:xfrm>
              <a:custGeom>
                <a:avLst/>
                <a:gdLst>
                  <a:gd name="T0" fmla="*/ 10 w 21"/>
                  <a:gd name="T1" fmla="*/ 25 h 25"/>
                  <a:gd name="T2" fmla="*/ 0 w 21"/>
                  <a:gd name="T3" fmla="*/ 16 h 25"/>
                  <a:gd name="T4" fmla="*/ 9 w 21"/>
                  <a:gd name="T5" fmla="*/ 7 h 25"/>
                  <a:gd name="T6" fmla="*/ 17 w 21"/>
                  <a:gd name="T7" fmla="*/ 8 h 25"/>
                  <a:gd name="T8" fmla="*/ 17 w 21"/>
                  <a:gd name="T9" fmla="*/ 21 h 25"/>
                  <a:gd name="T10" fmla="*/ 21 w 21"/>
                  <a:gd name="T11" fmla="*/ 21 h 25"/>
                  <a:gd name="T12" fmla="*/ 21 w 21"/>
                  <a:gd name="T13" fmla="*/ 25 h 25"/>
                  <a:gd name="T14" fmla="*/ 10 w 21"/>
                  <a:gd name="T15" fmla="*/ 25 h 25"/>
                  <a:gd name="T16" fmla="*/ 13 w 21"/>
                  <a:gd name="T17" fmla="*/ 11 h 25"/>
                  <a:gd name="T18" fmla="*/ 9 w 21"/>
                  <a:gd name="T19" fmla="*/ 10 h 25"/>
                  <a:gd name="T20" fmla="*/ 4 w 21"/>
                  <a:gd name="T21" fmla="*/ 16 h 25"/>
                  <a:gd name="T22" fmla="*/ 10 w 21"/>
                  <a:gd name="T23" fmla="*/ 21 h 25"/>
                  <a:gd name="T24" fmla="*/ 13 w 21"/>
                  <a:gd name="T25" fmla="*/ 21 h 25"/>
                  <a:gd name="T26" fmla="*/ 13 w 21"/>
                  <a:gd name="T27" fmla="*/ 11 h 25"/>
                  <a:gd name="T28" fmla="*/ 6 w 21"/>
                  <a:gd name="T29" fmla="*/ 0 h 25"/>
                  <a:gd name="T30" fmla="*/ 8 w 21"/>
                  <a:gd name="T31" fmla="*/ 3 h 25"/>
                  <a:gd name="T32" fmla="*/ 6 w 21"/>
                  <a:gd name="T33" fmla="*/ 5 h 25"/>
                  <a:gd name="T34" fmla="*/ 4 w 21"/>
                  <a:gd name="T35" fmla="*/ 3 h 25"/>
                  <a:gd name="T36" fmla="*/ 6 w 21"/>
                  <a:gd name="T37" fmla="*/ 0 h 25"/>
                  <a:gd name="T38" fmla="*/ 12 w 21"/>
                  <a:gd name="T39" fmla="*/ 0 h 25"/>
                  <a:gd name="T40" fmla="*/ 14 w 21"/>
                  <a:gd name="T41" fmla="*/ 3 h 25"/>
                  <a:gd name="T42" fmla="*/ 12 w 21"/>
                  <a:gd name="T43" fmla="*/ 5 h 25"/>
                  <a:gd name="T44" fmla="*/ 10 w 21"/>
                  <a:gd name="T45" fmla="*/ 3 h 25"/>
                  <a:gd name="T46" fmla="*/ 12 w 21"/>
                  <a:gd name="T4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 h="25">
                    <a:moveTo>
                      <a:pt x="10" y="25"/>
                    </a:moveTo>
                    <a:cubicBezTo>
                      <a:pt x="3" y="25"/>
                      <a:pt x="0" y="21"/>
                      <a:pt x="0" y="16"/>
                    </a:cubicBezTo>
                    <a:cubicBezTo>
                      <a:pt x="0" y="11"/>
                      <a:pt x="3" y="7"/>
                      <a:pt x="9" y="7"/>
                    </a:cubicBezTo>
                    <a:cubicBezTo>
                      <a:pt x="14" y="7"/>
                      <a:pt x="17" y="8"/>
                      <a:pt x="17" y="8"/>
                    </a:cubicBezTo>
                    <a:cubicBezTo>
                      <a:pt x="17" y="21"/>
                      <a:pt x="17" y="21"/>
                      <a:pt x="17" y="21"/>
                    </a:cubicBezTo>
                    <a:cubicBezTo>
                      <a:pt x="21" y="21"/>
                      <a:pt x="21" y="21"/>
                      <a:pt x="21" y="21"/>
                    </a:cubicBezTo>
                    <a:cubicBezTo>
                      <a:pt x="21" y="25"/>
                      <a:pt x="21" y="25"/>
                      <a:pt x="21" y="25"/>
                    </a:cubicBezTo>
                    <a:lnTo>
                      <a:pt x="10" y="25"/>
                    </a:lnTo>
                    <a:close/>
                    <a:moveTo>
                      <a:pt x="13" y="11"/>
                    </a:moveTo>
                    <a:cubicBezTo>
                      <a:pt x="13" y="11"/>
                      <a:pt x="11" y="10"/>
                      <a:pt x="9" y="10"/>
                    </a:cubicBezTo>
                    <a:cubicBezTo>
                      <a:pt x="6" y="10"/>
                      <a:pt x="4" y="12"/>
                      <a:pt x="4" y="16"/>
                    </a:cubicBezTo>
                    <a:cubicBezTo>
                      <a:pt x="4" y="19"/>
                      <a:pt x="6" y="21"/>
                      <a:pt x="10" y="21"/>
                    </a:cubicBezTo>
                    <a:cubicBezTo>
                      <a:pt x="13" y="21"/>
                      <a:pt x="13" y="21"/>
                      <a:pt x="13" y="21"/>
                    </a:cubicBezTo>
                    <a:lnTo>
                      <a:pt x="13" y="11"/>
                    </a:lnTo>
                    <a:close/>
                    <a:moveTo>
                      <a:pt x="6" y="0"/>
                    </a:moveTo>
                    <a:cubicBezTo>
                      <a:pt x="8" y="0"/>
                      <a:pt x="8" y="1"/>
                      <a:pt x="8" y="3"/>
                    </a:cubicBezTo>
                    <a:cubicBezTo>
                      <a:pt x="8" y="4"/>
                      <a:pt x="8" y="5"/>
                      <a:pt x="6" y="5"/>
                    </a:cubicBezTo>
                    <a:cubicBezTo>
                      <a:pt x="5" y="5"/>
                      <a:pt x="4" y="4"/>
                      <a:pt x="4" y="3"/>
                    </a:cubicBezTo>
                    <a:cubicBezTo>
                      <a:pt x="4" y="1"/>
                      <a:pt x="5" y="0"/>
                      <a:pt x="6" y="0"/>
                    </a:cubicBezTo>
                    <a:moveTo>
                      <a:pt x="12" y="0"/>
                    </a:moveTo>
                    <a:cubicBezTo>
                      <a:pt x="13" y="0"/>
                      <a:pt x="14" y="1"/>
                      <a:pt x="14" y="3"/>
                    </a:cubicBezTo>
                    <a:cubicBezTo>
                      <a:pt x="14" y="4"/>
                      <a:pt x="13" y="5"/>
                      <a:pt x="12" y="5"/>
                    </a:cubicBezTo>
                    <a:cubicBezTo>
                      <a:pt x="11" y="5"/>
                      <a:pt x="10" y="4"/>
                      <a:pt x="10" y="3"/>
                    </a:cubicBezTo>
                    <a:cubicBezTo>
                      <a:pt x="10" y="1"/>
                      <a:pt x="11" y="0"/>
                      <a:pt x="12" y="0"/>
                    </a:cubicBezTo>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5" name="Freeform 53">
                <a:extLst>
                  <a:ext uri="{FF2B5EF4-FFF2-40B4-BE49-F238E27FC236}">
                    <a16:creationId xmlns:a16="http://schemas.microsoft.com/office/drawing/2014/main" id="{1C31A835-E3B5-4FD6-85EA-A81D222A8B11}"/>
                  </a:ext>
                </a:extLst>
              </p:cNvPr>
              <p:cNvSpPr>
                <a:spLocks noEditPoints="1"/>
              </p:cNvSpPr>
              <p:nvPr userDrawn="1"/>
            </p:nvSpPr>
            <p:spPr bwMode="auto">
              <a:xfrm>
                <a:off x="7043738" y="4216400"/>
                <a:ext cx="76200" cy="55563"/>
              </a:xfrm>
              <a:custGeom>
                <a:avLst/>
                <a:gdLst>
                  <a:gd name="T0" fmla="*/ 3 w 25"/>
                  <a:gd name="T1" fmla="*/ 18 h 18"/>
                  <a:gd name="T2" fmla="*/ 0 w 25"/>
                  <a:gd name="T3" fmla="*/ 16 h 18"/>
                  <a:gd name="T4" fmla="*/ 3 w 25"/>
                  <a:gd name="T5" fmla="*/ 14 h 18"/>
                  <a:gd name="T6" fmla="*/ 4 w 25"/>
                  <a:gd name="T7" fmla="*/ 14 h 18"/>
                  <a:gd name="T8" fmla="*/ 13 w 25"/>
                  <a:gd name="T9" fmla="*/ 13 h 18"/>
                  <a:gd name="T10" fmla="*/ 5 w 25"/>
                  <a:gd name="T11" fmla="*/ 7 h 18"/>
                  <a:gd name="T12" fmla="*/ 5 w 25"/>
                  <a:gd name="T13" fmla="*/ 4 h 18"/>
                  <a:gd name="T14" fmla="*/ 15 w 25"/>
                  <a:gd name="T15" fmla="*/ 0 h 18"/>
                  <a:gd name="T16" fmla="*/ 23 w 25"/>
                  <a:gd name="T17" fmla="*/ 6 h 18"/>
                  <a:gd name="T18" fmla="*/ 19 w 25"/>
                  <a:gd name="T19" fmla="*/ 13 h 18"/>
                  <a:gd name="T20" fmla="*/ 23 w 25"/>
                  <a:gd name="T21" fmla="*/ 14 h 18"/>
                  <a:gd name="T22" fmla="*/ 25 w 25"/>
                  <a:gd name="T23" fmla="*/ 14 h 18"/>
                  <a:gd name="T24" fmla="*/ 25 w 25"/>
                  <a:gd name="T25" fmla="*/ 18 h 18"/>
                  <a:gd name="T26" fmla="*/ 23 w 25"/>
                  <a:gd name="T27" fmla="*/ 18 h 18"/>
                  <a:gd name="T28" fmla="*/ 15 w 25"/>
                  <a:gd name="T29" fmla="*/ 15 h 18"/>
                  <a:gd name="T30" fmla="*/ 3 w 25"/>
                  <a:gd name="T31" fmla="*/ 18 h 18"/>
                  <a:gd name="T32" fmla="*/ 16 w 25"/>
                  <a:gd name="T33" fmla="*/ 11 h 18"/>
                  <a:gd name="T34" fmla="*/ 19 w 25"/>
                  <a:gd name="T35" fmla="*/ 6 h 18"/>
                  <a:gd name="T36" fmla="*/ 15 w 25"/>
                  <a:gd name="T37" fmla="*/ 3 h 18"/>
                  <a:gd name="T38" fmla="*/ 9 w 25"/>
                  <a:gd name="T39" fmla="*/ 5 h 18"/>
                  <a:gd name="T40" fmla="*/ 16 w 25"/>
                  <a:gd name="T4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18">
                    <a:moveTo>
                      <a:pt x="3" y="18"/>
                    </a:moveTo>
                    <a:cubicBezTo>
                      <a:pt x="2" y="18"/>
                      <a:pt x="0" y="17"/>
                      <a:pt x="0" y="16"/>
                    </a:cubicBezTo>
                    <a:cubicBezTo>
                      <a:pt x="0" y="15"/>
                      <a:pt x="2" y="14"/>
                      <a:pt x="3" y="14"/>
                    </a:cubicBezTo>
                    <a:cubicBezTo>
                      <a:pt x="4" y="14"/>
                      <a:pt x="4" y="14"/>
                      <a:pt x="4" y="14"/>
                    </a:cubicBezTo>
                    <a:cubicBezTo>
                      <a:pt x="7" y="14"/>
                      <a:pt x="10" y="14"/>
                      <a:pt x="13" y="13"/>
                    </a:cubicBezTo>
                    <a:cubicBezTo>
                      <a:pt x="10" y="11"/>
                      <a:pt x="8" y="8"/>
                      <a:pt x="5" y="7"/>
                    </a:cubicBezTo>
                    <a:cubicBezTo>
                      <a:pt x="5" y="4"/>
                      <a:pt x="5" y="4"/>
                      <a:pt x="5" y="4"/>
                    </a:cubicBezTo>
                    <a:cubicBezTo>
                      <a:pt x="8" y="2"/>
                      <a:pt x="12" y="0"/>
                      <a:pt x="15" y="0"/>
                    </a:cubicBezTo>
                    <a:cubicBezTo>
                      <a:pt x="21" y="0"/>
                      <a:pt x="23" y="3"/>
                      <a:pt x="23" y="6"/>
                    </a:cubicBezTo>
                    <a:cubicBezTo>
                      <a:pt x="23" y="8"/>
                      <a:pt x="21" y="11"/>
                      <a:pt x="19" y="13"/>
                    </a:cubicBezTo>
                    <a:cubicBezTo>
                      <a:pt x="20" y="14"/>
                      <a:pt x="21" y="14"/>
                      <a:pt x="23" y="14"/>
                    </a:cubicBezTo>
                    <a:cubicBezTo>
                      <a:pt x="25" y="14"/>
                      <a:pt x="25" y="14"/>
                      <a:pt x="25" y="14"/>
                    </a:cubicBezTo>
                    <a:cubicBezTo>
                      <a:pt x="25" y="18"/>
                      <a:pt x="25" y="18"/>
                      <a:pt x="25" y="18"/>
                    </a:cubicBezTo>
                    <a:cubicBezTo>
                      <a:pt x="23" y="18"/>
                      <a:pt x="23" y="18"/>
                      <a:pt x="23" y="18"/>
                    </a:cubicBezTo>
                    <a:cubicBezTo>
                      <a:pt x="20" y="18"/>
                      <a:pt x="17" y="16"/>
                      <a:pt x="15" y="15"/>
                    </a:cubicBezTo>
                    <a:cubicBezTo>
                      <a:pt x="12" y="17"/>
                      <a:pt x="8" y="18"/>
                      <a:pt x="3" y="18"/>
                    </a:cubicBezTo>
                    <a:close/>
                    <a:moveTo>
                      <a:pt x="16" y="11"/>
                    </a:moveTo>
                    <a:cubicBezTo>
                      <a:pt x="18" y="10"/>
                      <a:pt x="19" y="8"/>
                      <a:pt x="19" y="6"/>
                    </a:cubicBezTo>
                    <a:cubicBezTo>
                      <a:pt x="19" y="4"/>
                      <a:pt x="18" y="3"/>
                      <a:pt x="15" y="3"/>
                    </a:cubicBezTo>
                    <a:cubicBezTo>
                      <a:pt x="13" y="3"/>
                      <a:pt x="10" y="4"/>
                      <a:pt x="9" y="5"/>
                    </a:cubicBezTo>
                    <a:cubicBezTo>
                      <a:pt x="11" y="7"/>
                      <a:pt x="14" y="9"/>
                      <a:pt x="16" y="11"/>
                    </a:cubicBezTo>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6" name="Freeform 54">
                <a:extLst>
                  <a:ext uri="{FF2B5EF4-FFF2-40B4-BE49-F238E27FC236}">
                    <a16:creationId xmlns:a16="http://schemas.microsoft.com/office/drawing/2014/main" id="{04B5C83E-1582-459B-8F49-D6DA13977545}"/>
                  </a:ext>
                </a:extLst>
              </p:cNvPr>
              <p:cNvSpPr>
                <a:spLocks noEditPoints="1"/>
              </p:cNvSpPr>
              <p:nvPr userDrawn="1"/>
            </p:nvSpPr>
            <p:spPr bwMode="auto">
              <a:xfrm>
                <a:off x="7110413" y="4216400"/>
                <a:ext cx="69850" cy="55563"/>
              </a:xfrm>
              <a:custGeom>
                <a:avLst/>
                <a:gdLst>
                  <a:gd name="T0" fmla="*/ 3 w 23"/>
                  <a:gd name="T1" fmla="*/ 18 h 18"/>
                  <a:gd name="T2" fmla="*/ 0 w 23"/>
                  <a:gd name="T3" fmla="*/ 16 h 18"/>
                  <a:gd name="T4" fmla="*/ 3 w 23"/>
                  <a:gd name="T5" fmla="*/ 14 h 18"/>
                  <a:gd name="T6" fmla="*/ 6 w 23"/>
                  <a:gd name="T7" fmla="*/ 14 h 18"/>
                  <a:gd name="T8" fmla="*/ 8 w 23"/>
                  <a:gd name="T9" fmla="*/ 15 h 18"/>
                  <a:gd name="T10" fmla="*/ 6 w 23"/>
                  <a:gd name="T11" fmla="*/ 9 h 18"/>
                  <a:gd name="T12" fmla="*/ 15 w 23"/>
                  <a:gd name="T13" fmla="*/ 0 h 18"/>
                  <a:gd name="T14" fmla="*/ 23 w 23"/>
                  <a:gd name="T15" fmla="*/ 8 h 18"/>
                  <a:gd name="T16" fmla="*/ 23 w 23"/>
                  <a:gd name="T17" fmla="*/ 18 h 18"/>
                  <a:gd name="T18" fmla="*/ 3 w 23"/>
                  <a:gd name="T19" fmla="*/ 18 h 18"/>
                  <a:gd name="T20" fmla="*/ 19 w 23"/>
                  <a:gd name="T21" fmla="*/ 9 h 18"/>
                  <a:gd name="T22" fmla="*/ 14 w 23"/>
                  <a:gd name="T23" fmla="*/ 3 h 18"/>
                  <a:gd name="T24" fmla="*/ 10 w 23"/>
                  <a:gd name="T25" fmla="*/ 9 h 18"/>
                  <a:gd name="T26" fmla="*/ 16 w 23"/>
                  <a:gd name="T27" fmla="*/ 14 h 18"/>
                  <a:gd name="T28" fmla="*/ 19 w 23"/>
                  <a:gd name="T29" fmla="*/ 14 h 18"/>
                  <a:gd name="T30" fmla="*/ 19 w 23"/>
                  <a:gd name="T31"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18">
                    <a:moveTo>
                      <a:pt x="3" y="18"/>
                    </a:moveTo>
                    <a:cubicBezTo>
                      <a:pt x="2" y="18"/>
                      <a:pt x="0" y="17"/>
                      <a:pt x="0" y="16"/>
                    </a:cubicBezTo>
                    <a:cubicBezTo>
                      <a:pt x="0" y="15"/>
                      <a:pt x="2" y="14"/>
                      <a:pt x="3" y="14"/>
                    </a:cubicBezTo>
                    <a:cubicBezTo>
                      <a:pt x="6" y="14"/>
                      <a:pt x="6" y="14"/>
                      <a:pt x="6" y="14"/>
                    </a:cubicBezTo>
                    <a:cubicBezTo>
                      <a:pt x="7" y="14"/>
                      <a:pt x="8" y="15"/>
                      <a:pt x="8" y="15"/>
                    </a:cubicBezTo>
                    <a:cubicBezTo>
                      <a:pt x="6" y="14"/>
                      <a:pt x="6" y="12"/>
                      <a:pt x="6" y="9"/>
                    </a:cubicBezTo>
                    <a:cubicBezTo>
                      <a:pt x="6" y="4"/>
                      <a:pt x="9" y="0"/>
                      <a:pt x="15" y="0"/>
                    </a:cubicBezTo>
                    <a:cubicBezTo>
                      <a:pt x="20" y="0"/>
                      <a:pt x="23" y="3"/>
                      <a:pt x="23" y="8"/>
                    </a:cubicBezTo>
                    <a:cubicBezTo>
                      <a:pt x="23" y="18"/>
                      <a:pt x="23" y="18"/>
                      <a:pt x="23" y="18"/>
                    </a:cubicBezTo>
                    <a:lnTo>
                      <a:pt x="3" y="18"/>
                    </a:lnTo>
                    <a:close/>
                    <a:moveTo>
                      <a:pt x="19" y="9"/>
                    </a:moveTo>
                    <a:cubicBezTo>
                      <a:pt x="19" y="5"/>
                      <a:pt x="17" y="3"/>
                      <a:pt x="14" y="3"/>
                    </a:cubicBezTo>
                    <a:cubicBezTo>
                      <a:pt x="11" y="3"/>
                      <a:pt x="10" y="5"/>
                      <a:pt x="10" y="9"/>
                    </a:cubicBezTo>
                    <a:cubicBezTo>
                      <a:pt x="10" y="13"/>
                      <a:pt x="11" y="14"/>
                      <a:pt x="16" y="14"/>
                    </a:cubicBezTo>
                    <a:cubicBezTo>
                      <a:pt x="19" y="14"/>
                      <a:pt x="19" y="14"/>
                      <a:pt x="19" y="14"/>
                    </a:cubicBezTo>
                    <a:lnTo>
                      <a:pt x="19" y="9"/>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7" name="Freeform 55">
                <a:extLst>
                  <a:ext uri="{FF2B5EF4-FFF2-40B4-BE49-F238E27FC236}">
                    <a16:creationId xmlns:a16="http://schemas.microsoft.com/office/drawing/2014/main" id="{E27BBBC4-AF42-446B-9C4F-DC13CA6C675E}"/>
                  </a:ext>
                </a:extLst>
              </p:cNvPr>
              <p:cNvSpPr>
                <a:spLocks/>
              </p:cNvSpPr>
              <p:nvPr userDrawn="1"/>
            </p:nvSpPr>
            <p:spPr bwMode="auto">
              <a:xfrm>
                <a:off x="7199313" y="4191000"/>
                <a:ext cx="23813" cy="80963"/>
              </a:xfrm>
              <a:custGeom>
                <a:avLst/>
                <a:gdLst>
                  <a:gd name="T0" fmla="*/ 0 w 15"/>
                  <a:gd name="T1" fmla="*/ 0 h 51"/>
                  <a:gd name="T2" fmla="*/ 7 w 15"/>
                  <a:gd name="T3" fmla="*/ 0 h 51"/>
                  <a:gd name="T4" fmla="*/ 7 w 15"/>
                  <a:gd name="T5" fmla="*/ 43 h 51"/>
                  <a:gd name="T6" fmla="*/ 15 w 15"/>
                  <a:gd name="T7" fmla="*/ 43 h 51"/>
                  <a:gd name="T8" fmla="*/ 15 w 15"/>
                  <a:gd name="T9" fmla="*/ 51 h 51"/>
                  <a:gd name="T10" fmla="*/ 0 w 15"/>
                  <a:gd name="T11" fmla="*/ 51 h 51"/>
                  <a:gd name="T12" fmla="*/ 0 w 15"/>
                  <a:gd name="T13" fmla="*/ 0 h 51"/>
                </a:gdLst>
                <a:ahLst/>
                <a:cxnLst>
                  <a:cxn ang="0">
                    <a:pos x="T0" y="T1"/>
                  </a:cxn>
                  <a:cxn ang="0">
                    <a:pos x="T2" y="T3"/>
                  </a:cxn>
                  <a:cxn ang="0">
                    <a:pos x="T4" y="T5"/>
                  </a:cxn>
                  <a:cxn ang="0">
                    <a:pos x="T6" y="T7"/>
                  </a:cxn>
                  <a:cxn ang="0">
                    <a:pos x="T8" y="T9"/>
                  </a:cxn>
                  <a:cxn ang="0">
                    <a:pos x="T10" y="T11"/>
                  </a:cxn>
                  <a:cxn ang="0">
                    <a:pos x="T12" y="T13"/>
                  </a:cxn>
                </a:cxnLst>
                <a:rect l="0" t="0" r="r" b="b"/>
                <a:pathLst>
                  <a:path w="15" h="51">
                    <a:moveTo>
                      <a:pt x="0" y="0"/>
                    </a:moveTo>
                    <a:lnTo>
                      <a:pt x="7" y="0"/>
                    </a:lnTo>
                    <a:lnTo>
                      <a:pt x="7" y="43"/>
                    </a:lnTo>
                    <a:lnTo>
                      <a:pt x="15" y="43"/>
                    </a:lnTo>
                    <a:lnTo>
                      <a:pt x="15" y="51"/>
                    </a:lnTo>
                    <a:lnTo>
                      <a:pt x="0" y="51"/>
                    </a:lnTo>
                    <a:lnTo>
                      <a:pt x="0" y="0"/>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8" name="Freeform 56">
                <a:extLst>
                  <a:ext uri="{FF2B5EF4-FFF2-40B4-BE49-F238E27FC236}">
                    <a16:creationId xmlns:a16="http://schemas.microsoft.com/office/drawing/2014/main" id="{E08E0B89-88B0-4984-A910-C05C2C7E7FC4}"/>
                  </a:ext>
                </a:extLst>
              </p:cNvPr>
              <p:cNvSpPr>
                <a:spLocks noEditPoints="1"/>
              </p:cNvSpPr>
              <p:nvPr userDrawn="1"/>
            </p:nvSpPr>
            <p:spPr bwMode="auto">
              <a:xfrm>
                <a:off x="7213600" y="4216400"/>
                <a:ext cx="68263" cy="77788"/>
              </a:xfrm>
              <a:custGeom>
                <a:avLst/>
                <a:gdLst>
                  <a:gd name="T0" fmla="*/ 2 w 22"/>
                  <a:gd name="T1" fmla="*/ 18 h 25"/>
                  <a:gd name="T2" fmla="*/ 0 w 22"/>
                  <a:gd name="T3" fmla="*/ 16 h 25"/>
                  <a:gd name="T4" fmla="*/ 2 w 22"/>
                  <a:gd name="T5" fmla="*/ 14 h 25"/>
                  <a:gd name="T6" fmla="*/ 15 w 22"/>
                  <a:gd name="T7" fmla="*/ 14 h 25"/>
                  <a:gd name="T8" fmla="*/ 16 w 22"/>
                  <a:gd name="T9" fmla="*/ 11 h 25"/>
                  <a:gd name="T10" fmla="*/ 8 w 22"/>
                  <a:gd name="T11" fmla="*/ 3 h 25"/>
                  <a:gd name="T12" fmla="*/ 4 w 22"/>
                  <a:gd name="T13" fmla="*/ 4 h 25"/>
                  <a:gd name="T14" fmla="*/ 4 w 22"/>
                  <a:gd name="T15" fmla="*/ 1 h 25"/>
                  <a:gd name="T16" fmla="*/ 8 w 22"/>
                  <a:gd name="T17" fmla="*/ 0 h 25"/>
                  <a:gd name="T18" fmla="*/ 20 w 22"/>
                  <a:gd name="T19" fmla="*/ 11 h 25"/>
                  <a:gd name="T20" fmla="*/ 19 w 22"/>
                  <a:gd name="T21" fmla="*/ 14 h 25"/>
                  <a:gd name="T22" fmla="*/ 22 w 22"/>
                  <a:gd name="T23" fmla="*/ 14 h 25"/>
                  <a:gd name="T24" fmla="*/ 22 w 22"/>
                  <a:gd name="T25" fmla="*/ 18 h 25"/>
                  <a:gd name="T26" fmla="*/ 2 w 22"/>
                  <a:gd name="T27" fmla="*/ 18 h 25"/>
                  <a:gd name="T28" fmla="*/ 9 w 22"/>
                  <a:gd name="T29" fmla="*/ 20 h 25"/>
                  <a:gd name="T30" fmla="*/ 12 w 22"/>
                  <a:gd name="T31" fmla="*/ 23 h 25"/>
                  <a:gd name="T32" fmla="*/ 9 w 22"/>
                  <a:gd name="T33" fmla="*/ 25 h 25"/>
                  <a:gd name="T34" fmla="*/ 7 w 22"/>
                  <a:gd name="T35" fmla="*/ 23 h 25"/>
                  <a:gd name="T36" fmla="*/ 9 w 22"/>
                  <a:gd name="T37"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25">
                    <a:moveTo>
                      <a:pt x="2" y="18"/>
                    </a:moveTo>
                    <a:cubicBezTo>
                      <a:pt x="2" y="18"/>
                      <a:pt x="0" y="17"/>
                      <a:pt x="0" y="16"/>
                    </a:cubicBezTo>
                    <a:cubicBezTo>
                      <a:pt x="0" y="15"/>
                      <a:pt x="2" y="14"/>
                      <a:pt x="2" y="14"/>
                    </a:cubicBezTo>
                    <a:cubicBezTo>
                      <a:pt x="15" y="14"/>
                      <a:pt x="15" y="14"/>
                      <a:pt x="15" y="14"/>
                    </a:cubicBezTo>
                    <a:cubicBezTo>
                      <a:pt x="15" y="13"/>
                      <a:pt x="16" y="12"/>
                      <a:pt x="16" y="11"/>
                    </a:cubicBezTo>
                    <a:cubicBezTo>
                      <a:pt x="16" y="6"/>
                      <a:pt x="14" y="3"/>
                      <a:pt x="8" y="3"/>
                    </a:cubicBezTo>
                    <a:cubicBezTo>
                      <a:pt x="7" y="3"/>
                      <a:pt x="5" y="4"/>
                      <a:pt x="4" y="4"/>
                    </a:cubicBezTo>
                    <a:cubicBezTo>
                      <a:pt x="4" y="1"/>
                      <a:pt x="4" y="1"/>
                      <a:pt x="4" y="1"/>
                    </a:cubicBezTo>
                    <a:cubicBezTo>
                      <a:pt x="5" y="0"/>
                      <a:pt x="7" y="0"/>
                      <a:pt x="8" y="0"/>
                    </a:cubicBezTo>
                    <a:cubicBezTo>
                      <a:pt x="16" y="0"/>
                      <a:pt x="20" y="4"/>
                      <a:pt x="20" y="11"/>
                    </a:cubicBezTo>
                    <a:cubicBezTo>
                      <a:pt x="20" y="12"/>
                      <a:pt x="19" y="13"/>
                      <a:pt x="19" y="14"/>
                    </a:cubicBezTo>
                    <a:cubicBezTo>
                      <a:pt x="22" y="14"/>
                      <a:pt x="22" y="14"/>
                      <a:pt x="22" y="14"/>
                    </a:cubicBezTo>
                    <a:cubicBezTo>
                      <a:pt x="22" y="18"/>
                      <a:pt x="22" y="18"/>
                      <a:pt x="22" y="18"/>
                    </a:cubicBezTo>
                    <a:lnTo>
                      <a:pt x="2" y="18"/>
                    </a:lnTo>
                    <a:close/>
                    <a:moveTo>
                      <a:pt x="9" y="20"/>
                    </a:moveTo>
                    <a:cubicBezTo>
                      <a:pt x="11" y="20"/>
                      <a:pt x="12" y="21"/>
                      <a:pt x="12" y="23"/>
                    </a:cubicBezTo>
                    <a:cubicBezTo>
                      <a:pt x="12" y="24"/>
                      <a:pt x="11" y="25"/>
                      <a:pt x="9" y="25"/>
                    </a:cubicBezTo>
                    <a:cubicBezTo>
                      <a:pt x="8" y="25"/>
                      <a:pt x="7" y="24"/>
                      <a:pt x="7" y="23"/>
                    </a:cubicBezTo>
                    <a:cubicBezTo>
                      <a:pt x="7" y="21"/>
                      <a:pt x="8" y="20"/>
                      <a:pt x="9" y="20"/>
                    </a:cubicBezTo>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9" name="Freeform 57">
                <a:extLst>
                  <a:ext uri="{FF2B5EF4-FFF2-40B4-BE49-F238E27FC236}">
                    <a16:creationId xmlns:a16="http://schemas.microsoft.com/office/drawing/2014/main" id="{207319CC-056B-42E3-93D2-2B31C75AC59E}"/>
                  </a:ext>
                </a:extLst>
              </p:cNvPr>
              <p:cNvSpPr>
                <a:spLocks/>
              </p:cNvSpPr>
              <p:nvPr userDrawn="1"/>
            </p:nvSpPr>
            <p:spPr bwMode="auto">
              <a:xfrm>
                <a:off x="7272338" y="4191000"/>
                <a:ext cx="33338" cy="80963"/>
              </a:xfrm>
              <a:custGeom>
                <a:avLst/>
                <a:gdLst>
                  <a:gd name="T0" fmla="*/ 2 w 11"/>
                  <a:gd name="T1" fmla="*/ 26 h 26"/>
                  <a:gd name="T2" fmla="*/ 0 w 11"/>
                  <a:gd name="T3" fmla="*/ 24 h 26"/>
                  <a:gd name="T4" fmla="*/ 2 w 11"/>
                  <a:gd name="T5" fmla="*/ 22 h 26"/>
                  <a:gd name="T6" fmla="*/ 7 w 11"/>
                  <a:gd name="T7" fmla="*/ 22 h 26"/>
                  <a:gd name="T8" fmla="*/ 7 w 11"/>
                  <a:gd name="T9" fmla="*/ 0 h 26"/>
                  <a:gd name="T10" fmla="*/ 11 w 11"/>
                  <a:gd name="T11" fmla="*/ 0 h 26"/>
                  <a:gd name="T12" fmla="*/ 11 w 11"/>
                  <a:gd name="T13" fmla="*/ 26 h 26"/>
                  <a:gd name="T14" fmla="*/ 2 w 11"/>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6">
                    <a:moveTo>
                      <a:pt x="2" y="26"/>
                    </a:moveTo>
                    <a:cubicBezTo>
                      <a:pt x="2" y="26"/>
                      <a:pt x="0" y="25"/>
                      <a:pt x="0" y="24"/>
                    </a:cubicBezTo>
                    <a:cubicBezTo>
                      <a:pt x="0" y="23"/>
                      <a:pt x="2" y="22"/>
                      <a:pt x="2" y="22"/>
                    </a:cubicBezTo>
                    <a:cubicBezTo>
                      <a:pt x="7" y="22"/>
                      <a:pt x="7" y="22"/>
                      <a:pt x="7" y="22"/>
                    </a:cubicBezTo>
                    <a:cubicBezTo>
                      <a:pt x="7" y="0"/>
                      <a:pt x="7" y="0"/>
                      <a:pt x="7" y="0"/>
                    </a:cubicBezTo>
                    <a:cubicBezTo>
                      <a:pt x="11" y="0"/>
                      <a:pt x="11" y="0"/>
                      <a:pt x="11" y="0"/>
                    </a:cubicBezTo>
                    <a:cubicBezTo>
                      <a:pt x="11" y="26"/>
                      <a:pt x="11" y="26"/>
                      <a:pt x="11" y="26"/>
                    </a:cubicBezTo>
                    <a:lnTo>
                      <a:pt x="2" y="2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40" name="Rectangle 58">
                <a:extLst>
                  <a:ext uri="{FF2B5EF4-FFF2-40B4-BE49-F238E27FC236}">
                    <a16:creationId xmlns:a16="http://schemas.microsoft.com/office/drawing/2014/main" id="{187C37C9-64BD-4CCD-A42E-608DBBD4BFE6}"/>
                  </a:ext>
                </a:extLst>
              </p:cNvPr>
              <p:cNvSpPr>
                <a:spLocks noChangeArrowheads="1"/>
              </p:cNvSpPr>
              <p:nvPr userDrawn="1"/>
            </p:nvSpPr>
            <p:spPr bwMode="auto">
              <a:xfrm>
                <a:off x="7327900" y="4191000"/>
                <a:ext cx="11113" cy="80963"/>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41" name="Freeform 59">
                <a:extLst>
                  <a:ext uri="{FF2B5EF4-FFF2-40B4-BE49-F238E27FC236}">
                    <a16:creationId xmlns:a16="http://schemas.microsoft.com/office/drawing/2014/main" id="{C4F7A5E4-DB75-4BB2-810E-845956677438}"/>
                  </a:ext>
                </a:extLst>
              </p:cNvPr>
              <p:cNvSpPr>
                <a:spLocks/>
              </p:cNvSpPr>
              <p:nvPr userDrawn="1"/>
            </p:nvSpPr>
            <p:spPr bwMode="auto">
              <a:xfrm>
                <a:off x="7810500" y="4092575"/>
                <a:ext cx="88900" cy="139700"/>
              </a:xfrm>
              <a:custGeom>
                <a:avLst/>
                <a:gdLst>
                  <a:gd name="T0" fmla="*/ 0 w 56"/>
                  <a:gd name="T1" fmla="*/ 37 h 88"/>
                  <a:gd name="T2" fmla="*/ 34 w 56"/>
                  <a:gd name="T3" fmla="*/ 88 h 88"/>
                  <a:gd name="T4" fmla="*/ 56 w 56"/>
                  <a:gd name="T5" fmla="*/ 59 h 88"/>
                  <a:gd name="T6" fmla="*/ 29 w 56"/>
                  <a:gd name="T7" fmla="*/ 0 h 88"/>
                  <a:gd name="T8" fmla="*/ 0 w 56"/>
                  <a:gd name="T9" fmla="*/ 37 h 88"/>
                </a:gdLst>
                <a:ahLst/>
                <a:cxnLst>
                  <a:cxn ang="0">
                    <a:pos x="T0" y="T1"/>
                  </a:cxn>
                  <a:cxn ang="0">
                    <a:pos x="T2" y="T3"/>
                  </a:cxn>
                  <a:cxn ang="0">
                    <a:pos x="T4" y="T5"/>
                  </a:cxn>
                  <a:cxn ang="0">
                    <a:pos x="T6" y="T7"/>
                  </a:cxn>
                  <a:cxn ang="0">
                    <a:pos x="T8" y="T9"/>
                  </a:cxn>
                </a:cxnLst>
                <a:rect l="0" t="0" r="r" b="b"/>
                <a:pathLst>
                  <a:path w="56" h="88">
                    <a:moveTo>
                      <a:pt x="0" y="37"/>
                    </a:moveTo>
                    <a:lnTo>
                      <a:pt x="34" y="88"/>
                    </a:lnTo>
                    <a:lnTo>
                      <a:pt x="56" y="59"/>
                    </a:lnTo>
                    <a:lnTo>
                      <a:pt x="29" y="0"/>
                    </a:lnTo>
                    <a:lnTo>
                      <a:pt x="0" y="37"/>
                    </a:lnTo>
                    <a:close/>
                  </a:path>
                </a:pathLst>
              </a:custGeom>
              <a:solidFill>
                <a:srgbClr val="1578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42" name="Freeform 60">
                <a:extLst>
                  <a:ext uri="{FF2B5EF4-FFF2-40B4-BE49-F238E27FC236}">
                    <a16:creationId xmlns:a16="http://schemas.microsoft.com/office/drawing/2014/main" id="{5783F8C4-4120-4B64-BB6F-1469890A9D31}"/>
                  </a:ext>
                </a:extLst>
              </p:cNvPr>
              <p:cNvSpPr>
                <a:spLocks/>
              </p:cNvSpPr>
              <p:nvPr userDrawn="1"/>
            </p:nvSpPr>
            <p:spPr bwMode="auto">
              <a:xfrm>
                <a:off x="7458075" y="4167188"/>
                <a:ext cx="101600" cy="222250"/>
              </a:xfrm>
              <a:custGeom>
                <a:avLst/>
                <a:gdLst>
                  <a:gd name="T0" fmla="*/ 0 w 64"/>
                  <a:gd name="T1" fmla="*/ 80 h 140"/>
                  <a:gd name="T2" fmla="*/ 0 w 64"/>
                  <a:gd name="T3" fmla="*/ 140 h 140"/>
                  <a:gd name="T4" fmla="*/ 60 w 64"/>
                  <a:gd name="T5" fmla="*/ 80 h 140"/>
                  <a:gd name="T6" fmla="*/ 64 w 64"/>
                  <a:gd name="T7" fmla="*/ 0 h 140"/>
                  <a:gd name="T8" fmla="*/ 0 w 64"/>
                  <a:gd name="T9" fmla="*/ 80 h 140"/>
                </a:gdLst>
                <a:ahLst/>
                <a:cxnLst>
                  <a:cxn ang="0">
                    <a:pos x="T0" y="T1"/>
                  </a:cxn>
                  <a:cxn ang="0">
                    <a:pos x="T2" y="T3"/>
                  </a:cxn>
                  <a:cxn ang="0">
                    <a:pos x="T4" y="T5"/>
                  </a:cxn>
                  <a:cxn ang="0">
                    <a:pos x="T6" y="T7"/>
                  </a:cxn>
                  <a:cxn ang="0">
                    <a:pos x="T8" y="T9"/>
                  </a:cxn>
                </a:cxnLst>
                <a:rect l="0" t="0" r="r" b="b"/>
                <a:pathLst>
                  <a:path w="64" h="140">
                    <a:moveTo>
                      <a:pt x="0" y="80"/>
                    </a:moveTo>
                    <a:lnTo>
                      <a:pt x="0" y="140"/>
                    </a:lnTo>
                    <a:lnTo>
                      <a:pt x="60" y="80"/>
                    </a:lnTo>
                    <a:lnTo>
                      <a:pt x="64" y="0"/>
                    </a:lnTo>
                    <a:lnTo>
                      <a:pt x="0" y="80"/>
                    </a:lnTo>
                    <a:close/>
                  </a:path>
                </a:pathLst>
              </a:custGeom>
              <a:solidFill>
                <a:srgbClr val="7F82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43" name="Freeform 61">
                <a:extLst>
                  <a:ext uri="{FF2B5EF4-FFF2-40B4-BE49-F238E27FC236}">
                    <a16:creationId xmlns:a16="http://schemas.microsoft.com/office/drawing/2014/main" id="{BCC7C1EF-C82F-4816-A5E7-C46174BBEB4F}"/>
                  </a:ext>
                </a:extLst>
              </p:cNvPr>
              <p:cNvSpPr>
                <a:spLocks/>
              </p:cNvSpPr>
              <p:nvPr userDrawn="1"/>
            </p:nvSpPr>
            <p:spPr bwMode="auto">
              <a:xfrm>
                <a:off x="7648575" y="3987800"/>
                <a:ext cx="119063" cy="203200"/>
              </a:xfrm>
              <a:custGeom>
                <a:avLst/>
                <a:gdLst>
                  <a:gd name="T0" fmla="*/ 0 w 75"/>
                  <a:gd name="T1" fmla="*/ 43 h 128"/>
                  <a:gd name="T2" fmla="*/ 4 w 75"/>
                  <a:gd name="T3" fmla="*/ 128 h 128"/>
                  <a:gd name="T4" fmla="*/ 75 w 75"/>
                  <a:gd name="T5" fmla="*/ 60 h 128"/>
                  <a:gd name="T6" fmla="*/ 34 w 75"/>
                  <a:gd name="T7" fmla="*/ 0 h 128"/>
                  <a:gd name="T8" fmla="*/ 0 w 75"/>
                  <a:gd name="T9" fmla="*/ 43 h 128"/>
                </a:gdLst>
                <a:ahLst/>
                <a:cxnLst>
                  <a:cxn ang="0">
                    <a:pos x="T0" y="T1"/>
                  </a:cxn>
                  <a:cxn ang="0">
                    <a:pos x="T2" y="T3"/>
                  </a:cxn>
                  <a:cxn ang="0">
                    <a:pos x="T4" y="T5"/>
                  </a:cxn>
                  <a:cxn ang="0">
                    <a:pos x="T6" y="T7"/>
                  </a:cxn>
                  <a:cxn ang="0">
                    <a:pos x="T8" y="T9"/>
                  </a:cxn>
                </a:cxnLst>
                <a:rect l="0" t="0" r="r" b="b"/>
                <a:pathLst>
                  <a:path w="75" h="128">
                    <a:moveTo>
                      <a:pt x="0" y="43"/>
                    </a:moveTo>
                    <a:lnTo>
                      <a:pt x="4" y="128"/>
                    </a:lnTo>
                    <a:lnTo>
                      <a:pt x="75" y="60"/>
                    </a:lnTo>
                    <a:lnTo>
                      <a:pt x="34" y="0"/>
                    </a:lnTo>
                    <a:lnTo>
                      <a:pt x="0" y="43"/>
                    </a:lnTo>
                    <a:close/>
                  </a:path>
                </a:pathLst>
              </a:custGeom>
              <a:solidFill>
                <a:srgbClr val="00A3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44" name="Freeform 62">
                <a:extLst>
                  <a:ext uri="{FF2B5EF4-FFF2-40B4-BE49-F238E27FC236}">
                    <a16:creationId xmlns:a16="http://schemas.microsoft.com/office/drawing/2014/main" id="{C41214C8-B5A2-46F8-90D2-B6BAD94CFEDB}"/>
                  </a:ext>
                </a:extLst>
              </p:cNvPr>
              <p:cNvSpPr>
                <a:spLocks/>
              </p:cNvSpPr>
              <p:nvPr userDrawn="1"/>
            </p:nvSpPr>
            <p:spPr bwMode="auto">
              <a:xfrm>
                <a:off x="7702550" y="3910013"/>
                <a:ext cx="119063" cy="173038"/>
              </a:xfrm>
              <a:custGeom>
                <a:avLst/>
                <a:gdLst>
                  <a:gd name="T0" fmla="*/ 39 w 75"/>
                  <a:gd name="T1" fmla="*/ 0 h 109"/>
                  <a:gd name="T2" fmla="*/ 0 w 75"/>
                  <a:gd name="T3" fmla="*/ 49 h 109"/>
                  <a:gd name="T4" fmla="*/ 41 w 75"/>
                  <a:gd name="T5" fmla="*/ 109 h 109"/>
                  <a:gd name="T6" fmla="*/ 75 w 75"/>
                  <a:gd name="T7" fmla="*/ 74 h 109"/>
                  <a:gd name="T8" fmla="*/ 39 w 75"/>
                  <a:gd name="T9" fmla="*/ 0 h 109"/>
                </a:gdLst>
                <a:ahLst/>
                <a:cxnLst>
                  <a:cxn ang="0">
                    <a:pos x="T0" y="T1"/>
                  </a:cxn>
                  <a:cxn ang="0">
                    <a:pos x="T2" y="T3"/>
                  </a:cxn>
                  <a:cxn ang="0">
                    <a:pos x="T4" y="T5"/>
                  </a:cxn>
                  <a:cxn ang="0">
                    <a:pos x="T6" y="T7"/>
                  </a:cxn>
                  <a:cxn ang="0">
                    <a:pos x="T8" y="T9"/>
                  </a:cxn>
                </a:cxnLst>
                <a:rect l="0" t="0" r="r" b="b"/>
                <a:pathLst>
                  <a:path w="75" h="109">
                    <a:moveTo>
                      <a:pt x="39" y="0"/>
                    </a:moveTo>
                    <a:lnTo>
                      <a:pt x="0" y="49"/>
                    </a:lnTo>
                    <a:lnTo>
                      <a:pt x="41" y="109"/>
                    </a:lnTo>
                    <a:lnTo>
                      <a:pt x="75" y="74"/>
                    </a:lnTo>
                    <a:lnTo>
                      <a:pt x="39" y="0"/>
                    </a:lnTo>
                    <a:close/>
                  </a:path>
                </a:pathLst>
              </a:custGeom>
              <a:solidFill>
                <a:srgbClr val="8416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45" name="Freeform 63">
                <a:extLst>
                  <a:ext uri="{FF2B5EF4-FFF2-40B4-BE49-F238E27FC236}">
                    <a16:creationId xmlns:a16="http://schemas.microsoft.com/office/drawing/2014/main" id="{987FD963-EE89-481D-ABD3-1323E30D4EB7}"/>
                  </a:ext>
                </a:extLst>
              </p:cNvPr>
              <p:cNvSpPr>
                <a:spLocks/>
              </p:cNvSpPr>
              <p:nvPr userDrawn="1"/>
            </p:nvSpPr>
            <p:spPr bwMode="auto">
              <a:xfrm>
                <a:off x="7821613" y="3957638"/>
                <a:ext cx="98425" cy="134938"/>
              </a:xfrm>
              <a:custGeom>
                <a:avLst/>
                <a:gdLst>
                  <a:gd name="T0" fmla="*/ 0 w 62"/>
                  <a:gd name="T1" fmla="*/ 44 h 85"/>
                  <a:gd name="T2" fmla="*/ 22 w 62"/>
                  <a:gd name="T3" fmla="*/ 85 h 85"/>
                  <a:gd name="T4" fmla="*/ 62 w 62"/>
                  <a:gd name="T5" fmla="*/ 33 h 85"/>
                  <a:gd name="T6" fmla="*/ 47 w 62"/>
                  <a:gd name="T7" fmla="*/ 0 h 85"/>
                  <a:gd name="T8" fmla="*/ 0 w 62"/>
                  <a:gd name="T9" fmla="*/ 44 h 85"/>
                </a:gdLst>
                <a:ahLst/>
                <a:cxnLst>
                  <a:cxn ang="0">
                    <a:pos x="T0" y="T1"/>
                  </a:cxn>
                  <a:cxn ang="0">
                    <a:pos x="T2" y="T3"/>
                  </a:cxn>
                  <a:cxn ang="0">
                    <a:pos x="T4" y="T5"/>
                  </a:cxn>
                  <a:cxn ang="0">
                    <a:pos x="T6" y="T7"/>
                  </a:cxn>
                  <a:cxn ang="0">
                    <a:pos x="T8" y="T9"/>
                  </a:cxn>
                </a:cxnLst>
                <a:rect l="0" t="0" r="r" b="b"/>
                <a:pathLst>
                  <a:path w="62" h="85">
                    <a:moveTo>
                      <a:pt x="0" y="44"/>
                    </a:moveTo>
                    <a:lnTo>
                      <a:pt x="22" y="85"/>
                    </a:lnTo>
                    <a:lnTo>
                      <a:pt x="62" y="33"/>
                    </a:lnTo>
                    <a:lnTo>
                      <a:pt x="47" y="0"/>
                    </a:lnTo>
                    <a:lnTo>
                      <a:pt x="0" y="44"/>
                    </a:lnTo>
                    <a:close/>
                  </a:path>
                </a:pathLst>
              </a:custGeom>
              <a:solidFill>
                <a:srgbClr val="3299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46" name="Freeform 64">
                <a:extLst>
                  <a:ext uri="{FF2B5EF4-FFF2-40B4-BE49-F238E27FC236}">
                    <a16:creationId xmlns:a16="http://schemas.microsoft.com/office/drawing/2014/main" id="{ECCCE43D-A8E5-4B0C-B969-CAF9AA7E5946}"/>
                  </a:ext>
                </a:extLst>
              </p:cNvPr>
              <p:cNvSpPr>
                <a:spLocks/>
              </p:cNvSpPr>
              <p:nvPr userDrawn="1"/>
            </p:nvSpPr>
            <p:spPr bwMode="auto">
              <a:xfrm>
                <a:off x="7767638" y="4027488"/>
                <a:ext cx="88900" cy="123825"/>
              </a:xfrm>
              <a:custGeom>
                <a:avLst/>
                <a:gdLst>
                  <a:gd name="T0" fmla="*/ 27 w 56"/>
                  <a:gd name="T1" fmla="*/ 78 h 78"/>
                  <a:gd name="T2" fmla="*/ 56 w 56"/>
                  <a:gd name="T3" fmla="*/ 41 h 78"/>
                  <a:gd name="T4" fmla="*/ 34 w 56"/>
                  <a:gd name="T5" fmla="*/ 0 h 78"/>
                  <a:gd name="T6" fmla="*/ 0 w 56"/>
                  <a:gd name="T7" fmla="*/ 35 h 78"/>
                  <a:gd name="T8" fmla="*/ 27 w 56"/>
                  <a:gd name="T9" fmla="*/ 78 h 78"/>
                </a:gdLst>
                <a:ahLst/>
                <a:cxnLst>
                  <a:cxn ang="0">
                    <a:pos x="T0" y="T1"/>
                  </a:cxn>
                  <a:cxn ang="0">
                    <a:pos x="T2" y="T3"/>
                  </a:cxn>
                  <a:cxn ang="0">
                    <a:pos x="T4" y="T5"/>
                  </a:cxn>
                  <a:cxn ang="0">
                    <a:pos x="T6" y="T7"/>
                  </a:cxn>
                  <a:cxn ang="0">
                    <a:pos x="T8" y="T9"/>
                  </a:cxn>
                </a:cxnLst>
                <a:rect l="0" t="0" r="r" b="b"/>
                <a:pathLst>
                  <a:path w="56" h="78">
                    <a:moveTo>
                      <a:pt x="27" y="78"/>
                    </a:moveTo>
                    <a:lnTo>
                      <a:pt x="56" y="41"/>
                    </a:lnTo>
                    <a:lnTo>
                      <a:pt x="34" y="0"/>
                    </a:lnTo>
                    <a:lnTo>
                      <a:pt x="0" y="35"/>
                    </a:lnTo>
                    <a:lnTo>
                      <a:pt x="27" y="78"/>
                    </a:lnTo>
                    <a:close/>
                  </a:path>
                </a:pathLst>
              </a:custGeom>
              <a:solidFill>
                <a:srgbClr val="2810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47" name="Freeform 65">
                <a:extLst>
                  <a:ext uri="{FF2B5EF4-FFF2-40B4-BE49-F238E27FC236}">
                    <a16:creationId xmlns:a16="http://schemas.microsoft.com/office/drawing/2014/main" id="{65E80DAD-0B0F-4E02-9419-D0FDBBA685EF}"/>
                  </a:ext>
                </a:extLst>
              </p:cNvPr>
              <p:cNvSpPr>
                <a:spLocks/>
              </p:cNvSpPr>
              <p:nvPr userDrawn="1"/>
            </p:nvSpPr>
            <p:spPr bwMode="auto">
              <a:xfrm>
                <a:off x="7559675" y="3713163"/>
                <a:ext cx="88900" cy="454025"/>
              </a:xfrm>
              <a:custGeom>
                <a:avLst/>
                <a:gdLst>
                  <a:gd name="T0" fmla="*/ 46 w 56"/>
                  <a:gd name="T1" fmla="*/ 0 h 286"/>
                  <a:gd name="T2" fmla="*/ 17 w 56"/>
                  <a:gd name="T3" fmla="*/ 0 h 286"/>
                  <a:gd name="T4" fmla="*/ 0 w 56"/>
                  <a:gd name="T5" fmla="*/ 286 h 286"/>
                  <a:gd name="T6" fmla="*/ 56 w 56"/>
                  <a:gd name="T7" fmla="*/ 216 h 286"/>
                  <a:gd name="T8" fmla="*/ 46 w 56"/>
                  <a:gd name="T9" fmla="*/ 0 h 286"/>
                </a:gdLst>
                <a:ahLst/>
                <a:cxnLst>
                  <a:cxn ang="0">
                    <a:pos x="T0" y="T1"/>
                  </a:cxn>
                  <a:cxn ang="0">
                    <a:pos x="T2" y="T3"/>
                  </a:cxn>
                  <a:cxn ang="0">
                    <a:pos x="T4" y="T5"/>
                  </a:cxn>
                  <a:cxn ang="0">
                    <a:pos x="T6" y="T7"/>
                  </a:cxn>
                  <a:cxn ang="0">
                    <a:pos x="T8" y="T9"/>
                  </a:cxn>
                </a:cxnLst>
                <a:rect l="0" t="0" r="r" b="b"/>
                <a:pathLst>
                  <a:path w="56" h="286">
                    <a:moveTo>
                      <a:pt x="46" y="0"/>
                    </a:moveTo>
                    <a:lnTo>
                      <a:pt x="17" y="0"/>
                    </a:lnTo>
                    <a:lnTo>
                      <a:pt x="0" y="286"/>
                    </a:lnTo>
                    <a:lnTo>
                      <a:pt x="56" y="216"/>
                    </a:lnTo>
                    <a:lnTo>
                      <a:pt x="46" y="0"/>
                    </a:lnTo>
                    <a:close/>
                  </a:path>
                </a:pathLst>
              </a:custGeom>
              <a:solidFill>
                <a:srgbClr val="5CB5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48" name="Freeform 66">
                <a:extLst>
                  <a:ext uri="{FF2B5EF4-FFF2-40B4-BE49-F238E27FC236}">
                    <a16:creationId xmlns:a16="http://schemas.microsoft.com/office/drawing/2014/main" id="{96E59409-1E8F-443D-B757-45A1D48075D0}"/>
                  </a:ext>
                </a:extLst>
              </p:cNvPr>
              <p:cNvSpPr>
                <a:spLocks/>
              </p:cNvSpPr>
              <p:nvPr userDrawn="1"/>
            </p:nvSpPr>
            <p:spPr bwMode="auto">
              <a:xfrm>
                <a:off x="7553325" y="4056063"/>
                <a:ext cx="101600" cy="238125"/>
              </a:xfrm>
              <a:custGeom>
                <a:avLst/>
                <a:gdLst>
                  <a:gd name="T0" fmla="*/ 4 w 64"/>
                  <a:gd name="T1" fmla="*/ 70 h 150"/>
                  <a:gd name="T2" fmla="*/ 0 w 64"/>
                  <a:gd name="T3" fmla="*/ 150 h 150"/>
                  <a:gd name="T4" fmla="*/ 64 w 64"/>
                  <a:gd name="T5" fmla="*/ 85 h 150"/>
                  <a:gd name="T6" fmla="*/ 60 w 64"/>
                  <a:gd name="T7" fmla="*/ 0 h 150"/>
                  <a:gd name="T8" fmla="*/ 4 w 64"/>
                  <a:gd name="T9" fmla="*/ 70 h 150"/>
                </a:gdLst>
                <a:ahLst/>
                <a:cxnLst>
                  <a:cxn ang="0">
                    <a:pos x="T0" y="T1"/>
                  </a:cxn>
                  <a:cxn ang="0">
                    <a:pos x="T2" y="T3"/>
                  </a:cxn>
                  <a:cxn ang="0">
                    <a:pos x="T4" y="T5"/>
                  </a:cxn>
                  <a:cxn ang="0">
                    <a:pos x="T6" y="T7"/>
                  </a:cxn>
                  <a:cxn ang="0">
                    <a:pos x="T8" y="T9"/>
                  </a:cxn>
                </a:cxnLst>
                <a:rect l="0" t="0" r="r" b="b"/>
                <a:pathLst>
                  <a:path w="64" h="150">
                    <a:moveTo>
                      <a:pt x="4" y="70"/>
                    </a:moveTo>
                    <a:lnTo>
                      <a:pt x="0" y="150"/>
                    </a:lnTo>
                    <a:lnTo>
                      <a:pt x="64" y="85"/>
                    </a:lnTo>
                    <a:lnTo>
                      <a:pt x="60" y="0"/>
                    </a:lnTo>
                    <a:lnTo>
                      <a:pt x="4" y="70"/>
                    </a:lnTo>
                    <a:close/>
                  </a:path>
                </a:pathLst>
              </a:custGeom>
              <a:solidFill>
                <a:srgbClr val="005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49" name="Freeform 67">
                <a:extLst>
                  <a:ext uri="{FF2B5EF4-FFF2-40B4-BE49-F238E27FC236}">
                    <a16:creationId xmlns:a16="http://schemas.microsoft.com/office/drawing/2014/main" id="{15228B88-E8B4-4D2D-A5AC-4963923D31AF}"/>
                  </a:ext>
                </a:extLst>
              </p:cNvPr>
              <p:cNvSpPr>
                <a:spLocks/>
              </p:cNvSpPr>
              <p:nvPr userDrawn="1"/>
            </p:nvSpPr>
            <p:spPr bwMode="auto">
              <a:xfrm>
                <a:off x="7566025" y="3530600"/>
                <a:ext cx="82550" cy="147638"/>
              </a:xfrm>
              <a:custGeom>
                <a:avLst/>
                <a:gdLst>
                  <a:gd name="T0" fmla="*/ 19 w 27"/>
                  <a:gd name="T1" fmla="*/ 12 h 48"/>
                  <a:gd name="T2" fmla="*/ 13 w 27"/>
                  <a:gd name="T3" fmla="*/ 0 h 48"/>
                  <a:gd name="T4" fmla="*/ 0 w 27"/>
                  <a:gd name="T5" fmla="*/ 27 h 48"/>
                  <a:gd name="T6" fmla="*/ 6 w 27"/>
                  <a:gd name="T7" fmla="*/ 48 h 48"/>
                  <a:gd name="T8" fmla="*/ 24 w 27"/>
                  <a:gd name="T9" fmla="*/ 48 h 48"/>
                  <a:gd name="T10" fmla="*/ 27 w 27"/>
                  <a:gd name="T11" fmla="*/ 28 h 48"/>
                  <a:gd name="T12" fmla="*/ 15 w 27"/>
                  <a:gd name="T13" fmla="*/ 28 h 48"/>
                  <a:gd name="T14" fmla="*/ 19 w 27"/>
                  <a:gd name="T15" fmla="*/ 12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48">
                    <a:moveTo>
                      <a:pt x="19" y="12"/>
                    </a:moveTo>
                    <a:cubicBezTo>
                      <a:pt x="13" y="0"/>
                      <a:pt x="13" y="0"/>
                      <a:pt x="13" y="0"/>
                    </a:cubicBezTo>
                    <a:cubicBezTo>
                      <a:pt x="13" y="0"/>
                      <a:pt x="0" y="20"/>
                      <a:pt x="0" y="27"/>
                    </a:cubicBezTo>
                    <a:cubicBezTo>
                      <a:pt x="0" y="40"/>
                      <a:pt x="6" y="48"/>
                      <a:pt x="6" y="48"/>
                    </a:cubicBezTo>
                    <a:cubicBezTo>
                      <a:pt x="24" y="48"/>
                      <a:pt x="24" y="48"/>
                      <a:pt x="24" y="48"/>
                    </a:cubicBezTo>
                    <a:cubicBezTo>
                      <a:pt x="27" y="28"/>
                      <a:pt x="27" y="28"/>
                      <a:pt x="27" y="28"/>
                    </a:cubicBezTo>
                    <a:cubicBezTo>
                      <a:pt x="15" y="28"/>
                      <a:pt x="15" y="28"/>
                      <a:pt x="15" y="28"/>
                    </a:cubicBezTo>
                    <a:lnTo>
                      <a:pt x="19" y="12"/>
                    </a:lnTo>
                    <a:close/>
                  </a:path>
                </a:pathLst>
              </a:custGeom>
              <a:solidFill>
                <a:srgbClr val="8416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pic>
          <p:nvPicPr>
            <p:cNvPr id="9" name="Picture 7" descr="A close up of a logo&#10;&#10;Description generated with very high confidence">
              <a:extLst>
                <a:ext uri="{FF2B5EF4-FFF2-40B4-BE49-F238E27FC236}">
                  <a16:creationId xmlns:a16="http://schemas.microsoft.com/office/drawing/2014/main" id="{03ED104C-1381-4955-B1F6-3D112869A2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371600"/>
              <a:ext cx="2803280" cy="868112"/>
            </a:xfrm>
            <a:prstGeom prst="rect">
              <a:avLst/>
            </a:prstGeom>
          </p:spPr>
        </p:pic>
      </p:grpSp>
      <p:sp>
        <p:nvSpPr>
          <p:cNvPr id="50" name="bk object 17"/>
          <p:cNvSpPr/>
          <p:nvPr userDrawn="1"/>
        </p:nvSpPr>
        <p:spPr>
          <a:xfrm>
            <a:off x="0" y="6741007"/>
            <a:ext cx="9144000" cy="116992"/>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567392276"/>
      </p:ext>
    </p:extLst>
  </p:cSld>
  <p:clrMap bg1="lt1" tx1="dk1" bg2="lt2" tx2="dk2" accent1="accent1" accent2="accent2" accent3="accent3" accent4="accent4" accent5="accent5" accent6="accent6" hlink="hlink" folHlink="folHlink"/>
  <p:sldLayoutIdLst>
    <p:sldLayoutId id="214748369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bk object 16"/>
          <p:cNvSpPr/>
          <p:nvPr userDrawn="1"/>
        </p:nvSpPr>
        <p:spPr>
          <a:xfrm>
            <a:off x="0" y="1592998"/>
            <a:ext cx="9144000" cy="5265547"/>
          </a:xfrm>
          <a:custGeom>
            <a:avLst/>
            <a:gdLst/>
            <a:ahLst/>
            <a:cxnLst/>
            <a:rect l="l" t="t" r="r" b="b"/>
            <a:pathLst>
              <a:path w="9144000" h="5670550">
                <a:moveTo>
                  <a:pt x="0" y="5670003"/>
                </a:moveTo>
                <a:lnTo>
                  <a:pt x="9144000" y="5670003"/>
                </a:lnTo>
                <a:lnTo>
                  <a:pt x="9144000" y="0"/>
                </a:lnTo>
                <a:lnTo>
                  <a:pt x="0" y="0"/>
                </a:lnTo>
                <a:lnTo>
                  <a:pt x="0" y="5670003"/>
                </a:lnTo>
                <a:close/>
              </a:path>
            </a:pathLst>
          </a:custGeom>
          <a:solidFill>
            <a:srgbClr val="D7E3DB"/>
          </a:solidFill>
        </p:spPr>
        <p:txBody>
          <a:bodyPr wrap="square" lIns="0" tIns="0" rIns="0" bIns="0" rtlCol="0"/>
          <a:lstStyle/>
          <a:p>
            <a:endParaRPr/>
          </a:p>
        </p:txBody>
      </p:sp>
      <p:sp>
        <p:nvSpPr>
          <p:cNvPr id="11" name="מלבן 38"/>
          <p:cNvSpPr/>
          <p:nvPr userDrawn="1"/>
        </p:nvSpPr>
        <p:spPr>
          <a:xfrm>
            <a:off x="1420096" y="6399868"/>
            <a:ext cx="4572000" cy="256480"/>
          </a:xfrm>
          <a:prstGeom prst="rect">
            <a:avLst/>
          </a:prstGeom>
        </p:spPr>
        <p:txBody>
          <a:bodyPr>
            <a:spAutoFit/>
          </a:bodyPr>
          <a:lstStyle/>
          <a:p>
            <a:r>
              <a:rPr lang="he-IL" sz="1600" b="1" i="0" u="none" strike="noStrike" baseline="30000" dirty="0">
                <a:solidFill>
                  <a:srgbClr val="1A3562"/>
                </a:solidFill>
                <a:latin typeface="Rubik" panose="00000500000000000000" pitchFamily="2" charset="-79"/>
                <a:cs typeface="Rubik" panose="00000500000000000000" pitchFamily="2" charset="-79"/>
              </a:rPr>
              <a:t>המרכז היישומי לפסיכולוגיה של שינוי חברתי</a:t>
            </a:r>
            <a:r>
              <a:rPr lang="he-IL" sz="1600" b="0" i="0" u="none" strike="noStrike" baseline="30000" dirty="0">
                <a:solidFill>
                  <a:srgbClr val="1A3562"/>
                </a:solidFill>
                <a:latin typeface="Rubik" panose="00000500000000000000" pitchFamily="2" charset="-79"/>
                <a:cs typeface="Rubik" panose="00000500000000000000" pitchFamily="2" charset="-79"/>
              </a:rPr>
              <a:t> – כל הזכויות שמורות ©</a:t>
            </a:r>
          </a:p>
        </p:txBody>
      </p:sp>
      <p:pic>
        <p:nvPicPr>
          <p:cNvPr id="12" name="Picture 11"/>
          <p:cNvPicPr>
            <a:picLocks noChangeAspect="1"/>
          </p:cNvPicPr>
          <p:nvPr userDrawn="1"/>
        </p:nvPicPr>
        <p:blipFill>
          <a:blip r:embed="rId13"/>
          <a:stretch>
            <a:fillRect/>
          </a:stretch>
        </p:blipFill>
        <p:spPr>
          <a:xfrm>
            <a:off x="457200" y="526569"/>
            <a:ext cx="3429000" cy="734122"/>
          </a:xfrm>
          <a:prstGeom prst="rect">
            <a:avLst/>
          </a:prstGeom>
        </p:spPr>
      </p:pic>
      <p:grpSp>
        <p:nvGrpSpPr>
          <p:cNvPr id="13" name="Group 4"/>
          <p:cNvGrpSpPr>
            <a:grpSpLocks noChangeAspect="1"/>
          </p:cNvGrpSpPr>
          <p:nvPr userDrawn="1"/>
        </p:nvGrpSpPr>
        <p:grpSpPr bwMode="auto">
          <a:xfrm>
            <a:off x="1411288" y="2662238"/>
            <a:ext cx="6645275" cy="4078287"/>
            <a:chOff x="889" y="1677"/>
            <a:chExt cx="4186" cy="2569"/>
          </a:xfrm>
        </p:grpSpPr>
        <p:sp>
          <p:nvSpPr>
            <p:cNvPr id="14" name="AutoShape 3"/>
            <p:cNvSpPr>
              <a:spLocks noChangeAspect="1" noChangeArrowheads="1" noTextEdit="1"/>
            </p:cNvSpPr>
            <p:nvPr userDrawn="1"/>
          </p:nvSpPr>
          <p:spPr bwMode="auto">
            <a:xfrm>
              <a:off x="891" y="1677"/>
              <a:ext cx="4118" cy="2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5"/>
            <p:cNvSpPr>
              <a:spLocks/>
            </p:cNvSpPr>
            <p:nvPr userDrawn="1"/>
          </p:nvSpPr>
          <p:spPr bwMode="auto">
            <a:xfrm>
              <a:off x="911" y="1701"/>
              <a:ext cx="3329" cy="1865"/>
            </a:xfrm>
            <a:custGeom>
              <a:avLst/>
              <a:gdLst>
                <a:gd name="T0" fmla="*/ 3329 w 3329"/>
                <a:gd name="T1" fmla="*/ 1165 h 1865"/>
                <a:gd name="T2" fmla="*/ 3329 w 3329"/>
                <a:gd name="T3" fmla="*/ 0 h 1865"/>
                <a:gd name="T4" fmla="*/ 0 w 3329"/>
                <a:gd name="T5" fmla="*/ 0 h 1865"/>
                <a:gd name="T6" fmla="*/ 0 w 3329"/>
                <a:gd name="T7" fmla="*/ 1865 h 1865"/>
                <a:gd name="T8" fmla="*/ 3329 w 3329"/>
                <a:gd name="T9" fmla="*/ 1865 h 1865"/>
                <a:gd name="T10" fmla="*/ 3329 w 3329"/>
                <a:gd name="T11" fmla="*/ 1308 h 1865"/>
                <a:gd name="T12" fmla="*/ 3316 w 3329"/>
                <a:gd name="T13" fmla="*/ 1376 h 1865"/>
                <a:gd name="T14" fmla="*/ 2545 w 3329"/>
                <a:gd name="T15" fmla="*/ 1113 h 1865"/>
                <a:gd name="T16" fmla="*/ 2375 w 3329"/>
                <a:gd name="T17" fmla="*/ 1091 h 1865"/>
                <a:gd name="T18" fmla="*/ 2307 w 3329"/>
                <a:gd name="T19" fmla="*/ 1041 h 1865"/>
                <a:gd name="T20" fmla="*/ 2341 w 3329"/>
                <a:gd name="T21" fmla="*/ 977 h 1865"/>
                <a:gd name="T22" fmla="*/ 2419 w 3329"/>
                <a:gd name="T23" fmla="*/ 921 h 1865"/>
                <a:gd name="T24" fmla="*/ 3329 w 3329"/>
                <a:gd name="T25" fmla="*/ 1165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29" h="1865">
                  <a:moveTo>
                    <a:pt x="3329" y="1165"/>
                  </a:moveTo>
                  <a:lnTo>
                    <a:pt x="3329" y="0"/>
                  </a:lnTo>
                  <a:lnTo>
                    <a:pt x="0" y="0"/>
                  </a:lnTo>
                  <a:lnTo>
                    <a:pt x="0" y="1865"/>
                  </a:lnTo>
                  <a:lnTo>
                    <a:pt x="3329" y="1865"/>
                  </a:lnTo>
                  <a:lnTo>
                    <a:pt x="3329" y="1308"/>
                  </a:lnTo>
                  <a:lnTo>
                    <a:pt x="3316" y="1376"/>
                  </a:lnTo>
                  <a:lnTo>
                    <a:pt x="2545" y="1113"/>
                  </a:lnTo>
                  <a:lnTo>
                    <a:pt x="2375" y="1091"/>
                  </a:lnTo>
                  <a:lnTo>
                    <a:pt x="2307" y="1041"/>
                  </a:lnTo>
                  <a:lnTo>
                    <a:pt x="2341" y="977"/>
                  </a:lnTo>
                  <a:lnTo>
                    <a:pt x="2419" y="921"/>
                  </a:lnTo>
                  <a:lnTo>
                    <a:pt x="3329" y="11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noEditPoints="1"/>
            </p:cNvSpPr>
            <p:nvPr userDrawn="1"/>
          </p:nvSpPr>
          <p:spPr bwMode="auto">
            <a:xfrm>
              <a:off x="889" y="1677"/>
              <a:ext cx="3365" cy="1929"/>
            </a:xfrm>
            <a:custGeom>
              <a:avLst/>
              <a:gdLst>
                <a:gd name="T0" fmla="*/ 1652 w 1679"/>
                <a:gd name="T1" fmla="*/ 929 h 962"/>
                <a:gd name="T2" fmla="*/ 1646 w 1679"/>
                <a:gd name="T3" fmla="*/ 935 h 962"/>
                <a:gd name="T4" fmla="*/ 34 w 1679"/>
                <a:gd name="T5" fmla="*/ 935 h 962"/>
                <a:gd name="T6" fmla="*/ 28 w 1679"/>
                <a:gd name="T7" fmla="*/ 929 h 962"/>
                <a:gd name="T8" fmla="*/ 28 w 1679"/>
                <a:gd name="T9" fmla="*/ 34 h 962"/>
                <a:gd name="T10" fmla="*/ 34 w 1679"/>
                <a:gd name="T11" fmla="*/ 28 h 962"/>
                <a:gd name="T12" fmla="*/ 1646 w 1679"/>
                <a:gd name="T13" fmla="*/ 28 h 962"/>
                <a:gd name="T14" fmla="*/ 1652 w 1679"/>
                <a:gd name="T15" fmla="*/ 34 h 962"/>
                <a:gd name="T16" fmla="*/ 1652 w 1679"/>
                <a:gd name="T17" fmla="*/ 929 h 962"/>
                <a:gd name="T18" fmla="*/ 1679 w 1679"/>
                <a:gd name="T19" fmla="*/ 950 h 962"/>
                <a:gd name="T20" fmla="*/ 1679 w 1679"/>
                <a:gd name="T21" fmla="*/ 12 h 962"/>
                <a:gd name="T22" fmla="*/ 1667 w 1679"/>
                <a:gd name="T23" fmla="*/ 0 h 962"/>
                <a:gd name="T24" fmla="*/ 12 w 1679"/>
                <a:gd name="T25" fmla="*/ 0 h 962"/>
                <a:gd name="T26" fmla="*/ 0 w 1679"/>
                <a:gd name="T27" fmla="*/ 12 h 962"/>
                <a:gd name="T28" fmla="*/ 0 w 1679"/>
                <a:gd name="T29" fmla="*/ 950 h 962"/>
                <a:gd name="T30" fmla="*/ 12 w 1679"/>
                <a:gd name="T31" fmla="*/ 962 h 962"/>
                <a:gd name="T32" fmla="*/ 1667 w 1679"/>
                <a:gd name="T33" fmla="*/ 962 h 962"/>
                <a:gd name="T34" fmla="*/ 1679 w 1679"/>
                <a:gd name="T35" fmla="*/ 950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79" h="962">
                  <a:moveTo>
                    <a:pt x="1652" y="929"/>
                  </a:moveTo>
                  <a:cubicBezTo>
                    <a:pt x="1652" y="935"/>
                    <a:pt x="1646" y="935"/>
                    <a:pt x="1646" y="935"/>
                  </a:cubicBezTo>
                  <a:cubicBezTo>
                    <a:pt x="34" y="935"/>
                    <a:pt x="34" y="935"/>
                    <a:pt x="34" y="935"/>
                  </a:cubicBezTo>
                  <a:cubicBezTo>
                    <a:pt x="28" y="935"/>
                    <a:pt x="28" y="929"/>
                    <a:pt x="28" y="929"/>
                  </a:cubicBezTo>
                  <a:cubicBezTo>
                    <a:pt x="28" y="34"/>
                    <a:pt x="28" y="34"/>
                    <a:pt x="28" y="34"/>
                  </a:cubicBezTo>
                  <a:cubicBezTo>
                    <a:pt x="28" y="28"/>
                    <a:pt x="34" y="28"/>
                    <a:pt x="34" y="28"/>
                  </a:cubicBezTo>
                  <a:cubicBezTo>
                    <a:pt x="1646" y="28"/>
                    <a:pt x="1646" y="28"/>
                    <a:pt x="1646" y="28"/>
                  </a:cubicBezTo>
                  <a:cubicBezTo>
                    <a:pt x="1652" y="28"/>
                    <a:pt x="1652" y="34"/>
                    <a:pt x="1652" y="34"/>
                  </a:cubicBezTo>
                  <a:lnTo>
                    <a:pt x="1652" y="929"/>
                  </a:lnTo>
                  <a:close/>
                  <a:moveTo>
                    <a:pt x="1679" y="950"/>
                  </a:moveTo>
                  <a:cubicBezTo>
                    <a:pt x="1679" y="12"/>
                    <a:pt x="1679" y="12"/>
                    <a:pt x="1679" y="12"/>
                  </a:cubicBezTo>
                  <a:cubicBezTo>
                    <a:pt x="1679" y="12"/>
                    <a:pt x="1679" y="0"/>
                    <a:pt x="1667" y="0"/>
                  </a:cubicBezTo>
                  <a:cubicBezTo>
                    <a:pt x="12" y="0"/>
                    <a:pt x="12" y="0"/>
                    <a:pt x="12" y="0"/>
                  </a:cubicBezTo>
                  <a:cubicBezTo>
                    <a:pt x="12" y="0"/>
                    <a:pt x="0" y="0"/>
                    <a:pt x="0" y="12"/>
                  </a:cubicBezTo>
                  <a:cubicBezTo>
                    <a:pt x="0" y="950"/>
                    <a:pt x="0" y="950"/>
                    <a:pt x="0" y="950"/>
                  </a:cubicBezTo>
                  <a:cubicBezTo>
                    <a:pt x="0" y="950"/>
                    <a:pt x="0" y="962"/>
                    <a:pt x="12" y="962"/>
                  </a:cubicBezTo>
                  <a:cubicBezTo>
                    <a:pt x="1667" y="962"/>
                    <a:pt x="1667" y="962"/>
                    <a:pt x="1667" y="962"/>
                  </a:cubicBezTo>
                  <a:cubicBezTo>
                    <a:pt x="1667" y="962"/>
                    <a:pt x="1679" y="962"/>
                    <a:pt x="1679" y="950"/>
                  </a:cubicBezTo>
                </a:path>
              </a:pathLst>
            </a:custGeom>
            <a:solidFill>
              <a:srgbClr val="1A68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7"/>
            <p:cNvSpPr>
              <a:spLocks/>
            </p:cNvSpPr>
            <p:nvPr userDrawn="1"/>
          </p:nvSpPr>
          <p:spPr bwMode="auto">
            <a:xfrm>
              <a:off x="1166" y="3508"/>
              <a:ext cx="1156" cy="90"/>
            </a:xfrm>
            <a:custGeom>
              <a:avLst/>
              <a:gdLst>
                <a:gd name="T0" fmla="*/ 12 w 577"/>
                <a:gd name="T1" fmla="*/ 0 h 45"/>
                <a:gd name="T2" fmla="*/ 0 w 577"/>
                <a:gd name="T3" fmla="*/ 12 h 45"/>
                <a:gd name="T4" fmla="*/ 0 w 577"/>
                <a:gd name="T5" fmla="*/ 33 h 45"/>
                <a:gd name="T6" fmla="*/ 12 w 577"/>
                <a:gd name="T7" fmla="*/ 45 h 45"/>
                <a:gd name="T8" fmla="*/ 565 w 577"/>
                <a:gd name="T9" fmla="*/ 45 h 45"/>
                <a:gd name="T10" fmla="*/ 577 w 577"/>
                <a:gd name="T11" fmla="*/ 33 h 45"/>
                <a:gd name="T12" fmla="*/ 577 w 577"/>
                <a:gd name="T13" fmla="*/ 12 h 45"/>
                <a:gd name="T14" fmla="*/ 565 w 577"/>
                <a:gd name="T15" fmla="*/ 0 h 45"/>
                <a:gd name="T16" fmla="*/ 12 w 577"/>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 h="45">
                  <a:moveTo>
                    <a:pt x="12" y="0"/>
                  </a:moveTo>
                  <a:cubicBezTo>
                    <a:pt x="12" y="0"/>
                    <a:pt x="0" y="0"/>
                    <a:pt x="0" y="12"/>
                  </a:cubicBezTo>
                  <a:cubicBezTo>
                    <a:pt x="0" y="33"/>
                    <a:pt x="0" y="33"/>
                    <a:pt x="0" y="33"/>
                  </a:cubicBezTo>
                  <a:cubicBezTo>
                    <a:pt x="0" y="33"/>
                    <a:pt x="0" y="45"/>
                    <a:pt x="12" y="45"/>
                  </a:cubicBezTo>
                  <a:cubicBezTo>
                    <a:pt x="565" y="45"/>
                    <a:pt x="565" y="45"/>
                    <a:pt x="565" y="45"/>
                  </a:cubicBezTo>
                  <a:cubicBezTo>
                    <a:pt x="565" y="45"/>
                    <a:pt x="577" y="45"/>
                    <a:pt x="577" y="33"/>
                  </a:cubicBezTo>
                  <a:cubicBezTo>
                    <a:pt x="577" y="12"/>
                    <a:pt x="577" y="12"/>
                    <a:pt x="577" y="12"/>
                  </a:cubicBezTo>
                  <a:cubicBezTo>
                    <a:pt x="577" y="12"/>
                    <a:pt x="577" y="0"/>
                    <a:pt x="565" y="0"/>
                  </a:cubicBezTo>
                  <a:lnTo>
                    <a:pt x="12" y="0"/>
                  </a:lnTo>
                  <a:close/>
                </a:path>
              </a:pathLst>
            </a:custGeom>
            <a:solidFill>
              <a:srgbClr val="1A68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8"/>
            <p:cNvSpPr>
              <a:spLocks/>
            </p:cNvSpPr>
            <p:nvPr userDrawn="1"/>
          </p:nvSpPr>
          <p:spPr bwMode="auto">
            <a:xfrm>
              <a:off x="3969" y="2854"/>
              <a:ext cx="387" cy="1181"/>
            </a:xfrm>
            <a:custGeom>
              <a:avLst/>
              <a:gdLst>
                <a:gd name="T0" fmla="*/ 0 w 193"/>
                <a:gd name="T1" fmla="*/ 589 h 589"/>
                <a:gd name="T2" fmla="*/ 31 w 193"/>
                <a:gd name="T3" fmla="*/ 402 h 589"/>
                <a:gd name="T4" fmla="*/ 104 w 193"/>
                <a:gd name="T5" fmla="*/ 135 h 589"/>
                <a:gd name="T6" fmla="*/ 96 w 193"/>
                <a:gd name="T7" fmla="*/ 0 h 589"/>
                <a:gd name="T8" fmla="*/ 164 w 193"/>
                <a:gd name="T9" fmla="*/ 27 h 589"/>
                <a:gd name="T10" fmla="*/ 193 w 193"/>
                <a:gd name="T11" fmla="*/ 568 h 589"/>
                <a:gd name="T12" fmla="*/ 0 w 193"/>
                <a:gd name="T13" fmla="*/ 589 h 589"/>
              </a:gdLst>
              <a:ahLst/>
              <a:cxnLst>
                <a:cxn ang="0">
                  <a:pos x="T0" y="T1"/>
                </a:cxn>
                <a:cxn ang="0">
                  <a:pos x="T2" y="T3"/>
                </a:cxn>
                <a:cxn ang="0">
                  <a:pos x="T4" y="T5"/>
                </a:cxn>
                <a:cxn ang="0">
                  <a:pos x="T6" y="T7"/>
                </a:cxn>
                <a:cxn ang="0">
                  <a:pos x="T8" y="T9"/>
                </a:cxn>
                <a:cxn ang="0">
                  <a:pos x="T10" y="T11"/>
                </a:cxn>
                <a:cxn ang="0">
                  <a:pos x="T12" y="T13"/>
                </a:cxn>
              </a:cxnLst>
              <a:rect l="0" t="0" r="r" b="b"/>
              <a:pathLst>
                <a:path w="193" h="589">
                  <a:moveTo>
                    <a:pt x="0" y="589"/>
                  </a:moveTo>
                  <a:cubicBezTo>
                    <a:pt x="31" y="402"/>
                    <a:pt x="31" y="402"/>
                    <a:pt x="31" y="402"/>
                  </a:cubicBezTo>
                  <a:cubicBezTo>
                    <a:pt x="104" y="135"/>
                    <a:pt x="104" y="135"/>
                    <a:pt x="104" y="135"/>
                  </a:cubicBezTo>
                  <a:cubicBezTo>
                    <a:pt x="96" y="0"/>
                    <a:pt x="96" y="0"/>
                    <a:pt x="96" y="0"/>
                  </a:cubicBezTo>
                  <a:cubicBezTo>
                    <a:pt x="96" y="0"/>
                    <a:pt x="159" y="27"/>
                    <a:pt x="164" y="27"/>
                  </a:cubicBezTo>
                  <a:cubicBezTo>
                    <a:pt x="169" y="27"/>
                    <a:pt x="193" y="568"/>
                    <a:pt x="193" y="568"/>
                  </a:cubicBezTo>
                  <a:lnTo>
                    <a:pt x="0" y="589"/>
                  </a:lnTo>
                  <a:close/>
                </a:path>
              </a:pathLst>
            </a:custGeom>
            <a:solidFill>
              <a:srgbClr val="D7E3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9"/>
            <p:cNvSpPr>
              <a:spLocks noEditPoints="1"/>
            </p:cNvSpPr>
            <p:nvPr userDrawn="1"/>
          </p:nvSpPr>
          <p:spPr bwMode="auto">
            <a:xfrm>
              <a:off x="3185" y="2435"/>
              <a:ext cx="1890" cy="1811"/>
            </a:xfrm>
            <a:custGeom>
              <a:avLst/>
              <a:gdLst>
                <a:gd name="T0" fmla="*/ 754 w 943"/>
                <a:gd name="T1" fmla="*/ 540 h 903"/>
                <a:gd name="T2" fmla="*/ 756 w 943"/>
                <a:gd name="T3" fmla="*/ 517 h 903"/>
                <a:gd name="T4" fmla="*/ 775 w 943"/>
                <a:gd name="T5" fmla="*/ 532 h 903"/>
                <a:gd name="T6" fmla="*/ 754 w 943"/>
                <a:gd name="T7" fmla="*/ 540 h 903"/>
                <a:gd name="T8" fmla="*/ 871 w 943"/>
                <a:gd name="T9" fmla="*/ 156 h 903"/>
                <a:gd name="T10" fmla="*/ 714 w 943"/>
                <a:gd name="T11" fmla="*/ 0 h 903"/>
                <a:gd name="T12" fmla="*/ 558 w 943"/>
                <a:gd name="T13" fmla="*/ 156 h 903"/>
                <a:gd name="T14" fmla="*/ 568 w 943"/>
                <a:gd name="T15" fmla="*/ 211 h 903"/>
                <a:gd name="T16" fmla="*/ 568 w 943"/>
                <a:gd name="T17" fmla="*/ 211 h 903"/>
                <a:gd name="T18" fmla="*/ 147 w 943"/>
                <a:gd name="T19" fmla="*/ 101 h 903"/>
                <a:gd name="T20" fmla="*/ 19 w 943"/>
                <a:gd name="T21" fmla="*/ 126 h 903"/>
                <a:gd name="T22" fmla="*/ 125 w 943"/>
                <a:gd name="T23" fmla="*/ 203 h 903"/>
                <a:gd name="T24" fmla="*/ 464 w 943"/>
                <a:gd name="T25" fmla="*/ 314 h 903"/>
                <a:gd name="T26" fmla="*/ 476 w 943"/>
                <a:gd name="T27" fmla="*/ 338 h 903"/>
                <a:gd name="T28" fmla="*/ 426 w 943"/>
                <a:gd name="T29" fmla="*/ 530 h 903"/>
                <a:gd name="T30" fmla="*/ 369 w 943"/>
                <a:gd name="T31" fmla="*/ 903 h 903"/>
                <a:gd name="T32" fmla="*/ 400 w 943"/>
                <a:gd name="T33" fmla="*/ 903 h 903"/>
                <a:gd name="T34" fmla="*/ 422 w 943"/>
                <a:gd name="T35" fmla="*/ 744 h 903"/>
                <a:gd name="T36" fmla="*/ 469 w 943"/>
                <a:gd name="T37" fmla="*/ 483 h 903"/>
                <a:gd name="T38" fmla="*/ 508 w 943"/>
                <a:gd name="T39" fmla="*/ 331 h 903"/>
                <a:gd name="T40" fmla="*/ 474 w 943"/>
                <a:gd name="T41" fmla="*/ 284 h 903"/>
                <a:gd name="T42" fmla="*/ 125 w 943"/>
                <a:gd name="T43" fmla="*/ 169 h 903"/>
                <a:gd name="T44" fmla="*/ 45 w 943"/>
                <a:gd name="T45" fmla="*/ 137 h 903"/>
                <a:gd name="T46" fmla="*/ 110 w 943"/>
                <a:gd name="T47" fmla="*/ 120 h 903"/>
                <a:gd name="T48" fmla="*/ 402 w 943"/>
                <a:gd name="T49" fmla="*/ 199 h 903"/>
                <a:gd name="T50" fmla="*/ 574 w 943"/>
                <a:gd name="T51" fmla="*/ 251 h 903"/>
                <a:gd name="T52" fmla="*/ 613 w 943"/>
                <a:gd name="T53" fmla="*/ 248 h 903"/>
                <a:gd name="T54" fmla="*/ 608 w 943"/>
                <a:gd name="T55" fmla="*/ 222 h 903"/>
                <a:gd name="T56" fmla="*/ 589 w 943"/>
                <a:gd name="T57" fmla="*/ 156 h 903"/>
                <a:gd name="T58" fmla="*/ 714 w 943"/>
                <a:gd name="T59" fmla="*/ 31 h 903"/>
                <a:gd name="T60" fmla="*/ 839 w 943"/>
                <a:gd name="T61" fmla="*/ 156 h 903"/>
                <a:gd name="T62" fmla="*/ 714 w 943"/>
                <a:gd name="T63" fmla="*/ 281 h 903"/>
                <a:gd name="T64" fmla="*/ 714 w 943"/>
                <a:gd name="T65" fmla="*/ 281 h 903"/>
                <a:gd name="T66" fmla="*/ 709 w 943"/>
                <a:gd name="T67" fmla="*/ 288 h 903"/>
                <a:gd name="T68" fmla="*/ 732 w 943"/>
                <a:gd name="T69" fmla="*/ 328 h 903"/>
                <a:gd name="T70" fmla="*/ 831 w 943"/>
                <a:gd name="T71" fmla="*/ 442 h 903"/>
                <a:gd name="T72" fmla="*/ 874 w 943"/>
                <a:gd name="T73" fmla="*/ 557 h 903"/>
                <a:gd name="T74" fmla="*/ 820 w 943"/>
                <a:gd name="T75" fmla="*/ 596 h 903"/>
                <a:gd name="T76" fmla="*/ 741 w 943"/>
                <a:gd name="T77" fmla="*/ 610 h 903"/>
                <a:gd name="T78" fmla="*/ 746 w 943"/>
                <a:gd name="T79" fmla="*/ 575 h 903"/>
                <a:gd name="T80" fmla="*/ 797 w 943"/>
                <a:gd name="T81" fmla="*/ 548 h 903"/>
                <a:gd name="T82" fmla="*/ 797 w 943"/>
                <a:gd name="T83" fmla="*/ 524 h 903"/>
                <a:gd name="T84" fmla="*/ 762 w 943"/>
                <a:gd name="T85" fmla="*/ 484 h 903"/>
                <a:gd name="T86" fmla="*/ 734 w 943"/>
                <a:gd name="T87" fmla="*/ 489 h 903"/>
                <a:gd name="T88" fmla="*/ 704 w 943"/>
                <a:gd name="T89" fmla="*/ 777 h 903"/>
                <a:gd name="T90" fmla="*/ 701 w 943"/>
                <a:gd name="T91" fmla="*/ 903 h 903"/>
                <a:gd name="T92" fmla="*/ 724 w 943"/>
                <a:gd name="T93" fmla="*/ 903 h 903"/>
                <a:gd name="T94" fmla="*/ 724 w 943"/>
                <a:gd name="T95" fmla="*/ 865 h 903"/>
                <a:gd name="T96" fmla="*/ 736 w 943"/>
                <a:gd name="T97" fmla="*/ 642 h 903"/>
                <a:gd name="T98" fmla="*/ 902 w 943"/>
                <a:gd name="T99" fmla="*/ 578 h 903"/>
                <a:gd name="T100" fmla="*/ 779 w 943"/>
                <a:gd name="T101" fmla="*/ 319 h 903"/>
                <a:gd name="T102" fmla="*/ 764 w 943"/>
                <a:gd name="T103" fmla="*/ 305 h 903"/>
                <a:gd name="T104" fmla="*/ 871 w 943"/>
                <a:gd name="T105" fmla="*/ 156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3" h="903">
                  <a:moveTo>
                    <a:pt x="754" y="540"/>
                  </a:moveTo>
                  <a:cubicBezTo>
                    <a:pt x="756" y="517"/>
                    <a:pt x="756" y="517"/>
                    <a:pt x="756" y="517"/>
                  </a:cubicBezTo>
                  <a:cubicBezTo>
                    <a:pt x="775" y="532"/>
                    <a:pt x="775" y="532"/>
                    <a:pt x="775" y="532"/>
                  </a:cubicBezTo>
                  <a:lnTo>
                    <a:pt x="754" y="540"/>
                  </a:lnTo>
                  <a:close/>
                  <a:moveTo>
                    <a:pt x="871" y="156"/>
                  </a:moveTo>
                  <a:cubicBezTo>
                    <a:pt x="871" y="70"/>
                    <a:pt x="801" y="0"/>
                    <a:pt x="714" y="0"/>
                  </a:cubicBezTo>
                  <a:cubicBezTo>
                    <a:pt x="628" y="0"/>
                    <a:pt x="558" y="70"/>
                    <a:pt x="558" y="156"/>
                  </a:cubicBezTo>
                  <a:cubicBezTo>
                    <a:pt x="558" y="176"/>
                    <a:pt x="562" y="194"/>
                    <a:pt x="568" y="211"/>
                  </a:cubicBezTo>
                  <a:cubicBezTo>
                    <a:pt x="568" y="211"/>
                    <a:pt x="568" y="211"/>
                    <a:pt x="568" y="211"/>
                  </a:cubicBezTo>
                  <a:cubicBezTo>
                    <a:pt x="147" y="101"/>
                    <a:pt x="147" y="101"/>
                    <a:pt x="147" y="101"/>
                  </a:cubicBezTo>
                  <a:cubicBezTo>
                    <a:pt x="147" y="101"/>
                    <a:pt x="39" y="57"/>
                    <a:pt x="19" y="126"/>
                  </a:cubicBezTo>
                  <a:cubicBezTo>
                    <a:pt x="0" y="196"/>
                    <a:pt x="125" y="203"/>
                    <a:pt x="125" y="203"/>
                  </a:cubicBezTo>
                  <a:cubicBezTo>
                    <a:pt x="125" y="203"/>
                    <a:pt x="457" y="309"/>
                    <a:pt x="464" y="314"/>
                  </a:cubicBezTo>
                  <a:cubicBezTo>
                    <a:pt x="471" y="319"/>
                    <a:pt x="476" y="338"/>
                    <a:pt x="476" y="338"/>
                  </a:cubicBezTo>
                  <a:cubicBezTo>
                    <a:pt x="476" y="338"/>
                    <a:pt x="455" y="420"/>
                    <a:pt x="426" y="530"/>
                  </a:cubicBezTo>
                  <a:cubicBezTo>
                    <a:pt x="397" y="641"/>
                    <a:pt x="369" y="903"/>
                    <a:pt x="369" y="903"/>
                  </a:cubicBezTo>
                  <a:cubicBezTo>
                    <a:pt x="400" y="903"/>
                    <a:pt x="400" y="903"/>
                    <a:pt x="400" y="903"/>
                  </a:cubicBezTo>
                  <a:cubicBezTo>
                    <a:pt x="403" y="878"/>
                    <a:pt x="415" y="793"/>
                    <a:pt x="422" y="744"/>
                  </a:cubicBezTo>
                  <a:cubicBezTo>
                    <a:pt x="429" y="687"/>
                    <a:pt x="450" y="556"/>
                    <a:pt x="469" y="483"/>
                  </a:cubicBezTo>
                  <a:cubicBezTo>
                    <a:pt x="488" y="411"/>
                    <a:pt x="512" y="347"/>
                    <a:pt x="508" y="331"/>
                  </a:cubicBezTo>
                  <a:cubicBezTo>
                    <a:pt x="504" y="315"/>
                    <a:pt x="494" y="294"/>
                    <a:pt x="474" y="284"/>
                  </a:cubicBezTo>
                  <a:cubicBezTo>
                    <a:pt x="454" y="274"/>
                    <a:pt x="134" y="170"/>
                    <a:pt x="125" y="169"/>
                  </a:cubicBezTo>
                  <a:cubicBezTo>
                    <a:pt x="116" y="168"/>
                    <a:pt x="34" y="163"/>
                    <a:pt x="45" y="137"/>
                  </a:cubicBezTo>
                  <a:cubicBezTo>
                    <a:pt x="56" y="111"/>
                    <a:pt x="87" y="113"/>
                    <a:pt x="110" y="120"/>
                  </a:cubicBezTo>
                  <a:cubicBezTo>
                    <a:pt x="132" y="128"/>
                    <a:pt x="402" y="199"/>
                    <a:pt x="402" y="199"/>
                  </a:cubicBezTo>
                  <a:cubicBezTo>
                    <a:pt x="574" y="251"/>
                    <a:pt x="574" y="251"/>
                    <a:pt x="574" y="251"/>
                  </a:cubicBezTo>
                  <a:cubicBezTo>
                    <a:pt x="574" y="251"/>
                    <a:pt x="613" y="263"/>
                    <a:pt x="613" y="248"/>
                  </a:cubicBezTo>
                  <a:cubicBezTo>
                    <a:pt x="613" y="236"/>
                    <a:pt x="610" y="226"/>
                    <a:pt x="608" y="222"/>
                  </a:cubicBezTo>
                  <a:cubicBezTo>
                    <a:pt x="596" y="203"/>
                    <a:pt x="589" y="181"/>
                    <a:pt x="589" y="156"/>
                  </a:cubicBezTo>
                  <a:cubicBezTo>
                    <a:pt x="589" y="87"/>
                    <a:pt x="645" y="31"/>
                    <a:pt x="714" y="31"/>
                  </a:cubicBezTo>
                  <a:cubicBezTo>
                    <a:pt x="783" y="31"/>
                    <a:pt x="839" y="87"/>
                    <a:pt x="839" y="156"/>
                  </a:cubicBezTo>
                  <a:cubicBezTo>
                    <a:pt x="839" y="226"/>
                    <a:pt x="783" y="281"/>
                    <a:pt x="714" y="281"/>
                  </a:cubicBezTo>
                  <a:cubicBezTo>
                    <a:pt x="714" y="281"/>
                    <a:pt x="714" y="281"/>
                    <a:pt x="714" y="281"/>
                  </a:cubicBezTo>
                  <a:cubicBezTo>
                    <a:pt x="712" y="282"/>
                    <a:pt x="711" y="284"/>
                    <a:pt x="709" y="288"/>
                  </a:cubicBezTo>
                  <a:cubicBezTo>
                    <a:pt x="704" y="298"/>
                    <a:pt x="711" y="310"/>
                    <a:pt x="732" y="328"/>
                  </a:cubicBezTo>
                  <a:cubicBezTo>
                    <a:pt x="753" y="346"/>
                    <a:pt x="808" y="401"/>
                    <a:pt x="831" y="442"/>
                  </a:cubicBezTo>
                  <a:cubicBezTo>
                    <a:pt x="854" y="483"/>
                    <a:pt x="884" y="539"/>
                    <a:pt x="874" y="557"/>
                  </a:cubicBezTo>
                  <a:cubicBezTo>
                    <a:pt x="865" y="575"/>
                    <a:pt x="841" y="587"/>
                    <a:pt x="820" y="596"/>
                  </a:cubicBezTo>
                  <a:cubicBezTo>
                    <a:pt x="800" y="604"/>
                    <a:pt x="741" y="610"/>
                    <a:pt x="741" y="610"/>
                  </a:cubicBezTo>
                  <a:cubicBezTo>
                    <a:pt x="746" y="575"/>
                    <a:pt x="746" y="575"/>
                    <a:pt x="746" y="575"/>
                  </a:cubicBezTo>
                  <a:cubicBezTo>
                    <a:pt x="746" y="575"/>
                    <a:pt x="787" y="554"/>
                    <a:pt x="797" y="548"/>
                  </a:cubicBezTo>
                  <a:cubicBezTo>
                    <a:pt x="808" y="543"/>
                    <a:pt x="807" y="536"/>
                    <a:pt x="797" y="524"/>
                  </a:cubicBezTo>
                  <a:cubicBezTo>
                    <a:pt x="788" y="512"/>
                    <a:pt x="770" y="493"/>
                    <a:pt x="762" y="484"/>
                  </a:cubicBezTo>
                  <a:cubicBezTo>
                    <a:pt x="754" y="475"/>
                    <a:pt x="734" y="470"/>
                    <a:pt x="734" y="489"/>
                  </a:cubicBezTo>
                  <a:cubicBezTo>
                    <a:pt x="733" y="509"/>
                    <a:pt x="705" y="696"/>
                    <a:pt x="704" y="777"/>
                  </a:cubicBezTo>
                  <a:cubicBezTo>
                    <a:pt x="703" y="834"/>
                    <a:pt x="701" y="880"/>
                    <a:pt x="701" y="903"/>
                  </a:cubicBezTo>
                  <a:cubicBezTo>
                    <a:pt x="724" y="903"/>
                    <a:pt x="724" y="903"/>
                    <a:pt x="724" y="903"/>
                  </a:cubicBezTo>
                  <a:cubicBezTo>
                    <a:pt x="724" y="865"/>
                    <a:pt x="724" y="865"/>
                    <a:pt x="724" y="865"/>
                  </a:cubicBezTo>
                  <a:cubicBezTo>
                    <a:pt x="724" y="809"/>
                    <a:pt x="736" y="642"/>
                    <a:pt x="736" y="642"/>
                  </a:cubicBezTo>
                  <a:cubicBezTo>
                    <a:pt x="736" y="642"/>
                    <a:pt x="861" y="619"/>
                    <a:pt x="902" y="578"/>
                  </a:cubicBezTo>
                  <a:cubicBezTo>
                    <a:pt x="943" y="538"/>
                    <a:pt x="820" y="366"/>
                    <a:pt x="779" y="319"/>
                  </a:cubicBezTo>
                  <a:cubicBezTo>
                    <a:pt x="775" y="314"/>
                    <a:pt x="770" y="309"/>
                    <a:pt x="764" y="305"/>
                  </a:cubicBezTo>
                  <a:cubicBezTo>
                    <a:pt x="826" y="284"/>
                    <a:pt x="871" y="225"/>
                    <a:pt x="871" y="156"/>
                  </a:cubicBezTo>
                </a:path>
              </a:pathLst>
            </a:custGeom>
            <a:solidFill>
              <a:srgbClr val="1A68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p:cNvSpPr>
              <a:spLocks/>
            </p:cNvSpPr>
            <p:nvPr userDrawn="1"/>
          </p:nvSpPr>
          <p:spPr bwMode="auto">
            <a:xfrm>
              <a:off x="2909" y="2407"/>
              <a:ext cx="387" cy="251"/>
            </a:xfrm>
            <a:custGeom>
              <a:avLst/>
              <a:gdLst>
                <a:gd name="T0" fmla="*/ 193 w 193"/>
                <a:gd name="T1" fmla="*/ 108 h 125"/>
                <a:gd name="T2" fmla="*/ 26 w 193"/>
                <a:gd name="T3" fmla="*/ 6 h 125"/>
                <a:gd name="T4" fmla="*/ 23 w 193"/>
                <a:gd name="T5" fmla="*/ 31 h 125"/>
                <a:gd name="T6" fmla="*/ 177 w 193"/>
                <a:gd name="T7" fmla="*/ 125 h 125"/>
                <a:gd name="T8" fmla="*/ 193 w 193"/>
                <a:gd name="T9" fmla="*/ 110 h 125"/>
                <a:gd name="T10" fmla="*/ 193 w 193"/>
                <a:gd name="T11" fmla="*/ 108 h 125"/>
              </a:gdLst>
              <a:ahLst/>
              <a:cxnLst>
                <a:cxn ang="0">
                  <a:pos x="T0" y="T1"/>
                </a:cxn>
                <a:cxn ang="0">
                  <a:pos x="T2" y="T3"/>
                </a:cxn>
                <a:cxn ang="0">
                  <a:pos x="T4" y="T5"/>
                </a:cxn>
                <a:cxn ang="0">
                  <a:pos x="T6" y="T7"/>
                </a:cxn>
                <a:cxn ang="0">
                  <a:pos x="T8" y="T9"/>
                </a:cxn>
                <a:cxn ang="0">
                  <a:pos x="T10" y="T11"/>
                </a:cxn>
              </a:cxnLst>
              <a:rect l="0" t="0" r="r" b="b"/>
              <a:pathLst>
                <a:path w="193" h="125">
                  <a:moveTo>
                    <a:pt x="193" y="108"/>
                  </a:moveTo>
                  <a:cubicBezTo>
                    <a:pt x="193" y="108"/>
                    <a:pt x="37" y="12"/>
                    <a:pt x="26" y="6"/>
                  </a:cubicBezTo>
                  <a:cubicBezTo>
                    <a:pt x="16" y="0"/>
                    <a:pt x="0" y="18"/>
                    <a:pt x="23" y="31"/>
                  </a:cubicBezTo>
                  <a:cubicBezTo>
                    <a:pt x="46" y="44"/>
                    <a:pt x="177" y="125"/>
                    <a:pt x="177" y="125"/>
                  </a:cubicBezTo>
                  <a:cubicBezTo>
                    <a:pt x="193" y="110"/>
                    <a:pt x="193" y="110"/>
                    <a:pt x="193" y="110"/>
                  </a:cubicBezTo>
                  <a:lnTo>
                    <a:pt x="193" y="108"/>
                  </a:lnTo>
                  <a:close/>
                </a:path>
              </a:pathLst>
            </a:custGeom>
            <a:solidFill>
              <a:srgbClr val="1A68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p:cNvSpPr>
            <p:nvPr userDrawn="1"/>
          </p:nvSpPr>
          <p:spPr bwMode="auto">
            <a:xfrm>
              <a:off x="4472" y="2734"/>
              <a:ext cx="214" cy="160"/>
            </a:xfrm>
            <a:custGeom>
              <a:avLst/>
              <a:gdLst>
                <a:gd name="T0" fmla="*/ 0 w 107"/>
                <a:gd name="T1" fmla="*/ 0 h 80"/>
                <a:gd name="T2" fmla="*/ 56 w 107"/>
                <a:gd name="T3" fmla="*/ 25 h 80"/>
                <a:gd name="T4" fmla="*/ 107 w 107"/>
                <a:gd name="T5" fmla="*/ 63 h 80"/>
                <a:gd name="T6" fmla="*/ 31 w 107"/>
                <a:gd name="T7" fmla="*/ 68 h 80"/>
                <a:gd name="T8" fmla="*/ 0 w 107"/>
                <a:gd name="T9" fmla="*/ 0 h 80"/>
              </a:gdLst>
              <a:ahLst/>
              <a:cxnLst>
                <a:cxn ang="0">
                  <a:pos x="T0" y="T1"/>
                </a:cxn>
                <a:cxn ang="0">
                  <a:pos x="T2" y="T3"/>
                </a:cxn>
                <a:cxn ang="0">
                  <a:pos x="T4" y="T5"/>
                </a:cxn>
                <a:cxn ang="0">
                  <a:pos x="T6" y="T7"/>
                </a:cxn>
                <a:cxn ang="0">
                  <a:pos x="T8" y="T9"/>
                </a:cxn>
              </a:cxnLst>
              <a:rect l="0" t="0" r="r" b="b"/>
              <a:pathLst>
                <a:path w="107" h="80">
                  <a:moveTo>
                    <a:pt x="0" y="0"/>
                  </a:moveTo>
                  <a:cubicBezTo>
                    <a:pt x="0" y="0"/>
                    <a:pt x="37" y="16"/>
                    <a:pt x="56" y="25"/>
                  </a:cubicBezTo>
                  <a:cubicBezTo>
                    <a:pt x="76" y="35"/>
                    <a:pt x="107" y="63"/>
                    <a:pt x="107" y="63"/>
                  </a:cubicBezTo>
                  <a:cubicBezTo>
                    <a:pt x="107" y="63"/>
                    <a:pt x="53" y="80"/>
                    <a:pt x="31" y="68"/>
                  </a:cubicBezTo>
                  <a:cubicBezTo>
                    <a:pt x="10" y="56"/>
                    <a:pt x="0" y="0"/>
                    <a:pt x="0" y="0"/>
                  </a:cubicBezTo>
                </a:path>
              </a:pathLst>
            </a:custGeom>
            <a:solidFill>
              <a:srgbClr val="1A68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bk object 17"/>
          <p:cNvSpPr/>
          <p:nvPr userDrawn="1"/>
        </p:nvSpPr>
        <p:spPr>
          <a:xfrm>
            <a:off x="0" y="6741007"/>
            <a:ext cx="9144000" cy="116992"/>
          </a:xfrm>
          <a:prstGeom prst="rect">
            <a:avLst/>
          </a:prstGeom>
          <a:blipFill>
            <a:blip r:embed="rId1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16628041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makorrishon.co.il/news/260631/"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globes.co.il/news/article.aspx?did=1001345387"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ideo" Target="https://www.youtube.com/embed/FxAppcduojk?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ynet.co.il/news/article/B1yUBo9gw"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21.emf"/><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ideo" Target="https://www.youtube.com/embed/eKBK8Yd071A?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ideo" Target="https://www.youtube.com/embed/s0FYFO3ULU8?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bk object 16"/>
          <p:cNvSpPr/>
          <p:nvPr/>
        </p:nvSpPr>
        <p:spPr>
          <a:xfrm>
            <a:off x="-716" y="1516253"/>
            <a:ext cx="9144000" cy="5265547"/>
          </a:xfrm>
          <a:custGeom>
            <a:avLst/>
            <a:gdLst/>
            <a:ahLst/>
            <a:cxnLst/>
            <a:rect l="l" t="t" r="r" b="b"/>
            <a:pathLst>
              <a:path w="9144000" h="5670550">
                <a:moveTo>
                  <a:pt x="0" y="5670003"/>
                </a:moveTo>
                <a:lnTo>
                  <a:pt x="9144000" y="5670003"/>
                </a:lnTo>
                <a:lnTo>
                  <a:pt x="9144000" y="0"/>
                </a:lnTo>
                <a:lnTo>
                  <a:pt x="0" y="0"/>
                </a:lnTo>
                <a:lnTo>
                  <a:pt x="0" y="5670003"/>
                </a:lnTo>
                <a:close/>
              </a:path>
            </a:pathLst>
          </a:custGeom>
          <a:solidFill>
            <a:srgbClr val="D7E3DB"/>
          </a:solidFill>
        </p:spPr>
        <p:txBody>
          <a:bodyPr wrap="square" lIns="0" tIns="0" rIns="0" bIns="0" rtlCol="0"/>
          <a:lstStyle/>
          <a:p>
            <a:endParaRPr dirty="0"/>
          </a:p>
        </p:txBody>
      </p:sp>
      <p:sp>
        <p:nvSpPr>
          <p:cNvPr id="41" name="bk object 17"/>
          <p:cNvSpPr/>
          <p:nvPr/>
        </p:nvSpPr>
        <p:spPr>
          <a:xfrm>
            <a:off x="0" y="6741007"/>
            <a:ext cx="9144000" cy="116992"/>
          </a:xfrm>
          <a:prstGeom prst="rect">
            <a:avLst/>
          </a:prstGeom>
          <a:blipFill>
            <a:blip r:embed="rId3" cstate="print"/>
            <a:stretch>
              <a:fillRect/>
            </a:stretch>
          </a:blipFill>
        </p:spPr>
        <p:txBody>
          <a:bodyPr wrap="square" lIns="0" tIns="0" rIns="0" bIns="0" rtlCol="0"/>
          <a:lstStyle/>
          <a:p>
            <a:endParaRPr dirty="0"/>
          </a:p>
        </p:txBody>
      </p:sp>
      <p:grpSp>
        <p:nvGrpSpPr>
          <p:cNvPr id="17" name="קבוצה 16"/>
          <p:cNvGrpSpPr/>
          <p:nvPr/>
        </p:nvGrpSpPr>
        <p:grpSpPr>
          <a:xfrm>
            <a:off x="304800" y="228600"/>
            <a:ext cx="8382000" cy="1043675"/>
            <a:chOff x="304800" y="1292893"/>
            <a:chExt cx="7604125" cy="946819"/>
          </a:xfrm>
        </p:grpSpPr>
        <p:grpSp>
          <p:nvGrpSpPr>
            <p:cNvPr id="18" name="קבוצה 17">
              <a:extLst>
                <a:ext uri="{FF2B5EF4-FFF2-40B4-BE49-F238E27FC236}">
                  <a16:creationId xmlns:a16="http://schemas.microsoft.com/office/drawing/2014/main" id="{20F42042-91A2-4634-B6EF-A37E601E89C8}"/>
                </a:ext>
              </a:extLst>
            </p:cNvPr>
            <p:cNvGrpSpPr/>
            <p:nvPr/>
          </p:nvGrpSpPr>
          <p:grpSpPr>
            <a:xfrm>
              <a:off x="5410200" y="1292893"/>
              <a:ext cx="2498725" cy="858838"/>
              <a:chOff x="5421313" y="3530600"/>
              <a:chExt cx="2498725" cy="858838"/>
            </a:xfrm>
          </p:grpSpPr>
          <p:sp>
            <p:nvSpPr>
              <p:cNvPr id="20" name="Freeform 30">
                <a:extLst>
                  <a:ext uri="{FF2B5EF4-FFF2-40B4-BE49-F238E27FC236}">
                    <a16:creationId xmlns:a16="http://schemas.microsoft.com/office/drawing/2014/main" id="{78B8274C-4BAA-4BDE-B46C-9B7A234FF141}"/>
                  </a:ext>
                </a:extLst>
              </p:cNvPr>
              <p:cNvSpPr>
                <a:spLocks noEditPoints="1"/>
              </p:cNvSpPr>
              <p:nvPr userDrawn="1"/>
            </p:nvSpPr>
            <p:spPr bwMode="auto">
              <a:xfrm>
                <a:off x="5726113" y="3860800"/>
                <a:ext cx="1612900" cy="120650"/>
              </a:xfrm>
              <a:custGeom>
                <a:avLst/>
                <a:gdLst>
                  <a:gd name="T0" fmla="*/ 984 w 1016"/>
                  <a:gd name="T1" fmla="*/ 47 h 76"/>
                  <a:gd name="T2" fmla="*/ 1012 w 1016"/>
                  <a:gd name="T3" fmla="*/ 39 h 76"/>
                  <a:gd name="T4" fmla="*/ 974 w 1016"/>
                  <a:gd name="T5" fmla="*/ 35 h 76"/>
                  <a:gd name="T6" fmla="*/ 955 w 1016"/>
                  <a:gd name="T7" fmla="*/ 49 h 76"/>
                  <a:gd name="T8" fmla="*/ 937 w 1016"/>
                  <a:gd name="T9" fmla="*/ 41 h 76"/>
                  <a:gd name="T10" fmla="*/ 918 w 1016"/>
                  <a:gd name="T11" fmla="*/ 31 h 76"/>
                  <a:gd name="T12" fmla="*/ 909 w 1016"/>
                  <a:gd name="T13" fmla="*/ 27 h 76"/>
                  <a:gd name="T14" fmla="*/ 889 w 1016"/>
                  <a:gd name="T15" fmla="*/ 64 h 76"/>
                  <a:gd name="T16" fmla="*/ 860 w 1016"/>
                  <a:gd name="T17" fmla="*/ 27 h 76"/>
                  <a:gd name="T18" fmla="*/ 857 w 1016"/>
                  <a:gd name="T19" fmla="*/ 33 h 76"/>
                  <a:gd name="T20" fmla="*/ 849 w 1016"/>
                  <a:gd name="T21" fmla="*/ 66 h 76"/>
                  <a:gd name="T22" fmla="*/ 841 w 1016"/>
                  <a:gd name="T23" fmla="*/ 66 h 76"/>
                  <a:gd name="T24" fmla="*/ 780 w 1016"/>
                  <a:gd name="T25" fmla="*/ 39 h 76"/>
                  <a:gd name="T26" fmla="*/ 808 w 1016"/>
                  <a:gd name="T27" fmla="*/ 74 h 76"/>
                  <a:gd name="T28" fmla="*/ 760 w 1016"/>
                  <a:gd name="T29" fmla="*/ 39 h 76"/>
                  <a:gd name="T30" fmla="*/ 770 w 1016"/>
                  <a:gd name="T31" fmla="*/ 31 h 76"/>
                  <a:gd name="T32" fmla="*/ 726 w 1016"/>
                  <a:gd name="T33" fmla="*/ 35 h 76"/>
                  <a:gd name="T34" fmla="*/ 718 w 1016"/>
                  <a:gd name="T35" fmla="*/ 55 h 76"/>
                  <a:gd name="T36" fmla="*/ 656 w 1016"/>
                  <a:gd name="T37" fmla="*/ 31 h 76"/>
                  <a:gd name="T38" fmla="*/ 674 w 1016"/>
                  <a:gd name="T39" fmla="*/ 39 h 76"/>
                  <a:gd name="T40" fmla="*/ 656 w 1016"/>
                  <a:gd name="T41" fmla="*/ 31 h 76"/>
                  <a:gd name="T42" fmla="*/ 616 w 1016"/>
                  <a:gd name="T43" fmla="*/ 47 h 76"/>
                  <a:gd name="T44" fmla="*/ 645 w 1016"/>
                  <a:gd name="T45" fmla="*/ 39 h 76"/>
                  <a:gd name="T46" fmla="*/ 606 w 1016"/>
                  <a:gd name="T47" fmla="*/ 35 h 76"/>
                  <a:gd name="T48" fmla="*/ 537 w 1016"/>
                  <a:gd name="T49" fmla="*/ 51 h 76"/>
                  <a:gd name="T50" fmla="*/ 572 w 1016"/>
                  <a:gd name="T51" fmla="*/ 74 h 76"/>
                  <a:gd name="T52" fmla="*/ 539 w 1016"/>
                  <a:gd name="T53" fmla="*/ 27 h 76"/>
                  <a:gd name="T54" fmla="*/ 514 w 1016"/>
                  <a:gd name="T55" fmla="*/ 64 h 76"/>
                  <a:gd name="T56" fmla="*/ 485 w 1016"/>
                  <a:gd name="T57" fmla="*/ 68 h 76"/>
                  <a:gd name="T58" fmla="*/ 452 w 1016"/>
                  <a:gd name="T59" fmla="*/ 31 h 76"/>
                  <a:gd name="T60" fmla="*/ 443 w 1016"/>
                  <a:gd name="T61" fmla="*/ 74 h 76"/>
                  <a:gd name="T62" fmla="*/ 445 w 1016"/>
                  <a:gd name="T63" fmla="*/ 35 h 76"/>
                  <a:gd name="T64" fmla="*/ 410 w 1016"/>
                  <a:gd name="T65" fmla="*/ 31 h 76"/>
                  <a:gd name="T66" fmla="*/ 406 w 1016"/>
                  <a:gd name="T67" fmla="*/ 39 h 76"/>
                  <a:gd name="T68" fmla="*/ 389 w 1016"/>
                  <a:gd name="T69" fmla="*/ 37 h 76"/>
                  <a:gd name="T70" fmla="*/ 337 w 1016"/>
                  <a:gd name="T71" fmla="*/ 66 h 76"/>
                  <a:gd name="T72" fmla="*/ 364 w 1016"/>
                  <a:gd name="T73" fmla="*/ 39 h 76"/>
                  <a:gd name="T74" fmla="*/ 373 w 1016"/>
                  <a:gd name="T75" fmla="*/ 31 h 76"/>
                  <a:gd name="T76" fmla="*/ 269 w 1016"/>
                  <a:gd name="T77" fmla="*/ 27 h 76"/>
                  <a:gd name="T78" fmla="*/ 298 w 1016"/>
                  <a:gd name="T79" fmla="*/ 74 h 76"/>
                  <a:gd name="T80" fmla="*/ 266 w 1016"/>
                  <a:gd name="T81" fmla="*/ 39 h 76"/>
                  <a:gd name="T82" fmla="*/ 254 w 1016"/>
                  <a:gd name="T83" fmla="*/ 55 h 76"/>
                  <a:gd name="T84" fmla="*/ 202 w 1016"/>
                  <a:gd name="T85" fmla="*/ 39 h 76"/>
                  <a:gd name="T86" fmla="*/ 231 w 1016"/>
                  <a:gd name="T87" fmla="*/ 74 h 76"/>
                  <a:gd name="T88" fmla="*/ 191 w 1016"/>
                  <a:gd name="T89" fmla="*/ 31 h 76"/>
                  <a:gd name="T90" fmla="*/ 181 w 1016"/>
                  <a:gd name="T91" fmla="*/ 27 h 76"/>
                  <a:gd name="T92" fmla="*/ 152 w 1016"/>
                  <a:gd name="T93" fmla="*/ 33 h 76"/>
                  <a:gd name="T94" fmla="*/ 131 w 1016"/>
                  <a:gd name="T95" fmla="*/ 76 h 76"/>
                  <a:gd name="T96" fmla="*/ 85 w 1016"/>
                  <a:gd name="T97" fmla="*/ 0 h 76"/>
                  <a:gd name="T98" fmla="*/ 89 w 1016"/>
                  <a:gd name="T99" fmla="*/ 72 h 76"/>
                  <a:gd name="T100" fmla="*/ 67 w 1016"/>
                  <a:gd name="T101" fmla="*/ 31 h 76"/>
                  <a:gd name="T102" fmla="*/ 56 w 1016"/>
                  <a:gd name="T103" fmla="*/ 27 h 76"/>
                  <a:gd name="T104" fmla="*/ 37 w 1016"/>
                  <a:gd name="T105" fmla="*/ 66 h 76"/>
                  <a:gd name="T106" fmla="*/ 4 w 1016"/>
                  <a:gd name="T107" fmla="*/ 39 h 76"/>
                  <a:gd name="T108" fmla="*/ 44 w 1016"/>
                  <a:gd name="T109" fmla="*/ 3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16" h="76">
                    <a:moveTo>
                      <a:pt x="984" y="47"/>
                    </a:moveTo>
                    <a:lnTo>
                      <a:pt x="984" y="74"/>
                    </a:lnTo>
                    <a:lnTo>
                      <a:pt x="978" y="74"/>
                    </a:lnTo>
                    <a:lnTo>
                      <a:pt x="978" y="51"/>
                    </a:lnTo>
                    <a:lnTo>
                      <a:pt x="984" y="47"/>
                    </a:lnTo>
                    <a:close/>
                    <a:moveTo>
                      <a:pt x="978" y="39"/>
                    </a:moveTo>
                    <a:lnTo>
                      <a:pt x="1007" y="39"/>
                    </a:lnTo>
                    <a:lnTo>
                      <a:pt x="1007" y="74"/>
                    </a:lnTo>
                    <a:lnTo>
                      <a:pt x="1012" y="74"/>
                    </a:lnTo>
                    <a:lnTo>
                      <a:pt x="1012" y="39"/>
                    </a:lnTo>
                    <a:lnTo>
                      <a:pt x="1014" y="37"/>
                    </a:lnTo>
                    <a:lnTo>
                      <a:pt x="1016" y="31"/>
                    </a:lnTo>
                    <a:lnTo>
                      <a:pt x="982" y="31"/>
                    </a:lnTo>
                    <a:lnTo>
                      <a:pt x="980" y="27"/>
                    </a:lnTo>
                    <a:lnTo>
                      <a:pt x="974" y="35"/>
                    </a:lnTo>
                    <a:lnTo>
                      <a:pt x="978" y="39"/>
                    </a:lnTo>
                    <a:close/>
                    <a:moveTo>
                      <a:pt x="960" y="57"/>
                    </a:moveTo>
                    <a:lnTo>
                      <a:pt x="966" y="31"/>
                    </a:lnTo>
                    <a:lnTo>
                      <a:pt x="959" y="31"/>
                    </a:lnTo>
                    <a:lnTo>
                      <a:pt x="955" y="49"/>
                    </a:lnTo>
                    <a:lnTo>
                      <a:pt x="937" y="27"/>
                    </a:lnTo>
                    <a:lnTo>
                      <a:pt x="934" y="31"/>
                    </a:lnTo>
                    <a:lnTo>
                      <a:pt x="926" y="74"/>
                    </a:lnTo>
                    <a:lnTo>
                      <a:pt x="934" y="74"/>
                    </a:lnTo>
                    <a:lnTo>
                      <a:pt x="937" y="41"/>
                    </a:lnTo>
                    <a:lnTo>
                      <a:pt x="966" y="76"/>
                    </a:lnTo>
                    <a:lnTo>
                      <a:pt x="970" y="68"/>
                    </a:lnTo>
                    <a:lnTo>
                      <a:pt x="960" y="57"/>
                    </a:lnTo>
                    <a:close/>
                    <a:moveTo>
                      <a:pt x="909" y="27"/>
                    </a:moveTo>
                    <a:lnTo>
                      <a:pt x="918" y="31"/>
                    </a:lnTo>
                    <a:lnTo>
                      <a:pt x="918" y="74"/>
                    </a:lnTo>
                    <a:lnTo>
                      <a:pt x="910" y="74"/>
                    </a:lnTo>
                    <a:lnTo>
                      <a:pt x="910" y="37"/>
                    </a:lnTo>
                    <a:lnTo>
                      <a:pt x="903" y="33"/>
                    </a:lnTo>
                    <a:lnTo>
                      <a:pt x="909" y="27"/>
                    </a:lnTo>
                    <a:close/>
                    <a:moveTo>
                      <a:pt x="895" y="31"/>
                    </a:moveTo>
                    <a:lnTo>
                      <a:pt x="895" y="72"/>
                    </a:lnTo>
                    <a:lnTo>
                      <a:pt x="876" y="76"/>
                    </a:lnTo>
                    <a:lnTo>
                      <a:pt x="876" y="68"/>
                    </a:lnTo>
                    <a:lnTo>
                      <a:pt x="889" y="64"/>
                    </a:lnTo>
                    <a:lnTo>
                      <a:pt x="889" y="37"/>
                    </a:lnTo>
                    <a:lnTo>
                      <a:pt x="882" y="33"/>
                    </a:lnTo>
                    <a:lnTo>
                      <a:pt x="885" y="27"/>
                    </a:lnTo>
                    <a:lnTo>
                      <a:pt x="895" y="31"/>
                    </a:lnTo>
                    <a:close/>
                    <a:moveTo>
                      <a:pt x="860" y="27"/>
                    </a:moveTo>
                    <a:lnTo>
                      <a:pt x="870" y="31"/>
                    </a:lnTo>
                    <a:lnTo>
                      <a:pt x="870" y="55"/>
                    </a:lnTo>
                    <a:lnTo>
                      <a:pt x="864" y="55"/>
                    </a:lnTo>
                    <a:lnTo>
                      <a:pt x="864" y="37"/>
                    </a:lnTo>
                    <a:lnTo>
                      <a:pt x="857" y="33"/>
                    </a:lnTo>
                    <a:lnTo>
                      <a:pt x="860" y="27"/>
                    </a:lnTo>
                    <a:close/>
                    <a:moveTo>
                      <a:pt x="824" y="27"/>
                    </a:moveTo>
                    <a:lnTo>
                      <a:pt x="826" y="31"/>
                    </a:lnTo>
                    <a:lnTo>
                      <a:pt x="849" y="31"/>
                    </a:lnTo>
                    <a:lnTo>
                      <a:pt x="849" y="66"/>
                    </a:lnTo>
                    <a:lnTo>
                      <a:pt x="855" y="64"/>
                    </a:lnTo>
                    <a:lnTo>
                      <a:pt x="855" y="74"/>
                    </a:lnTo>
                    <a:lnTo>
                      <a:pt x="816" y="74"/>
                    </a:lnTo>
                    <a:lnTo>
                      <a:pt x="816" y="66"/>
                    </a:lnTo>
                    <a:lnTo>
                      <a:pt x="841" y="66"/>
                    </a:lnTo>
                    <a:lnTo>
                      <a:pt x="841" y="39"/>
                    </a:lnTo>
                    <a:lnTo>
                      <a:pt x="822" y="39"/>
                    </a:lnTo>
                    <a:lnTo>
                      <a:pt x="818" y="35"/>
                    </a:lnTo>
                    <a:lnTo>
                      <a:pt x="824" y="27"/>
                    </a:lnTo>
                    <a:close/>
                    <a:moveTo>
                      <a:pt x="780" y="39"/>
                    </a:moveTo>
                    <a:lnTo>
                      <a:pt x="776" y="35"/>
                    </a:lnTo>
                    <a:lnTo>
                      <a:pt x="781" y="27"/>
                    </a:lnTo>
                    <a:lnTo>
                      <a:pt x="783" y="31"/>
                    </a:lnTo>
                    <a:lnTo>
                      <a:pt x="808" y="31"/>
                    </a:lnTo>
                    <a:lnTo>
                      <a:pt x="808" y="74"/>
                    </a:lnTo>
                    <a:lnTo>
                      <a:pt x="801" y="74"/>
                    </a:lnTo>
                    <a:lnTo>
                      <a:pt x="801" y="39"/>
                    </a:lnTo>
                    <a:lnTo>
                      <a:pt x="780" y="39"/>
                    </a:lnTo>
                    <a:close/>
                    <a:moveTo>
                      <a:pt x="756" y="64"/>
                    </a:moveTo>
                    <a:lnTo>
                      <a:pt x="760" y="39"/>
                    </a:lnTo>
                    <a:lnTo>
                      <a:pt x="737" y="39"/>
                    </a:lnTo>
                    <a:lnTo>
                      <a:pt x="739" y="66"/>
                    </a:lnTo>
                    <a:lnTo>
                      <a:pt x="756" y="64"/>
                    </a:lnTo>
                    <a:close/>
                    <a:moveTo>
                      <a:pt x="733" y="31"/>
                    </a:moveTo>
                    <a:lnTo>
                      <a:pt x="770" y="31"/>
                    </a:lnTo>
                    <a:lnTo>
                      <a:pt x="762" y="70"/>
                    </a:lnTo>
                    <a:lnTo>
                      <a:pt x="733" y="76"/>
                    </a:lnTo>
                    <a:lnTo>
                      <a:pt x="730" y="39"/>
                    </a:lnTo>
                    <a:lnTo>
                      <a:pt x="728" y="39"/>
                    </a:lnTo>
                    <a:lnTo>
                      <a:pt x="726" y="35"/>
                    </a:lnTo>
                    <a:lnTo>
                      <a:pt x="730" y="27"/>
                    </a:lnTo>
                    <a:lnTo>
                      <a:pt x="733" y="31"/>
                    </a:lnTo>
                    <a:close/>
                    <a:moveTo>
                      <a:pt x="706" y="27"/>
                    </a:moveTo>
                    <a:lnTo>
                      <a:pt x="718" y="31"/>
                    </a:lnTo>
                    <a:lnTo>
                      <a:pt x="718" y="55"/>
                    </a:lnTo>
                    <a:lnTo>
                      <a:pt x="710" y="55"/>
                    </a:lnTo>
                    <a:lnTo>
                      <a:pt x="710" y="37"/>
                    </a:lnTo>
                    <a:lnTo>
                      <a:pt x="703" y="33"/>
                    </a:lnTo>
                    <a:lnTo>
                      <a:pt x="706" y="27"/>
                    </a:lnTo>
                    <a:close/>
                    <a:moveTo>
                      <a:pt x="656" y="31"/>
                    </a:moveTo>
                    <a:lnTo>
                      <a:pt x="660" y="76"/>
                    </a:lnTo>
                    <a:lnTo>
                      <a:pt x="691" y="70"/>
                    </a:lnTo>
                    <a:lnTo>
                      <a:pt x="697" y="31"/>
                    </a:lnTo>
                    <a:lnTo>
                      <a:pt x="678" y="31"/>
                    </a:lnTo>
                    <a:lnTo>
                      <a:pt x="674" y="39"/>
                    </a:lnTo>
                    <a:lnTo>
                      <a:pt x="689" y="39"/>
                    </a:lnTo>
                    <a:lnTo>
                      <a:pt x="685" y="63"/>
                    </a:lnTo>
                    <a:lnTo>
                      <a:pt x="666" y="66"/>
                    </a:lnTo>
                    <a:lnTo>
                      <a:pt x="662" y="27"/>
                    </a:lnTo>
                    <a:lnTo>
                      <a:pt x="656" y="31"/>
                    </a:lnTo>
                    <a:close/>
                    <a:moveTo>
                      <a:pt x="616" y="47"/>
                    </a:moveTo>
                    <a:lnTo>
                      <a:pt x="616" y="74"/>
                    </a:lnTo>
                    <a:lnTo>
                      <a:pt x="610" y="74"/>
                    </a:lnTo>
                    <a:lnTo>
                      <a:pt x="610" y="51"/>
                    </a:lnTo>
                    <a:lnTo>
                      <a:pt x="616" y="47"/>
                    </a:lnTo>
                    <a:close/>
                    <a:moveTo>
                      <a:pt x="610" y="39"/>
                    </a:moveTo>
                    <a:lnTo>
                      <a:pt x="637" y="39"/>
                    </a:lnTo>
                    <a:lnTo>
                      <a:pt x="637" y="74"/>
                    </a:lnTo>
                    <a:lnTo>
                      <a:pt x="645" y="74"/>
                    </a:lnTo>
                    <a:lnTo>
                      <a:pt x="645" y="39"/>
                    </a:lnTo>
                    <a:lnTo>
                      <a:pt x="647" y="37"/>
                    </a:lnTo>
                    <a:lnTo>
                      <a:pt x="649" y="31"/>
                    </a:lnTo>
                    <a:lnTo>
                      <a:pt x="614" y="31"/>
                    </a:lnTo>
                    <a:lnTo>
                      <a:pt x="612" y="27"/>
                    </a:lnTo>
                    <a:lnTo>
                      <a:pt x="606" y="35"/>
                    </a:lnTo>
                    <a:lnTo>
                      <a:pt x="610" y="39"/>
                    </a:lnTo>
                    <a:close/>
                    <a:moveTo>
                      <a:pt x="545" y="47"/>
                    </a:moveTo>
                    <a:lnTo>
                      <a:pt x="545" y="74"/>
                    </a:lnTo>
                    <a:lnTo>
                      <a:pt x="537" y="74"/>
                    </a:lnTo>
                    <a:lnTo>
                      <a:pt x="537" y="51"/>
                    </a:lnTo>
                    <a:lnTo>
                      <a:pt x="545" y="47"/>
                    </a:lnTo>
                    <a:close/>
                    <a:moveTo>
                      <a:pt x="537" y="39"/>
                    </a:moveTo>
                    <a:lnTo>
                      <a:pt x="566" y="39"/>
                    </a:lnTo>
                    <a:lnTo>
                      <a:pt x="566" y="74"/>
                    </a:lnTo>
                    <a:lnTo>
                      <a:pt x="572" y="74"/>
                    </a:lnTo>
                    <a:lnTo>
                      <a:pt x="572" y="39"/>
                    </a:lnTo>
                    <a:lnTo>
                      <a:pt x="576" y="37"/>
                    </a:lnTo>
                    <a:lnTo>
                      <a:pt x="576" y="31"/>
                    </a:lnTo>
                    <a:lnTo>
                      <a:pt x="543" y="31"/>
                    </a:lnTo>
                    <a:lnTo>
                      <a:pt x="539" y="27"/>
                    </a:lnTo>
                    <a:lnTo>
                      <a:pt x="535" y="35"/>
                    </a:lnTo>
                    <a:lnTo>
                      <a:pt x="537" y="39"/>
                    </a:lnTo>
                    <a:close/>
                    <a:moveTo>
                      <a:pt x="527" y="29"/>
                    </a:moveTo>
                    <a:lnTo>
                      <a:pt x="520" y="31"/>
                    </a:lnTo>
                    <a:lnTo>
                      <a:pt x="514" y="64"/>
                    </a:lnTo>
                    <a:lnTo>
                      <a:pt x="506" y="64"/>
                    </a:lnTo>
                    <a:lnTo>
                      <a:pt x="499" y="27"/>
                    </a:lnTo>
                    <a:lnTo>
                      <a:pt x="493" y="31"/>
                    </a:lnTo>
                    <a:lnTo>
                      <a:pt x="499" y="66"/>
                    </a:lnTo>
                    <a:lnTo>
                      <a:pt x="485" y="68"/>
                    </a:lnTo>
                    <a:lnTo>
                      <a:pt x="485" y="76"/>
                    </a:lnTo>
                    <a:lnTo>
                      <a:pt x="520" y="70"/>
                    </a:lnTo>
                    <a:lnTo>
                      <a:pt x="527" y="29"/>
                    </a:lnTo>
                    <a:close/>
                    <a:moveTo>
                      <a:pt x="450" y="27"/>
                    </a:moveTo>
                    <a:lnTo>
                      <a:pt x="452" y="31"/>
                    </a:lnTo>
                    <a:lnTo>
                      <a:pt x="475" y="31"/>
                    </a:lnTo>
                    <a:lnTo>
                      <a:pt x="475" y="66"/>
                    </a:lnTo>
                    <a:lnTo>
                      <a:pt x="481" y="64"/>
                    </a:lnTo>
                    <a:lnTo>
                      <a:pt x="481" y="74"/>
                    </a:lnTo>
                    <a:lnTo>
                      <a:pt x="443" y="74"/>
                    </a:lnTo>
                    <a:lnTo>
                      <a:pt x="443" y="66"/>
                    </a:lnTo>
                    <a:lnTo>
                      <a:pt x="468" y="66"/>
                    </a:lnTo>
                    <a:lnTo>
                      <a:pt x="468" y="39"/>
                    </a:lnTo>
                    <a:lnTo>
                      <a:pt x="448" y="39"/>
                    </a:lnTo>
                    <a:lnTo>
                      <a:pt x="445" y="35"/>
                    </a:lnTo>
                    <a:lnTo>
                      <a:pt x="450" y="27"/>
                    </a:lnTo>
                    <a:close/>
                    <a:moveTo>
                      <a:pt x="406" y="39"/>
                    </a:moveTo>
                    <a:lnTo>
                      <a:pt x="402" y="35"/>
                    </a:lnTo>
                    <a:lnTo>
                      <a:pt x="408" y="27"/>
                    </a:lnTo>
                    <a:lnTo>
                      <a:pt x="410" y="31"/>
                    </a:lnTo>
                    <a:lnTo>
                      <a:pt x="435" y="31"/>
                    </a:lnTo>
                    <a:lnTo>
                      <a:pt x="435" y="74"/>
                    </a:lnTo>
                    <a:lnTo>
                      <a:pt x="427" y="74"/>
                    </a:lnTo>
                    <a:lnTo>
                      <a:pt x="427" y="39"/>
                    </a:lnTo>
                    <a:lnTo>
                      <a:pt x="406" y="39"/>
                    </a:lnTo>
                    <a:close/>
                    <a:moveTo>
                      <a:pt x="385" y="27"/>
                    </a:moveTo>
                    <a:lnTo>
                      <a:pt x="395" y="31"/>
                    </a:lnTo>
                    <a:lnTo>
                      <a:pt x="395" y="55"/>
                    </a:lnTo>
                    <a:lnTo>
                      <a:pt x="389" y="55"/>
                    </a:lnTo>
                    <a:lnTo>
                      <a:pt x="389" y="37"/>
                    </a:lnTo>
                    <a:lnTo>
                      <a:pt x="381" y="33"/>
                    </a:lnTo>
                    <a:lnTo>
                      <a:pt x="385" y="27"/>
                    </a:lnTo>
                    <a:close/>
                    <a:moveTo>
                      <a:pt x="333" y="39"/>
                    </a:moveTo>
                    <a:lnTo>
                      <a:pt x="337" y="39"/>
                    </a:lnTo>
                    <a:lnTo>
                      <a:pt x="337" y="66"/>
                    </a:lnTo>
                    <a:lnTo>
                      <a:pt x="327" y="66"/>
                    </a:lnTo>
                    <a:lnTo>
                      <a:pt x="327" y="76"/>
                    </a:lnTo>
                    <a:lnTo>
                      <a:pt x="345" y="74"/>
                    </a:lnTo>
                    <a:lnTo>
                      <a:pt x="343" y="39"/>
                    </a:lnTo>
                    <a:lnTo>
                      <a:pt x="364" y="39"/>
                    </a:lnTo>
                    <a:lnTo>
                      <a:pt x="364" y="74"/>
                    </a:lnTo>
                    <a:lnTo>
                      <a:pt x="370" y="74"/>
                    </a:lnTo>
                    <a:lnTo>
                      <a:pt x="370" y="39"/>
                    </a:lnTo>
                    <a:lnTo>
                      <a:pt x="373" y="37"/>
                    </a:lnTo>
                    <a:lnTo>
                      <a:pt x="373" y="31"/>
                    </a:lnTo>
                    <a:lnTo>
                      <a:pt x="337" y="31"/>
                    </a:lnTo>
                    <a:lnTo>
                      <a:pt x="335" y="27"/>
                    </a:lnTo>
                    <a:lnTo>
                      <a:pt x="329" y="35"/>
                    </a:lnTo>
                    <a:lnTo>
                      <a:pt x="333" y="39"/>
                    </a:lnTo>
                    <a:close/>
                    <a:moveTo>
                      <a:pt x="269" y="27"/>
                    </a:moveTo>
                    <a:lnTo>
                      <a:pt x="271" y="31"/>
                    </a:lnTo>
                    <a:lnTo>
                      <a:pt x="293" y="31"/>
                    </a:lnTo>
                    <a:lnTo>
                      <a:pt x="293" y="66"/>
                    </a:lnTo>
                    <a:lnTo>
                      <a:pt x="298" y="64"/>
                    </a:lnTo>
                    <a:lnTo>
                      <a:pt x="298" y="74"/>
                    </a:lnTo>
                    <a:lnTo>
                      <a:pt x="262" y="74"/>
                    </a:lnTo>
                    <a:lnTo>
                      <a:pt x="262" y="66"/>
                    </a:lnTo>
                    <a:lnTo>
                      <a:pt x="287" y="66"/>
                    </a:lnTo>
                    <a:lnTo>
                      <a:pt x="287" y="39"/>
                    </a:lnTo>
                    <a:lnTo>
                      <a:pt x="266" y="39"/>
                    </a:lnTo>
                    <a:lnTo>
                      <a:pt x="264" y="35"/>
                    </a:lnTo>
                    <a:lnTo>
                      <a:pt x="269" y="27"/>
                    </a:lnTo>
                    <a:close/>
                    <a:moveTo>
                      <a:pt x="244" y="27"/>
                    </a:moveTo>
                    <a:lnTo>
                      <a:pt x="254" y="31"/>
                    </a:lnTo>
                    <a:lnTo>
                      <a:pt x="254" y="55"/>
                    </a:lnTo>
                    <a:lnTo>
                      <a:pt x="248" y="55"/>
                    </a:lnTo>
                    <a:lnTo>
                      <a:pt x="248" y="37"/>
                    </a:lnTo>
                    <a:lnTo>
                      <a:pt x="241" y="33"/>
                    </a:lnTo>
                    <a:lnTo>
                      <a:pt x="244" y="27"/>
                    </a:lnTo>
                    <a:close/>
                    <a:moveTo>
                      <a:pt x="202" y="39"/>
                    </a:moveTo>
                    <a:lnTo>
                      <a:pt x="198" y="35"/>
                    </a:lnTo>
                    <a:lnTo>
                      <a:pt x="204" y="27"/>
                    </a:lnTo>
                    <a:lnTo>
                      <a:pt x="206" y="31"/>
                    </a:lnTo>
                    <a:lnTo>
                      <a:pt x="231" y="31"/>
                    </a:lnTo>
                    <a:lnTo>
                      <a:pt x="231" y="74"/>
                    </a:lnTo>
                    <a:lnTo>
                      <a:pt x="223" y="74"/>
                    </a:lnTo>
                    <a:lnTo>
                      <a:pt x="223" y="39"/>
                    </a:lnTo>
                    <a:lnTo>
                      <a:pt x="202" y="39"/>
                    </a:lnTo>
                    <a:close/>
                    <a:moveTo>
                      <a:pt x="181" y="27"/>
                    </a:moveTo>
                    <a:lnTo>
                      <a:pt x="191" y="31"/>
                    </a:lnTo>
                    <a:lnTo>
                      <a:pt x="191" y="74"/>
                    </a:lnTo>
                    <a:lnTo>
                      <a:pt x="183" y="74"/>
                    </a:lnTo>
                    <a:lnTo>
                      <a:pt x="183" y="37"/>
                    </a:lnTo>
                    <a:lnTo>
                      <a:pt x="175" y="33"/>
                    </a:lnTo>
                    <a:lnTo>
                      <a:pt x="181" y="27"/>
                    </a:lnTo>
                    <a:close/>
                    <a:moveTo>
                      <a:pt x="166" y="27"/>
                    </a:moveTo>
                    <a:lnTo>
                      <a:pt x="152" y="59"/>
                    </a:lnTo>
                    <a:lnTo>
                      <a:pt x="135" y="64"/>
                    </a:lnTo>
                    <a:lnTo>
                      <a:pt x="135" y="61"/>
                    </a:lnTo>
                    <a:lnTo>
                      <a:pt x="152" y="33"/>
                    </a:lnTo>
                    <a:lnTo>
                      <a:pt x="148" y="27"/>
                    </a:lnTo>
                    <a:lnTo>
                      <a:pt x="131" y="53"/>
                    </a:lnTo>
                    <a:lnTo>
                      <a:pt x="125" y="27"/>
                    </a:lnTo>
                    <a:lnTo>
                      <a:pt x="119" y="31"/>
                    </a:lnTo>
                    <a:lnTo>
                      <a:pt x="131" y="76"/>
                    </a:lnTo>
                    <a:lnTo>
                      <a:pt x="158" y="64"/>
                    </a:lnTo>
                    <a:lnTo>
                      <a:pt x="169" y="33"/>
                    </a:lnTo>
                    <a:lnTo>
                      <a:pt x="166" y="27"/>
                    </a:lnTo>
                    <a:close/>
                    <a:moveTo>
                      <a:pt x="77" y="4"/>
                    </a:moveTo>
                    <a:lnTo>
                      <a:pt x="85" y="0"/>
                    </a:lnTo>
                    <a:lnTo>
                      <a:pt x="85" y="31"/>
                    </a:lnTo>
                    <a:lnTo>
                      <a:pt x="110" y="31"/>
                    </a:lnTo>
                    <a:lnTo>
                      <a:pt x="112" y="35"/>
                    </a:lnTo>
                    <a:lnTo>
                      <a:pt x="94" y="76"/>
                    </a:lnTo>
                    <a:lnTo>
                      <a:pt x="89" y="72"/>
                    </a:lnTo>
                    <a:lnTo>
                      <a:pt x="104" y="39"/>
                    </a:lnTo>
                    <a:lnTo>
                      <a:pt x="77" y="39"/>
                    </a:lnTo>
                    <a:lnTo>
                      <a:pt x="77" y="4"/>
                    </a:lnTo>
                    <a:close/>
                    <a:moveTo>
                      <a:pt x="56" y="27"/>
                    </a:moveTo>
                    <a:lnTo>
                      <a:pt x="67" y="31"/>
                    </a:lnTo>
                    <a:lnTo>
                      <a:pt x="67" y="55"/>
                    </a:lnTo>
                    <a:lnTo>
                      <a:pt x="60" y="55"/>
                    </a:lnTo>
                    <a:lnTo>
                      <a:pt x="60" y="37"/>
                    </a:lnTo>
                    <a:lnTo>
                      <a:pt x="52" y="33"/>
                    </a:lnTo>
                    <a:lnTo>
                      <a:pt x="56" y="27"/>
                    </a:lnTo>
                    <a:close/>
                    <a:moveTo>
                      <a:pt x="37" y="66"/>
                    </a:moveTo>
                    <a:lnTo>
                      <a:pt x="13" y="66"/>
                    </a:lnTo>
                    <a:lnTo>
                      <a:pt x="13" y="39"/>
                    </a:lnTo>
                    <a:lnTo>
                      <a:pt x="37" y="39"/>
                    </a:lnTo>
                    <a:lnTo>
                      <a:pt x="37" y="66"/>
                    </a:lnTo>
                    <a:close/>
                    <a:moveTo>
                      <a:pt x="46" y="31"/>
                    </a:moveTo>
                    <a:lnTo>
                      <a:pt x="8" y="31"/>
                    </a:lnTo>
                    <a:lnTo>
                      <a:pt x="6" y="27"/>
                    </a:lnTo>
                    <a:lnTo>
                      <a:pt x="0" y="35"/>
                    </a:lnTo>
                    <a:lnTo>
                      <a:pt x="4" y="39"/>
                    </a:lnTo>
                    <a:lnTo>
                      <a:pt x="8" y="39"/>
                    </a:lnTo>
                    <a:lnTo>
                      <a:pt x="8" y="74"/>
                    </a:lnTo>
                    <a:lnTo>
                      <a:pt x="42" y="74"/>
                    </a:lnTo>
                    <a:lnTo>
                      <a:pt x="42" y="39"/>
                    </a:lnTo>
                    <a:lnTo>
                      <a:pt x="44" y="37"/>
                    </a:lnTo>
                    <a:lnTo>
                      <a:pt x="46" y="31"/>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1" name="Freeform 31">
                <a:extLst>
                  <a:ext uri="{FF2B5EF4-FFF2-40B4-BE49-F238E27FC236}">
                    <a16:creationId xmlns:a16="http://schemas.microsoft.com/office/drawing/2014/main" id="{8A7E2D07-E128-431E-9E34-D10EB857A3EC}"/>
                  </a:ext>
                </a:extLst>
              </p:cNvPr>
              <p:cNvSpPr>
                <a:spLocks noEditPoints="1"/>
              </p:cNvSpPr>
              <p:nvPr userDrawn="1"/>
            </p:nvSpPr>
            <p:spPr bwMode="auto">
              <a:xfrm>
                <a:off x="5421313" y="4056063"/>
                <a:ext cx="1917700" cy="74613"/>
              </a:xfrm>
              <a:custGeom>
                <a:avLst/>
                <a:gdLst>
                  <a:gd name="T0" fmla="*/ 612 w 628"/>
                  <a:gd name="T1" fmla="*/ 14 h 24"/>
                  <a:gd name="T2" fmla="*/ 605 w 628"/>
                  <a:gd name="T3" fmla="*/ 5 h 24"/>
                  <a:gd name="T4" fmla="*/ 622 w 628"/>
                  <a:gd name="T5" fmla="*/ 11 h 24"/>
                  <a:gd name="T6" fmla="*/ 595 w 628"/>
                  <a:gd name="T7" fmla="*/ 13 h 24"/>
                  <a:gd name="T8" fmla="*/ 583 w 628"/>
                  <a:gd name="T9" fmla="*/ 24 h 24"/>
                  <a:gd name="T10" fmla="*/ 568 w 628"/>
                  <a:gd name="T11" fmla="*/ 24 h 24"/>
                  <a:gd name="T12" fmla="*/ 555 w 628"/>
                  <a:gd name="T13" fmla="*/ 8 h 24"/>
                  <a:gd name="T14" fmla="*/ 549 w 628"/>
                  <a:gd name="T15" fmla="*/ 19 h 24"/>
                  <a:gd name="T16" fmla="*/ 540 w 628"/>
                  <a:gd name="T17" fmla="*/ 4 h 24"/>
                  <a:gd name="T18" fmla="*/ 528 w 628"/>
                  <a:gd name="T19" fmla="*/ 24 h 24"/>
                  <a:gd name="T20" fmla="*/ 513 w 628"/>
                  <a:gd name="T21" fmla="*/ 21 h 24"/>
                  <a:gd name="T22" fmla="*/ 495 w 628"/>
                  <a:gd name="T23" fmla="*/ 7 h 24"/>
                  <a:gd name="T24" fmla="*/ 494 w 628"/>
                  <a:gd name="T25" fmla="*/ 16 h 24"/>
                  <a:gd name="T26" fmla="*/ 488 w 628"/>
                  <a:gd name="T27" fmla="*/ 14 h 24"/>
                  <a:gd name="T28" fmla="*/ 470 w 628"/>
                  <a:gd name="T29" fmla="*/ 13 h 24"/>
                  <a:gd name="T30" fmla="*/ 466 w 628"/>
                  <a:gd name="T31" fmla="*/ 0 h 24"/>
                  <a:gd name="T32" fmla="*/ 454 w 628"/>
                  <a:gd name="T33" fmla="*/ 21 h 24"/>
                  <a:gd name="T34" fmla="*/ 430 w 628"/>
                  <a:gd name="T35" fmla="*/ 0 h 24"/>
                  <a:gd name="T36" fmla="*/ 434 w 628"/>
                  <a:gd name="T37" fmla="*/ 3 h 24"/>
                  <a:gd name="T38" fmla="*/ 426 w 628"/>
                  <a:gd name="T39" fmla="*/ 12 h 24"/>
                  <a:gd name="T40" fmla="*/ 387 w 628"/>
                  <a:gd name="T41" fmla="*/ 7 h 24"/>
                  <a:gd name="T42" fmla="*/ 383 w 628"/>
                  <a:gd name="T43" fmla="*/ 24 h 24"/>
                  <a:gd name="T44" fmla="*/ 357 w 628"/>
                  <a:gd name="T45" fmla="*/ 3 h 24"/>
                  <a:gd name="T46" fmla="*/ 350 w 628"/>
                  <a:gd name="T47" fmla="*/ 0 h 24"/>
                  <a:gd name="T48" fmla="*/ 344 w 628"/>
                  <a:gd name="T49" fmla="*/ 4 h 24"/>
                  <a:gd name="T50" fmla="*/ 332 w 628"/>
                  <a:gd name="T51" fmla="*/ 24 h 24"/>
                  <a:gd name="T52" fmla="*/ 319 w 628"/>
                  <a:gd name="T53" fmla="*/ 3 h 24"/>
                  <a:gd name="T54" fmla="*/ 313 w 628"/>
                  <a:gd name="T55" fmla="*/ 0 h 24"/>
                  <a:gd name="T56" fmla="*/ 308 w 628"/>
                  <a:gd name="T57" fmla="*/ 24 h 24"/>
                  <a:gd name="T58" fmla="*/ 299 w 628"/>
                  <a:gd name="T59" fmla="*/ 3 h 24"/>
                  <a:gd name="T60" fmla="*/ 288 w 628"/>
                  <a:gd name="T61" fmla="*/ 0 h 24"/>
                  <a:gd name="T62" fmla="*/ 279 w 628"/>
                  <a:gd name="T63" fmla="*/ 24 h 24"/>
                  <a:gd name="T64" fmla="*/ 268 w 628"/>
                  <a:gd name="T65" fmla="*/ 0 h 24"/>
                  <a:gd name="T66" fmla="*/ 244 w 628"/>
                  <a:gd name="T67" fmla="*/ 0 h 24"/>
                  <a:gd name="T68" fmla="*/ 253 w 628"/>
                  <a:gd name="T69" fmla="*/ 24 h 24"/>
                  <a:gd name="T70" fmla="*/ 217 w 628"/>
                  <a:gd name="T71" fmla="*/ 16 h 24"/>
                  <a:gd name="T72" fmla="*/ 198 w 628"/>
                  <a:gd name="T73" fmla="*/ 0 h 24"/>
                  <a:gd name="T74" fmla="*/ 180 w 628"/>
                  <a:gd name="T75" fmla="*/ 15 h 24"/>
                  <a:gd name="T76" fmla="*/ 181 w 628"/>
                  <a:gd name="T77" fmla="*/ 24 h 24"/>
                  <a:gd name="T78" fmla="*/ 202 w 628"/>
                  <a:gd name="T79" fmla="*/ 0 h 24"/>
                  <a:gd name="T80" fmla="*/ 159 w 628"/>
                  <a:gd name="T81" fmla="*/ 10 h 24"/>
                  <a:gd name="T82" fmla="*/ 145 w 628"/>
                  <a:gd name="T83" fmla="*/ 7 h 24"/>
                  <a:gd name="T84" fmla="*/ 145 w 628"/>
                  <a:gd name="T85" fmla="*/ 16 h 24"/>
                  <a:gd name="T86" fmla="*/ 138 w 628"/>
                  <a:gd name="T87" fmla="*/ 14 h 24"/>
                  <a:gd name="T88" fmla="*/ 118 w 628"/>
                  <a:gd name="T89" fmla="*/ 13 h 24"/>
                  <a:gd name="T90" fmla="*/ 121 w 628"/>
                  <a:gd name="T91" fmla="*/ 3 h 24"/>
                  <a:gd name="T92" fmla="*/ 114 w 628"/>
                  <a:gd name="T93" fmla="*/ 0 h 24"/>
                  <a:gd name="T94" fmla="*/ 100 w 628"/>
                  <a:gd name="T95" fmla="*/ 13 h 24"/>
                  <a:gd name="T96" fmla="*/ 96 w 628"/>
                  <a:gd name="T97" fmla="*/ 0 h 24"/>
                  <a:gd name="T98" fmla="*/ 75 w 628"/>
                  <a:gd name="T99" fmla="*/ 10 h 24"/>
                  <a:gd name="T100" fmla="*/ 86 w 628"/>
                  <a:gd name="T101" fmla="*/ 24 h 24"/>
                  <a:gd name="T102" fmla="*/ 58 w 628"/>
                  <a:gd name="T103" fmla="*/ 10 h 24"/>
                  <a:gd name="T104" fmla="*/ 58 w 628"/>
                  <a:gd name="T105" fmla="*/ 24 h 24"/>
                  <a:gd name="T106" fmla="*/ 20 w 628"/>
                  <a:gd name="T107" fmla="*/ 0 h 24"/>
                  <a:gd name="T108" fmla="*/ 17 w 628"/>
                  <a:gd name="T109" fmla="*/ 3 h 24"/>
                  <a:gd name="T110" fmla="*/ 11 w 628"/>
                  <a:gd name="T111"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8" h="24">
                    <a:moveTo>
                      <a:pt x="628" y="24"/>
                    </a:moveTo>
                    <a:cubicBezTo>
                      <a:pt x="624" y="0"/>
                      <a:pt x="624" y="0"/>
                      <a:pt x="624" y="0"/>
                    </a:cubicBezTo>
                    <a:cubicBezTo>
                      <a:pt x="619" y="0"/>
                      <a:pt x="619" y="0"/>
                      <a:pt x="619" y="0"/>
                    </a:cubicBezTo>
                    <a:cubicBezTo>
                      <a:pt x="615" y="14"/>
                      <a:pt x="615" y="14"/>
                      <a:pt x="615" y="14"/>
                    </a:cubicBezTo>
                    <a:cubicBezTo>
                      <a:pt x="614" y="16"/>
                      <a:pt x="614" y="17"/>
                      <a:pt x="613" y="19"/>
                    </a:cubicBezTo>
                    <a:cubicBezTo>
                      <a:pt x="613" y="19"/>
                      <a:pt x="613" y="19"/>
                      <a:pt x="613" y="19"/>
                    </a:cubicBezTo>
                    <a:cubicBezTo>
                      <a:pt x="613" y="17"/>
                      <a:pt x="612" y="16"/>
                      <a:pt x="612" y="14"/>
                    </a:cubicBezTo>
                    <a:cubicBezTo>
                      <a:pt x="607" y="0"/>
                      <a:pt x="607" y="0"/>
                      <a:pt x="607" y="0"/>
                    </a:cubicBezTo>
                    <a:cubicBezTo>
                      <a:pt x="603" y="0"/>
                      <a:pt x="603" y="0"/>
                      <a:pt x="603" y="0"/>
                    </a:cubicBezTo>
                    <a:cubicBezTo>
                      <a:pt x="599" y="24"/>
                      <a:pt x="599" y="24"/>
                      <a:pt x="599" y="24"/>
                    </a:cubicBezTo>
                    <a:cubicBezTo>
                      <a:pt x="603" y="24"/>
                      <a:pt x="603" y="24"/>
                      <a:pt x="603" y="24"/>
                    </a:cubicBezTo>
                    <a:cubicBezTo>
                      <a:pt x="605" y="12"/>
                      <a:pt x="605" y="12"/>
                      <a:pt x="605" y="12"/>
                    </a:cubicBezTo>
                    <a:cubicBezTo>
                      <a:pt x="605" y="9"/>
                      <a:pt x="605" y="7"/>
                      <a:pt x="605" y="5"/>
                    </a:cubicBezTo>
                    <a:cubicBezTo>
                      <a:pt x="605" y="5"/>
                      <a:pt x="605" y="5"/>
                      <a:pt x="605" y="5"/>
                    </a:cubicBezTo>
                    <a:cubicBezTo>
                      <a:pt x="606" y="7"/>
                      <a:pt x="606" y="9"/>
                      <a:pt x="607" y="11"/>
                    </a:cubicBezTo>
                    <a:cubicBezTo>
                      <a:pt x="611" y="24"/>
                      <a:pt x="611" y="24"/>
                      <a:pt x="611" y="24"/>
                    </a:cubicBezTo>
                    <a:cubicBezTo>
                      <a:pt x="615" y="24"/>
                      <a:pt x="615" y="24"/>
                      <a:pt x="615" y="24"/>
                    </a:cubicBezTo>
                    <a:cubicBezTo>
                      <a:pt x="620" y="10"/>
                      <a:pt x="620" y="10"/>
                      <a:pt x="620" y="10"/>
                    </a:cubicBezTo>
                    <a:cubicBezTo>
                      <a:pt x="620" y="8"/>
                      <a:pt x="621" y="7"/>
                      <a:pt x="621" y="5"/>
                    </a:cubicBezTo>
                    <a:cubicBezTo>
                      <a:pt x="621" y="5"/>
                      <a:pt x="621" y="5"/>
                      <a:pt x="621" y="5"/>
                    </a:cubicBezTo>
                    <a:cubicBezTo>
                      <a:pt x="621" y="7"/>
                      <a:pt x="621" y="9"/>
                      <a:pt x="622" y="11"/>
                    </a:cubicBezTo>
                    <a:cubicBezTo>
                      <a:pt x="624" y="24"/>
                      <a:pt x="624" y="24"/>
                      <a:pt x="624" y="24"/>
                    </a:cubicBezTo>
                    <a:lnTo>
                      <a:pt x="628" y="24"/>
                    </a:lnTo>
                    <a:close/>
                    <a:moveTo>
                      <a:pt x="595" y="24"/>
                    </a:moveTo>
                    <a:cubicBezTo>
                      <a:pt x="595" y="21"/>
                      <a:pt x="595" y="21"/>
                      <a:pt x="595" y="21"/>
                    </a:cubicBezTo>
                    <a:cubicBezTo>
                      <a:pt x="587" y="21"/>
                      <a:pt x="587" y="21"/>
                      <a:pt x="587" y="21"/>
                    </a:cubicBezTo>
                    <a:cubicBezTo>
                      <a:pt x="587" y="13"/>
                      <a:pt x="587" y="13"/>
                      <a:pt x="587" y="13"/>
                    </a:cubicBezTo>
                    <a:cubicBezTo>
                      <a:pt x="595" y="13"/>
                      <a:pt x="595" y="13"/>
                      <a:pt x="595" y="13"/>
                    </a:cubicBezTo>
                    <a:cubicBezTo>
                      <a:pt x="595" y="10"/>
                      <a:pt x="595" y="10"/>
                      <a:pt x="595" y="10"/>
                    </a:cubicBezTo>
                    <a:cubicBezTo>
                      <a:pt x="587" y="10"/>
                      <a:pt x="587" y="10"/>
                      <a:pt x="587" y="10"/>
                    </a:cubicBezTo>
                    <a:cubicBezTo>
                      <a:pt x="587" y="3"/>
                      <a:pt x="587" y="3"/>
                      <a:pt x="587" y="3"/>
                    </a:cubicBezTo>
                    <a:cubicBezTo>
                      <a:pt x="595" y="3"/>
                      <a:pt x="595" y="3"/>
                      <a:pt x="595" y="3"/>
                    </a:cubicBezTo>
                    <a:cubicBezTo>
                      <a:pt x="595" y="0"/>
                      <a:pt x="595" y="0"/>
                      <a:pt x="595" y="0"/>
                    </a:cubicBezTo>
                    <a:cubicBezTo>
                      <a:pt x="583" y="0"/>
                      <a:pt x="583" y="0"/>
                      <a:pt x="583" y="0"/>
                    </a:cubicBezTo>
                    <a:cubicBezTo>
                      <a:pt x="583" y="24"/>
                      <a:pt x="583" y="24"/>
                      <a:pt x="583" y="24"/>
                    </a:cubicBezTo>
                    <a:lnTo>
                      <a:pt x="595" y="24"/>
                    </a:lnTo>
                    <a:close/>
                    <a:moveTo>
                      <a:pt x="580" y="24"/>
                    </a:moveTo>
                    <a:cubicBezTo>
                      <a:pt x="580" y="21"/>
                      <a:pt x="580" y="21"/>
                      <a:pt x="580" y="21"/>
                    </a:cubicBezTo>
                    <a:cubicBezTo>
                      <a:pt x="571" y="21"/>
                      <a:pt x="571" y="21"/>
                      <a:pt x="571" y="21"/>
                    </a:cubicBezTo>
                    <a:cubicBezTo>
                      <a:pt x="571" y="0"/>
                      <a:pt x="571" y="0"/>
                      <a:pt x="571" y="0"/>
                    </a:cubicBezTo>
                    <a:cubicBezTo>
                      <a:pt x="568" y="0"/>
                      <a:pt x="568" y="0"/>
                      <a:pt x="568" y="0"/>
                    </a:cubicBezTo>
                    <a:cubicBezTo>
                      <a:pt x="568" y="24"/>
                      <a:pt x="568" y="24"/>
                      <a:pt x="568" y="24"/>
                    </a:cubicBezTo>
                    <a:lnTo>
                      <a:pt x="580" y="24"/>
                    </a:lnTo>
                    <a:close/>
                    <a:moveTo>
                      <a:pt x="557" y="16"/>
                    </a:moveTo>
                    <a:cubicBezTo>
                      <a:pt x="550" y="16"/>
                      <a:pt x="550" y="16"/>
                      <a:pt x="550" y="16"/>
                    </a:cubicBezTo>
                    <a:cubicBezTo>
                      <a:pt x="553" y="8"/>
                      <a:pt x="553" y="8"/>
                      <a:pt x="553" y="8"/>
                    </a:cubicBezTo>
                    <a:cubicBezTo>
                      <a:pt x="553" y="7"/>
                      <a:pt x="553" y="6"/>
                      <a:pt x="554" y="4"/>
                    </a:cubicBezTo>
                    <a:cubicBezTo>
                      <a:pt x="554" y="4"/>
                      <a:pt x="554" y="4"/>
                      <a:pt x="554" y="4"/>
                    </a:cubicBezTo>
                    <a:cubicBezTo>
                      <a:pt x="554" y="6"/>
                      <a:pt x="554" y="7"/>
                      <a:pt x="555" y="8"/>
                    </a:cubicBezTo>
                    <a:lnTo>
                      <a:pt x="557" y="16"/>
                    </a:lnTo>
                    <a:close/>
                    <a:moveTo>
                      <a:pt x="565" y="24"/>
                    </a:moveTo>
                    <a:cubicBezTo>
                      <a:pt x="556" y="0"/>
                      <a:pt x="556" y="0"/>
                      <a:pt x="556" y="0"/>
                    </a:cubicBezTo>
                    <a:cubicBezTo>
                      <a:pt x="552" y="0"/>
                      <a:pt x="552" y="0"/>
                      <a:pt x="552" y="0"/>
                    </a:cubicBezTo>
                    <a:cubicBezTo>
                      <a:pt x="543" y="24"/>
                      <a:pt x="543" y="24"/>
                      <a:pt x="543" y="24"/>
                    </a:cubicBezTo>
                    <a:cubicBezTo>
                      <a:pt x="547" y="24"/>
                      <a:pt x="547" y="24"/>
                      <a:pt x="547" y="24"/>
                    </a:cubicBezTo>
                    <a:cubicBezTo>
                      <a:pt x="549" y="19"/>
                      <a:pt x="549" y="19"/>
                      <a:pt x="549" y="19"/>
                    </a:cubicBezTo>
                    <a:cubicBezTo>
                      <a:pt x="558" y="19"/>
                      <a:pt x="558" y="19"/>
                      <a:pt x="558" y="19"/>
                    </a:cubicBezTo>
                    <a:cubicBezTo>
                      <a:pt x="560" y="24"/>
                      <a:pt x="560" y="24"/>
                      <a:pt x="560" y="24"/>
                    </a:cubicBezTo>
                    <a:lnTo>
                      <a:pt x="565" y="24"/>
                    </a:lnTo>
                    <a:close/>
                    <a:moveTo>
                      <a:pt x="542" y="17"/>
                    </a:moveTo>
                    <a:cubicBezTo>
                      <a:pt x="542" y="9"/>
                      <a:pt x="531" y="11"/>
                      <a:pt x="531" y="6"/>
                    </a:cubicBezTo>
                    <a:cubicBezTo>
                      <a:pt x="531" y="4"/>
                      <a:pt x="533" y="3"/>
                      <a:pt x="536" y="3"/>
                    </a:cubicBezTo>
                    <a:cubicBezTo>
                      <a:pt x="537" y="3"/>
                      <a:pt x="539" y="3"/>
                      <a:pt x="540" y="4"/>
                    </a:cubicBezTo>
                    <a:cubicBezTo>
                      <a:pt x="540" y="0"/>
                      <a:pt x="540" y="0"/>
                      <a:pt x="540" y="0"/>
                    </a:cubicBezTo>
                    <a:cubicBezTo>
                      <a:pt x="539" y="0"/>
                      <a:pt x="537" y="0"/>
                      <a:pt x="536" y="0"/>
                    </a:cubicBezTo>
                    <a:cubicBezTo>
                      <a:pt x="530" y="0"/>
                      <a:pt x="527" y="3"/>
                      <a:pt x="527" y="7"/>
                    </a:cubicBezTo>
                    <a:cubicBezTo>
                      <a:pt x="527" y="14"/>
                      <a:pt x="537" y="12"/>
                      <a:pt x="537" y="17"/>
                    </a:cubicBezTo>
                    <a:cubicBezTo>
                      <a:pt x="537" y="20"/>
                      <a:pt x="535" y="21"/>
                      <a:pt x="533" y="21"/>
                    </a:cubicBezTo>
                    <a:cubicBezTo>
                      <a:pt x="531" y="21"/>
                      <a:pt x="529" y="21"/>
                      <a:pt x="528" y="20"/>
                    </a:cubicBezTo>
                    <a:cubicBezTo>
                      <a:pt x="528" y="24"/>
                      <a:pt x="528" y="24"/>
                      <a:pt x="528" y="24"/>
                    </a:cubicBezTo>
                    <a:cubicBezTo>
                      <a:pt x="529" y="24"/>
                      <a:pt x="531" y="24"/>
                      <a:pt x="532" y="24"/>
                    </a:cubicBezTo>
                    <a:cubicBezTo>
                      <a:pt x="538" y="24"/>
                      <a:pt x="542" y="21"/>
                      <a:pt x="542" y="17"/>
                    </a:cubicBezTo>
                    <a:moveTo>
                      <a:pt x="523" y="15"/>
                    </a:moveTo>
                    <a:cubicBezTo>
                      <a:pt x="523" y="0"/>
                      <a:pt x="523" y="0"/>
                      <a:pt x="523" y="0"/>
                    </a:cubicBezTo>
                    <a:cubicBezTo>
                      <a:pt x="519" y="0"/>
                      <a:pt x="519" y="0"/>
                      <a:pt x="519" y="0"/>
                    </a:cubicBezTo>
                    <a:cubicBezTo>
                      <a:pt x="519" y="15"/>
                      <a:pt x="519" y="15"/>
                      <a:pt x="519" y="15"/>
                    </a:cubicBezTo>
                    <a:cubicBezTo>
                      <a:pt x="519" y="20"/>
                      <a:pt x="517" y="21"/>
                      <a:pt x="513" y="21"/>
                    </a:cubicBezTo>
                    <a:cubicBezTo>
                      <a:pt x="509" y="21"/>
                      <a:pt x="508" y="19"/>
                      <a:pt x="508" y="16"/>
                    </a:cubicBezTo>
                    <a:cubicBezTo>
                      <a:pt x="508" y="0"/>
                      <a:pt x="508" y="0"/>
                      <a:pt x="508" y="0"/>
                    </a:cubicBezTo>
                    <a:cubicBezTo>
                      <a:pt x="504" y="0"/>
                      <a:pt x="504" y="0"/>
                      <a:pt x="504" y="0"/>
                    </a:cubicBezTo>
                    <a:cubicBezTo>
                      <a:pt x="504" y="16"/>
                      <a:pt x="504" y="16"/>
                      <a:pt x="504" y="16"/>
                    </a:cubicBezTo>
                    <a:cubicBezTo>
                      <a:pt x="504" y="20"/>
                      <a:pt x="505" y="24"/>
                      <a:pt x="513" y="24"/>
                    </a:cubicBezTo>
                    <a:cubicBezTo>
                      <a:pt x="519" y="24"/>
                      <a:pt x="523" y="21"/>
                      <a:pt x="523" y="15"/>
                    </a:cubicBezTo>
                    <a:moveTo>
                      <a:pt x="495" y="7"/>
                    </a:moveTo>
                    <a:cubicBezTo>
                      <a:pt x="495" y="9"/>
                      <a:pt x="493" y="11"/>
                      <a:pt x="490" y="11"/>
                    </a:cubicBezTo>
                    <a:cubicBezTo>
                      <a:pt x="489" y="11"/>
                      <a:pt x="488" y="11"/>
                      <a:pt x="488" y="11"/>
                    </a:cubicBezTo>
                    <a:cubicBezTo>
                      <a:pt x="488" y="3"/>
                      <a:pt x="488" y="3"/>
                      <a:pt x="488" y="3"/>
                    </a:cubicBezTo>
                    <a:cubicBezTo>
                      <a:pt x="488" y="3"/>
                      <a:pt x="489" y="3"/>
                      <a:pt x="490" y="3"/>
                    </a:cubicBezTo>
                    <a:cubicBezTo>
                      <a:pt x="493" y="3"/>
                      <a:pt x="495" y="4"/>
                      <a:pt x="495" y="7"/>
                    </a:cubicBezTo>
                    <a:moveTo>
                      <a:pt x="500" y="24"/>
                    </a:moveTo>
                    <a:cubicBezTo>
                      <a:pt x="494" y="16"/>
                      <a:pt x="494" y="16"/>
                      <a:pt x="494" y="16"/>
                    </a:cubicBezTo>
                    <a:cubicBezTo>
                      <a:pt x="493" y="15"/>
                      <a:pt x="493" y="14"/>
                      <a:pt x="492" y="13"/>
                    </a:cubicBezTo>
                    <a:cubicBezTo>
                      <a:pt x="496" y="13"/>
                      <a:pt x="499" y="10"/>
                      <a:pt x="499" y="6"/>
                    </a:cubicBezTo>
                    <a:cubicBezTo>
                      <a:pt x="499" y="2"/>
                      <a:pt x="495" y="0"/>
                      <a:pt x="490" y="0"/>
                    </a:cubicBezTo>
                    <a:cubicBezTo>
                      <a:pt x="488" y="0"/>
                      <a:pt x="486" y="0"/>
                      <a:pt x="484" y="0"/>
                    </a:cubicBezTo>
                    <a:cubicBezTo>
                      <a:pt x="484" y="24"/>
                      <a:pt x="484" y="24"/>
                      <a:pt x="484" y="24"/>
                    </a:cubicBezTo>
                    <a:cubicBezTo>
                      <a:pt x="488" y="24"/>
                      <a:pt x="488" y="24"/>
                      <a:pt x="488" y="24"/>
                    </a:cubicBezTo>
                    <a:cubicBezTo>
                      <a:pt x="488" y="14"/>
                      <a:pt x="488" y="14"/>
                      <a:pt x="488" y="14"/>
                    </a:cubicBezTo>
                    <a:cubicBezTo>
                      <a:pt x="488" y="14"/>
                      <a:pt x="488" y="14"/>
                      <a:pt x="488" y="14"/>
                    </a:cubicBezTo>
                    <a:cubicBezTo>
                      <a:pt x="495" y="24"/>
                      <a:pt x="495" y="24"/>
                      <a:pt x="495" y="24"/>
                    </a:cubicBezTo>
                    <a:lnTo>
                      <a:pt x="500" y="24"/>
                    </a:lnTo>
                    <a:close/>
                    <a:moveTo>
                      <a:pt x="479" y="24"/>
                    </a:moveTo>
                    <a:cubicBezTo>
                      <a:pt x="479" y="21"/>
                      <a:pt x="479" y="21"/>
                      <a:pt x="479" y="21"/>
                    </a:cubicBezTo>
                    <a:cubicBezTo>
                      <a:pt x="470" y="21"/>
                      <a:pt x="470" y="21"/>
                      <a:pt x="470" y="21"/>
                    </a:cubicBezTo>
                    <a:cubicBezTo>
                      <a:pt x="470" y="13"/>
                      <a:pt x="470" y="13"/>
                      <a:pt x="470" y="13"/>
                    </a:cubicBezTo>
                    <a:cubicBezTo>
                      <a:pt x="479" y="13"/>
                      <a:pt x="479" y="13"/>
                      <a:pt x="479" y="13"/>
                    </a:cubicBezTo>
                    <a:cubicBezTo>
                      <a:pt x="479" y="10"/>
                      <a:pt x="479" y="10"/>
                      <a:pt x="479" y="10"/>
                    </a:cubicBezTo>
                    <a:cubicBezTo>
                      <a:pt x="470" y="10"/>
                      <a:pt x="470" y="10"/>
                      <a:pt x="470" y="10"/>
                    </a:cubicBezTo>
                    <a:cubicBezTo>
                      <a:pt x="470" y="3"/>
                      <a:pt x="470" y="3"/>
                      <a:pt x="470" y="3"/>
                    </a:cubicBezTo>
                    <a:cubicBezTo>
                      <a:pt x="479" y="3"/>
                      <a:pt x="479" y="3"/>
                      <a:pt x="479" y="3"/>
                    </a:cubicBezTo>
                    <a:cubicBezTo>
                      <a:pt x="479" y="0"/>
                      <a:pt x="479" y="0"/>
                      <a:pt x="479" y="0"/>
                    </a:cubicBezTo>
                    <a:cubicBezTo>
                      <a:pt x="466" y="0"/>
                      <a:pt x="466" y="0"/>
                      <a:pt x="466" y="0"/>
                    </a:cubicBezTo>
                    <a:cubicBezTo>
                      <a:pt x="466" y="24"/>
                      <a:pt x="466" y="24"/>
                      <a:pt x="466" y="24"/>
                    </a:cubicBezTo>
                    <a:lnTo>
                      <a:pt x="479" y="24"/>
                    </a:lnTo>
                    <a:close/>
                    <a:moveTo>
                      <a:pt x="460" y="18"/>
                    </a:moveTo>
                    <a:cubicBezTo>
                      <a:pt x="460" y="0"/>
                      <a:pt x="460" y="0"/>
                      <a:pt x="460" y="0"/>
                    </a:cubicBezTo>
                    <a:cubicBezTo>
                      <a:pt x="456" y="0"/>
                      <a:pt x="456" y="0"/>
                      <a:pt x="456" y="0"/>
                    </a:cubicBezTo>
                    <a:cubicBezTo>
                      <a:pt x="456" y="17"/>
                      <a:pt x="456" y="17"/>
                      <a:pt x="456" y="17"/>
                    </a:cubicBezTo>
                    <a:cubicBezTo>
                      <a:pt x="456" y="20"/>
                      <a:pt x="455" y="21"/>
                      <a:pt x="454" y="21"/>
                    </a:cubicBezTo>
                    <a:cubicBezTo>
                      <a:pt x="453" y="21"/>
                      <a:pt x="452" y="21"/>
                      <a:pt x="451" y="21"/>
                    </a:cubicBezTo>
                    <a:cubicBezTo>
                      <a:pt x="451" y="24"/>
                      <a:pt x="451" y="24"/>
                      <a:pt x="451" y="24"/>
                    </a:cubicBezTo>
                    <a:cubicBezTo>
                      <a:pt x="452" y="24"/>
                      <a:pt x="453" y="24"/>
                      <a:pt x="454" y="24"/>
                    </a:cubicBezTo>
                    <a:cubicBezTo>
                      <a:pt x="459" y="24"/>
                      <a:pt x="460" y="22"/>
                      <a:pt x="460" y="18"/>
                    </a:cubicBezTo>
                    <a:moveTo>
                      <a:pt x="442" y="3"/>
                    </a:moveTo>
                    <a:cubicBezTo>
                      <a:pt x="442" y="0"/>
                      <a:pt x="442" y="0"/>
                      <a:pt x="442" y="0"/>
                    </a:cubicBezTo>
                    <a:cubicBezTo>
                      <a:pt x="430" y="0"/>
                      <a:pt x="430" y="0"/>
                      <a:pt x="430" y="0"/>
                    </a:cubicBezTo>
                    <a:cubicBezTo>
                      <a:pt x="430" y="24"/>
                      <a:pt x="430" y="24"/>
                      <a:pt x="430" y="24"/>
                    </a:cubicBezTo>
                    <a:cubicBezTo>
                      <a:pt x="434" y="24"/>
                      <a:pt x="434" y="24"/>
                      <a:pt x="434" y="24"/>
                    </a:cubicBezTo>
                    <a:cubicBezTo>
                      <a:pt x="434" y="14"/>
                      <a:pt x="434" y="14"/>
                      <a:pt x="434" y="14"/>
                    </a:cubicBezTo>
                    <a:cubicBezTo>
                      <a:pt x="442" y="14"/>
                      <a:pt x="442" y="14"/>
                      <a:pt x="442" y="14"/>
                    </a:cubicBezTo>
                    <a:cubicBezTo>
                      <a:pt x="442" y="10"/>
                      <a:pt x="442" y="10"/>
                      <a:pt x="442" y="10"/>
                    </a:cubicBezTo>
                    <a:cubicBezTo>
                      <a:pt x="434" y="10"/>
                      <a:pt x="434" y="10"/>
                      <a:pt x="434" y="10"/>
                    </a:cubicBezTo>
                    <a:cubicBezTo>
                      <a:pt x="434" y="3"/>
                      <a:pt x="434" y="3"/>
                      <a:pt x="434" y="3"/>
                    </a:cubicBezTo>
                    <a:lnTo>
                      <a:pt x="442" y="3"/>
                    </a:lnTo>
                    <a:close/>
                    <a:moveTo>
                      <a:pt x="422" y="12"/>
                    </a:moveTo>
                    <a:cubicBezTo>
                      <a:pt x="422" y="18"/>
                      <a:pt x="418" y="21"/>
                      <a:pt x="414" y="21"/>
                    </a:cubicBezTo>
                    <a:cubicBezTo>
                      <a:pt x="410" y="21"/>
                      <a:pt x="407" y="17"/>
                      <a:pt x="407" y="12"/>
                    </a:cubicBezTo>
                    <a:cubicBezTo>
                      <a:pt x="407" y="6"/>
                      <a:pt x="411" y="3"/>
                      <a:pt x="414" y="3"/>
                    </a:cubicBezTo>
                    <a:cubicBezTo>
                      <a:pt x="419" y="3"/>
                      <a:pt x="422" y="6"/>
                      <a:pt x="422" y="12"/>
                    </a:cubicBezTo>
                    <a:moveTo>
                      <a:pt x="426" y="12"/>
                    </a:moveTo>
                    <a:cubicBezTo>
                      <a:pt x="426" y="4"/>
                      <a:pt x="421" y="0"/>
                      <a:pt x="415" y="0"/>
                    </a:cubicBezTo>
                    <a:cubicBezTo>
                      <a:pt x="409" y="0"/>
                      <a:pt x="403" y="4"/>
                      <a:pt x="403" y="12"/>
                    </a:cubicBezTo>
                    <a:cubicBezTo>
                      <a:pt x="403" y="20"/>
                      <a:pt x="407" y="24"/>
                      <a:pt x="414" y="24"/>
                    </a:cubicBezTo>
                    <a:cubicBezTo>
                      <a:pt x="420" y="24"/>
                      <a:pt x="426" y="20"/>
                      <a:pt x="426" y="12"/>
                    </a:cubicBezTo>
                    <a:moveTo>
                      <a:pt x="394" y="0"/>
                    </a:moveTo>
                    <a:cubicBezTo>
                      <a:pt x="390" y="0"/>
                      <a:pt x="390" y="0"/>
                      <a:pt x="390" y="0"/>
                    </a:cubicBezTo>
                    <a:cubicBezTo>
                      <a:pt x="387" y="7"/>
                      <a:pt x="387" y="7"/>
                      <a:pt x="387" y="7"/>
                    </a:cubicBezTo>
                    <a:cubicBezTo>
                      <a:pt x="386" y="9"/>
                      <a:pt x="385" y="10"/>
                      <a:pt x="385" y="12"/>
                    </a:cubicBezTo>
                    <a:cubicBezTo>
                      <a:pt x="385" y="12"/>
                      <a:pt x="385" y="12"/>
                      <a:pt x="385" y="12"/>
                    </a:cubicBezTo>
                    <a:cubicBezTo>
                      <a:pt x="384" y="10"/>
                      <a:pt x="383" y="9"/>
                      <a:pt x="383" y="8"/>
                    </a:cubicBezTo>
                    <a:cubicBezTo>
                      <a:pt x="379" y="0"/>
                      <a:pt x="379" y="0"/>
                      <a:pt x="379" y="0"/>
                    </a:cubicBezTo>
                    <a:cubicBezTo>
                      <a:pt x="375" y="0"/>
                      <a:pt x="375" y="0"/>
                      <a:pt x="375" y="0"/>
                    </a:cubicBezTo>
                    <a:cubicBezTo>
                      <a:pt x="383" y="15"/>
                      <a:pt x="383" y="15"/>
                      <a:pt x="383" y="15"/>
                    </a:cubicBezTo>
                    <a:cubicBezTo>
                      <a:pt x="383" y="24"/>
                      <a:pt x="383" y="24"/>
                      <a:pt x="383" y="24"/>
                    </a:cubicBezTo>
                    <a:cubicBezTo>
                      <a:pt x="386" y="24"/>
                      <a:pt x="386" y="24"/>
                      <a:pt x="386" y="24"/>
                    </a:cubicBezTo>
                    <a:cubicBezTo>
                      <a:pt x="386" y="15"/>
                      <a:pt x="386" y="15"/>
                      <a:pt x="386" y="15"/>
                    </a:cubicBezTo>
                    <a:lnTo>
                      <a:pt x="394" y="0"/>
                    </a:lnTo>
                    <a:close/>
                    <a:moveTo>
                      <a:pt x="374" y="3"/>
                    </a:moveTo>
                    <a:cubicBezTo>
                      <a:pt x="374" y="0"/>
                      <a:pt x="374" y="0"/>
                      <a:pt x="374" y="0"/>
                    </a:cubicBezTo>
                    <a:cubicBezTo>
                      <a:pt x="357" y="0"/>
                      <a:pt x="357" y="0"/>
                      <a:pt x="357" y="0"/>
                    </a:cubicBezTo>
                    <a:cubicBezTo>
                      <a:pt x="357" y="3"/>
                      <a:pt x="357" y="3"/>
                      <a:pt x="357" y="3"/>
                    </a:cubicBezTo>
                    <a:cubicBezTo>
                      <a:pt x="364" y="3"/>
                      <a:pt x="364" y="3"/>
                      <a:pt x="364" y="3"/>
                    </a:cubicBezTo>
                    <a:cubicBezTo>
                      <a:pt x="364" y="24"/>
                      <a:pt x="364" y="24"/>
                      <a:pt x="364" y="24"/>
                    </a:cubicBezTo>
                    <a:cubicBezTo>
                      <a:pt x="368" y="24"/>
                      <a:pt x="368" y="24"/>
                      <a:pt x="368" y="24"/>
                    </a:cubicBezTo>
                    <a:cubicBezTo>
                      <a:pt x="368" y="3"/>
                      <a:pt x="368" y="3"/>
                      <a:pt x="368" y="3"/>
                    </a:cubicBezTo>
                    <a:lnTo>
                      <a:pt x="374" y="3"/>
                    </a:lnTo>
                    <a:close/>
                    <a:moveTo>
                      <a:pt x="354" y="0"/>
                    </a:moveTo>
                    <a:cubicBezTo>
                      <a:pt x="350" y="0"/>
                      <a:pt x="350" y="0"/>
                      <a:pt x="350" y="0"/>
                    </a:cubicBezTo>
                    <a:cubicBezTo>
                      <a:pt x="350" y="24"/>
                      <a:pt x="350" y="24"/>
                      <a:pt x="350" y="24"/>
                    </a:cubicBezTo>
                    <a:cubicBezTo>
                      <a:pt x="354" y="24"/>
                      <a:pt x="354" y="24"/>
                      <a:pt x="354" y="24"/>
                    </a:cubicBezTo>
                    <a:lnTo>
                      <a:pt x="354" y="0"/>
                    </a:lnTo>
                    <a:close/>
                    <a:moveTo>
                      <a:pt x="346" y="17"/>
                    </a:moveTo>
                    <a:cubicBezTo>
                      <a:pt x="346" y="9"/>
                      <a:pt x="335" y="11"/>
                      <a:pt x="335" y="6"/>
                    </a:cubicBezTo>
                    <a:cubicBezTo>
                      <a:pt x="335" y="4"/>
                      <a:pt x="337" y="3"/>
                      <a:pt x="340" y="3"/>
                    </a:cubicBezTo>
                    <a:cubicBezTo>
                      <a:pt x="341" y="3"/>
                      <a:pt x="343" y="3"/>
                      <a:pt x="344" y="4"/>
                    </a:cubicBezTo>
                    <a:cubicBezTo>
                      <a:pt x="344" y="0"/>
                      <a:pt x="344" y="0"/>
                      <a:pt x="344" y="0"/>
                    </a:cubicBezTo>
                    <a:cubicBezTo>
                      <a:pt x="343" y="0"/>
                      <a:pt x="342" y="0"/>
                      <a:pt x="340" y="0"/>
                    </a:cubicBezTo>
                    <a:cubicBezTo>
                      <a:pt x="335" y="0"/>
                      <a:pt x="331" y="3"/>
                      <a:pt x="331" y="7"/>
                    </a:cubicBezTo>
                    <a:cubicBezTo>
                      <a:pt x="331" y="14"/>
                      <a:pt x="342" y="12"/>
                      <a:pt x="342" y="17"/>
                    </a:cubicBezTo>
                    <a:cubicBezTo>
                      <a:pt x="342" y="20"/>
                      <a:pt x="340" y="21"/>
                      <a:pt x="337" y="21"/>
                    </a:cubicBezTo>
                    <a:cubicBezTo>
                      <a:pt x="335" y="21"/>
                      <a:pt x="333" y="21"/>
                      <a:pt x="332" y="20"/>
                    </a:cubicBezTo>
                    <a:cubicBezTo>
                      <a:pt x="332" y="24"/>
                      <a:pt x="332" y="24"/>
                      <a:pt x="332" y="24"/>
                    </a:cubicBezTo>
                    <a:cubicBezTo>
                      <a:pt x="333" y="24"/>
                      <a:pt x="335" y="24"/>
                      <a:pt x="337" y="24"/>
                    </a:cubicBezTo>
                    <a:cubicBezTo>
                      <a:pt x="342" y="24"/>
                      <a:pt x="346" y="21"/>
                      <a:pt x="346" y="17"/>
                    </a:cubicBezTo>
                    <a:moveTo>
                      <a:pt x="324" y="7"/>
                    </a:moveTo>
                    <a:cubicBezTo>
                      <a:pt x="324" y="9"/>
                      <a:pt x="322" y="11"/>
                      <a:pt x="319" y="11"/>
                    </a:cubicBezTo>
                    <a:cubicBezTo>
                      <a:pt x="318" y="11"/>
                      <a:pt x="317" y="11"/>
                      <a:pt x="317" y="11"/>
                    </a:cubicBezTo>
                    <a:cubicBezTo>
                      <a:pt x="317" y="3"/>
                      <a:pt x="317" y="3"/>
                      <a:pt x="317" y="3"/>
                    </a:cubicBezTo>
                    <a:cubicBezTo>
                      <a:pt x="317" y="3"/>
                      <a:pt x="318" y="3"/>
                      <a:pt x="319" y="3"/>
                    </a:cubicBezTo>
                    <a:cubicBezTo>
                      <a:pt x="322" y="3"/>
                      <a:pt x="324" y="4"/>
                      <a:pt x="324" y="7"/>
                    </a:cubicBezTo>
                    <a:moveTo>
                      <a:pt x="329" y="24"/>
                    </a:moveTo>
                    <a:cubicBezTo>
                      <a:pt x="323" y="16"/>
                      <a:pt x="323" y="16"/>
                      <a:pt x="323" y="16"/>
                    </a:cubicBezTo>
                    <a:cubicBezTo>
                      <a:pt x="322" y="15"/>
                      <a:pt x="321" y="14"/>
                      <a:pt x="321" y="13"/>
                    </a:cubicBezTo>
                    <a:cubicBezTo>
                      <a:pt x="325" y="13"/>
                      <a:pt x="328" y="10"/>
                      <a:pt x="328" y="6"/>
                    </a:cubicBezTo>
                    <a:cubicBezTo>
                      <a:pt x="328" y="2"/>
                      <a:pt x="324" y="0"/>
                      <a:pt x="319" y="0"/>
                    </a:cubicBezTo>
                    <a:cubicBezTo>
                      <a:pt x="316" y="0"/>
                      <a:pt x="315" y="0"/>
                      <a:pt x="313" y="0"/>
                    </a:cubicBezTo>
                    <a:cubicBezTo>
                      <a:pt x="313" y="24"/>
                      <a:pt x="313" y="24"/>
                      <a:pt x="313" y="24"/>
                    </a:cubicBezTo>
                    <a:cubicBezTo>
                      <a:pt x="317" y="24"/>
                      <a:pt x="317" y="24"/>
                      <a:pt x="317" y="24"/>
                    </a:cubicBezTo>
                    <a:cubicBezTo>
                      <a:pt x="317" y="14"/>
                      <a:pt x="317" y="14"/>
                      <a:pt x="317" y="14"/>
                    </a:cubicBezTo>
                    <a:cubicBezTo>
                      <a:pt x="317" y="14"/>
                      <a:pt x="317" y="14"/>
                      <a:pt x="317" y="14"/>
                    </a:cubicBezTo>
                    <a:cubicBezTo>
                      <a:pt x="324" y="24"/>
                      <a:pt x="324" y="24"/>
                      <a:pt x="324" y="24"/>
                    </a:cubicBezTo>
                    <a:lnTo>
                      <a:pt x="329" y="24"/>
                    </a:lnTo>
                    <a:close/>
                    <a:moveTo>
                      <a:pt x="308" y="24"/>
                    </a:moveTo>
                    <a:cubicBezTo>
                      <a:pt x="308" y="21"/>
                      <a:pt x="308" y="21"/>
                      <a:pt x="308" y="21"/>
                    </a:cubicBezTo>
                    <a:cubicBezTo>
                      <a:pt x="299" y="21"/>
                      <a:pt x="299" y="21"/>
                      <a:pt x="299" y="21"/>
                    </a:cubicBezTo>
                    <a:cubicBezTo>
                      <a:pt x="299" y="13"/>
                      <a:pt x="299" y="13"/>
                      <a:pt x="299" y="13"/>
                    </a:cubicBezTo>
                    <a:cubicBezTo>
                      <a:pt x="307" y="13"/>
                      <a:pt x="307" y="13"/>
                      <a:pt x="307" y="13"/>
                    </a:cubicBezTo>
                    <a:cubicBezTo>
                      <a:pt x="307" y="10"/>
                      <a:pt x="307" y="10"/>
                      <a:pt x="307" y="10"/>
                    </a:cubicBezTo>
                    <a:cubicBezTo>
                      <a:pt x="299" y="10"/>
                      <a:pt x="299" y="10"/>
                      <a:pt x="299" y="10"/>
                    </a:cubicBezTo>
                    <a:cubicBezTo>
                      <a:pt x="299" y="3"/>
                      <a:pt x="299" y="3"/>
                      <a:pt x="299" y="3"/>
                    </a:cubicBezTo>
                    <a:cubicBezTo>
                      <a:pt x="308" y="3"/>
                      <a:pt x="308" y="3"/>
                      <a:pt x="308" y="3"/>
                    </a:cubicBezTo>
                    <a:cubicBezTo>
                      <a:pt x="308" y="0"/>
                      <a:pt x="308" y="0"/>
                      <a:pt x="308" y="0"/>
                    </a:cubicBezTo>
                    <a:cubicBezTo>
                      <a:pt x="295" y="0"/>
                      <a:pt x="295" y="0"/>
                      <a:pt x="295" y="0"/>
                    </a:cubicBezTo>
                    <a:cubicBezTo>
                      <a:pt x="295" y="24"/>
                      <a:pt x="295" y="24"/>
                      <a:pt x="295" y="24"/>
                    </a:cubicBezTo>
                    <a:lnTo>
                      <a:pt x="308" y="24"/>
                    </a:lnTo>
                    <a:close/>
                    <a:moveTo>
                      <a:pt x="292" y="0"/>
                    </a:moveTo>
                    <a:cubicBezTo>
                      <a:pt x="288" y="0"/>
                      <a:pt x="288" y="0"/>
                      <a:pt x="288" y="0"/>
                    </a:cubicBezTo>
                    <a:cubicBezTo>
                      <a:pt x="283" y="15"/>
                      <a:pt x="283" y="15"/>
                      <a:pt x="283" y="15"/>
                    </a:cubicBezTo>
                    <a:cubicBezTo>
                      <a:pt x="282" y="17"/>
                      <a:pt x="282" y="18"/>
                      <a:pt x="282" y="20"/>
                    </a:cubicBezTo>
                    <a:cubicBezTo>
                      <a:pt x="282" y="20"/>
                      <a:pt x="282" y="20"/>
                      <a:pt x="282" y="20"/>
                    </a:cubicBezTo>
                    <a:cubicBezTo>
                      <a:pt x="281" y="18"/>
                      <a:pt x="281" y="16"/>
                      <a:pt x="280" y="15"/>
                    </a:cubicBezTo>
                    <a:cubicBezTo>
                      <a:pt x="275" y="0"/>
                      <a:pt x="275" y="0"/>
                      <a:pt x="275" y="0"/>
                    </a:cubicBezTo>
                    <a:cubicBezTo>
                      <a:pt x="271" y="0"/>
                      <a:pt x="271" y="0"/>
                      <a:pt x="271" y="0"/>
                    </a:cubicBezTo>
                    <a:cubicBezTo>
                      <a:pt x="279" y="24"/>
                      <a:pt x="279" y="24"/>
                      <a:pt x="279" y="24"/>
                    </a:cubicBezTo>
                    <a:cubicBezTo>
                      <a:pt x="284" y="24"/>
                      <a:pt x="284" y="24"/>
                      <a:pt x="284" y="24"/>
                    </a:cubicBezTo>
                    <a:lnTo>
                      <a:pt x="292" y="0"/>
                    </a:lnTo>
                    <a:close/>
                    <a:moveTo>
                      <a:pt x="268" y="0"/>
                    </a:moveTo>
                    <a:cubicBezTo>
                      <a:pt x="264" y="0"/>
                      <a:pt x="264" y="0"/>
                      <a:pt x="264" y="0"/>
                    </a:cubicBezTo>
                    <a:cubicBezTo>
                      <a:pt x="264" y="24"/>
                      <a:pt x="264" y="24"/>
                      <a:pt x="264" y="24"/>
                    </a:cubicBezTo>
                    <a:cubicBezTo>
                      <a:pt x="268" y="24"/>
                      <a:pt x="268" y="24"/>
                      <a:pt x="268" y="24"/>
                    </a:cubicBezTo>
                    <a:lnTo>
                      <a:pt x="268" y="0"/>
                    </a:lnTo>
                    <a:close/>
                    <a:moveTo>
                      <a:pt x="258" y="24"/>
                    </a:moveTo>
                    <a:cubicBezTo>
                      <a:pt x="258" y="0"/>
                      <a:pt x="258" y="0"/>
                      <a:pt x="258" y="0"/>
                    </a:cubicBezTo>
                    <a:cubicBezTo>
                      <a:pt x="254" y="0"/>
                      <a:pt x="254" y="0"/>
                      <a:pt x="254" y="0"/>
                    </a:cubicBezTo>
                    <a:cubicBezTo>
                      <a:pt x="254" y="7"/>
                      <a:pt x="254" y="7"/>
                      <a:pt x="254" y="7"/>
                    </a:cubicBezTo>
                    <a:cubicBezTo>
                      <a:pt x="254" y="11"/>
                      <a:pt x="254" y="16"/>
                      <a:pt x="254" y="19"/>
                    </a:cubicBezTo>
                    <a:cubicBezTo>
                      <a:pt x="253" y="17"/>
                      <a:pt x="252" y="15"/>
                      <a:pt x="251" y="13"/>
                    </a:cubicBezTo>
                    <a:cubicBezTo>
                      <a:pt x="244" y="0"/>
                      <a:pt x="244" y="0"/>
                      <a:pt x="244" y="0"/>
                    </a:cubicBezTo>
                    <a:cubicBezTo>
                      <a:pt x="238" y="0"/>
                      <a:pt x="238" y="0"/>
                      <a:pt x="238" y="0"/>
                    </a:cubicBezTo>
                    <a:cubicBezTo>
                      <a:pt x="238" y="24"/>
                      <a:pt x="238" y="24"/>
                      <a:pt x="238" y="24"/>
                    </a:cubicBezTo>
                    <a:cubicBezTo>
                      <a:pt x="242" y="24"/>
                      <a:pt x="242" y="24"/>
                      <a:pt x="242" y="24"/>
                    </a:cubicBezTo>
                    <a:cubicBezTo>
                      <a:pt x="242" y="16"/>
                      <a:pt x="242" y="16"/>
                      <a:pt x="242" y="16"/>
                    </a:cubicBezTo>
                    <a:cubicBezTo>
                      <a:pt x="242" y="13"/>
                      <a:pt x="242" y="8"/>
                      <a:pt x="242" y="5"/>
                    </a:cubicBezTo>
                    <a:cubicBezTo>
                      <a:pt x="243" y="7"/>
                      <a:pt x="244" y="9"/>
                      <a:pt x="245" y="10"/>
                    </a:cubicBezTo>
                    <a:cubicBezTo>
                      <a:pt x="253" y="24"/>
                      <a:pt x="253" y="24"/>
                      <a:pt x="253" y="24"/>
                    </a:cubicBezTo>
                    <a:lnTo>
                      <a:pt x="258" y="24"/>
                    </a:lnTo>
                    <a:close/>
                    <a:moveTo>
                      <a:pt x="232" y="15"/>
                    </a:moveTo>
                    <a:cubicBezTo>
                      <a:pt x="232" y="0"/>
                      <a:pt x="232" y="0"/>
                      <a:pt x="232" y="0"/>
                    </a:cubicBezTo>
                    <a:cubicBezTo>
                      <a:pt x="229" y="0"/>
                      <a:pt x="229" y="0"/>
                      <a:pt x="229" y="0"/>
                    </a:cubicBezTo>
                    <a:cubicBezTo>
                      <a:pt x="229" y="15"/>
                      <a:pt x="229" y="15"/>
                      <a:pt x="229" y="15"/>
                    </a:cubicBezTo>
                    <a:cubicBezTo>
                      <a:pt x="229" y="20"/>
                      <a:pt x="227" y="21"/>
                      <a:pt x="223" y="21"/>
                    </a:cubicBezTo>
                    <a:cubicBezTo>
                      <a:pt x="218" y="21"/>
                      <a:pt x="217" y="19"/>
                      <a:pt x="217" y="16"/>
                    </a:cubicBezTo>
                    <a:cubicBezTo>
                      <a:pt x="217" y="0"/>
                      <a:pt x="217" y="0"/>
                      <a:pt x="217" y="0"/>
                    </a:cubicBezTo>
                    <a:cubicBezTo>
                      <a:pt x="214" y="0"/>
                      <a:pt x="214" y="0"/>
                      <a:pt x="214" y="0"/>
                    </a:cubicBezTo>
                    <a:cubicBezTo>
                      <a:pt x="214" y="16"/>
                      <a:pt x="214" y="16"/>
                      <a:pt x="214" y="16"/>
                    </a:cubicBezTo>
                    <a:cubicBezTo>
                      <a:pt x="214" y="20"/>
                      <a:pt x="215" y="24"/>
                      <a:pt x="223" y="24"/>
                    </a:cubicBezTo>
                    <a:cubicBezTo>
                      <a:pt x="229" y="24"/>
                      <a:pt x="232" y="21"/>
                      <a:pt x="232" y="15"/>
                    </a:cubicBezTo>
                    <a:moveTo>
                      <a:pt x="202" y="0"/>
                    </a:moveTo>
                    <a:cubicBezTo>
                      <a:pt x="198" y="0"/>
                      <a:pt x="198" y="0"/>
                      <a:pt x="198" y="0"/>
                    </a:cubicBezTo>
                    <a:cubicBezTo>
                      <a:pt x="194" y="15"/>
                      <a:pt x="194" y="15"/>
                      <a:pt x="194" y="15"/>
                    </a:cubicBezTo>
                    <a:cubicBezTo>
                      <a:pt x="194" y="16"/>
                      <a:pt x="194" y="18"/>
                      <a:pt x="194" y="19"/>
                    </a:cubicBezTo>
                    <a:cubicBezTo>
                      <a:pt x="194" y="19"/>
                      <a:pt x="194" y="19"/>
                      <a:pt x="194" y="19"/>
                    </a:cubicBezTo>
                    <a:cubicBezTo>
                      <a:pt x="193" y="18"/>
                      <a:pt x="193" y="16"/>
                      <a:pt x="193" y="15"/>
                    </a:cubicBezTo>
                    <a:cubicBezTo>
                      <a:pt x="188" y="0"/>
                      <a:pt x="188" y="0"/>
                      <a:pt x="188" y="0"/>
                    </a:cubicBezTo>
                    <a:cubicBezTo>
                      <a:pt x="184" y="0"/>
                      <a:pt x="184" y="0"/>
                      <a:pt x="184" y="0"/>
                    </a:cubicBezTo>
                    <a:cubicBezTo>
                      <a:pt x="180" y="15"/>
                      <a:pt x="180" y="15"/>
                      <a:pt x="180" y="15"/>
                    </a:cubicBezTo>
                    <a:cubicBezTo>
                      <a:pt x="180" y="16"/>
                      <a:pt x="179" y="18"/>
                      <a:pt x="179" y="19"/>
                    </a:cubicBezTo>
                    <a:cubicBezTo>
                      <a:pt x="179" y="19"/>
                      <a:pt x="179" y="19"/>
                      <a:pt x="179" y="19"/>
                    </a:cubicBezTo>
                    <a:cubicBezTo>
                      <a:pt x="179" y="18"/>
                      <a:pt x="179" y="16"/>
                      <a:pt x="178" y="15"/>
                    </a:cubicBezTo>
                    <a:cubicBezTo>
                      <a:pt x="174" y="0"/>
                      <a:pt x="174" y="0"/>
                      <a:pt x="174" y="0"/>
                    </a:cubicBezTo>
                    <a:cubicBezTo>
                      <a:pt x="170" y="0"/>
                      <a:pt x="170" y="0"/>
                      <a:pt x="170" y="0"/>
                    </a:cubicBezTo>
                    <a:cubicBezTo>
                      <a:pt x="177" y="24"/>
                      <a:pt x="177" y="24"/>
                      <a:pt x="177" y="24"/>
                    </a:cubicBezTo>
                    <a:cubicBezTo>
                      <a:pt x="181" y="24"/>
                      <a:pt x="181" y="24"/>
                      <a:pt x="181" y="24"/>
                    </a:cubicBezTo>
                    <a:cubicBezTo>
                      <a:pt x="185" y="9"/>
                      <a:pt x="185" y="9"/>
                      <a:pt x="185" y="9"/>
                    </a:cubicBezTo>
                    <a:cubicBezTo>
                      <a:pt x="186" y="8"/>
                      <a:pt x="186" y="6"/>
                      <a:pt x="186" y="5"/>
                    </a:cubicBezTo>
                    <a:cubicBezTo>
                      <a:pt x="186" y="5"/>
                      <a:pt x="186" y="5"/>
                      <a:pt x="186" y="5"/>
                    </a:cubicBezTo>
                    <a:cubicBezTo>
                      <a:pt x="186" y="6"/>
                      <a:pt x="187" y="8"/>
                      <a:pt x="187" y="9"/>
                    </a:cubicBezTo>
                    <a:cubicBezTo>
                      <a:pt x="191" y="24"/>
                      <a:pt x="191" y="24"/>
                      <a:pt x="191" y="24"/>
                    </a:cubicBezTo>
                    <a:cubicBezTo>
                      <a:pt x="196" y="24"/>
                      <a:pt x="196" y="24"/>
                      <a:pt x="196" y="24"/>
                    </a:cubicBezTo>
                    <a:lnTo>
                      <a:pt x="202" y="0"/>
                    </a:lnTo>
                    <a:close/>
                    <a:moveTo>
                      <a:pt x="167" y="24"/>
                    </a:moveTo>
                    <a:cubicBezTo>
                      <a:pt x="167" y="21"/>
                      <a:pt x="167" y="21"/>
                      <a:pt x="167" y="21"/>
                    </a:cubicBezTo>
                    <a:cubicBezTo>
                      <a:pt x="159" y="21"/>
                      <a:pt x="159" y="21"/>
                      <a:pt x="159" y="21"/>
                    </a:cubicBezTo>
                    <a:cubicBezTo>
                      <a:pt x="159" y="13"/>
                      <a:pt x="159" y="13"/>
                      <a:pt x="159" y="13"/>
                    </a:cubicBezTo>
                    <a:cubicBezTo>
                      <a:pt x="167" y="13"/>
                      <a:pt x="167" y="13"/>
                      <a:pt x="167" y="13"/>
                    </a:cubicBezTo>
                    <a:cubicBezTo>
                      <a:pt x="167" y="10"/>
                      <a:pt x="167" y="10"/>
                      <a:pt x="167" y="10"/>
                    </a:cubicBezTo>
                    <a:cubicBezTo>
                      <a:pt x="159" y="10"/>
                      <a:pt x="159" y="10"/>
                      <a:pt x="159" y="10"/>
                    </a:cubicBezTo>
                    <a:cubicBezTo>
                      <a:pt x="159" y="3"/>
                      <a:pt x="159" y="3"/>
                      <a:pt x="159" y="3"/>
                    </a:cubicBezTo>
                    <a:cubicBezTo>
                      <a:pt x="167" y="3"/>
                      <a:pt x="167" y="3"/>
                      <a:pt x="167" y="3"/>
                    </a:cubicBezTo>
                    <a:cubicBezTo>
                      <a:pt x="167" y="0"/>
                      <a:pt x="167" y="0"/>
                      <a:pt x="167" y="0"/>
                    </a:cubicBezTo>
                    <a:cubicBezTo>
                      <a:pt x="155" y="0"/>
                      <a:pt x="155" y="0"/>
                      <a:pt x="155" y="0"/>
                    </a:cubicBezTo>
                    <a:cubicBezTo>
                      <a:pt x="155" y="24"/>
                      <a:pt x="155" y="24"/>
                      <a:pt x="155" y="24"/>
                    </a:cubicBezTo>
                    <a:lnTo>
                      <a:pt x="167" y="24"/>
                    </a:lnTo>
                    <a:close/>
                    <a:moveTo>
                      <a:pt x="145" y="7"/>
                    </a:moveTo>
                    <a:cubicBezTo>
                      <a:pt x="145" y="9"/>
                      <a:pt x="143" y="11"/>
                      <a:pt x="140" y="11"/>
                    </a:cubicBezTo>
                    <a:cubicBezTo>
                      <a:pt x="139" y="11"/>
                      <a:pt x="139" y="11"/>
                      <a:pt x="138" y="11"/>
                    </a:cubicBezTo>
                    <a:cubicBezTo>
                      <a:pt x="138" y="3"/>
                      <a:pt x="138" y="3"/>
                      <a:pt x="138" y="3"/>
                    </a:cubicBezTo>
                    <a:cubicBezTo>
                      <a:pt x="139" y="3"/>
                      <a:pt x="140" y="3"/>
                      <a:pt x="140" y="3"/>
                    </a:cubicBezTo>
                    <a:cubicBezTo>
                      <a:pt x="144" y="3"/>
                      <a:pt x="145" y="4"/>
                      <a:pt x="145" y="7"/>
                    </a:cubicBezTo>
                    <a:moveTo>
                      <a:pt x="151" y="24"/>
                    </a:moveTo>
                    <a:cubicBezTo>
                      <a:pt x="145" y="16"/>
                      <a:pt x="145" y="16"/>
                      <a:pt x="145" y="16"/>
                    </a:cubicBezTo>
                    <a:cubicBezTo>
                      <a:pt x="144" y="15"/>
                      <a:pt x="143" y="14"/>
                      <a:pt x="143" y="13"/>
                    </a:cubicBezTo>
                    <a:cubicBezTo>
                      <a:pt x="146" y="13"/>
                      <a:pt x="149" y="10"/>
                      <a:pt x="149" y="6"/>
                    </a:cubicBezTo>
                    <a:cubicBezTo>
                      <a:pt x="149" y="2"/>
                      <a:pt x="146" y="0"/>
                      <a:pt x="141" y="0"/>
                    </a:cubicBezTo>
                    <a:cubicBezTo>
                      <a:pt x="138" y="0"/>
                      <a:pt x="136" y="0"/>
                      <a:pt x="135" y="0"/>
                    </a:cubicBezTo>
                    <a:cubicBezTo>
                      <a:pt x="135" y="24"/>
                      <a:pt x="135" y="24"/>
                      <a:pt x="135" y="24"/>
                    </a:cubicBezTo>
                    <a:cubicBezTo>
                      <a:pt x="138" y="24"/>
                      <a:pt x="138" y="24"/>
                      <a:pt x="138" y="24"/>
                    </a:cubicBezTo>
                    <a:cubicBezTo>
                      <a:pt x="138" y="14"/>
                      <a:pt x="138" y="14"/>
                      <a:pt x="138" y="14"/>
                    </a:cubicBezTo>
                    <a:cubicBezTo>
                      <a:pt x="139" y="14"/>
                      <a:pt x="139" y="14"/>
                      <a:pt x="139" y="14"/>
                    </a:cubicBezTo>
                    <a:cubicBezTo>
                      <a:pt x="146" y="24"/>
                      <a:pt x="146" y="24"/>
                      <a:pt x="146" y="24"/>
                    </a:cubicBezTo>
                    <a:lnTo>
                      <a:pt x="151" y="24"/>
                    </a:lnTo>
                    <a:close/>
                    <a:moveTo>
                      <a:pt x="126" y="17"/>
                    </a:moveTo>
                    <a:cubicBezTo>
                      <a:pt x="126" y="19"/>
                      <a:pt x="124" y="21"/>
                      <a:pt x="121" y="21"/>
                    </a:cubicBezTo>
                    <a:cubicBezTo>
                      <a:pt x="119" y="21"/>
                      <a:pt x="118" y="21"/>
                      <a:pt x="118" y="21"/>
                    </a:cubicBezTo>
                    <a:cubicBezTo>
                      <a:pt x="118" y="13"/>
                      <a:pt x="118" y="13"/>
                      <a:pt x="118" y="13"/>
                    </a:cubicBezTo>
                    <a:cubicBezTo>
                      <a:pt x="118" y="13"/>
                      <a:pt x="120" y="13"/>
                      <a:pt x="120" y="13"/>
                    </a:cubicBezTo>
                    <a:cubicBezTo>
                      <a:pt x="123" y="13"/>
                      <a:pt x="126" y="14"/>
                      <a:pt x="126" y="17"/>
                    </a:cubicBezTo>
                    <a:moveTo>
                      <a:pt x="125" y="6"/>
                    </a:moveTo>
                    <a:cubicBezTo>
                      <a:pt x="125" y="9"/>
                      <a:pt x="123" y="10"/>
                      <a:pt x="120" y="10"/>
                    </a:cubicBezTo>
                    <a:cubicBezTo>
                      <a:pt x="119" y="10"/>
                      <a:pt x="118" y="10"/>
                      <a:pt x="118" y="10"/>
                    </a:cubicBezTo>
                    <a:cubicBezTo>
                      <a:pt x="118" y="3"/>
                      <a:pt x="118" y="3"/>
                      <a:pt x="118" y="3"/>
                    </a:cubicBezTo>
                    <a:cubicBezTo>
                      <a:pt x="119" y="3"/>
                      <a:pt x="120" y="3"/>
                      <a:pt x="121" y="3"/>
                    </a:cubicBezTo>
                    <a:cubicBezTo>
                      <a:pt x="124" y="3"/>
                      <a:pt x="125" y="4"/>
                      <a:pt x="125" y="6"/>
                    </a:cubicBezTo>
                    <a:moveTo>
                      <a:pt x="130" y="17"/>
                    </a:moveTo>
                    <a:cubicBezTo>
                      <a:pt x="130" y="14"/>
                      <a:pt x="128" y="12"/>
                      <a:pt x="125" y="11"/>
                    </a:cubicBezTo>
                    <a:cubicBezTo>
                      <a:pt x="125" y="11"/>
                      <a:pt x="125" y="11"/>
                      <a:pt x="125" y="11"/>
                    </a:cubicBezTo>
                    <a:cubicBezTo>
                      <a:pt x="128" y="10"/>
                      <a:pt x="129" y="8"/>
                      <a:pt x="129" y="6"/>
                    </a:cubicBezTo>
                    <a:cubicBezTo>
                      <a:pt x="129" y="2"/>
                      <a:pt x="127" y="0"/>
                      <a:pt x="121" y="0"/>
                    </a:cubicBezTo>
                    <a:cubicBezTo>
                      <a:pt x="119" y="0"/>
                      <a:pt x="116" y="0"/>
                      <a:pt x="114" y="0"/>
                    </a:cubicBezTo>
                    <a:cubicBezTo>
                      <a:pt x="114" y="24"/>
                      <a:pt x="114" y="24"/>
                      <a:pt x="114" y="24"/>
                    </a:cubicBezTo>
                    <a:cubicBezTo>
                      <a:pt x="117" y="24"/>
                      <a:pt x="119" y="24"/>
                      <a:pt x="120" y="24"/>
                    </a:cubicBezTo>
                    <a:cubicBezTo>
                      <a:pt x="128" y="24"/>
                      <a:pt x="130" y="20"/>
                      <a:pt x="130" y="17"/>
                    </a:cubicBezTo>
                    <a:moveTo>
                      <a:pt x="109" y="24"/>
                    </a:moveTo>
                    <a:cubicBezTo>
                      <a:pt x="109" y="21"/>
                      <a:pt x="109" y="21"/>
                      <a:pt x="109" y="21"/>
                    </a:cubicBezTo>
                    <a:cubicBezTo>
                      <a:pt x="100" y="21"/>
                      <a:pt x="100" y="21"/>
                      <a:pt x="100" y="21"/>
                    </a:cubicBezTo>
                    <a:cubicBezTo>
                      <a:pt x="100" y="13"/>
                      <a:pt x="100" y="13"/>
                      <a:pt x="100" y="13"/>
                    </a:cubicBezTo>
                    <a:cubicBezTo>
                      <a:pt x="108" y="13"/>
                      <a:pt x="108" y="13"/>
                      <a:pt x="108" y="13"/>
                    </a:cubicBezTo>
                    <a:cubicBezTo>
                      <a:pt x="108" y="10"/>
                      <a:pt x="108" y="10"/>
                      <a:pt x="108" y="10"/>
                    </a:cubicBezTo>
                    <a:cubicBezTo>
                      <a:pt x="100" y="10"/>
                      <a:pt x="100" y="10"/>
                      <a:pt x="100" y="10"/>
                    </a:cubicBezTo>
                    <a:cubicBezTo>
                      <a:pt x="100" y="3"/>
                      <a:pt x="100" y="3"/>
                      <a:pt x="100" y="3"/>
                    </a:cubicBezTo>
                    <a:cubicBezTo>
                      <a:pt x="109" y="3"/>
                      <a:pt x="109" y="3"/>
                      <a:pt x="109" y="3"/>
                    </a:cubicBezTo>
                    <a:cubicBezTo>
                      <a:pt x="109" y="0"/>
                      <a:pt x="109" y="0"/>
                      <a:pt x="109" y="0"/>
                    </a:cubicBezTo>
                    <a:cubicBezTo>
                      <a:pt x="96" y="0"/>
                      <a:pt x="96" y="0"/>
                      <a:pt x="96" y="0"/>
                    </a:cubicBezTo>
                    <a:cubicBezTo>
                      <a:pt x="96" y="24"/>
                      <a:pt x="96" y="24"/>
                      <a:pt x="96" y="24"/>
                    </a:cubicBezTo>
                    <a:lnTo>
                      <a:pt x="109" y="24"/>
                    </a:lnTo>
                    <a:close/>
                    <a:moveTo>
                      <a:pt x="90" y="24"/>
                    </a:moveTo>
                    <a:cubicBezTo>
                      <a:pt x="90" y="0"/>
                      <a:pt x="90" y="0"/>
                      <a:pt x="90" y="0"/>
                    </a:cubicBezTo>
                    <a:cubicBezTo>
                      <a:pt x="86" y="0"/>
                      <a:pt x="86" y="0"/>
                      <a:pt x="86" y="0"/>
                    </a:cubicBezTo>
                    <a:cubicBezTo>
                      <a:pt x="86" y="10"/>
                      <a:pt x="86" y="10"/>
                      <a:pt x="86" y="10"/>
                    </a:cubicBezTo>
                    <a:cubicBezTo>
                      <a:pt x="75" y="10"/>
                      <a:pt x="75" y="10"/>
                      <a:pt x="75" y="10"/>
                    </a:cubicBezTo>
                    <a:cubicBezTo>
                      <a:pt x="75" y="0"/>
                      <a:pt x="75" y="0"/>
                      <a:pt x="75" y="0"/>
                    </a:cubicBezTo>
                    <a:cubicBezTo>
                      <a:pt x="71" y="0"/>
                      <a:pt x="71" y="0"/>
                      <a:pt x="71" y="0"/>
                    </a:cubicBezTo>
                    <a:cubicBezTo>
                      <a:pt x="71" y="24"/>
                      <a:pt x="71" y="24"/>
                      <a:pt x="71" y="24"/>
                    </a:cubicBezTo>
                    <a:cubicBezTo>
                      <a:pt x="75" y="24"/>
                      <a:pt x="75" y="24"/>
                      <a:pt x="75" y="24"/>
                    </a:cubicBezTo>
                    <a:cubicBezTo>
                      <a:pt x="75" y="13"/>
                      <a:pt x="75" y="13"/>
                      <a:pt x="75" y="13"/>
                    </a:cubicBezTo>
                    <a:cubicBezTo>
                      <a:pt x="86" y="13"/>
                      <a:pt x="86" y="13"/>
                      <a:pt x="86" y="13"/>
                    </a:cubicBezTo>
                    <a:cubicBezTo>
                      <a:pt x="86" y="24"/>
                      <a:pt x="86" y="24"/>
                      <a:pt x="86" y="24"/>
                    </a:cubicBezTo>
                    <a:lnTo>
                      <a:pt x="90" y="24"/>
                    </a:lnTo>
                    <a:close/>
                    <a:moveTo>
                      <a:pt x="58" y="24"/>
                    </a:moveTo>
                    <a:cubicBezTo>
                      <a:pt x="58" y="21"/>
                      <a:pt x="58" y="21"/>
                      <a:pt x="58" y="21"/>
                    </a:cubicBezTo>
                    <a:cubicBezTo>
                      <a:pt x="50" y="21"/>
                      <a:pt x="50" y="21"/>
                      <a:pt x="50" y="21"/>
                    </a:cubicBezTo>
                    <a:cubicBezTo>
                      <a:pt x="50" y="13"/>
                      <a:pt x="50" y="13"/>
                      <a:pt x="50" y="13"/>
                    </a:cubicBezTo>
                    <a:cubicBezTo>
                      <a:pt x="58" y="13"/>
                      <a:pt x="58" y="13"/>
                      <a:pt x="58" y="13"/>
                    </a:cubicBezTo>
                    <a:cubicBezTo>
                      <a:pt x="58" y="10"/>
                      <a:pt x="58" y="10"/>
                      <a:pt x="58" y="10"/>
                    </a:cubicBezTo>
                    <a:cubicBezTo>
                      <a:pt x="50" y="10"/>
                      <a:pt x="50" y="10"/>
                      <a:pt x="50" y="10"/>
                    </a:cubicBezTo>
                    <a:cubicBezTo>
                      <a:pt x="50" y="3"/>
                      <a:pt x="50" y="3"/>
                      <a:pt x="50" y="3"/>
                    </a:cubicBezTo>
                    <a:cubicBezTo>
                      <a:pt x="58" y="3"/>
                      <a:pt x="58" y="3"/>
                      <a:pt x="58" y="3"/>
                    </a:cubicBezTo>
                    <a:cubicBezTo>
                      <a:pt x="58" y="0"/>
                      <a:pt x="58" y="0"/>
                      <a:pt x="58" y="0"/>
                    </a:cubicBezTo>
                    <a:cubicBezTo>
                      <a:pt x="46" y="0"/>
                      <a:pt x="46" y="0"/>
                      <a:pt x="46" y="0"/>
                    </a:cubicBezTo>
                    <a:cubicBezTo>
                      <a:pt x="46" y="24"/>
                      <a:pt x="46" y="24"/>
                      <a:pt x="46" y="24"/>
                    </a:cubicBezTo>
                    <a:lnTo>
                      <a:pt x="58" y="24"/>
                    </a:lnTo>
                    <a:close/>
                    <a:moveTo>
                      <a:pt x="39" y="24"/>
                    </a:moveTo>
                    <a:cubicBezTo>
                      <a:pt x="39" y="0"/>
                      <a:pt x="39" y="0"/>
                      <a:pt x="39" y="0"/>
                    </a:cubicBezTo>
                    <a:cubicBezTo>
                      <a:pt x="36" y="0"/>
                      <a:pt x="36" y="0"/>
                      <a:pt x="36" y="0"/>
                    </a:cubicBezTo>
                    <a:cubicBezTo>
                      <a:pt x="36" y="10"/>
                      <a:pt x="36" y="10"/>
                      <a:pt x="36" y="10"/>
                    </a:cubicBezTo>
                    <a:cubicBezTo>
                      <a:pt x="24" y="10"/>
                      <a:pt x="24" y="10"/>
                      <a:pt x="24" y="10"/>
                    </a:cubicBezTo>
                    <a:cubicBezTo>
                      <a:pt x="24" y="0"/>
                      <a:pt x="24" y="0"/>
                      <a:pt x="24" y="0"/>
                    </a:cubicBezTo>
                    <a:cubicBezTo>
                      <a:pt x="20" y="0"/>
                      <a:pt x="20" y="0"/>
                      <a:pt x="20" y="0"/>
                    </a:cubicBezTo>
                    <a:cubicBezTo>
                      <a:pt x="20" y="24"/>
                      <a:pt x="20" y="24"/>
                      <a:pt x="20" y="24"/>
                    </a:cubicBezTo>
                    <a:cubicBezTo>
                      <a:pt x="24" y="24"/>
                      <a:pt x="24" y="24"/>
                      <a:pt x="24" y="24"/>
                    </a:cubicBezTo>
                    <a:cubicBezTo>
                      <a:pt x="24" y="13"/>
                      <a:pt x="24" y="13"/>
                      <a:pt x="24" y="13"/>
                    </a:cubicBezTo>
                    <a:cubicBezTo>
                      <a:pt x="36" y="13"/>
                      <a:pt x="36" y="13"/>
                      <a:pt x="36" y="13"/>
                    </a:cubicBezTo>
                    <a:cubicBezTo>
                      <a:pt x="36" y="24"/>
                      <a:pt x="36" y="24"/>
                      <a:pt x="36" y="24"/>
                    </a:cubicBezTo>
                    <a:lnTo>
                      <a:pt x="39" y="24"/>
                    </a:lnTo>
                    <a:close/>
                    <a:moveTo>
                      <a:pt x="17" y="3"/>
                    </a:moveTo>
                    <a:cubicBezTo>
                      <a:pt x="17" y="0"/>
                      <a:pt x="17" y="0"/>
                      <a:pt x="17" y="0"/>
                    </a:cubicBezTo>
                    <a:cubicBezTo>
                      <a:pt x="0" y="0"/>
                      <a:pt x="0" y="0"/>
                      <a:pt x="0" y="0"/>
                    </a:cubicBezTo>
                    <a:cubicBezTo>
                      <a:pt x="0" y="3"/>
                      <a:pt x="0" y="3"/>
                      <a:pt x="0" y="3"/>
                    </a:cubicBezTo>
                    <a:cubicBezTo>
                      <a:pt x="7" y="3"/>
                      <a:pt x="7" y="3"/>
                      <a:pt x="7" y="3"/>
                    </a:cubicBezTo>
                    <a:cubicBezTo>
                      <a:pt x="7" y="24"/>
                      <a:pt x="7" y="24"/>
                      <a:pt x="7" y="24"/>
                    </a:cubicBezTo>
                    <a:cubicBezTo>
                      <a:pt x="11" y="24"/>
                      <a:pt x="11" y="24"/>
                      <a:pt x="11" y="24"/>
                    </a:cubicBezTo>
                    <a:cubicBezTo>
                      <a:pt x="11" y="3"/>
                      <a:pt x="11" y="3"/>
                      <a:pt x="11" y="3"/>
                    </a:cubicBezTo>
                    <a:lnTo>
                      <a:pt x="17" y="3"/>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2" name="Freeform 32">
                <a:extLst>
                  <a:ext uri="{FF2B5EF4-FFF2-40B4-BE49-F238E27FC236}">
                    <a16:creationId xmlns:a16="http://schemas.microsoft.com/office/drawing/2014/main" id="{4EF4D1AF-6E0C-4654-B2CF-BE8E8416599E}"/>
                  </a:ext>
                </a:extLst>
              </p:cNvPr>
              <p:cNvSpPr>
                <a:spLocks/>
              </p:cNvSpPr>
              <p:nvPr userDrawn="1"/>
            </p:nvSpPr>
            <p:spPr bwMode="auto">
              <a:xfrm>
                <a:off x="5662613" y="4213225"/>
                <a:ext cx="119063" cy="84138"/>
              </a:xfrm>
              <a:custGeom>
                <a:avLst/>
                <a:gdLst>
                  <a:gd name="T0" fmla="*/ 0 w 39"/>
                  <a:gd name="T1" fmla="*/ 17 h 27"/>
                  <a:gd name="T2" fmla="*/ 1 w 39"/>
                  <a:gd name="T3" fmla="*/ 10 h 27"/>
                  <a:gd name="T4" fmla="*/ 5 w 39"/>
                  <a:gd name="T5" fmla="*/ 9 h 27"/>
                  <a:gd name="T6" fmla="*/ 4 w 39"/>
                  <a:gd name="T7" fmla="*/ 16 h 27"/>
                  <a:gd name="T8" fmla="*/ 10 w 39"/>
                  <a:gd name="T9" fmla="*/ 24 h 27"/>
                  <a:gd name="T10" fmla="*/ 15 w 39"/>
                  <a:gd name="T11" fmla="*/ 17 h 27"/>
                  <a:gd name="T12" fmla="*/ 15 w 39"/>
                  <a:gd name="T13" fmla="*/ 4 h 27"/>
                  <a:gd name="T14" fmla="*/ 19 w 39"/>
                  <a:gd name="T15" fmla="*/ 4 h 27"/>
                  <a:gd name="T16" fmla="*/ 19 w 39"/>
                  <a:gd name="T17" fmla="*/ 10 h 27"/>
                  <a:gd name="T18" fmla="*/ 22 w 39"/>
                  <a:gd name="T19" fmla="*/ 16 h 27"/>
                  <a:gd name="T20" fmla="*/ 25 w 39"/>
                  <a:gd name="T21" fmla="*/ 10 h 27"/>
                  <a:gd name="T22" fmla="*/ 25 w 39"/>
                  <a:gd name="T23" fmla="*/ 2 h 27"/>
                  <a:gd name="T24" fmla="*/ 29 w 39"/>
                  <a:gd name="T25" fmla="*/ 2 h 27"/>
                  <a:gd name="T26" fmla="*/ 29 w 39"/>
                  <a:gd name="T27" fmla="*/ 11 h 27"/>
                  <a:gd name="T28" fmla="*/ 34 w 39"/>
                  <a:gd name="T29" fmla="*/ 15 h 27"/>
                  <a:gd name="T30" fmla="*/ 35 w 39"/>
                  <a:gd name="T31" fmla="*/ 15 h 27"/>
                  <a:gd name="T32" fmla="*/ 35 w 39"/>
                  <a:gd name="T33" fmla="*/ 11 h 27"/>
                  <a:gd name="T34" fmla="*/ 34 w 39"/>
                  <a:gd name="T35" fmla="*/ 1 h 27"/>
                  <a:gd name="T36" fmla="*/ 38 w 39"/>
                  <a:gd name="T37" fmla="*/ 0 h 27"/>
                  <a:gd name="T38" fmla="*/ 39 w 39"/>
                  <a:gd name="T39" fmla="*/ 10 h 27"/>
                  <a:gd name="T40" fmla="*/ 38 w 39"/>
                  <a:gd name="T41" fmla="*/ 19 h 27"/>
                  <a:gd name="T42" fmla="*/ 33 w 39"/>
                  <a:gd name="T43" fmla="*/ 19 h 27"/>
                  <a:gd name="T44" fmla="*/ 26 w 39"/>
                  <a:gd name="T45" fmla="*/ 16 h 27"/>
                  <a:gd name="T46" fmla="*/ 22 w 39"/>
                  <a:gd name="T47" fmla="*/ 19 h 27"/>
                  <a:gd name="T48" fmla="*/ 18 w 39"/>
                  <a:gd name="T49" fmla="*/ 17 h 27"/>
                  <a:gd name="T50" fmla="*/ 9 w 39"/>
                  <a:gd name="T51" fmla="*/ 27 h 27"/>
                  <a:gd name="T52" fmla="*/ 0 w 39"/>
                  <a:gd name="T53"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27">
                    <a:moveTo>
                      <a:pt x="0" y="17"/>
                    </a:moveTo>
                    <a:cubicBezTo>
                      <a:pt x="0" y="14"/>
                      <a:pt x="1" y="12"/>
                      <a:pt x="1" y="10"/>
                    </a:cubicBezTo>
                    <a:cubicBezTo>
                      <a:pt x="5" y="9"/>
                      <a:pt x="5" y="9"/>
                      <a:pt x="5" y="9"/>
                    </a:cubicBezTo>
                    <a:cubicBezTo>
                      <a:pt x="5" y="12"/>
                      <a:pt x="4" y="14"/>
                      <a:pt x="4" y="16"/>
                    </a:cubicBezTo>
                    <a:cubicBezTo>
                      <a:pt x="4" y="22"/>
                      <a:pt x="7" y="24"/>
                      <a:pt x="10" y="24"/>
                    </a:cubicBezTo>
                    <a:cubicBezTo>
                      <a:pt x="12" y="24"/>
                      <a:pt x="15" y="22"/>
                      <a:pt x="15" y="17"/>
                    </a:cubicBezTo>
                    <a:cubicBezTo>
                      <a:pt x="15" y="4"/>
                      <a:pt x="15" y="4"/>
                      <a:pt x="15" y="4"/>
                    </a:cubicBezTo>
                    <a:cubicBezTo>
                      <a:pt x="19" y="4"/>
                      <a:pt x="19" y="4"/>
                      <a:pt x="19" y="4"/>
                    </a:cubicBezTo>
                    <a:cubicBezTo>
                      <a:pt x="19" y="10"/>
                      <a:pt x="19" y="10"/>
                      <a:pt x="19" y="10"/>
                    </a:cubicBezTo>
                    <a:cubicBezTo>
                      <a:pt x="19" y="14"/>
                      <a:pt x="19" y="16"/>
                      <a:pt x="22" y="16"/>
                    </a:cubicBezTo>
                    <a:cubicBezTo>
                      <a:pt x="24" y="16"/>
                      <a:pt x="25" y="14"/>
                      <a:pt x="25" y="10"/>
                    </a:cubicBezTo>
                    <a:cubicBezTo>
                      <a:pt x="25" y="2"/>
                      <a:pt x="25" y="2"/>
                      <a:pt x="25" y="2"/>
                    </a:cubicBezTo>
                    <a:cubicBezTo>
                      <a:pt x="29" y="2"/>
                      <a:pt x="29" y="2"/>
                      <a:pt x="29" y="2"/>
                    </a:cubicBezTo>
                    <a:cubicBezTo>
                      <a:pt x="29" y="11"/>
                      <a:pt x="29" y="11"/>
                      <a:pt x="29" y="11"/>
                    </a:cubicBezTo>
                    <a:cubicBezTo>
                      <a:pt x="29" y="15"/>
                      <a:pt x="30" y="15"/>
                      <a:pt x="34" y="15"/>
                    </a:cubicBezTo>
                    <a:cubicBezTo>
                      <a:pt x="35" y="15"/>
                      <a:pt x="35" y="15"/>
                      <a:pt x="35" y="15"/>
                    </a:cubicBezTo>
                    <a:cubicBezTo>
                      <a:pt x="35" y="14"/>
                      <a:pt x="35" y="12"/>
                      <a:pt x="35" y="11"/>
                    </a:cubicBezTo>
                    <a:cubicBezTo>
                      <a:pt x="35" y="7"/>
                      <a:pt x="34" y="3"/>
                      <a:pt x="34" y="1"/>
                    </a:cubicBezTo>
                    <a:cubicBezTo>
                      <a:pt x="38" y="0"/>
                      <a:pt x="38" y="0"/>
                      <a:pt x="38" y="0"/>
                    </a:cubicBezTo>
                    <a:cubicBezTo>
                      <a:pt x="38" y="3"/>
                      <a:pt x="39" y="7"/>
                      <a:pt x="39" y="10"/>
                    </a:cubicBezTo>
                    <a:cubicBezTo>
                      <a:pt x="39" y="13"/>
                      <a:pt x="39" y="16"/>
                      <a:pt x="38" y="19"/>
                    </a:cubicBezTo>
                    <a:cubicBezTo>
                      <a:pt x="33" y="19"/>
                      <a:pt x="33" y="19"/>
                      <a:pt x="33" y="19"/>
                    </a:cubicBezTo>
                    <a:cubicBezTo>
                      <a:pt x="29" y="19"/>
                      <a:pt x="27" y="18"/>
                      <a:pt x="26" y="16"/>
                    </a:cubicBezTo>
                    <a:cubicBezTo>
                      <a:pt x="25" y="18"/>
                      <a:pt x="23" y="19"/>
                      <a:pt x="22" y="19"/>
                    </a:cubicBezTo>
                    <a:cubicBezTo>
                      <a:pt x="20" y="19"/>
                      <a:pt x="19" y="18"/>
                      <a:pt x="18" y="17"/>
                    </a:cubicBezTo>
                    <a:cubicBezTo>
                      <a:pt x="18" y="24"/>
                      <a:pt x="14" y="27"/>
                      <a:pt x="9" y="27"/>
                    </a:cubicBezTo>
                    <a:cubicBezTo>
                      <a:pt x="4" y="27"/>
                      <a:pt x="0" y="24"/>
                      <a:pt x="0" y="17"/>
                    </a:cubicBezTo>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3" name="Freeform 33">
                <a:extLst>
                  <a:ext uri="{FF2B5EF4-FFF2-40B4-BE49-F238E27FC236}">
                    <a16:creationId xmlns:a16="http://schemas.microsoft.com/office/drawing/2014/main" id="{CCCD54C9-7F27-4787-91DB-529988BE6778}"/>
                  </a:ext>
                </a:extLst>
              </p:cNvPr>
              <p:cNvSpPr>
                <a:spLocks/>
              </p:cNvSpPr>
              <p:nvPr userDrawn="1"/>
            </p:nvSpPr>
            <p:spPr bwMode="auto">
              <a:xfrm>
                <a:off x="5795963" y="4216400"/>
                <a:ext cx="52388" cy="55563"/>
              </a:xfrm>
              <a:custGeom>
                <a:avLst/>
                <a:gdLst>
                  <a:gd name="T0" fmla="*/ 0 w 17"/>
                  <a:gd name="T1" fmla="*/ 14 h 18"/>
                  <a:gd name="T2" fmla="*/ 11 w 17"/>
                  <a:gd name="T3" fmla="*/ 14 h 18"/>
                  <a:gd name="T4" fmla="*/ 2 w 17"/>
                  <a:gd name="T5" fmla="*/ 3 h 18"/>
                  <a:gd name="T6" fmla="*/ 3 w 17"/>
                  <a:gd name="T7" fmla="*/ 0 h 18"/>
                  <a:gd name="T8" fmla="*/ 15 w 17"/>
                  <a:gd name="T9" fmla="*/ 14 h 18"/>
                  <a:gd name="T10" fmla="*/ 17 w 17"/>
                  <a:gd name="T11" fmla="*/ 14 h 18"/>
                  <a:gd name="T12" fmla="*/ 17 w 17"/>
                  <a:gd name="T13" fmla="*/ 18 h 18"/>
                  <a:gd name="T14" fmla="*/ 0 w 17"/>
                  <a:gd name="T15" fmla="*/ 18 h 18"/>
                  <a:gd name="T16" fmla="*/ 0 w 17"/>
                  <a:gd name="T1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0" y="14"/>
                    </a:moveTo>
                    <a:cubicBezTo>
                      <a:pt x="11" y="14"/>
                      <a:pt x="11" y="14"/>
                      <a:pt x="11" y="14"/>
                    </a:cubicBezTo>
                    <a:cubicBezTo>
                      <a:pt x="11" y="8"/>
                      <a:pt x="8" y="5"/>
                      <a:pt x="2" y="3"/>
                    </a:cubicBezTo>
                    <a:cubicBezTo>
                      <a:pt x="3" y="0"/>
                      <a:pt x="3" y="0"/>
                      <a:pt x="3" y="0"/>
                    </a:cubicBezTo>
                    <a:cubicBezTo>
                      <a:pt x="10" y="2"/>
                      <a:pt x="14" y="6"/>
                      <a:pt x="15" y="14"/>
                    </a:cubicBezTo>
                    <a:cubicBezTo>
                      <a:pt x="17" y="14"/>
                      <a:pt x="17" y="14"/>
                      <a:pt x="17" y="14"/>
                    </a:cubicBezTo>
                    <a:cubicBezTo>
                      <a:pt x="17" y="18"/>
                      <a:pt x="17" y="18"/>
                      <a:pt x="17" y="18"/>
                    </a:cubicBezTo>
                    <a:cubicBezTo>
                      <a:pt x="0" y="18"/>
                      <a:pt x="0" y="18"/>
                      <a:pt x="0" y="18"/>
                    </a:cubicBezTo>
                    <a:lnTo>
                      <a:pt x="0" y="1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4" name="Freeform 34">
                <a:extLst>
                  <a:ext uri="{FF2B5EF4-FFF2-40B4-BE49-F238E27FC236}">
                    <a16:creationId xmlns:a16="http://schemas.microsoft.com/office/drawing/2014/main" id="{CAACA7A8-91AC-4E20-BE37-0CBF621FC003}"/>
                  </a:ext>
                </a:extLst>
              </p:cNvPr>
              <p:cNvSpPr>
                <a:spLocks noEditPoints="1"/>
              </p:cNvSpPr>
              <p:nvPr userDrawn="1"/>
            </p:nvSpPr>
            <p:spPr bwMode="auto">
              <a:xfrm>
                <a:off x="5838825" y="4194175"/>
                <a:ext cx="76200" cy="77788"/>
              </a:xfrm>
              <a:custGeom>
                <a:avLst/>
                <a:gdLst>
                  <a:gd name="T0" fmla="*/ 2 w 25"/>
                  <a:gd name="T1" fmla="*/ 25 h 25"/>
                  <a:gd name="T2" fmla="*/ 0 w 25"/>
                  <a:gd name="T3" fmla="*/ 23 h 25"/>
                  <a:gd name="T4" fmla="*/ 2 w 25"/>
                  <a:gd name="T5" fmla="*/ 21 h 25"/>
                  <a:gd name="T6" fmla="*/ 5 w 25"/>
                  <a:gd name="T7" fmla="*/ 21 h 25"/>
                  <a:gd name="T8" fmla="*/ 7 w 25"/>
                  <a:gd name="T9" fmla="*/ 22 h 25"/>
                  <a:gd name="T10" fmla="*/ 5 w 25"/>
                  <a:gd name="T11" fmla="*/ 16 h 25"/>
                  <a:gd name="T12" fmla="*/ 14 w 25"/>
                  <a:gd name="T13" fmla="*/ 7 h 25"/>
                  <a:gd name="T14" fmla="*/ 23 w 25"/>
                  <a:gd name="T15" fmla="*/ 16 h 25"/>
                  <a:gd name="T16" fmla="*/ 20 w 25"/>
                  <a:gd name="T17" fmla="*/ 22 h 25"/>
                  <a:gd name="T18" fmla="*/ 23 w 25"/>
                  <a:gd name="T19" fmla="*/ 21 h 25"/>
                  <a:gd name="T20" fmla="*/ 25 w 25"/>
                  <a:gd name="T21" fmla="*/ 21 h 25"/>
                  <a:gd name="T22" fmla="*/ 25 w 25"/>
                  <a:gd name="T23" fmla="*/ 25 h 25"/>
                  <a:gd name="T24" fmla="*/ 2 w 25"/>
                  <a:gd name="T25" fmla="*/ 25 h 25"/>
                  <a:gd name="T26" fmla="*/ 11 w 25"/>
                  <a:gd name="T27" fmla="*/ 0 h 25"/>
                  <a:gd name="T28" fmla="*/ 13 w 25"/>
                  <a:gd name="T29" fmla="*/ 3 h 25"/>
                  <a:gd name="T30" fmla="*/ 11 w 25"/>
                  <a:gd name="T31" fmla="*/ 5 h 25"/>
                  <a:gd name="T32" fmla="*/ 9 w 25"/>
                  <a:gd name="T33" fmla="*/ 3 h 25"/>
                  <a:gd name="T34" fmla="*/ 11 w 25"/>
                  <a:gd name="T35" fmla="*/ 0 h 25"/>
                  <a:gd name="T36" fmla="*/ 19 w 25"/>
                  <a:gd name="T37" fmla="*/ 16 h 25"/>
                  <a:gd name="T38" fmla="*/ 14 w 25"/>
                  <a:gd name="T39" fmla="*/ 10 h 25"/>
                  <a:gd name="T40" fmla="*/ 9 w 25"/>
                  <a:gd name="T41" fmla="*/ 16 h 25"/>
                  <a:gd name="T42" fmla="*/ 14 w 25"/>
                  <a:gd name="T43" fmla="*/ 21 h 25"/>
                  <a:gd name="T44" fmla="*/ 19 w 25"/>
                  <a:gd name="T45" fmla="*/ 16 h 25"/>
                  <a:gd name="T46" fmla="*/ 17 w 25"/>
                  <a:gd name="T47" fmla="*/ 0 h 25"/>
                  <a:gd name="T48" fmla="*/ 19 w 25"/>
                  <a:gd name="T49" fmla="*/ 3 h 25"/>
                  <a:gd name="T50" fmla="*/ 17 w 25"/>
                  <a:gd name="T51" fmla="*/ 5 h 25"/>
                  <a:gd name="T52" fmla="*/ 15 w 25"/>
                  <a:gd name="T53" fmla="*/ 3 h 25"/>
                  <a:gd name="T54" fmla="*/ 17 w 25"/>
                  <a:gd name="T5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 h="25">
                    <a:moveTo>
                      <a:pt x="2" y="25"/>
                    </a:moveTo>
                    <a:cubicBezTo>
                      <a:pt x="2" y="25"/>
                      <a:pt x="0" y="24"/>
                      <a:pt x="0" y="23"/>
                    </a:cubicBezTo>
                    <a:cubicBezTo>
                      <a:pt x="0" y="22"/>
                      <a:pt x="2" y="21"/>
                      <a:pt x="2" y="21"/>
                    </a:cubicBezTo>
                    <a:cubicBezTo>
                      <a:pt x="5" y="21"/>
                      <a:pt x="5" y="21"/>
                      <a:pt x="5" y="21"/>
                    </a:cubicBezTo>
                    <a:cubicBezTo>
                      <a:pt x="6" y="21"/>
                      <a:pt x="7" y="22"/>
                      <a:pt x="7" y="22"/>
                    </a:cubicBezTo>
                    <a:cubicBezTo>
                      <a:pt x="6" y="20"/>
                      <a:pt x="5" y="19"/>
                      <a:pt x="5" y="16"/>
                    </a:cubicBezTo>
                    <a:cubicBezTo>
                      <a:pt x="5" y="11"/>
                      <a:pt x="9" y="7"/>
                      <a:pt x="14" y="7"/>
                    </a:cubicBezTo>
                    <a:cubicBezTo>
                      <a:pt x="19" y="7"/>
                      <a:pt x="23" y="10"/>
                      <a:pt x="23" y="16"/>
                    </a:cubicBezTo>
                    <a:cubicBezTo>
                      <a:pt x="23" y="18"/>
                      <a:pt x="22" y="20"/>
                      <a:pt x="20" y="22"/>
                    </a:cubicBezTo>
                    <a:cubicBezTo>
                      <a:pt x="20" y="22"/>
                      <a:pt x="22" y="21"/>
                      <a:pt x="23" y="21"/>
                    </a:cubicBezTo>
                    <a:cubicBezTo>
                      <a:pt x="25" y="21"/>
                      <a:pt x="25" y="21"/>
                      <a:pt x="25" y="21"/>
                    </a:cubicBezTo>
                    <a:cubicBezTo>
                      <a:pt x="25" y="25"/>
                      <a:pt x="25" y="25"/>
                      <a:pt x="25" y="25"/>
                    </a:cubicBezTo>
                    <a:lnTo>
                      <a:pt x="2" y="25"/>
                    </a:lnTo>
                    <a:close/>
                    <a:moveTo>
                      <a:pt x="11" y="0"/>
                    </a:moveTo>
                    <a:cubicBezTo>
                      <a:pt x="13" y="0"/>
                      <a:pt x="13" y="1"/>
                      <a:pt x="13" y="3"/>
                    </a:cubicBezTo>
                    <a:cubicBezTo>
                      <a:pt x="13" y="4"/>
                      <a:pt x="13" y="5"/>
                      <a:pt x="11" y="5"/>
                    </a:cubicBezTo>
                    <a:cubicBezTo>
                      <a:pt x="10" y="5"/>
                      <a:pt x="9" y="4"/>
                      <a:pt x="9" y="3"/>
                    </a:cubicBezTo>
                    <a:cubicBezTo>
                      <a:pt x="9" y="1"/>
                      <a:pt x="10" y="0"/>
                      <a:pt x="11" y="0"/>
                    </a:cubicBezTo>
                    <a:moveTo>
                      <a:pt x="19" y="16"/>
                    </a:moveTo>
                    <a:cubicBezTo>
                      <a:pt x="19" y="12"/>
                      <a:pt x="17" y="10"/>
                      <a:pt x="14" y="10"/>
                    </a:cubicBezTo>
                    <a:cubicBezTo>
                      <a:pt x="12" y="10"/>
                      <a:pt x="9" y="12"/>
                      <a:pt x="9" y="16"/>
                    </a:cubicBezTo>
                    <a:cubicBezTo>
                      <a:pt x="9" y="19"/>
                      <a:pt x="11" y="21"/>
                      <a:pt x="14" y="21"/>
                    </a:cubicBezTo>
                    <a:cubicBezTo>
                      <a:pt x="16" y="21"/>
                      <a:pt x="19" y="20"/>
                      <a:pt x="19" y="16"/>
                    </a:cubicBezTo>
                    <a:moveTo>
                      <a:pt x="17" y="0"/>
                    </a:moveTo>
                    <a:cubicBezTo>
                      <a:pt x="18" y="0"/>
                      <a:pt x="19" y="1"/>
                      <a:pt x="19" y="3"/>
                    </a:cubicBezTo>
                    <a:cubicBezTo>
                      <a:pt x="19" y="4"/>
                      <a:pt x="18" y="5"/>
                      <a:pt x="17" y="5"/>
                    </a:cubicBezTo>
                    <a:cubicBezTo>
                      <a:pt x="16" y="5"/>
                      <a:pt x="15" y="4"/>
                      <a:pt x="15" y="3"/>
                    </a:cubicBezTo>
                    <a:cubicBezTo>
                      <a:pt x="15" y="1"/>
                      <a:pt x="16" y="0"/>
                      <a:pt x="17" y="0"/>
                    </a:cubicBezTo>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5" name="Freeform 35">
                <a:extLst>
                  <a:ext uri="{FF2B5EF4-FFF2-40B4-BE49-F238E27FC236}">
                    <a16:creationId xmlns:a16="http://schemas.microsoft.com/office/drawing/2014/main" id="{F40152BD-E580-42A1-81E9-418752655AA3}"/>
                  </a:ext>
                </a:extLst>
              </p:cNvPr>
              <p:cNvSpPr>
                <a:spLocks/>
              </p:cNvSpPr>
              <p:nvPr userDrawn="1"/>
            </p:nvSpPr>
            <p:spPr bwMode="auto">
              <a:xfrm>
                <a:off x="5907088" y="4191000"/>
                <a:ext cx="33338" cy="80963"/>
              </a:xfrm>
              <a:custGeom>
                <a:avLst/>
                <a:gdLst>
                  <a:gd name="T0" fmla="*/ 2 w 11"/>
                  <a:gd name="T1" fmla="*/ 26 h 26"/>
                  <a:gd name="T2" fmla="*/ 0 w 11"/>
                  <a:gd name="T3" fmla="*/ 24 h 26"/>
                  <a:gd name="T4" fmla="*/ 2 w 11"/>
                  <a:gd name="T5" fmla="*/ 22 h 26"/>
                  <a:gd name="T6" fmla="*/ 7 w 11"/>
                  <a:gd name="T7" fmla="*/ 22 h 26"/>
                  <a:gd name="T8" fmla="*/ 7 w 11"/>
                  <a:gd name="T9" fmla="*/ 0 h 26"/>
                  <a:gd name="T10" fmla="*/ 11 w 11"/>
                  <a:gd name="T11" fmla="*/ 0 h 26"/>
                  <a:gd name="T12" fmla="*/ 11 w 11"/>
                  <a:gd name="T13" fmla="*/ 26 h 26"/>
                  <a:gd name="T14" fmla="*/ 2 w 11"/>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6">
                    <a:moveTo>
                      <a:pt x="2" y="26"/>
                    </a:moveTo>
                    <a:cubicBezTo>
                      <a:pt x="2" y="26"/>
                      <a:pt x="0" y="25"/>
                      <a:pt x="0" y="24"/>
                    </a:cubicBezTo>
                    <a:cubicBezTo>
                      <a:pt x="0" y="23"/>
                      <a:pt x="2" y="22"/>
                      <a:pt x="2" y="22"/>
                    </a:cubicBezTo>
                    <a:cubicBezTo>
                      <a:pt x="7" y="22"/>
                      <a:pt x="7" y="22"/>
                      <a:pt x="7" y="22"/>
                    </a:cubicBezTo>
                    <a:cubicBezTo>
                      <a:pt x="7" y="0"/>
                      <a:pt x="7" y="0"/>
                      <a:pt x="7" y="0"/>
                    </a:cubicBezTo>
                    <a:cubicBezTo>
                      <a:pt x="11" y="0"/>
                      <a:pt x="11" y="0"/>
                      <a:pt x="11" y="0"/>
                    </a:cubicBezTo>
                    <a:cubicBezTo>
                      <a:pt x="11" y="26"/>
                      <a:pt x="11" y="26"/>
                      <a:pt x="11" y="26"/>
                    </a:cubicBezTo>
                    <a:lnTo>
                      <a:pt x="2" y="2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6" name="Rectangle 36">
                <a:extLst>
                  <a:ext uri="{FF2B5EF4-FFF2-40B4-BE49-F238E27FC236}">
                    <a16:creationId xmlns:a16="http://schemas.microsoft.com/office/drawing/2014/main" id="{73FF0633-FA46-42E3-B6EA-786ABD440346}"/>
                  </a:ext>
                </a:extLst>
              </p:cNvPr>
              <p:cNvSpPr>
                <a:spLocks noChangeArrowheads="1"/>
              </p:cNvSpPr>
              <p:nvPr userDrawn="1"/>
            </p:nvSpPr>
            <p:spPr bwMode="auto">
              <a:xfrm>
                <a:off x="5961063" y="4191000"/>
                <a:ext cx="12700" cy="80963"/>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7" name="Freeform 37">
                <a:extLst>
                  <a:ext uri="{FF2B5EF4-FFF2-40B4-BE49-F238E27FC236}">
                    <a16:creationId xmlns:a16="http://schemas.microsoft.com/office/drawing/2014/main" id="{BCEA5D04-3418-43D8-BB20-87A6ADF76381}"/>
                  </a:ext>
                </a:extLst>
              </p:cNvPr>
              <p:cNvSpPr>
                <a:spLocks noEditPoints="1"/>
              </p:cNvSpPr>
              <p:nvPr userDrawn="1"/>
            </p:nvSpPr>
            <p:spPr bwMode="auto">
              <a:xfrm>
                <a:off x="6010275" y="4216400"/>
                <a:ext cx="85725" cy="84138"/>
              </a:xfrm>
              <a:custGeom>
                <a:avLst/>
                <a:gdLst>
                  <a:gd name="T0" fmla="*/ 18 w 28"/>
                  <a:gd name="T1" fmla="*/ 18 h 27"/>
                  <a:gd name="T2" fmla="*/ 8 w 28"/>
                  <a:gd name="T3" fmla="*/ 10 h 27"/>
                  <a:gd name="T4" fmla="*/ 7 w 28"/>
                  <a:gd name="T5" fmla="*/ 10 h 27"/>
                  <a:gd name="T6" fmla="*/ 5 w 28"/>
                  <a:gd name="T7" fmla="*/ 15 h 27"/>
                  <a:gd name="T8" fmla="*/ 7 w 28"/>
                  <a:gd name="T9" fmla="*/ 27 h 27"/>
                  <a:gd name="T10" fmla="*/ 3 w 28"/>
                  <a:gd name="T11" fmla="*/ 27 h 27"/>
                  <a:gd name="T12" fmla="*/ 1 w 28"/>
                  <a:gd name="T13" fmla="*/ 15 h 27"/>
                  <a:gd name="T14" fmla="*/ 7 w 28"/>
                  <a:gd name="T15" fmla="*/ 7 h 27"/>
                  <a:gd name="T16" fmla="*/ 8 w 28"/>
                  <a:gd name="T17" fmla="*/ 7 h 27"/>
                  <a:gd name="T18" fmla="*/ 17 w 28"/>
                  <a:gd name="T19" fmla="*/ 0 h 27"/>
                  <a:gd name="T20" fmla="*/ 25 w 28"/>
                  <a:gd name="T21" fmla="*/ 8 h 27"/>
                  <a:gd name="T22" fmla="*/ 25 w 28"/>
                  <a:gd name="T23" fmla="*/ 14 h 27"/>
                  <a:gd name="T24" fmla="*/ 28 w 28"/>
                  <a:gd name="T25" fmla="*/ 14 h 27"/>
                  <a:gd name="T26" fmla="*/ 28 w 28"/>
                  <a:gd name="T27" fmla="*/ 18 h 27"/>
                  <a:gd name="T28" fmla="*/ 18 w 28"/>
                  <a:gd name="T29" fmla="*/ 18 h 27"/>
                  <a:gd name="T30" fmla="*/ 21 w 28"/>
                  <a:gd name="T31" fmla="*/ 9 h 27"/>
                  <a:gd name="T32" fmla="*/ 17 w 28"/>
                  <a:gd name="T33" fmla="*/ 3 h 27"/>
                  <a:gd name="T34" fmla="*/ 12 w 28"/>
                  <a:gd name="T35" fmla="*/ 9 h 27"/>
                  <a:gd name="T36" fmla="*/ 18 w 28"/>
                  <a:gd name="T37" fmla="*/ 14 h 27"/>
                  <a:gd name="T38" fmla="*/ 21 w 28"/>
                  <a:gd name="T39" fmla="*/ 14 h 27"/>
                  <a:gd name="T40" fmla="*/ 21 w 28"/>
                  <a:gd name="T41"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7">
                    <a:moveTo>
                      <a:pt x="18" y="18"/>
                    </a:moveTo>
                    <a:cubicBezTo>
                      <a:pt x="11" y="18"/>
                      <a:pt x="9" y="15"/>
                      <a:pt x="8" y="10"/>
                    </a:cubicBezTo>
                    <a:cubicBezTo>
                      <a:pt x="7" y="10"/>
                      <a:pt x="7" y="10"/>
                      <a:pt x="7" y="10"/>
                    </a:cubicBezTo>
                    <a:cubicBezTo>
                      <a:pt x="5" y="10"/>
                      <a:pt x="4" y="12"/>
                      <a:pt x="5" y="15"/>
                    </a:cubicBezTo>
                    <a:cubicBezTo>
                      <a:pt x="7" y="27"/>
                      <a:pt x="7" y="27"/>
                      <a:pt x="7" y="27"/>
                    </a:cubicBezTo>
                    <a:cubicBezTo>
                      <a:pt x="3" y="27"/>
                      <a:pt x="3" y="27"/>
                      <a:pt x="3" y="27"/>
                    </a:cubicBezTo>
                    <a:cubicBezTo>
                      <a:pt x="1" y="15"/>
                      <a:pt x="1" y="15"/>
                      <a:pt x="1" y="15"/>
                    </a:cubicBezTo>
                    <a:cubicBezTo>
                      <a:pt x="0" y="10"/>
                      <a:pt x="2" y="7"/>
                      <a:pt x="7" y="7"/>
                    </a:cubicBezTo>
                    <a:cubicBezTo>
                      <a:pt x="8" y="7"/>
                      <a:pt x="8" y="7"/>
                      <a:pt x="8" y="7"/>
                    </a:cubicBezTo>
                    <a:cubicBezTo>
                      <a:pt x="9" y="3"/>
                      <a:pt x="12" y="0"/>
                      <a:pt x="17" y="0"/>
                    </a:cubicBezTo>
                    <a:cubicBezTo>
                      <a:pt x="23" y="0"/>
                      <a:pt x="25" y="3"/>
                      <a:pt x="25" y="8"/>
                    </a:cubicBezTo>
                    <a:cubicBezTo>
                      <a:pt x="25" y="14"/>
                      <a:pt x="25" y="14"/>
                      <a:pt x="25" y="14"/>
                    </a:cubicBezTo>
                    <a:cubicBezTo>
                      <a:pt x="28" y="14"/>
                      <a:pt x="28" y="14"/>
                      <a:pt x="28" y="14"/>
                    </a:cubicBezTo>
                    <a:cubicBezTo>
                      <a:pt x="28" y="18"/>
                      <a:pt x="28" y="18"/>
                      <a:pt x="28" y="18"/>
                    </a:cubicBezTo>
                    <a:lnTo>
                      <a:pt x="18" y="18"/>
                    </a:lnTo>
                    <a:close/>
                    <a:moveTo>
                      <a:pt x="21" y="9"/>
                    </a:moveTo>
                    <a:cubicBezTo>
                      <a:pt x="21" y="5"/>
                      <a:pt x="20" y="3"/>
                      <a:pt x="17" y="3"/>
                    </a:cubicBezTo>
                    <a:cubicBezTo>
                      <a:pt x="14" y="3"/>
                      <a:pt x="12" y="5"/>
                      <a:pt x="12" y="9"/>
                    </a:cubicBezTo>
                    <a:cubicBezTo>
                      <a:pt x="12" y="13"/>
                      <a:pt x="14" y="14"/>
                      <a:pt x="18" y="14"/>
                    </a:cubicBezTo>
                    <a:cubicBezTo>
                      <a:pt x="21" y="14"/>
                      <a:pt x="21" y="14"/>
                      <a:pt x="21" y="14"/>
                    </a:cubicBezTo>
                    <a:lnTo>
                      <a:pt x="21" y="9"/>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38">
                <a:extLst>
                  <a:ext uri="{FF2B5EF4-FFF2-40B4-BE49-F238E27FC236}">
                    <a16:creationId xmlns:a16="http://schemas.microsoft.com/office/drawing/2014/main" id="{AA835525-F5C5-42C8-9BEA-651CC3ECCC5F}"/>
                  </a:ext>
                </a:extLst>
              </p:cNvPr>
              <p:cNvSpPr>
                <a:spLocks noEditPoints="1"/>
              </p:cNvSpPr>
              <p:nvPr userDrawn="1"/>
            </p:nvSpPr>
            <p:spPr bwMode="auto">
              <a:xfrm>
                <a:off x="6089650" y="4219575"/>
                <a:ext cx="46038" cy="74613"/>
              </a:xfrm>
              <a:custGeom>
                <a:avLst/>
                <a:gdLst>
                  <a:gd name="T0" fmla="*/ 2 w 15"/>
                  <a:gd name="T1" fmla="*/ 17 h 24"/>
                  <a:gd name="T2" fmla="*/ 0 w 15"/>
                  <a:gd name="T3" fmla="*/ 15 h 24"/>
                  <a:gd name="T4" fmla="*/ 2 w 15"/>
                  <a:gd name="T5" fmla="*/ 13 h 24"/>
                  <a:gd name="T6" fmla="*/ 7 w 15"/>
                  <a:gd name="T7" fmla="*/ 13 h 24"/>
                  <a:gd name="T8" fmla="*/ 7 w 15"/>
                  <a:gd name="T9" fmla="*/ 0 h 24"/>
                  <a:gd name="T10" fmla="*/ 11 w 15"/>
                  <a:gd name="T11" fmla="*/ 0 h 24"/>
                  <a:gd name="T12" fmla="*/ 11 w 15"/>
                  <a:gd name="T13" fmla="*/ 13 h 24"/>
                  <a:gd name="T14" fmla="*/ 15 w 15"/>
                  <a:gd name="T15" fmla="*/ 13 h 24"/>
                  <a:gd name="T16" fmla="*/ 15 w 15"/>
                  <a:gd name="T17" fmla="*/ 17 h 24"/>
                  <a:gd name="T18" fmla="*/ 2 w 15"/>
                  <a:gd name="T19" fmla="*/ 17 h 24"/>
                  <a:gd name="T20" fmla="*/ 6 w 15"/>
                  <a:gd name="T21" fmla="*/ 20 h 24"/>
                  <a:gd name="T22" fmla="*/ 8 w 15"/>
                  <a:gd name="T23" fmla="*/ 22 h 24"/>
                  <a:gd name="T24" fmla="*/ 6 w 15"/>
                  <a:gd name="T25" fmla="*/ 24 h 24"/>
                  <a:gd name="T26" fmla="*/ 4 w 15"/>
                  <a:gd name="T27" fmla="*/ 22 h 24"/>
                  <a:gd name="T28" fmla="*/ 6 w 15"/>
                  <a:gd name="T29" fmla="*/ 20 h 24"/>
                  <a:gd name="T30" fmla="*/ 11 w 15"/>
                  <a:gd name="T31" fmla="*/ 20 h 24"/>
                  <a:gd name="T32" fmla="*/ 13 w 15"/>
                  <a:gd name="T33" fmla="*/ 22 h 24"/>
                  <a:gd name="T34" fmla="*/ 11 w 15"/>
                  <a:gd name="T35" fmla="*/ 24 h 24"/>
                  <a:gd name="T36" fmla="*/ 9 w 15"/>
                  <a:gd name="T37" fmla="*/ 22 h 24"/>
                  <a:gd name="T38" fmla="*/ 11 w 15"/>
                  <a:gd name="T3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4">
                    <a:moveTo>
                      <a:pt x="2" y="17"/>
                    </a:moveTo>
                    <a:cubicBezTo>
                      <a:pt x="1" y="17"/>
                      <a:pt x="0" y="16"/>
                      <a:pt x="0" y="15"/>
                    </a:cubicBezTo>
                    <a:cubicBezTo>
                      <a:pt x="0" y="14"/>
                      <a:pt x="1" y="13"/>
                      <a:pt x="2" y="13"/>
                    </a:cubicBezTo>
                    <a:cubicBezTo>
                      <a:pt x="7" y="13"/>
                      <a:pt x="7" y="13"/>
                      <a:pt x="7" y="13"/>
                    </a:cubicBezTo>
                    <a:cubicBezTo>
                      <a:pt x="7" y="0"/>
                      <a:pt x="7" y="0"/>
                      <a:pt x="7" y="0"/>
                    </a:cubicBezTo>
                    <a:cubicBezTo>
                      <a:pt x="11" y="0"/>
                      <a:pt x="11" y="0"/>
                      <a:pt x="11" y="0"/>
                    </a:cubicBezTo>
                    <a:cubicBezTo>
                      <a:pt x="11" y="13"/>
                      <a:pt x="11" y="13"/>
                      <a:pt x="11" y="13"/>
                    </a:cubicBezTo>
                    <a:cubicBezTo>
                      <a:pt x="15" y="13"/>
                      <a:pt x="15" y="13"/>
                      <a:pt x="15" y="13"/>
                    </a:cubicBezTo>
                    <a:cubicBezTo>
                      <a:pt x="15" y="17"/>
                      <a:pt x="15" y="17"/>
                      <a:pt x="15" y="17"/>
                    </a:cubicBezTo>
                    <a:lnTo>
                      <a:pt x="2" y="17"/>
                    </a:lnTo>
                    <a:close/>
                    <a:moveTo>
                      <a:pt x="6" y="20"/>
                    </a:moveTo>
                    <a:cubicBezTo>
                      <a:pt x="7" y="20"/>
                      <a:pt x="8" y="20"/>
                      <a:pt x="8" y="22"/>
                    </a:cubicBezTo>
                    <a:cubicBezTo>
                      <a:pt x="8" y="23"/>
                      <a:pt x="7" y="24"/>
                      <a:pt x="6" y="24"/>
                    </a:cubicBezTo>
                    <a:cubicBezTo>
                      <a:pt x="5" y="24"/>
                      <a:pt x="4" y="23"/>
                      <a:pt x="4" y="22"/>
                    </a:cubicBezTo>
                    <a:cubicBezTo>
                      <a:pt x="4" y="20"/>
                      <a:pt x="5" y="20"/>
                      <a:pt x="6" y="20"/>
                    </a:cubicBezTo>
                    <a:moveTo>
                      <a:pt x="11" y="20"/>
                    </a:moveTo>
                    <a:cubicBezTo>
                      <a:pt x="12" y="20"/>
                      <a:pt x="13" y="20"/>
                      <a:pt x="13" y="22"/>
                    </a:cubicBezTo>
                    <a:cubicBezTo>
                      <a:pt x="13" y="23"/>
                      <a:pt x="13" y="24"/>
                      <a:pt x="11" y="24"/>
                    </a:cubicBezTo>
                    <a:cubicBezTo>
                      <a:pt x="10" y="24"/>
                      <a:pt x="9" y="23"/>
                      <a:pt x="9" y="22"/>
                    </a:cubicBezTo>
                    <a:cubicBezTo>
                      <a:pt x="9" y="20"/>
                      <a:pt x="10" y="20"/>
                      <a:pt x="11" y="20"/>
                    </a:cubicBezTo>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1" name="Freeform 39">
                <a:extLst>
                  <a:ext uri="{FF2B5EF4-FFF2-40B4-BE49-F238E27FC236}">
                    <a16:creationId xmlns:a16="http://schemas.microsoft.com/office/drawing/2014/main" id="{E03D5342-4A1E-4EA3-A772-45AE671AFD48}"/>
                  </a:ext>
                </a:extLst>
              </p:cNvPr>
              <p:cNvSpPr>
                <a:spLocks/>
              </p:cNvSpPr>
              <p:nvPr userDrawn="1"/>
            </p:nvSpPr>
            <p:spPr bwMode="auto">
              <a:xfrm>
                <a:off x="6126163" y="4191000"/>
                <a:ext cx="46038" cy="80963"/>
              </a:xfrm>
              <a:custGeom>
                <a:avLst/>
                <a:gdLst>
                  <a:gd name="T0" fmla="*/ 0 w 15"/>
                  <a:gd name="T1" fmla="*/ 24 h 26"/>
                  <a:gd name="T2" fmla="*/ 2 w 15"/>
                  <a:gd name="T3" fmla="*/ 22 h 26"/>
                  <a:gd name="T4" fmla="*/ 7 w 15"/>
                  <a:gd name="T5" fmla="*/ 22 h 26"/>
                  <a:gd name="T6" fmla="*/ 7 w 15"/>
                  <a:gd name="T7" fmla="*/ 0 h 26"/>
                  <a:gd name="T8" fmla="*/ 11 w 15"/>
                  <a:gd name="T9" fmla="*/ 0 h 26"/>
                  <a:gd name="T10" fmla="*/ 11 w 15"/>
                  <a:gd name="T11" fmla="*/ 22 h 26"/>
                  <a:gd name="T12" fmla="*/ 15 w 15"/>
                  <a:gd name="T13" fmla="*/ 22 h 26"/>
                  <a:gd name="T14" fmla="*/ 15 w 15"/>
                  <a:gd name="T15" fmla="*/ 26 h 26"/>
                  <a:gd name="T16" fmla="*/ 2 w 15"/>
                  <a:gd name="T17" fmla="*/ 26 h 26"/>
                  <a:gd name="T18" fmla="*/ 0 w 15"/>
                  <a:gd name="T19"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26">
                    <a:moveTo>
                      <a:pt x="0" y="24"/>
                    </a:moveTo>
                    <a:cubicBezTo>
                      <a:pt x="0" y="23"/>
                      <a:pt x="2" y="22"/>
                      <a:pt x="2" y="22"/>
                    </a:cubicBezTo>
                    <a:cubicBezTo>
                      <a:pt x="7" y="22"/>
                      <a:pt x="7" y="22"/>
                      <a:pt x="7" y="22"/>
                    </a:cubicBezTo>
                    <a:cubicBezTo>
                      <a:pt x="7" y="0"/>
                      <a:pt x="7" y="0"/>
                      <a:pt x="7" y="0"/>
                    </a:cubicBezTo>
                    <a:cubicBezTo>
                      <a:pt x="11" y="0"/>
                      <a:pt x="11" y="0"/>
                      <a:pt x="11" y="0"/>
                    </a:cubicBezTo>
                    <a:cubicBezTo>
                      <a:pt x="11" y="22"/>
                      <a:pt x="11" y="22"/>
                      <a:pt x="11" y="22"/>
                    </a:cubicBezTo>
                    <a:cubicBezTo>
                      <a:pt x="15" y="22"/>
                      <a:pt x="15" y="22"/>
                      <a:pt x="15" y="22"/>
                    </a:cubicBezTo>
                    <a:cubicBezTo>
                      <a:pt x="15" y="26"/>
                      <a:pt x="15" y="26"/>
                      <a:pt x="15" y="26"/>
                    </a:cubicBezTo>
                    <a:cubicBezTo>
                      <a:pt x="2" y="26"/>
                      <a:pt x="2" y="26"/>
                      <a:pt x="2" y="26"/>
                    </a:cubicBezTo>
                    <a:cubicBezTo>
                      <a:pt x="2" y="26"/>
                      <a:pt x="0" y="25"/>
                      <a:pt x="0" y="24"/>
                    </a:cubicBezTo>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42" name="Freeform 40">
                <a:extLst>
                  <a:ext uri="{FF2B5EF4-FFF2-40B4-BE49-F238E27FC236}">
                    <a16:creationId xmlns:a16="http://schemas.microsoft.com/office/drawing/2014/main" id="{FAB7E2CB-03FA-4ED4-BAC2-2873D6210D85}"/>
                  </a:ext>
                </a:extLst>
              </p:cNvPr>
              <p:cNvSpPr>
                <a:spLocks noEditPoints="1"/>
              </p:cNvSpPr>
              <p:nvPr userDrawn="1"/>
            </p:nvSpPr>
            <p:spPr bwMode="auto">
              <a:xfrm>
                <a:off x="6165850" y="4183063"/>
                <a:ext cx="95250" cy="88900"/>
              </a:xfrm>
              <a:custGeom>
                <a:avLst/>
                <a:gdLst>
                  <a:gd name="T0" fmla="*/ 2 w 31"/>
                  <a:gd name="T1" fmla="*/ 29 h 29"/>
                  <a:gd name="T2" fmla="*/ 0 w 31"/>
                  <a:gd name="T3" fmla="*/ 27 h 29"/>
                  <a:gd name="T4" fmla="*/ 2 w 31"/>
                  <a:gd name="T5" fmla="*/ 25 h 29"/>
                  <a:gd name="T6" fmla="*/ 3 w 31"/>
                  <a:gd name="T7" fmla="*/ 25 h 29"/>
                  <a:gd name="T8" fmla="*/ 7 w 31"/>
                  <a:gd name="T9" fmla="*/ 21 h 29"/>
                  <a:gd name="T10" fmla="*/ 7 w 31"/>
                  <a:gd name="T11" fmla="*/ 14 h 29"/>
                  <a:gd name="T12" fmla="*/ 11 w 31"/>
                  <a:gd name="T13" fmla="*/ 14 h 29"/>
                  <a:gd name="T14" fmla="*/ 11 w 31"/>
                  <a:gd name="T15" fmla="*/ 20 h 29"/>
                  <a:gd name="T16" fmla="*/ 14 w 31"/>
                  <a:gd name="T17" fmla="*/ 26 h 29"/>
                  <a:gd name="T18" fmla="*/ 17 w 31"/>
                  <a:gd name="T19" fmla="*/ 20 h 29"/>
                  <a:gd name="T20" fmla="*/ 17 w 31"/>
                  <a:gd name="T21" fmla="*/ 12 h 29"/>
                  <a:gd name="T22" fmla="*/ 21 w 31"/>
                  <a:gd name="T23" fmla="*/ 12 h 29"/>
                  <a:gd name="T24" fmla="*/ 21 w 31"/>
                  <a:gd name="T25" fmla="*/ 21 h 29"/>
                  <a:gd name="T26" fmla="*/ 26 w 31"/>
                  <a:gd name="T27" fmla="*/ 25 h 29"/>
                  <a:gd name="T28" fmla="*/ 27 w 31"/>
                  <a:gd name="T29" fmla="*/ 25 h 29"/>
                  <a:gd name="T30" fmla="*/ 27 w 31"/>
                  <a:gd name="T31" fmla="*/ 21 h 29"/>
                  <a:gd name="T32" fmla="*/ 26 w 31"/>
                  <a:gd name="T33" fmla="*/ 11 h 29"/>
                  <a:gd name="T34" fmla="*/ 30 w 31"/>
                  <a:gd name="T35" fmla="*/ 10 h 29"/>
                  <a:gd name="T36" fmla="*/ 31 w 31"/>
                  <a:gd name="T37" fmla="*/ 20 h 29"/>
                  <a:gd name="T38" fmla="*/ 31 w 31"/>
                  <a:gd name="T39" fmla="*/ 29 h 29"/>
                  <a:gd name="T40" fmla="*/ 26 w 31"/>
                  <a:gd name="T41" fmla="*/ 29 h 29"/>
                  <a:gd name="T42" fmla="*/ 18 w 31"/>
                  <a:gd name="T43" fmla="*/ 26 h 29"/>
                  <a:gd name="T44" fmla="*/ 13 w 31"/>
                  <a:gd name="T45" fmla="*/ 29 h 29"/>
                  <a:gd name="T46" fmla="*/ 8 w 31"/>
                  <a:gd name="T47" fmla="*/ 26 h 29"/>
                  <a:gd name="T48" fmla="*/ 3 w 31"/>
                  <a:gd name="T49" fmla="*/ 29 h 29"/>
                  <a:gd name="T50" fmla="*/ 2 w 31"/>
                  <a:gd name="T51" fmla="*/ 29 h 29"/>
                  <a:gd name="T52" fmla="*/ 16 w 31"/>
                  <a:gd name="T53" fmla="*/ 5 h 29"/>
                  <a:gd name="T54" fmla="*/ 18 w 31"/>
                  <a:gd name="T55" fmla="*/ 7 h 29"/>
                  <a:gd name="T56" fmla="*/ 16 w 31"/>
                  <a:gd name="T57" fmla="*/ 9 h 29"/>
                  <a:gd name="T58" fmla="*/ 14 w 31"/>
                  <a:gd name="T59" fmla="*/ 7 h 29"/>
                  <a:gd name="T60" fmla="*/ 16 w 31"/>
                  <a:gd name="T61" fmla="*/ 5 h 29"/>
                  <a:gd name="T62" fmla="*/ 19 w 31"/>
                  <a:gd name="T63" fmla="*/ 0 h 29"/>
                  <a:gd name="T64" fmla="*/ 21 w 31"/>
                  <a:gd name="T65" fmla="*/ 2 h 29"/>
                  <a:gd name="T66" fmla="*/ 19 w 31"/>
                  <a:gd name="T67" fmla="*/ 4 h 29"/>
                  <a:gd name="T68" fmla="*/ 17 w 31"/>
                  <a:gd name="T69" fmla="*/ 2 h 29"/>
                  <a:gd name="T70" fmla="*/ 19 w 31"/>
                  <a:gd name="T71" fmla="*/ 0 h 29"/>
                  <a:gd name="T72" fmla="*/ 21 w 31"/>
                  <a:gd name="T73" fmla="*/ 5 h 29"/>
                  <a:gd name="T74" fmla="*/ 24 w 31"/>
                  <a:gd name="T75" fmla="*/ 7 h 29"/>
                  <a:gd name="T76" fmla="*/ 21 w 31"/>
                  <a:gd name="T77" fmla="*/ 9 h 29"/>
                  <a:gd name="T78" fmla="*/ 19 w 31"/>
                  <a:gd name="T79" fmla="*/ 7 h 29"/>
                  <a:gd name="T80" fmla="*/ 21 w 31"/>
                  <a:gd name="T81"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 h="29">
                    <a:moveTo>
                      <a:pt x="2" y="29"/>
                    </a:moveTo>
                    <a:cubicBezTo>
                      <a:pt x="1" y="29"/>
                      <a:pt x="0" y="28"/>
                      <a:pt x="0" y="27"/>
                    </a:cubicBezTo>
                    <a:cubicBezTo>
                      <a:pt x="0" y="26"/>
                      <a:pt x="1" y="25"/>
                      <a:pt x="2" y="25"/>
                    </a:cubicBezTo>
                    <a:cubicBezTo>
                      <a:pt x="3" y="25"/>
                      <a:pt x="3" y="25"/>
                      <a:pt x="3" y="25"/>
                    </a:cubicBezTo>
                    <a:cubicBezTo>
                      <a:pt x="6" y="25"/>
                      <a:pt x="7" y="24"/>
                      <a:pt x="7" y="21"/>
                    </a:cubicBezTo>
                    <a:cubicBezTo>
                      <a:pt x="7" y="14"/>
                      <a:pt x="7" y="14"/>
                      <a:pt x="7" y="14"/>
                    </a:cubicBezTo>
                    <a:cubicBezTo>
                      <a:pt x="11" y="14"/>
                      <a:pt x="11" y="14"/>
                      <a:pt x="11" y="14"/>
                    </a:cubicBezTo>
                    <a:cubicBezTo>
                      <a:pt x="11" y="20"/>
                      <a:pt x="11" y="20"/>
                      <a:pt x="11" y="20"/>
                    </a:cubicBezTo>
                    <a:cubicBezTo>
                      <a:pt x="11" y="24"/>
                      <a:pt x="11" y="26"/>
                      <a:pt x="14" y="26"/>
                    </a:cubicBezTo>
                    <a:cubicBezTo>
                      <a:pt x="16" y="26"/>
                      <a:pt x="17" y="24"/>
                      <a:pt x="17" y="20"/>
                    </a:cubicBezTo>
                    <a:cubicBezTo>
                      <a:pt x="17" y="12"/>
                      <a:pt x="17" y="12"/>
                      <a:pt x="17" y="12"/>
                    </a:cubicBezTo>
                    <a:cubicBezTo>
                      <a:pt x="21" y="12"/>
                      <a:pt x="21" y="12"/>
                      <a:pt x="21" y="12"/>
                    </a:cubicBezTo>
                    <a:cubicBezTo>
                      <a:pt x="21" y="21"/>
                      <a:pt x="21" y="21"/>
                      <a:pt x="21" y="21"/>
                    </a:cubicBezTo>
                    <a:cubicBezTo>
                      <a:pt x="21" y="25"/>
                      <a:pt x="22" y="25"/>
                      <a:pt x="26" y="25"/>
                    </a:cubicBezTo>
                    <a:cubicBezTo>
                      <a:pt x="27" y="25"/>
                      <a:pt x="27" y="25"/>
                      <a:pt x="27" y="25"/>
                    </a:cubicBezTo>
                    <a:cubicBezTo>
                      <a:pt x="27" y="24"/>
                      <a:pt x="27" y="22"/>
                      <a:pt x="27" y="21"/>
                    </a:cubicBezTo>
                    <a:cubicBezTo>
                      <a:pt x="27" y="17"/>
                      <a:pt x="27" y="13"/>
                      <a:pt x="26" y="11"/>
                    </a:cubicBezTo>
                    <a:cubicBezTo>
                      <a:pt x="30" y="10"/>
                      <a:pt x="30" y="10"/>
                      <a:pt x="30" y="10"/>
                    </a:cubicBezTo>
                    <a:cubicBezTo>
                      <a:pt x="31" y="13"/>
                      <a:pt x="31" y="17"/>
                      <a:pt x="31" y="20"/>
                    </a:cubicBezTo>
                    <a:cubicBezTo>
                      <a:pt x="31" y="23"/>
                      <a:pt x="31" y="26"/>
                      <a:pt x="31" y="29"/>
                    </a:cubicBezTo>
                    <a:cubicBezTo>
                      <a:pt x="26" y="29"/>
                      <a:pt x="26" y="29"/>
                      <a:pt x="26" y="29"/>
                    </a:cubicBezTo>
                    <a:cubicBezTo>
                      <a:pt x="21" y="29"/>
                      <a:pt x="19" y="28"/>
                      <a:pt x="18" y="26"/>
                    </a:cubicBezTo>
                    <a:cubicBezTo>
                      <a:pt x="18" y="27"/>
                      <a:pt x="16" y="29"/>
                      <a:pt x="13" y="29"/>
                    </a:cubicBezTo>
                    <a:cubicBezTo>
                      <a:pt x="10" y="29"/>
                      <a:pt x="9" y="28"/>
                      <a:pt x="8" y="26"/>
                    </a:cubicBezTo>
                    <a:cubicBezTo>
                      <a:pt x="7" y="28"/>
                      <a:pt x="6" y="29"/>
                      <a:pt x="3" y="29"/>
                    </a:cubicBezTo>
                    <a:lnTo>
                      <a:pt x="2" y="29"/>
                    </a:lnTo>
                    <a:close/>
                    <a:moveTo>
                      <a:pt x="16" y="5"/>
                    </a:moveTo>
                    <a:cubicBezTo>
                      <a:pt x="17" y="5"/>
                      <a:pt x="18" y="6"/>
                      <a:pt x="18" y="7"/>
                    </a:cubicBezTo>
                    <a:cubicBezTo>
                      <a:pt x="18" y="8"/>
                      <a:pt x="17" y="9"/>
                      <a:pt x="16" y="9"/>
                    </a:cubicBezTo>
                    <a:cubicBezTo>
                      <a:pt x="15" y="9"/>
                      <a:pt x="14" y="8"/>
                      <a:pt x="14" y="7"/>
                    </a:cubicBezTo>
                    <a:cubicBezTo>
                      <a:pt x="14" y="6"/>
                      <a:pt x="15" y="5"/>
                      <a:pt x="16" y="5"/>
                    </a:cubicBezTo>
                    <a:moveTo>
                      <a:pt x="19" y="0"/>
                    </a:moveTo>
                    <a:cubicBezTo>
                      <a:pt x="20" y="0"/>
                      <a:pt x="21" y="1"/>
                      <a:pt x="21" y="2"/>
                    </a:cubicBezTo>
                    <a:cubicBezTo>
                      <a:pt x="21" y="3"/>
                      <a:pt x="20" y="4"/>
                      <a:pt x="19" y="4"/>
                    </a:cubicBezTo>
                    <a:cubicBezTo>
                      <a:pt x="18" y="4"/>
                      <a:pt x="17" y="3"/>
                      <a:pt x="17" y="2"/>
                    </a:cubicBezTo>
                    <a:cubicBezTo>
                      <a:pt x="17" y="1"/>
                      <a:pt x="18" y="0"/>
                      <a:pt x="19" y="0"/>
                    </a:cubicBezTo>
                    <a:moveTo>
                      <a:pt x="21" y="5"/>
                    </a:moveTo>
                    <a:cubicBezTo>
                      <a:pt x="23" y="5"/>
                      <a:pt x="24" y="6"/>
                      <a:pt x="24" y="7"/>
                    </a:cubicBezTo>
                    <a:cubicBezTo>
                      <a:pt x="24" y="8"/>
                      <a:pt x="23" y="9"/>
                      <a:pt x="21" y="9"/>
                    </a:cubicBezTo>
                    <a:cubicBezTo>
                      <a:pt x="20" y="9"/>
                      <a:pt x="19" y="8"/>
                      <a:pt x="19" y="7"/>
                    </a:cubicBezTo>
                    <a:cubicBezTo>
                      <a:pt x="19" y="6"/>
                      <a:pt x="20" y="5"/>
                      <a:pt x="21" y="5"/>
                    </a:cubicBezTo>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43" name="Freeform 41">
                <a:extLst>
                  <a:ext uri="{FF2B5EF4-FFF2-40B4-BE49-F238E27FC236}">
                    <a16:creationId xmlns:a16="http://schemas.microsoft.com/office/drawing/2014/main" id="{3CDF865A-A493-4214-8A2D-092F9386C5DB}"/>
                  </a:ext>
                </a:extLst>
              </p:cNvPr>
              <p:cNvSpPr>
                <a:spLocks/>
              </p:cNvSpPr>
              <p:nvPr userDrawn="1"/>
            </p:nvSpPr>
            <p:spPr bwMode="auto">
              <a:xfrm>
                <a:off x="6261100" y="4219575"/>
                <a:ext cx="36513" cy="80963"/>
              </a:xfrm>
              <a:custGeom>
                <a:avLst/>
                <a:gdLst>
                  <a:gd name="T0" fmla="*/ 0 w 12"/>
                  <a:gd name="T1" fmla="*/ 25 h 26"/>
                  <a:gd name="T2" fmla="*/ 1 w 12"/>
                  <a:gd name="T3" fmla="*/ 22 h 26"/>
                  <a:gd name="T4" fmla="*/ 4 w 12"/>
                  <a:gd name="T5" fmla="*/ 23 h 26"/>
                  <a:gd name="T6" fmla="*/ 8 w 12"/>
                  <a:gd name="T7" fmla="*/ 17 h 26"/>
                  <a:gd name="T8" fmla="*/ 8 w 12"/>
                  <a:gd name="T9" fmla="*/ 0 h 26"/>
                  <a:gd name="T10" fmla="*/ 12 w 12"/>
                  <a:gd name="T11" fmla="*/ 0 h 26"/>
                  <a:gd name="T12" fmla="*/ 12 w 12"/>
                  <a:gd name="T13" fmla="*/ 17 h 26"/>
                  <a:gd name="T14" fmla="*/ 4 w 12"/>
                  <a:gd name="T15" fmla="*/ 26 h 26"/>
                  <a:gd name="T16" fmla="*/ 0 w 12"/>
                  <a:gd name="T1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6">
                    <a:moveTo>
                      <a:pt x="0" y="25"/>
                    </a:moveTo>
                    <a:cubicBezTo>
                      <a:pt x="1" y="22"/>
                      <a:pt x="1" y="22"/>
                      <a:pt x="1" y="22"/>
                    </a:cubicBezTo>
                    <a:cubicBezTo>
                      <a:pt x="2" y="22"/>
                      <a:pt x="3" y="23"/>
                      <a:pt x="4" y="23"/>
                    </a:cubicBezTo>
                    <a:cubicBezTo>
                      <a:pt x="7" y="23"/>
                      <a:pt x="8" y="21"/>
                      <a:pt x="8" y="17"/>
                    </a:cubicBezTo>
                    <a:cubicBezTo>
                      <a:pt x="8" y="0"/>
                      <a:pt x="8" y="0"/>
                      <a:pt x="8" y="0"/>
                    </a:cubicBezTo>
                    <a:cubicBezTo>
                      <a:pt x="12" y="0"/>
                      <a:pt x="12" y="0"/>
                      <a:pt x="12" y="0"/>
                    </a:cubicBezTo>
                    <a:cubicBezTo>
                      <a:pt x="12" y="17"/>
                      <a:pt x="12" y="17"/>
                      <a:pt x="12" y="17"/>
                    </a:cubicBezTo>
                    <a:cubicBezTo>
                      <a:pt x="12" y="22"/>
                      <a:pt x="10" y="26"/>
                      <a:pt x="4" y="26"/>
                    </a:cubicBezTo>
                    <a:cubicBezTo>
                      <a:pt x="2" y="26"/>
                      <a:pt x="1" y="26"/>
                      <a:pt x="0" y="25"/>
                    </a:cubicBezTo>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44" name="Freeform 42">
                <a:extLst>
                  <a:ext uri="{FF2B5EF4-FFF2-40B4-BE49-F238E27FC236}">
                    <a16:creationId xmlns:a16="http://schemas.microsoft.com/office/drawing/2014/main" id="{5563B2BC-B71B-48CD-B1D2-28E8D83E9B91}"/>
                  </a:ext>
                </a:extLst>
              </p:cNvPr>
              <p:cNvSpPr>
                <a:spLocks noEditPoints="1"/>
              </p:cNvSpPr>
              <p:nvPr userDrawn="1"/>
            </p:nvSpPr>
            <p:spPr bwMode="auto">
              <a:xfrm>
                <a:off x="6313488" y="4216400"/>
                <a:ext cx="50800" cy="84138"/>
              </a:xfrm>
              <a:custGeom>
                <a:avLst/>
                <a:gdLst>
                  <a:gd name="T0" fmla="*/ 0 w 17"/>
                  <a:gd name="T1" fmla="*/ 26 h 27"/>
                  <a:gd name="T2" fmla="*/ 1 w 17"/>
                  <a:gd name="T3" fmla="*/ 23 h 27"/>
                  <a:gd name="T4" fmla="*/ 6 w 17"/>
                  <a:gd name="T5" fmla="*/ 24 h 27"/>
                  <a:gd name="T6" fmla="*/ 13 w 17"/>
                  <a:gd name="T7" fmla="*/ 18 h 27"/>
                  <a:gd name="T8" fmla="*/ 13 w 17"/>
                  <a:gd name="T9" fmla="*/ 18 h 27"/>
                  <a:gd name="T10" fmla="*/ 10 w 17"/>
                  <a:gd name="T11" fmla="*/ 18 h 27"/>
                  <a:gd name="T12" fmla="*/ 0 w 17"/>
                  <a:gd name="T13" fmla="*/ 9 h 27"/>
                  <a:gd name="T14" fmla="*/ 9 w 17"/>
                  <a:gd name="T15" fmla="*/ 0 h 27"/>
                  <a:gd name="T16" fmla="*/ 17 w 17"/>
                  <a:gd name="T17" fmla="*/ 1 h 27"/>
                  <a:gd name="T18" fmla="*/ 17 w 17"/>
                  <a:gd name="T19" fmla="*/ 18 h 27"/>
                  <a:gd name="T20" fmla="*/ 6 w 17"/>
                  <a:gd name="T21" fmla="*/ 27 h 27"/>
                  <a:gd name="T22" fmla="*/ 0 w 17"/>
                  <a:gd name="T23" fmla="*/ 26 h 27"/>
                  <a:gd name="T24" fmla="*/ 13 w 17"/>
                  <a:gd name="T25" fmla="*/ 4 h 27"/>
                  <a:gd name="T26" fmla="*/ 9 w 17"/>
                  <a:gd name="T27" fmla="*/ 3 h 27"/>
                  <a:gd name="T28" fmla="*/ 4 w 17"/>
                  <a:gd name="T29" fmla="*/ 9 h 27"/>
                  <a:gd name="T30" fmla="*/ 10 w 17"/>
                  <a:gd name="T31" fmla="*/ 14 h 27"/>
                  <a:gd name="T32" fmla="*/ 13 w 17"/>
                  <a:gd name="T33" fmla="*/ 14 h 27"/>
                  <a:gd name="T34" fmla="*/ 13 w 17"/>
                  <a:gd name="T35"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27">
                    <a:moveTo>
                      <a:pt x="0" y="26"/>
                    </a:moveTo>
                    <a:cubicBezTo>
                      <a:pt x="1" y="23"/>
                      <a:pt x="1" y="23"/>
                      <a:pt x="1" y="23"/>
                    </a:cubicBezTo>
                    <a:cubicBezTo>
                      <a:pt x="1" y="23"/>
                      <a:pt x="4" y="24"/>
                      <a:pt x="6" y="24"/>
                    </a:cubicBezTo>
                    <a:cubicBezTo>
                      <a:pt x="10" y="24"/>
                      <a:pt x="13" y="22"/>
                      <a:pt x="13" y="18"/>
                    </a:cubicBezTo>
                    <a:cubicBezTo>
                      <a:pt x="13" y="18"/>
                      <a:pt x="13" y="18"/>
                      <a:pt x="13" y="18"/>
                    </a:cubicBezTo>
                    <a:cubicBezTo>
                      <a:pt x="10" y="18"/>
                      <a:pt x="10" y="18"/>
                      <a:pt x="10" y="18"/>
                    </a:cubicBezTo>
                    <a:cubicBezTo>
                      <a:pt x="3" y="18"/>
                      <a:pt x="0" y="14"/>
                      <a:pt x="0" y="9"/>
                    </a:cubicBezTo>
                    <a:cubicBezTo>
                      <a:pt x="0" y="4"/>
                      <a:pt x="3" y="0"/>
                      <a:pt x="9" y="0"/>
                    </a:cubicBezTo>
                    <a:cubicBezTo>
                      <a:pt x="13" y="0"/>
                      <a:pt x="17" y="1"/>
                      <a:pt x="17" y="1"/>
                    </a:cubicBezTo>
                    <a:cubicBezTo>
                      <a:pt x="17" y="18"/>
                      <a:pt x="17" y="18"/>
                      <a:pt x="17" y="18"/>
                    </a:cubicBezTo>
                    <a:cubicBezTo>
                      <a:pt x="17" y="22"/>
                      <a:pt x="14" y="27"/>
                      <a:pt x="6" y="27"/>
                    </a:cubicBezTo>
                    <a:cubicBezTo>
                      <a:pt x="3" y="27"/>
                      <a:pt x="0" y="26"/>
                      <a:pt x="0" y="26"/>
                    </a:cubicBezTo>
                    <a:moveTo>
                      <a:pt x="13" y="4"/>
                    </a:moveTo>
                    <a:cubicBezTo>
                      <a:pt x="13" y="4"/>
                      <a:pt x="11" y="3"/>
                      <a:pt x="9" y="3"/>
                    </a:cubicBezTo>
                    <a:cubicBezTo>
                      <a:pt x="6" y="3"/>
                      <a:pt x="4" y="5"/>
                      <a:pt x="4" y="9"/>
                    </a:cubicBezTo>
                    <a:cubicBezTo>
                      <a:pt x="4" y="12"/>
                      <a:pt x="6" y="14"/>
                      <a:pt x="10" y="14"/>
                    </a:cubicBezTo>
                    <a:cubicBezTo>
                      <a:pt x="13" y="14"/>
                      <a:pt x="13" y="14"/>
                      <a:pt x="13" y="14"/>
                    </a:cubicBezTo>
                    <a:lnTo>
                      <a:pt x="13"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45" name="Rectangle 43">
                <a:extLst>
                  <a:ext uri="{FF2B5EF4-FFF2-40B4-BE49-F238E27FC236}">
                    <a16:creationId xmlns:a16="http://schemas.microsoft.com/office/drawing/2014/main" id="{AD77AF32-29E5-4B74-8408-D41CF835CCD2}"/>
                  </a:ext>
                </a:extLst>
              </p:cNvPr>
              <p:cNvSpPr>
                <a:spLocks noChangeArrowheads="1"/>
              </p:cNvSpPr>
              <p:nvPr userDrawn="1"/>
            </p:nvSpPr>
            <p:spPr bwMode="auto">
              <a:xfrm>
                <a:off x="6383338" y="4191000"/>
                <a:ext cx="12700" cy="80963"/>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46" name="Freeform 44">
                <a:extLst>
                  <a:ext uri="{FF2B5EF4-FFF2-40B4-BE49-F238E27FC236}">
                    <a16:creationId xmlns:a16="http://schemas.microsoft.com/office/drawing/2014/main" id="{6DCD433D-78FF-4255-B9CF-495ECA064A4A}"/>
                  </a:ext>
                </a:extLst>
              </p:cNvPr>
              <p:cNvSpPr>
                <a:spLocks noEditPoints="1"/>
              </p:cNvSpPr>
              <p:nvPr userDrawn="1"/>
            </p:nvSpPr>
            <p:spPr bwMode="auto">
              <a:xfrm>
                <a:off x="6437313" y="4216400"/>
                <a:ext cx="104775" cy="77788"/>
              </a:xfrm>
              <a:custGeom>
                <a:avLst/>
                <a:gdLst>
                  <a:gd name="T0" fmla="*/ 13 w 34"/>
                  <a:gd name="T1" fmla="*/ 18 h 25"/>
                  <a:gd name="T2" fmla="*/ 0 w 34"/>
                  <a:gd name="T3" fmla="*/ 7 h 25"/>
                  <a:gd name="T4" fmla="*/ 1 w 34"/>
                  <a:gd name="T5" fmla="*/ 1 h 25"/>
                  <a:gd name="T6" fmla="*/ 5 w 34"/>
                  <a:gd name="T7" fmla="*/ 0 h 25"/>
                  <a:gd name="T8" fmla="*/ 4 w 34"/>
                  <a:gd name="T9" fmla="*/ 6 h 25"/>
                  <a:gd name="T10" fmla="*/ 13 w 34"/>
                  <a:gd name="T11" fmla="*/ 14 h 25"/>
                  <a:gd name="T12" fmla="*/ 16 w 34"/>
                  <a:gd name="T13" fmla="*/ 14 h 25"/>
                  <a:gd name="T14" fmla="*/ 16 w 34"/>
                  <a:gd name="T15" fmla="*/ 1 h 25"/>
                  <a:gd name="T16" fmla="*/ 23 w 34"/>
                  <a:gd name="T17" fmla="*/ 0 h 25"/>
                  <a:gd name="T18" fmla="*/ 31 w 34"/>
                  <a:gd name="T19" fmla="*/ 8 h 25"/>
                  <a:gd name="T20" fmla="*/ 31 w 34"/>
                  <a:gd name="T21" fmla="*/ 14 h 25"/>
                  <a:gd name="T22" fmla="*/ 34 w 34"/>
                  <a:gd name="T23" fmla="*/ 14 h 25"/>
                  <a:gd name="T24" fmla="*/ 34 w 34"/>
                  <a:gd name="T25" fmla="*/ 18 h 25"/>
                  <a:gd name="T26" fmla="*/ 27 w 34"/>
                  <a:gd name="T27" fmla="*/ 18 h 25"/>
                  <a:gd name="T28" fmla="*/ 27 w 34"/>
                  <a:gd name="T29" fmla="*/ 9 h 25"/>
                  <a:gd name="T30" fmla="*/ 23 w 34"/>
                  <a:gd name="T31" fmla="*/ 3 h 25"/>
                  <a:gd name="T32" fmla="*/ 20 w 34"/>
                  <a:gd name="T33" fmla="*/ 3 h 25"/>
                  <a:gd name="T34" fmla="*/ 20 w 34"/>
                  <a:gd name="T35" fmla="*/ 18 h 25"/>
                  <a:gd name="T36" fmla="*/ 13 w 34"/>
                  <a:gd name="T37" fmla="*/ 18 h 25"/>
                  <a:gd name="T38" fmla="*/ 9 w 34"/>
                  <a:gd name="T39" fmla="*/ 21 h 25"/>
                  <a:gd name="T40" fmla="*/ 11 w 34"/>
                  <a:gd name="T41" fmla="*/ 23 h 25"/>
                  <a:gd name="T42" fmla="*/ 9 w 34"/>
                  <a:gd name="T43" fmla="*/ 25 h 25"/>
                  <a:gd name="T44" fmla="*/ 7 w 34"/>
                  <a:gd name="T45" fmla="*/ 23 h 25"/>
                  <a:gd name="T46" fmla="*/ 9 w 34"/>
                  <a:gd name="T47" fmla="*/ 21 h 25"/>
                  <a:gd name="T48" fmla="*/ 15 w 34"/>
                  <a:gd name="T49" fmla="*/ 21 h 25"/>
                  <a:gd name="T50" fmla="*/ 17 w 34"/>
                  <a:gd name="T51" fmla="*/ 23 h 25"/>
                  <a:gd name="T52" fmla="*/ 15 w 34"/>
                  <a:gd name="T53" fmla="*/ 25 h 25"/>
                  <a:gd name="T54" fmla="*/ 12 w 34"/>
                  <a:gd name="T55" fmla="*/ 23 h 25"/>
                  <a:gd name="T56" fmla="*/ 15 w 34"/>
                  <a:gd name="T57"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25">
                    <a:moveTo>
                      <a:pt x="13" y="18"/>
                    </a:moveTo>
                    <a:cubicBezTo>
                      <a:pt x="3" y="18"/>
                      <a:pt x="0" y="14"/>
                      <a:pt x="0" y="7"/>
                    </a:cubicBezTo>
                    <a:cubicBezTo>
                      <a:pt x="0" y="5"/>
                      <a:pt x="0" y="2"/>
                      <a:pt x="1" y="1"/>
                    </a:cubicBezTo>
                    <a:cubicBezTo>
                      <a:pt x="5" y="0"/>
                      <a:pt x="5" y="0"/>
                      <a:pt x="5" y="0"/>
                    </a:cubicBezTo>
                    <a:cubicBezTo>
                      <a:pt x="4" y="2"/>
                      <a:pt x="4" y="4"/>
                      <a:pt x="4" y="6"/>
                    </a:cubicBezTo>
                    <a:cubicBezTo>
                      <a:pt x="4" y="12"/>
                      <a:pt x="6" y="14"/>
                      <a:pt x="13" y="14"/>
                    </a:cubicBezTo>
                    <a:cubicBezTo>
                      <a:pt x="16" y="14"/>
                      <a:pt x="16" y="14"/>
                      <a:pt x="16" y="14"/>
                    </a:cubicBezTo>
                    <a:cubicBezTo>
                      <a:pt x="16" y="1"/>
                      <a:pt x="16" y="1"/>
                      <a:pt x="16" y="1"/>
                    </a:cubicBezTo>
                    <a:cubicBezTo>
                      <a:pt x="16" y="1"/>
                      <a:pt x="19" y="0"/>
                      <a:pt x="23" y="0"/>
                    </a:cubicBezTo>
                    <a:cubicBezTo>
                      <a:pt x="29" y="0"/>
                      <a:pt x="31" y="3"/>
                      <a:pt x="31" y="8"/>
                    </a:cubicBezTo>
                    <a:cubicBezTo>
                      <a:pt x="31" y="14"/>
                      <a:pt x="31" y="14"/>
                      <a:pt x="31" y="14"/>
                    </a:cubicBezTo>
                    <a:cubicBezTo>
                      <a:pt x="34" y="14"/>
                      <a:pt x="34" y="14"/>
                      <a:pt x="34" y="14"/>
                    </a:cubicBezTo>
                    <a:cubicBezTo>
                      <a:pt x="34" y="18"/>
                      <a:pt x="34" y="18"/>
                      <a:pt x="34" y="18"/>
                    </a:cubicBezTo>
                    <a:cubicBezTo>
                      <a:pt x="27" y="18"/>
                      <a:pt x="27" y="18"/>
                      <a:pt x="27" y="18"/>
                    </a:cubicBezTo>
                    <a:cubicBezTo>
                      <a:pt x="27" y="9"/>
                      <a:pt x="27" y="9"/>
                      <a:pt x="27" y="9"/>
                    </a:cubicBezTo>
                    <a:cubicBezTo>
                      <a:pt x="27" y="5"/>
                      <a:pt x="26" y="3"/>
                      <a:pt x="23" y="3"/>
                    </a:cubicBezTo>
                    <a:cubicBezTo>
                      <a:pt x="21" y="3"/>
                      <a:pt x="20" y="3"/>
                      <a:pt x="20" y="3"/>
                    </a:cubicBezTo>
                    <a:cubicBezTo>
                      <a:pt x="20" y="18"/>
                      <a:pt x="20" y="18"/>
                      <a:pt x="20" y="18"/>
                    </a:cubicBezTo>
                    <a:lnTo>
                      <a:pt x="13" y="18"/>
                    </a:lnTo>
                    <a:close/>
                    <a:moveTo>
                      <a:pt x="9" y="21"/>
                    </a:moveTo>
                    <a:cubicBezTo>
                      <a:pt x="10" y="21"/>
                      <a:pt x="11" y="21"/>
                      <a:pt x="11" y="23"/>
                    </a:cubicBezTo>
                    <a:cubicBezTo>
                      <a:pt x="11" y="24"/>
                      <a:pt x="10" y="25"/>
                      <a:pt x="9" y="25"/>
                    </a:cubicBezTo>
                    <a:cubicBezTo>
                      <a:pt x="8" y="25"/>
                      <a:pt x="7" y="24"/>
                      <a:pt x="7" y="23"/>
                    </a:cubicBezTo>
                    <a:cubicBezTo>
                      <a:pt x="7" y="21"/>
                      <a:pt x="8" y="21"/>
                      <a:pt x="9" y="21"/>
                    </a:cubicBezTo>
                    <a:moveTo>
                      <a:pt x="15" y="21"/>
                    </a:moveTo>
                    <a:cubicBezTo>
                      <a:pt x="16" y="21"/>
                      <a:pt x="17" y="21"/>
                      <a:pt x="17" y="23"/>
                    </a:cubicBezTo>
                    <a:cubicBezTo>
                      <a:pt x="17" y="24"/>
                      <a:pt x="16" y="25"/>
                      <a:pt x="15" y="25"/>
                    </a:cubicBezTo>
                    <a:cubicBezTo>
                      <a:pt x="13" y="25"/>
                      <a:pt x="12" y="24"/>
                      <a:pt x="12" y="23"/>
                    </a:cubicBezTo>
                    <a:cubicBezTo>
                      <a:pt x="12" y="21"/>
                      <a:pt x="13" y="21"/>
                      <a:pt x="15" y="21"/>
                    </a:cubicBezTo>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47" name="Freeform 45">
                <a:extLst>
                  <a:ext uri="{FF2B5EF4-FFF2-40B4-BE49-F238E27FC236}">
                    <a16:creationId xmlns:a16="http://schemas.microsoft.com/office/drawing/2014/main" id="{B27A866B-A59B-422A-BA3C-65AC63BCFA61}"/>
                  </a:ext>
                </a:extLst>
              </p:cNvPr>
              <p:cNvSpPr>
                <a:spLocks noEditPoints="1"/>
              </p:cNvSpPr>
              <p:nvPr userDrawn="1"/>
            </p:nvSpPr>
            <p:spPr bwMode="auto">
              <a:xfrm>
                <a:off x="6535738" y="4194175"/>
                <a:ext cx="66675" cy="77788"/>
              </a:xfrm>
              <a:custGeom>
                <a:avLst/>
                <a:gdLst>
                  <a:gd name="T0" fmla="*/ 2 w 22"/>
                  <a:gd name="T1" fmla="*/ 25 h 25"/>
                  <a:gd name="T2" fmla="*/ 0 w 22"/>
                  <a:gd name="T3" fmla="*/ 23 h 25"/>
                  <a:gd name="T4" fmla="*/ 2 w 22"/>
                  <a:gd name="T5" fmla="*/ 21 h 25"/>
                  <a:gd name="T6" fmla="*/ 5 w 22"/>
                  <a:gd name="T7" fmla="*/ 21 h 25"/>
                  <a:gd name="T8" fmla="*/ 7 w 22"/>
                  <a:gd name="T9" fmla="*/ 22 h 25"/>
                  <a:gd name="T10" fmla="*/ 5 w 22"/>
                  <a:gd name="T11" fmla="*/ 16 h 25"/>
                  <a:gd name="T12" fmla="*/ 14 w 22"/>
                  <a:gd name="T13" fmla="*/ 7 h 25"/>
                  <a:gd name="T14" fmla="*/ 22 w 22"/>
                  <a:gd name="T15" fmla="*/ 15 h 25"/>
                  <a:gd name="T16" fmla="*/ 22 w 22"/>
                  <a:gd name="T17" fmla="*/ 25 h 25"/>
                  <a:gd name="T18" fmla="*/ 2 w 22"/>
                  <a:gd name="T19" fmla="*/ 25 h 25"/>
                  <a:gd name="T20" fmla="*/ 18 w 22"/>
                  <a:gd name="T21" fmla="*/ 16 h 25"/>
                  <a:gd name="T22" fmla="*/ 14 w 22"/>
                  <a:gd name="T23" fmla="*/ 10 h 25"/>
                  <a:gd name="T24" fmla="*/ 9 w 22"/>
                  <a:gd name="T25" fmla="*/ 16 h 25"/>
                  <a:gd name="T26" fmla="*/ 15 w 22"/>
                  <a:gd name="T27" fmla="*/ 21 h 25"/>
                  <a:gd name="T28" fmla="*/ 18 w 22"/>
                  <a:gd name="T29" fmla="*/ 21 h 25"/>
                  <a:gd name="T30" fmla="*/ 18 w 22"/>
                  <a:gd name="T31" fmla="*/ 16 h 25"/>
                  <a:gd name="T32" fmla="*/ 14 w 22"/>
                  <a:gd name="T33" fmla="*/ 0 h 25"/>
                  <a:gd name="T34" fmla="*/ 16 w 22"/>
                  <a:gd name="T35" fmla="*/ 3 h 25"/>
                  <a:gd name="T36" fmla="*/ 14 w 22"/>
                  <a:gd name="T37" fmla="*/ 5 h 25"/>
                  <a:gd name="T38" fmla="*/ 11 w 22"/>
                  <a:gd name="T39" fmla="*/ 3 h 25"/>
                  <a:gd name="T40" fmla="*/ 14 w 22"/>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25">
                    <a:moveTo>
                      <a:pt x="2" y="25"/>
                    </a:moveTo>
                    <a:cubicBezTo>
                      <a:pt x="1" y="25"/>
                      <a:pt x="0" y="24"/>
                      <a:pt x="0" y="23"/>
                    </a:cubicBezTo>
                    <a:cubicBezTo>
                      <a:pt x="0" y="22"/>
                      <a:pt x="1" y="21"/>
                      <a:pt x="2" y="21"/>
                    </a:cubicBezTo>
                    <a:cubicBezTo>
                      <a:pt x="5" y="21"/>
                      <a:pt x="5" y="21"/>
                      <a:pt x="5" y="21"/>
                    </a:cubicBezTo>
                    <a:cubicBezTo>
                      <a:pt x="6" y="21"/>
                      <a:pt x="7" y="22"/>
                      <a:pt x="7" y="22"/>
                    </a:cubicBezTo>
                    <a:cubicBezTo>
                      <a:pt x="6" y="21"/>
                      <a:pt x="5" y="19"/>
                      <a:pt x="5" y="16"/>
                    </a:cubicBezTo>
                    <a:cubicBezTo>
                      <a:pt x="5" y="11"/>
                      <a:pt x="8" y="7"/>
                      <a:pt x="14" y="7"/>
                    </a:cubicBezTo>
                    <a:cubicBezTo>
                      <a:pt x="20" y="7"/>
                      <a:pt x="22" y="10"/>
                      <a:pt x="22" y="15"/>
                    </a:cubicBezTo>
                    <a:cubicBezTo>
                      <a:pt x="22" y="25"/>
                      <a:pt x="22" y="25"/>
                      <a:pt x="22" y="25"/>
                    </a:cubicBezTo>
                    <a:lnTo>
                      <a:pt x="2" y="25"/>
                    </a:lnTo>
                    <a:close/>
                    <a:moveTo>
                      <a:pt x="18" y="16"/>
                    </a:moveTo>
                    <a:cubicBezTo>
                      <a:pt x="18" y="12"/>
                      <a:pt x="17" y="10"/>
                      <a:pt x="14" y="10"/>
                    </a:cubicBezTo>
                    <a:cubicBezTo>
                      <a:pt x="11" y="10"/>
                      <a:pt x="9" y="12"/>
                      <a:pt x="9" y="16"/>
                    </a:cubicBezTo>
                    <a:cubicBezTo>
                      <a:pt x="9" y="20"/>
                      <a:pt x="11" y="21"/>
                      <a:pt x="15" y="21"/>
                    </a:cubicBezTo>
                    <a:cubicBezTo>
                      <a:pt x="18" y="21"/>
                      <a:pt x="18" y="21"/>
                      <a:pt x="18" y="21"/>
                    </a:cubicBezTo>
                    <a:lnTo>
                      <a:pt x="18" y="16"/>
                    </a:lnTo>
                    <a:close/>
                    <a:moveTo>
                      <a:pt x="14" y="0"/>
                    </a:moveTo>
                    <a:cubicBezTo>
                      <a:pt x="15" y="0"/>
                      <a:pt x="16" y="1"/>
                      <a:pt x="16" y="3"/>
                    </a:cubicBezTo>
                    <a:cubicBezTo>
                      <a:pt x="16" y="4"/>
                      <a:pt x="15" y="5"/>
                      <a:pt x="14" y="5"/>
                    </a:cubicBezTo>
                    <a:cubicBezTo>
                      <a:pt x="13" y="5"/>
                      <a:pt x="11" y="4"/>
                      <a:pt x="11" y="3"/>
                    </a:cubicBezTo>
                    <a:cubicBezTo>
                      <a:pt x="11" y="1"/>
                      <a:pt x="13" y="0"/>
                      <a:pt x="14" y="0"/>
                    </a:cubicBezTo>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48" name="Freeform 46">
                <a:extLst>
                  <a:ext uri="{FF2B5EF4-FFF2-40B4-BE49-F238E27FC236}">
                    <a16:creationId xmlns:a16="http://schemas.microsoft.com/office/drawing/2014/main" id="{3FAB7853-0C6E-4191-9EB8-CEA0A8471E36}"/>
                  </a:ext>
                </a:extLst>
              </p:cNvPr>
              <p:cNvSpPr>
                <a:spLocks noEditPoints="1"/>
              </p:cNvSpPr>
              <p:nvPr userDrawn="1"/>
            </p:nvSpPr>
            <p:spPr bwMode="auto">
              <a:xfrm>
                <a:off x="6642100" y="4194175"/>
                <a:ext cx="65088" cy="77788"/>
              </a:xfrm>
              <a:custGeom>
                <a:avLst/>
                <a:gdLst>
                  <a:gd name="T0" fmla="*/ 9 w 21"/>
                  <a:gd name="T1" fmla="*/ 25 h 25"/>
                  <a:gd name="T2" fmla="*/ 0 w 21"/>
                  <a:gd name="T3" fmla="*/ 16 h 25"/>
                  <a:gd name="T4" fmla="*/ 9 w 21"/>
                  <a:gd name="T5" fmla="*/ 7 h 25"/>
                  <a:gd name="T6" fmla="*/ 16 w 21"/>
                  <a:gd name="T7" fmla="*/ 8 h 25"/>
                  <a:gd name="T8" fmla="*/ 16 w 21"/>
                  <a:gd name="T9" fmla="*/ 21 h 25"/>
                  <a:gd name="T10" fmla="*/ 21 w 21"/>
                  <a:gd name="T11" fmla="*/ 21 h 25"/>
                  <a:gd name="T12" fmla="*/ 21 w 21"/>
                  <a:gd name="T13" fmla="*/ 25 h 25"/>
                  <a:gd name="T14" fmla="*/ 9 w 21"/>
                  <a:gd name="T15" fmla="*/ 25 h 25"/>
                  <a:gd name="T16" fmla="*/ 13 w 21"/>
                  <a:gd name="T17" fmla="*/ 11 h 25"/>
                  <a:gd name="T18" fmla="*/ 9 w 21"/>
                  <a:gd name="T19" fmla="*/ 10 h 25"/>
                  <a:gd name="T20" fmla="*/ 4 w 21"/>
                  <a:gd name="T21" fmla="*/ 16 h 25"/>
                  <a:gd name="T22" fmla="*/ 10 w 21"/>
                  <a:gd name="T23" fmla="*/ 21 h 25"/>
                  <a:gd name="T24" fmla="*/ 13 w 21"/>
                  <a:gd name="T25" fmla="*/ 21 h 25"/>
                  <a:gd name="T26" fmla="*/ 13 w 21"/>
                  <a:gd name="T27" fmla="*/ 11 h 25"/>
                  <a:gd name="T28" fmla="*/ 6 w 21"/>
                  <a:gd name="T29" fmla="*/ 0 h 25"/>
                  <a:gd name="T30" fmla="*/ 8 w 21"/>
                  <a:gd name="T31" fmla="*/ 3 h 25"/>
                  <a:gd name="T32" fmla="*/ 6 w 21"/>
                  <a:gd name="T33" fmla="*/ 5 h 25"/>
                  <a:gd name="T34" fmla="*/ 4 w 21"/>
                  <a:gd name="T35" fmla="*/ 3 h 25"/>
                  <a:gd name="T36" fmla="*/ 6 w 21"/>
                  <a:gd name="T37" fmla="*/ 0 h 25"/>
                  <a:gd name="T38" fmla="*/ 11 w 21"/>
                  <a:gd name="T39" fmla="*/ 0 h 25"/>
                  <a:gd name="T40" fmla="*/ 13 w 21"/>
                  <a:gd name="T41" fmla="*/ 3 h 25"/>
                  <a:gd name="T42" fmla="*/ 11 w 21"/>
                  <a:gd name="T43" fmla="*/ 5 h 25"/>
                  <a:gd name="T44" fmla="*/ 9 w 21"/>
                  <a:gd name="T45" fmla="*/ 3 h 25"/>
                  <a:gd name="T46" fmla="*/ 11 w 21"/>
                  <a:gd name="T4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 h="25">
                    <a:moveTo>
                      <a:pt x="9" y="25"/>
                    </a:moveTo>
                    <a:cubicBezTo>
                      <a:pt x="2" y="25"/>
                      <a:pt x="0" y="21"/>
                      <a:pt x="0" y="16"/>
                    </a:cubicBezTo>
                    <a:cubicBezTo>
                      <a:pt x="0" y="11"/>
                      <a:pt x="3" y="7"/>
                      <a:pt x="9" y="7"/>
                    </a:cubicBezTo>
                    <a:cubicBezTo>
                      <a:pt x="13" y="7"/>
                      <a:pt x="16" y="8"/>
                      <a:pt x="16" y="8"/>
                    </a:cubicBezTo>
                    <a:cubicBezTo>
                      <a:pt x="16" y="21"/>
                      <a:pt x="16" y="21"/>
                      <a:pt x="16" y="21"/>
                    </a:cubicBezTo>
                    <a:cubicBezTo>
                      <a:pt x="21" y="21"/>
                      <a:pt x="21" y="21"/>
                      <a:pt x="21" y="21"/>
                    </a:cubicBezTo>
                    <a:cubicBezTo>
                      <a:pt x="21" y="25"/>
                      <a:pt x="21" y="25"/>
                      <a:pt x="21" y="25"/>
                    </a:cubicBezTo>
                    <a:lnTo>
                      <a:pt x="9" y="25"/>
                    </a:lnTo>
                    <a:close/>
                    <a:moveTo>
                      <a:pt x="13" y="11"/>
                    </a:moveTo>
                    <a:cubicBezTo>
                      <a:pt x="13" y="11"/>
                      <a:pt x="11" y="10"/>
                      <a:pt x="9" y="10"/>
                    </a:cubicBezTo>
                    <a:cubicBezTo>
                      <a:pt x="6" y="10"/>
                      <a:pt x="4" y="12"/>
                      <a:pt x="4" y="16"/>
                    </a:cubicBezTo>
                    <a:cubicBezTo>
                      <a:pt x="4" y="19"/>
                      <a:pt x="5" y="21"/>
                      <a:pt x="10" y="21"/>
                    </a:cubicBezTo>
                    <a:cubicBezTo>
                      <a:pt x="13" y="21"/>
                      <a:pt x="13" y="21"/>
                      <a:pt x="13" y="21"/>
                    </a:cubicBezTo>
                    <a:lnTo>
                      <a:pt x="13" y="11"/>
                    </a:lnTo>
                    <a:close/>
                    <a:moveTo>
                      <a:pt x="6" y="0"/>
                    </a:moveTo>
                    <a:cubicBezTo>
                      <a:pt x="7" y="0"/>
                      <a:pt x="8" y="1"/>
                      <a:pt x="8" y="3"/>
                    </a:cubicBezTo>
                    <a:cubicBezTo>
                      <a:pt x="8" y="4"/>
                      <a:pt x="7" y="5"/>
                      <a:pt x="6" y="5"/>
                    </a:cubicBezTo>
                    <a:cubicBezTo>
                      <a:pt x="5" y="5"/>
                      <a:pt x="4" y="4"/>
                      <a:pt x="4" y="3"/>
                    </a:cubicBezTo>
                    <a:cubicBezTo>
                      <a:pt x="4" y="1"/>
                      <a:pt x="5" y="0"/>
                      <a:pt x="6" y="0"/>
                    </a:cubicBezTo>
                    <a:moveTo>
                      <a:pt x="11" y="0"/>
                    </a:moveTo>
                    <a:cubicBezTo>
                      <a:pt x="13" y="0"/>
                      <a:pt x="13" y="1"/>
                      <a:pt x="13" y="3"/>
                    </a:cubicBezTo>
                    <a:cubicBezTo>
                      <a:pt x="13" y="4"/>
                      <a:pt x="13" y="5"/>
                      <a:pt x="11" y="5"/>
                    </a:cubicBezTo>
                    <a:cubicBezTo>
                      <a:pt x="10" y="5"/>
                      <a:pt x="9" y="4"/>
                      <a:pt x="9" y="3"/>
                    </a:cubicBezTo>
                    <a:cubicBezTo>
                      <a:pt x="9" y="1"/>
                      <a:pt x="10" y="0"/>
                      <a:pt x="11" y="0"/>
                    </a:cubicBezTo>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49" name="Freeform 47">
                <a:extLst>
                  <a:ext uri="{FF2B5EF4-FFF2-40B4-BE49-F238E27FC236}">
                    <a16:creationId xmlns:a16="http://schemas.microsoft.com/office/drawing/2014/main" id="{F3826BA5-BC6D-4B90-BC5E-AE01785CAFB0}"/>
                  </a:ext>
                </a:extLst>
              </p:cNvPr>
              <p:cNvSpPr>
                <a:spLocks noEditPoints="1"/>
              </p:cNvSpPr>
              <p:nvPr userDrawn="1"/>
            </p:nvSpPr>
            <p:spPr bwMode="auto">
              <a:xfrm>
                <a:off x="6697663" y="4219575"/>
                <a:ext cx="33338" cy="74613"/>
              </a:xfrm>
              <a:custGeom>
                <a:avLst/>
                <a:gdLst>
                  <a:gd name="T0" fmla="*/ 2 w 11"/>
                  <a:gd name="T1" fmla="*/ 17 h 24"/>
                  <a:gd name="T2" fmla="*/ 0 w 11"/>
                  <a:gd name="T3" fmla="*/ 15 h 24"/>
                  <a:gd name="T4" fmla="*/ 2 w 11"/>
                  <a:gd name="T5" fmla="*/ 13 h 24"/>
                  <a:gd name="T6" fmla="*/ 7 w 11"/>
                  <a:gd name="T7" fmla="*/ 13 h 24"/>
                  <a:gd name="T8" fmla="*/ 7 w 11"/>
                  <a:gd name="T9" fmla="*/ 0 h 24"/>
                  <a:gd name="T10" fmla="*/ 11 w 11"/>
                  <a:gd name="T11" fmla="*/ 0 h 24"/>
                  <a:gd name="T12" fmla="*/ 11 w 11"/>
                  <a:gd name="T13" fmla="*/ 17 h 24"/>
                  <a:gd name="T14" fmla="*/ 2 w 11"/>
                  <a:gd name="T15" fmla="*/ 17 h 24"/>
                  <a:gd name="T16" fmla="*/ 4 w 11"/>
                  <a:gd name="T17" fmla="*/ 20 h 24"/>
                  <a:gd name="T18" fmla="*/ 6 w 11"/>
                  <a:gd name="T19" fmla="*/ 22 h 24"/>
                  <a:gd name="T20" fmla="*/ 4 w 11"/>
                  <a:gd name="T21" fmla="*/ 24 h 24"/>
                  <a:gd name="T22" fmla="*/ 2 w 11"/>
                  <a:gd name="T23" fmla="*/ 22 h 24"/>
                  <a:gd name="T24" fmla="*/ 4 w 11"/>
                  <a:gd name="T25" fmla="*/ 20 h 24"/>
                  <a:gd name="T26" fmla="*/ 9 w 11"/>
                  <a:gd name="T27" fmla="*/ 20 h 24"/>
                  <a:gd name="T28" fmla="*/ 11 w 11"/>
                  <a:gd name="T29" fmla="*/ 22 h 24"/>
                  <a:gd name="T30" fmla="*/ 9 w 11"/>
                  <a:gd name="T31" fmla="*/ 24 h 24"/>
                  <a:gd name="T32" fmla="*/ 7 w 11"/>
                  <a:gd name="T33" fmla="*/ 22 h 24"/>
                  <a:gd name="T34" fmla="*/ 9 w 11"/>
                  <a:gd name="T3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24">
                    <a:moveTo>
                      <a:pt x="2" y="17"/>
                    </a:moveTo>
                    <a:cubicBezTo>
                      <a:pt x="1" y="17"/>
                      <a:pt x="0" y="16"/>
                      <a:pt x="0" y="15"/>
                    </a:cubicBezTo>
                    <a:cubicBezTo>
                      <a:pt x="0" y="14"/>
                      <a:pt x="1" y="13"/>
                      <a:pt x="2" y="13"/>
                    </a:cubicBezTo>
                    <a:cubicBezTo>
                      <a:pt x="7" y="13"/>
                      <a:pt x="7" y="13"/>
                      <a:pt x="7" y="13"/>
                    </a:cubicBezTo>
                    <a:cubicBezTo>
                      <a:pt x="7" y="0"/>
                      <a:pt x="7" y="0"/>
                      <a:pt x="7" y="0"/>
                    </a:cubicBezTo>
                    <a:cubicBezTo>
                      <a:pt x="11" y="0"/>
                      <a:pt x="11" y="0"/>
                      <a:pt x="11" y="0"/>
                    </a:cubicBezTo>
                    <a:cubicBezTo>
                      <a:pt x="11" y="17"/>
                      <a:pt x="11" y="17"/>
                      <a:pt x="11" y="17"/>
                    </a:cubicBezTo>
                    <a:lnTo>
                      <a:pt x="2" y="17"/>
                    </a:lnTo>
                    <a:close/>
                    <a:moveTo>
                      <a:pt x="4" y="20"/>
                    </a:moveTo>
                    <a:cubicBezTo>
                      <a:pt x="5" y="20"/>
                      <a:pt x="6" y="20"/>
                      <a:pt x="6" y="22"/>
                    </a:cubicBezTo>
                    <a:cubicBezTo>
                      <a:pt x="6" y="23"/>
                      <a:pt x="5" y="24"/>
                      <a:pt x="4" y="24"/>
                    </a:cubicBezTo>
                    <a:cubicBezTo>
                      <a:pt x="2" y="24"/>
                      <a:pt x="2" y="23"/>
                      <a:pt x="2" y="22"/>
                    </a:cubicBezTo>
                    <a:cubicBezTo>
                      <a:pt x="2" y="20"/>
                      <a:pt x="2" y="20"/>
                      <a:pt x="4" y="20"/>
                    </a:cubicBezTo>
                    <a:moveTo>
                      <a:pt x="9" y="20"/>
                    </a:moveTo>
                    <a:cubicBezTo>
                      <a:pt x="10" y="20"/>
                      <a:pt x="11" y="20"/>
                      <a:pt x="11" y="22"/>
                    </a:cubicBezTo>
                    <a:cubicBezTo>
                      <a:pt x="11" y="23"/>
                      <a:pt x="10" y="24"/>
                      <a:pt x="9" y="24"/>
                    </a:cubicBezTo>
                    <a:cubicBezTo>
                      <a:pt x="8" y="24"/>
                      <a:pt x="7" y="23"/>
                      <a:pt x="7" y="22"/>
                    </a:cubicBezTo>
                    <a:cubicBezTo>
                      <a:pt x="7" y="20"/>
                      <a:pt x="8" y="20"/>
                      <a:pt x="9" y="20"/>
                    </a:cubicBezTo>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50" name="Freeform 48">
                <a:extLst>
                  <a:ext uri="{FF2B5EF4-FFF2-40B4-BE49-F238E27FC236}">
                    <a16:creationId xmlns:a16="http://schemas.microsoft.com/office/drawing/2014/main" id="{BB132741-E81C-4484-970B-90803A84E7F4}"/>
                  </a:ext>
                </a:extLst>
              </p:cNvPr>
              <p:cNvSpPr>
                <a:spLocks noEditPoints="1"/>
              </p:cNvSpPr>
              <p:nvPr userDrawn="1"/>
            </p:nvSpPr>
            <p:spPr bwMode="auto">
              <a:xfrm>
                <a:off x="6737350" y="4219575"/>
                <a:ext cx="85725" cy="80963"/>
              </a:xfrm>
              <a:custGeom>
                <a:avLst/>
                <a:gdLst>
                  <a:gd name="T0" fmla="*/ 0 w 28"/>
                  <a:gd name="T1" fmla="*/ 25 h 26"/>
                  <a:gd name="T2" fmla="*/ 1 w 28"/>
                  <a:gd name="T3" fmla="*/ 22 h 26"/>
                  <a:gd name="T4" fmla="*/ 4 w 28"/>
                  <a:gd name="T5" fmla="*/ 23 h 26"/>
                  <a:gd name="T6" fmla="*/ 8 w 28"/>
                  <a:gd name="T7" fmla="*/ 17 h 26"/>
                  <a:gd name="T8" fmla="*/ 8 w 28"/>
                  <a:gd name="T9" fmla="*/ 0 h 26"/>
                  <a:gd name="T10" fmla="*/ 24 w 28"/>
                  <a:gd name="T11" fmla="*/ 0 h 26"/>
                  <a:gd name="T12" fmla="*/ 24 w 28"/>
                  <a:gd name="T13" fmla="*/ 13 h 26"/>
                  <a:gd name="T14" fmla="*/ 28 w 28"/>
                  <a:gd name="T15" fmla="*/ 13 h 26"/>
                  <a:gd name="T16" fmla="*/ 28 w 28"/>
                  <a:gd name="T17" fmla="*/ 17 h 26"/>
                  <a:gd name="T18" fmla="*/ 20 w 28"/>
                  <a:gd name="T19" fmla="*/ 17 h 26"/>
                  <a:gd name="T20" fmla="*/ 20 w 28"/>
                  <a:gd name="T21" fmla="*/ 3 h 26"/>
                  <a:gd name="T22" fmla="*/ 12 w 28"/>
                  <a:gd name="T23" fmla="*/ 3 h 26"/>
                  <a:gd name="T24" fmla="*/ 12 w 28"/>
                  <a:gd name="T25" fmla="*/ 17 h 26"/>
                  <a:gd name="T26" fmla="*/ 4 w 28"/>
                  <a:gd name="T27" fmla="*/ 26 h 26"/>
                  <a:gd name="T28" fmla="*/ 0 w 28"/>
                  <a:gd name="T29" fmla="*/ 25 h 26"/>
                  <a:gd name="T30" fmla="*/ 22 w 28"/>
                  <a:gd name="T31" fmla="*/ 19 h 26"/>
                  <a:gd name="T32" fmla="*/ 24 w 28"/>
                  <a:gd name="T33" fmla="*/ 22 h 26"/>
                  <a:gd name="T34" fmla="*/ 22 w 28"/>
                  <a:gd name="T35" fmla="*/ 24 h 26"/>
                  <a:gd name="T36" fmla="*/ 20 w 28"/>
                  <a:gd name="T37" fmla="*/ 22 h 26"/>
                  <a:gd name="T38" fmla="*/ 22 w 28"/>
                  <a:gd name="T39"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6">
                    <a:moveTo>
                      <a:pt x="0" y="25"/>
                    </a:moveTo>
                    <a:cubicBezTo>
                      <a:pt x="1" y="22"/>
                      <a:pt x="1" y="22"/>
                      <a:pt x="1" y="22"/>
                    </a:cubicBezTo>
                    <a:cubicBezTo>
                      <a:pt x="2" y="22"/>
                      <a:pt x="3" y="23"/>
                      <a:pt x="4" y="23"/>
                    </a:cubicBezTo>
                    <a:cubicBezTo>
                      <a:pt x="7" y="23"/>
                      <a:pt x="8" y="21"/>
                      <a:pt x="8" y="17"/>
                    </a:cubicBezTo>
                    <a:cubicBezTo>
                      <a:pt x="8" y="0"/>
                      <a:pt x="8" y="0"/>
                      <a:pt x="8" y="0"/>
                    </a:cubicBezTo>
                    <a:cubicBezTo>
                      <a:pt x="24" y="0"/>
                      <a:pt x="24" y="0"/>
                      <a:pt x="24" y="0"/>
                    </a:cubicBezTo>
                    <a:cubicBezTo>
                      <a:pt x="24" y="13"/>
                      <a:pt x="24" y="13"/>
                      <a:pt x="24" y="13"/>
                    </a:cubicBezTo>
                    <a:cubicBezTo>
                      <a:pt x="28" y="13"/>
                      <a:pt x="28" y="13"/>
                      <a:pt x="28" y="13"/>
                    </a:cubicBezTo>
                    <a:cubicBezTo>
                      <a:pt x="28" y="17"/>
                      <a:pt x="28" y="17"/>
                      <a:pt x="28" y="17"/>
                    </a:cubicBezTo>
                    <a:cubicBezTo>
                      <a:pt x="20" y="17"/>
                      <a:pt x="20" y="17"/>
                      <a:pt x="20" y="17"/>
                    </a:cubicBezTo>
                    <a:cubicBezTo>
                      <a:pt x="20" y="3"/>
                      <a:pt x="20" y="3"/>
                      <a:pt x="20" y="3"/>
                    </a:cubicBezTo>
                    <a:cubicBezTo>
                      <a:pt x="12" y="3"/>
                      <a:pt x="12" y="3"/>
                      <a:pt x="12" y="3"/>
                    </a:cubicBezTo>
                    <a:cubicBezTo>
                      <a:pt x="12" y="17"/>
                      <a:pt x="12" y="17"/>
                      <a:pt x="12" y="17"/>
                    </a:cubicBezTo>
                    <a:cubicBezTo>
                      <a:pt x="12" y="22"/>
                      <a:pt x="11" y="26"/>
                      <a:pt x="4" y="26"/>
                    </a:cubicBezTo>
                    <a:cubicBezTo>
                      <a:pt x="2" y="26"/>
                      <a:pt x="1" y="26"/>
                      <a:pt x="0" y="25"/>
                    </a:cubicBezTo>
                    <a:moveTo>
                      <a:pt x="22" y="19"/>
                    </a:moveTo>
                    <a:cubicBezTo>
                      <a:pt x="23" y="19"/>
                      <a:pt x="24" y="20"/>
                      <a:pt x="24" y="22"/>
                    </a:cubicBezTo>
                    <a:cubicBezTo>
                      <a:pt x="24" y="23"/>
                      <a:pt x="23" y="24"/>
                      <a:pt x="22" y="24"/>
                    </a:cubicBezTo>
                    <a:cubicBezTo>
                      <a:pt x="21" y="24"/>
                      <a:pt x="20" y="23"/>
                      <a:pt x="20" y="22"/>
                    </a:cubicBezTo>
                    <a:cubicBezTo>
                      <a:pt x="20" y="20"/>
                      <a:pt x="21" y="19"/>
                      <a:pt x="22" y="19"/>
                    </a:cubicBezTo>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51" name="Freeform 49">
                <a:extLst>
                  <a:ext uri="{FF2B5EF4-FFF2-40B4-BE49-F238E27FC236}">
                    <a16:creationId xmlns:a16="http://schemas.microsoft.com/office/drawing/2014/main" id="{13B80DFB-BEBD-4A95-9C9A-A614FDB05B9D}"/>
                  </a:ext>
                </a:extLst>
              </p:cNvPr>
              <p:cNvSpPr>
                <a:spLocks noEditPoints="1"/>
              </p:cNvSpPr>
              <p:nvPr userDrawn="1"/>
            </p:nvSpPr>
            <p:spPr bwMode="auto">
              <a:xfrm>
                <a:off x="6816725" y="4216400"/>
                <a:ext cx="73025" cy="55563"/>
              </a:xfrm>
              <a:custGeom>
                <a:avLst/>
                <a:gdLst>
                  <a:gd name="T0" fmla="*/ 2 w 24"/>
                  <a:gd name="T1" fmla="*/ 18 h 18"/>
                  <a:gd name="T2" fmla="*/ 0 w 24"/>
                  <a:gd name="T3" fmla="*/ 16 h 18"/>
                  <a:gd name="T4" fmla="*/ 2 w 24"/>
                  <a:gd name="T5" fmla="*/ 14 h 18"/>
                  <a:gd name="T6" fmla="*/ 3 w 24"/>
                  <a:gd name="T7" fmla="*/ 14 h 18"/>
                  <a:gd name="T8" fmla="*/ 12 w 24"/>
                  <a:gd name="T9" fmla="*/ 13 h 18"/>
                  <a:gd name="T10" fmla="*/ 4 w 24"/>
                  <a:gd name="T11" fmla="*/ 7 h 18"/>
                  <a:gd name="T12" fmla="*/ 4 w 24"/>
                  <a:gd name="T13" fmla="*/ 4 h 18"/>
                  <a:gd name="T14" fmla="*/ 15 w 24"/>
                  <a:gd name="T15" fmla="*/ 0 h 18"/>
                  <a:gd name="T16" fmla="*/ 22 w 24"/>
                  <a:gd name="T17" fmla="*/ 6 h 18"/>
                  <a:gd name="T18" fmla="*/ 18 w 24"/>
                  <a:gd name="T19" fmla="*/ 13 h 18"/>
                  <a:gd name="T20" fmla="*/ 22 w 24"/>
                  <a:gd name="T21" fmla="*/ 14 h 18"/>
                  <a:gd name="T22" fmla="*/ 24 w 24"/>
                  <a:gd name="T23" fmla="*/ 14 h 18"/>
                  <a:gd name="T24" fmla="*/ 24 w 24"/>
                  <a:gd name="T25" fmla="*/ 18 h 18"/>
                  <a:gd name="T26" fmla="*/ 22 w 24"/>
                  <a:gd name="T27" fmla="*/ 18 h 18"/>
                  <a:gd name="T28" fmla="*/ 15 w 24"/>
                  <a:gd name="T29" fmla="*/ 15 h 18"/>
                  <a:gd name="T30" fmla="*/ 3 w 24"/>
                  <a:gd name="T31" fmla="*/ 18 h 18"/>
                  <a:gd name="T32" fmla="*/ 2 w 24"/>
                  <a:gd name="T33" fmla="*/ 18 h 18"/>
                  <a:gd name="T34" fmla="*/ 15 w 24"/>
                  <a:gd name="T35" fmla="*/ 11 h 18"/>
                  <a:gd name="T36" fmla="*/ 18 w 24"/>
                  <a:gd name="T37" fmla="*/ 6 h 18"/>
                  <a:gd name="T38" fmla="*/ 14 w 24"/>
                  <a:gd name="T39" fmla="*/ 3 h 18"/>
                  <a:gd name="T40" fmla="*/ 8 w 24"/>
                  <a:gd name="T41" fmla="*/ 5 h 18"/>
                  <a:gd name="T42" fmla="*/ 15 w 24"/>
                  <a:gd name="T43"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18">
                    <a:moveTo>
                      <a:pt x="2" y="18"/>
                    </a:moveTo>
                    <a:cubicBezTo>
                      <a:pt x="1" y="18"/>
                      <a:pt x="0" y="17"/>
                      <a:pt x="0" y="16"/>
                    </a:cubicBezTo>
                    <a:cubicBezTo>
                      <a:pt x="0" y="15"/>
                      <a:pt x="1" y="14"/>
                      <a:pt x="2" y="14"/>
                    </a:cubicBezTo>
                    <a:cubicBezTo>
                      <a:pt x="3" y="14"/>
                      <a:pt x="3" y="14"/>
                      <a:pt x="3" y="14"/>
                    </a:cubicBezTo>
                    <a:cubicBezTo>
                      <a:pt x="6" y="14"/>
                      <a:pt x="10" y="14"/>
                      <a:pt x="12" y="13"/>
                    </a:cubicBezTo>
                    <a:cubicBezTo>
                      <a:pt x="10" y="11"/>
                      <a:pt x="7" y="8"/>
                      <a:pt x="4" y="7"/>
                    </a:cubicBezTo>
                    <a:cubicBezTo>
                      <a:pt x="4" y="4"/>
                      <a:pt x="4" y="4"/>
                      <a:pt x="4" y="4"/>
                    </a:cubicBezTo>
                    <a:cubicBezTo>
                      <a:pt x="7" y="2"/>
                      <a:pt x="11" y="0"/>
                      <a:pt x="15" y="0"/>
                    </a:cubicBezTo>
                    <a:cubicBezTo>
                      <a:pt x="20" y="0"/>
                      <a:pt x="22" y="3"/>
                      <a:pt x="22" y="6"/>
                    </a:cubicBezTo>
                    <a:cubicBezTo>
                      <a:pt x="22" y="8"/>
                      <a:pt x="20" y="11"/>
                      <a:pt x="18" y="13"/>
                    </a:cubicBezTo>
                    <a:cubicBezTo>
                      <a:pt x="19" y="14"/>
                      <a:pt x="21" y="14"/>
                      <a:pt x="22" y="14"/>
                    </a:cubicBezTo>
                    <a:cubicBezTo>
                      <a:pt x="24" y="14"/>
                      <a:pt x="24" y="14"/>
                      <a:pt x="24" y="14"/>
                    </a:cubicBezTo>
                    <a:cubicBezTo>
                      <a:pt x="24" y="18"/>
                      <a:pt x="24" y="18"/>
                      <a:pt x="24" y="18"/>
                    </a:cubicBezTo>
                    <a:cubicBezTo>
                      <a:pt x="22" y="18"/>
                      <a:pt x="22" y="18"/>
                      <a:pt x="22" y="18"/>
                    </a:cubicBezTo>
                    <a:cubicBezTo>
                      <a:pt x="19" y="18"/>
                      <a:pt x="17" y="16"/>
                      <a:pt x="15" y="15"/>
                    </a:cubicBezTo>
                    <a:cubicBezTo>
                      <a:pt x="12" y="17"/>
                      <a:pt x="7" y="18"/>
                      <a:pt x="3" y="18"/>
                    </a:cubicBezTo>
                    <a:lnTo>
                      <a:pt x="2" y="18"/>
                    </a:lnTo>
                    <a:close/>
                    <a:moveTo>
                      <a:pt x="15" y="11"/>
                    </a:moveTo>
                    <a:cubicBezTo>
                      <a:pt x="17" y="10"/>
                      <a:pt x="18" y="8"/>
                      <a:pt x="18" y="6"/>
                    </a:cubicBezTo>
                    <a:cubicBezTo>
                      <a:pt x="18" y="4"/>
                      <a:pt x="17" y="3"/>
                      <a:pt x="14" y="3"/>
                    </a:cubicBezTo>
                    <a:cubicBezTo>
                      <a:pt x="12" y="3"/>
                      <a:pt x="9" y="4"/>
                      <a:pt x="8" y="5"/>
                    </a:cubicBezTo>
                    <a:cubicBezTo>
                      <a:pt x="11" y="7"/>
                      <a:pt x="13" y="9"/>
                      <a:pt x="15" y="11"/>
                    </a:cubicBezTo>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52" name="Freeform 50">
                <a:extLst>
                  <a:ext uri="{FF2B5EF4-FFF2-40B4-BE49-F238E27FC236}">
                    <a16:creationId xmlns:a16="http://schemas.microsoft.com/office/drawing/2014/main" id="{AAF8243E-E617-4C9F-BD94-AE54CB04FA82}"/>
                  </a:ext>
                </a:extLst>
              </p:cNvPr>
              <p:cNvSpPr>
                <a:spLocks/>
              </p:cNvSpPr>
              <p:nvPr userDrawn="1"/>
            </p:nvSpPr>
            <p:spPr bwMode="auto">
              <a:xfrm>
                <a:off x="6884988" y="4191000"/>
                <a:ext cx="30163" cy="80963"/>
              </a:xfrm>
              <a:custGeom>
                <a:avLst/>
                <a:gdLst>
                  <a:gd name="T0" fmla="*/ 2 w 10"/>
                  <a:gd name="T1" fmla="*/ 26 h 26"/>
                  <a:gd name="T2" fmla="*/ 0 w 10"/>
                  <a:gd name="T3" fmla="*/ 24 h 26"/>
                  <a:gd name="T4" fmla="*/ 2 w 10"/>
                  <a:gd name="T5" fmla="*/ 22 h 26"/>
                  <a:gd name="T6" fmla="*/ 6 w 10"/>
                  <a:gd name="T7" fmla="*/ 22 h 26"/>
                  <a:gd name="T8" fmla="*/ 6 w 10"/>
                  <a:gd name="T9" fmla="*/ 0 h 26"/>
                  <a:gd name="T10" fmla="*/ 10 w 10"/>
                  <a:gd name="T11" fmla="*/ 0 h 26"/>
                  <a:gd name="T12" fmla="*/ 10 w 10"/>
                  <a:gd name="T13" fmla="*/ 26 h 26"/>
                  <a:gd name="T14" fmla="*/ 2 w 10"/>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6">
                    <a:moveTo>
                      <a:pt x="2" y="26"/>
                    </a:moveTo>
                    <a:cubicBezTo>
                      <a:pt x="1" y="26"/>
                      <a:pt x="0" y="25"/>
                      <a:pt x="0" y="24"/>
                    </a:cubicBezTo>
                    <a:cubicBezTo>
                      <a:pt x="0" y="23"/>
                      <a:pt x="1" y="22"/>
                      <a:pt x="2" y="22"/>
                    </a:cubicBezTo>
                    <a:cubicBezTo>
                      <a:pt x="6" y="22"/>
                      <a:pt x="6" y="22"/>
                      <a:pt x="6" y="22"/>
                    </a:cubicBezTo>
                    <a:cubicBezTo>
                      <a:pt x="6" y="0"/>
                      <a:pt x="6" y="0"/>
                      <a:pt x="6" y="0"/>
                    </a:cubicBezTo>
                    <a:cubicBezTo>
                      <a:pt x="10" y="0"/>
                      <a:pt x="10" y="0"/>
                      <a:pt x="10" y="0"/>
                    </a:cubicBezTo>
                    <a:cubicBezTo>
                      <a:pt x="10" y="26"/>
                      <a:pt x="10" y="26"/>
                      <a:pt x="10" y="26"/>
                    </a:cubicBezTo>
                    <a:lnTo>
                      <a:pt x="2" y="2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53" name="Rectangle 51">
                <a:extLst>
                  <a:ext uri="{FF2B5EF4-FFF2-40B4-BE49-F238E27FC236}">
                    <a16:creationId xmlns:a16="http://schemas.microsoft.com/office/drawing/2014/main" id="{3EAC7F35-3514-4DD9-B332-D05D23F5CB2B}"/>
                  </a:ext>
                </a:extLst>
              </p:cNvPr>
              <p:cNvSpPr>
                <a:spLocks noChangeArrowheads="1"/>
              </p:cNvSpPr>
              <p:nvPr userDrawn="1"/>
            </p:nvSpPr>
            <p:spPr bwMode="auto">
              <a:xfrm>
                <a:off x="6935788" y="4191000"/>
                <a:ext cx="12700" cy="80963"/>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54" name="Freeform 52">
                <a:extLst>
                  <a:ext uri="{FF2B5EF4-FFF2-40B4-BE49-F238E27FC236}">
                    <a16:creationId xmlns:a16="http://schemas.microsoft.com/office/drawing/2014/main" id="{62EB2D15-5014-4DE0-B5FA-29C5FC64C7B9}"/>
                  </a:ext>
                </a:extLst>
              </p:cNvPr>
              <p:cNvSpPr>
                <a:spLocks noEditPoints="1"/>
              </p:cNvSpPr>
              <p:nvPr userDrawn="1"/>
            </p:nvSpPr>
            <p:spPr bwMode="auto">
              <a:xfrm>
                <a:off x="6988175" y="4194175"/>
                <a:ext cx="63500" cy="77788"/>
              </a:xfrm>
              <a:custGeom>
                <a:avLst/>
                <a:gdLst>
                  <a:gd name="T0" fmla="*/ 10 w 21"/>
                  <a:gd name="T1" fmla="*/ 25 h 25"/>
                  <a:gd name="T2" fmla="*/ 0 w 21"/>
                  <a:gd name="T3" fmla="*/ 16 h 25"/>
                  <a:gd name="T4" fmla="*/ 9 w 21"/>
                  <a:gd name="T5" fmla="*/ 7 h 25"/>
                  <a:gd name="T6" fmla="*/ 17 w 21"/>
                  <a:gd name="T7" fmla="*/ 8 h 25"/>
                  <a:gd name="T8" fmla="*/ 17 w 21"/>
                  <a:gd name="T9" fmla="*/ 21 h 25"/>
                  <a:gd name="T10" fmla="*/ 21 w 21"/>
                  <a:gd name="T11" fmla="*/ 21 h 25"/>
                  <a:gd name="T12" fmla="*/ 21 w 21"/>
                  <a:gd name="T13" fmla="*/ 25 h 25"/>
                  <a:gd name="T14" fmla="*/ 10 w 21"/>
                  <a:gd name="T15" fmla="*/ 25 h 25"/>
                  <a:gd name="T16" fmla="*/ 13 w 21"/>
                  <a:gd name="T17" fmla="*/ 11 h 25"/>
                  <a:gd name="T18" fmla="*/ 9 w 21"/>
                  <a:gd name="T19" fmla="*/ 10 h 25"/>
                  <a:gd name="T20" fmla="*/ 4 w 21"/>
                  <a:gd name="T21" fmla="*/ 16 h 25"/>
                  <a:gd name="T22" fmla="*/ 10 w 21"/>
                  <a:gd name="T23" fmla="*/ 21 h 25"/>
                  <a:gd name="T24" fmla="*/ 13 w 21"/>
                  <a:gd name="T25" fmla="*/ 21 h 25"/>
                  <a:gd name="T26" fmla="*/ 13 w 21"/>
                  <a:gd name="T27" fmla="*/ 11 h 25"/>
                  <a:gd name="T28" fmla="*/ 6 w 21"/>
                  <a:gd name="T29" fmla="*/ 0 h 25"/>
                  <a:gd name="T30" fmla="*/ 8 w 21"/>
                  <a:gd name="T31" fmla="*/ 3 h 25"/>
                  <a:gd name="T32" fmla="*/ 6 w 21"/>
                  <a:gd name="T33" fmla="*/ 5 h 25"/>
                  <a:gd name="T34" fmla="*/ 4 w 21"/>
                  <a:gd name="T35" fmla="*/ 3 h 25"/>
                  <a:gd name="T36" fmla="*/ 6 w 21"/>
                  <a:gd name="T37" fmla="*/ 0 h 25"/>
                  <a:gd name="T38" fmla="*/ 12 w 21"/>
                  <a:gd name="T39" fmla="*/ 0 h 25"/>
                  <a:gd name="T40" fmla="*/ 14 w 21"/>
                  <a:gd name="T41" fmla="*/ 3 h 25"/>
                  <a:gd name="T42" fmla="*/ 12 w 21"/>
                  <a:gd name="T43" fmla="*/ 5 h 25"/>
                  <a:gd name="T44" fmla="*/ 10 w 21"/>
                  <a:gd name="T45" fmla="*/ 3 h 25"/>
                  <a:gd name="T46" fmla="*/ 12 w 21"/>
                  <a:gd name="T4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 h="25">
                    <a:moveTo>
                      <a:pt x="10" y="25"/>
                    </a:moveTo>
                    <a:cubicBezTo>
                      <a:pt x="3" y="25"/>
                      <a:pt x="0" y="21"/>
                      <a:pt x="0" y="16"/>
                    </a:cubicBezTo>
                    <a:cubicBezTo>
                      <a:pt x="0" y="11"/>
                      <a:pt x="3" y="7"/>
                      <a:pt x="9" y="7"/>
                    </a:cubicBezTo>
                    <a:cubicBezTo>
                      <a:pt x="14" y="7"/>
                      <a:pt x="17" y="8"/>
                      <a:pt x="17" y="8"/>
                    </a:cubicBezTo>
                    <a:cubicBezTo>
                      <a:pt x="17" y="21"/>
                      <a:pt x="17" y="21"/>
                      <a:pt x="17" y="21"/>
                    </a:cubicBezTo>
                    <a:cubicBezTo>
                      <a:pt x="21" y="21"/>
                      <a:pt x="21" y="21"/>
                      <a:pt x="21" y="21"/>
                    </a:cubicBezTo>
                    <a:cubicBezTo>
                      <a:pt x="21" y="25"/>
                      <a:pt x="21" y="25"/>
                      <a:pt x="21" y="25"/>
                    </a:cubicBezTo>
                    <a:lnTo>
                      <a:pt x="10" y="25"/>
                    </a:lnTo>
                    <a:close/>
                    <a:moveTo>
                      <a:pt x="13" y="11"/>
                    </a:moveTo>
                    <a:cubicBezTo>
                      <a:pt x="13" y="11"/>
                      <a:pt x="11" y="10"/>
                      <a:pt x="9" y="10"/>
                    </a:cubicBezTo>
                    <a:cubicBezTo>
                      <a:pt x="6" y="10"/>
                      <a:pt x="4" y="12"/>
                      <a:pt x="4" y="16"/>
                    </a:cubicBezTo>
                    <a:cubicBezTo>
                      <a:pt x="4" y="19"/>
                      <a:pt x="6" y="21"/>
                      <a:pt x="10" y="21"/>
                    </a:cubicBezTo>
                    <a:cubicBezTo>
                      <a:pt x="13" y="21"/>
                      <a:pt x="13" y="21"/>
                      <a:pt x="13" y="21"/>
                    </a:cubicBezTo>
                    <a:lnTo>
                      <a:pt x="13" y="11"/>
                    </a:lnTo>
                    <a:close/>
                    <a:moveTo>
                      <a:pt x="6" y="0"/>
                    </a:moveTo>
                    <a:cubicBezTo>
                      <a:pt x="8" y="0"/>
                      <a:pt x="8" y="1"/>
                      <a:pt x="8" y="3"/>
                    </a:cubicBezTo>
                    <a:cubicBezTo>
                      <a:pt x="8" y="4"/>
                      <a:pt x="8" y="5"/>
                      <a:pt x="6" y="5"/>
                    </a:cubicBezTo>
                    <a:cubicBezTo>
                      <a:pt x="5" y="5"/>
                      <a:pt x="4" y="4"/>
                      <a:pt x="4" y="3"/>
                    </a:cubicBezTo>
                    <a:cubicBezTo>
                      <a:pt x="4" y="1"/>
                      <a:pt x="5" y="0"/>
                      <a:pt x="6" y="0"/>
                    </a:cubicBezTo>
                    <a:moveTo>
                      <a:pt x="12" y="0"/>
                    </a:moveTo>
                    <a:cubicBezTo>
                      <a:pt x="13" y="0"/>
                      <a:pt x="14" y="1"/>
                      <a:pt x="14" y="3"/>
                    </a:cubicBezTo>
                    <a:cubicBezTo>
                      <a:pt x="14" y="4"/>
                      <a:pt x="13" y="5"/>
                      <a:pt x="12" y="5"/>
                    </a:cubicBezTo>
                    <a:cubicBezTo>
                      <a:pt x="11" y="5"/>
                      <a:pt x="10" y="4"/>
                      <a:pt x="10" y="3"/>
                    </a:cubicBezTo>
                    <a:cubicBezTo>
                      <a:pt x="10" y="1"/>
                      <a:pt x="11" y="0"/>
                      <a:pt x="12" y="0"/>
                    </a:cubicBezTo>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55" name="Freeform 53">
                <a:extLst>
                  <a:ext uri="{FF2B5EF4-FFF2-40B4-BE49-F238E27FC236}">
                    <a16:creationId xmlns:a16="http://schemas.microsoft.com/office/drawing/2014/main" id="{1C31A835-E3B5-4FD6-85EA-A81D222A8B11}"/>
                  </a:ext>
                </a:extLst>
              </p:cNvPr>
              <p:cNvSpPr>
                <a:spLocks noEditPoints="1"/>
              </p:cNvSpPr>
              <p:nvPr userDrawn="1"/>
            </p:nvSpPr>
            <p:spPr bwMode="auto">
              <a:xfrm>
                <a:off x="7043738" y="4216400"/>
                <a:ext cx="76200" cy="55563"/>
              </a:xfrm>
              <a:custGeom>
                <a:avLst/>
                <a:gdLst>
                  <a:gd name="T0" fmla="*/ 3 w 25"/>
                  <a:gd name="T1" fmla="*/ 18 h 18"/>
                  <a:gd name="T2" fmla="*/ 0 w 25"/>
                  <a:gd name="T3" fmla="*/ 16 h 18"/>
                  <a:gd name="T4" fmla="*/ 3 w 25"/>
                  <a:gd name="T5" fmla="*/ 14 h 18"/>
                  <a:gd name="T6" fmla="*/ 4 w 25"/>
                  <a:gd name="T7" fmla="*/ 14 h 18"/>
                  <a:gd name="T8" fmla="*/ 13 w 25"/>
                  <a:gd name="T9" fmla="*/ 13 h 18"/>
                  <a:gd name="T10" fmla="*/ 5 w 25"/>
                  <a:gd name="T11" fmla="*/ 7 h 18"/>
                  <a:gd name="T12" fmla="*/ 5 w 25"/>
                  <a:gd name="T13" fmla="*/ 4 h 18"/>
                  <a:gd name="T14" fmla="*/ 15 w 25"/>
                  <a:gd name="T15" fmla="*/ 0 h 18"/>
                  <a:gd name="T16" fmla="*/ 23 w 25"/>
                  <a:gd name="T17" fmla="*/ 6 h 18"/>
                  <a:gd name="T18" fmla="*/ 19 w 25"/>
                  <a:gd name="T19" fmla="*/ 13 h 18"/>
                  <a:gd name="T20" fmla="*/ 23 w 25"/>
                  <a:gd name="T21" fmla="*/ 14 h 18"/>
                  <a:gd name="T22" fmla="*/ 25 w 25"/>
                  <a:gd name="T23" fmla="*/ 14 h 18"/>
                  <a:gd name="T24" fmla="*/ 25 w 25"/>
                  <a:gd name="T25" fmla="*/ 18 h 18"/>
                  <a:gd name="T26" fmla="*/ 23 w 25"/>
                  <a:gd name="T27" fmla="*/ 18 h 18"/>
                  <a:gd name="T28" fmla="*/ 15 w 25"/>
                  <a:gd name="T29" fmla="*/ 15 h 18"/>
                  <a:gd name="T30" fmla="*/ 3 w 25"/>
                  <a:gd name="T31" fmla="*/ 18 h 18"/>
                  <a:gd name="T32" fmla="*/ 16 w 25"/>
                  <a:gd name="T33" fmla="*/ 11 h 18"/>
                  <a:gd name="T34" fmla="*/ 19 w 25"/>
                  <a:gd name="T35" fmla="*/ 6 h 18"/>
                  <a:gd name="T36" fmla="*/ 15 w 25"/>
                  <a:gd name="T37" fmla="*/ 3 h 18"/>
                  <a:gd name="T38" fmla="*/ 9 w 25"/>
                  <a:gd name="T39" fmla="*/ 5 h 18"/>
                  <a:gd name="T40" fmla="*/ 16 w 25"/>
                  <a:gd name="T4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18">
                    <a:moveTo>
                      <a:pt x="3" y="18"/>
                    </a:moveTo>
                    <a:cubicBezTo>
                      <a:pt x="2" y="18"/>
                      <a:pt x="0" y="17"/>
                      <a:pt x="0" y="16"/>
                    </a:cubicBezTo>
                    <a:cubicBezTo>
                      <a:pt x="0" y="15"/>
                      <a:pt x="2" y="14"/>
                      <a:pt x="3" y="14"/>
                    </a:cubicBezTo>
                    <a:cubicBezTo>
                      <a:pt x="4" y="14"/>
                      <a:pt x="4" y="14"/>
                      <a:pt x="4" y="14"/>
                    </a:cubicBezTo>
                    <a:cubicBezTo>
                      <a:pt x="7" y="14"/>
                      <a:pt x="10" y="14"/>
                      <a:pt x="13" y="13"/>
                    </a:cubicBezTo>
                    <a:cubicBezTo>
                      <a:pt x="10" y="11"/>
                      <a:pt x="8" y="8"/>
                      <a:pt x="5" y="7"/>
                    </a:cubicBezTo>
                    <a:cubicBezTo>
                      <a:pt x="5" y="4"/>
                      <a:pt x="5" y="4"/>
                      <a:pt x="5" y="4"/>
                    </a:cubicBezTo>
                    <a:cubicBezTo>
                      <a:pt x="8" y="2"/>
                      <a:pt x="12" y="0"/>
                      <a:pt x="15" y="0"/>
                    </a:cubicBezTo>
                    <a:cubicBezTo>
                      <a:pt x="21" y="0"/>
                      <a:pt x="23" y="3"/>
                      <a:pt x="23" y="6"/>
                    </a:cubicBezTo>
                    <a:cubicBezTo>
                      <a:pt x="23" y="8"/>
                      <a:pt x="21" y="11"/>
                      <a:pt x="19" y="13"/>
                    </a:cubicBezTo>
                    <a:cubicBezTo>
                      <a:pt x="20" y="14"/>
                      <a:pt x="21" y="14"/>
                      <a:pt x="23" y="14"/>
                    </a:cubicBezTo>
                    <a:cubicBezTo>
                      <a:pt x="25" y="14"/>
                      <a:pt x="25" y="14"/>
                      <a:pt x="25" y="14"/>
                    </a:cubicBezTo>
                    <a:cubicBezTo>
                      <a:pt x="25" y="18"/>
                      <a:pt x="25" y="18"/>
                      <a:pt x="25" y="18"/>
                    </a:cubicBezTo>
                    <a:cubicBezTo>
                      <a:pt x="23" y="18"/>
                      <a:pt x="23" y="18"/>
                      <a:pt x="23" y="18"/>
                    </a:cubicBezTo>
                    <a:cubicBezTo>
                      <a:pt x="20" y="18"/>
                      <a:pt x="17" y="16"/>
                      <a:pt x="15" y="15"/>
                    </a:cubicBezTo>
                    <a:cubicBezTo>
                      <a:pt x="12" y="17"/>
                      <a:pt x="8" y="18"/>
                      <a:pt x="3" y="18"/>
                    </a:cubicBezTo>
                    <a:close/>
                    <a:moveTo>
                      <a:pt x="16" y="11"/>
                    </a:moveTo>
                    <a:cubicBezTo>
                      <a:pt x="18" y="10"/>
                      <a:pt x="19" y="8"/>
                      <a:pt x="19" y="6"/>
                    </a:cubicBezTo>
                    <a:cubicBezTo>
                      <a:pt x="19" y="4"/>
                      <a:pt x="18" y="3"/>
                      <a:pt x="15" y="3"/>
                    </a:cubicBezTo>
                    <a:cubicBezTo>
                      <a:pt x="13" y="3"/>
                      <a:pt x="10" y="4"/>
                      <a:pt x="9" y="5"/>
                    </a:cubicBezTo>
                    <a:cubicBezTo>
                      <a:pt x="11" y="7"/>
                      <a:pt x="14" y="9"/>
                      <a:pt x="16" y="11"/>
                    </a:cubicBezTo>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56" name="Freeform 54">
                <a:extLst>
                  <a:ext uri="{FF2B5EF4-FFF2-40B4-BE49-F238E27FC236}">
                    <a16:creationId xmlns:a16="http://schemas.microsoft.com/office/drawing/2014/main" id="{04B5C83E-1582-459B-8F49-D6DA13977545}"/>
                  </a:ext>
                </a:extLst>
              </p:cNvPr>
              <p:cNvSpPr>
                <a:spLocks noEditPoints="1"/>
              </p:cNvSpPr>
              <p:nvPr userDrawn="1"/>
            </p:nvSpPr>
            <p:spPr bwMode="auto">
              <a:xfrm>
                <a:off x="7110413" y="4216400"/>
                <a:ext cx="69850" cy="55563"/>
              </a:xfrm>
              <a:custGeom>
                <a:avLst/>
                <a:gdLst>
                  <a:gd name="T0" fmla="*/ 3 w 23"/>
                  <a:gd name="T1" fmla="*/ 18 h 18"/>
                  <a:gd name="T2" fmla="*/ 0 w 23"/>
                  <a:gd name="T3" fmla="*/ 16 h 18"/>
                  <a:gd name="T4" fmla="*/ 3 w 23"/>
                  <a:gd name="T5" fmla="*/ 14 h 18"/>
                  <a:gd name="T6" fmla="*/ 6 w 23"/>
                  <a:gd name="T7" fmla="*/ 14 h 18"/>
                  <a:gd name="T8" fmla="*/ 8 w 23"/>
                  <a:gd name="T9" fmla="*/ 15 h 18"/>
                  <a:gd name="T10" fmla="*/ 6 w 23"/>
                  <a:gd name="T11" fmla="*/ 9 h 18"/>
                  <a:gd name="T12" fmla="*/ 15 w 23"/>
                  <a:gd name="T13" fmla="*/ 0 h 18"/>
                  <a:gd name="T14" fmla="*/ 23 w 23"/>
                  <a:gd name="T15" fmla="*/ 8 h 18"/>
                  <a:gd name="T16" fmla="*/ 23 w 23"/>
                  <a:gd name="T17" fmla="*/ 18 h 18"/>
                  <a:gd name="T18" fmla="*/ 3 w 23"/>
                  <a:gd name="T19" fmla="*/ 18 h 18"/>
                  <a:gd name="T20" fmla="*/ 19 w 23"/>
                  <a:gd name="T21" fmla="*/ 9 h 18"/>
                  <a:gd name="T22" fmla="*/ 14 w 23"/>
                  <a:gd name="T23" fmla="*/ 3 h 18"/>
                  <a:gd name="T24" fmla="*/ 10 w 23"/>
                  <a:gd name="T25" fmla="*/ 9 h 18"/>
                  <a:gd name="T26" fmla="*/ 16 w 23"/>
                  <a:gd name="T27" fmla="*/ 14 h 18"/>
                  <a:gd name="T28" fmla="*/ 19 w 23"/>
                  <a:gd name="T29" fmla="*/ 14 h 18"/>
                  <a:gd name="T30" fmla="*/ 19 w 23"/>
                  <a:gd name="T31"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18">
                    <a:moveTo>
                      <a:pt x="3" y="18"/>
                    </a:moveTo>
                    <a:cubicBezTo>
                      <a:pt x="2" y="18"/>
                      <a:pt x="0" y="17"/>
                      <a:pt x="0" y="16"/>
                    </a:cubicBezTo>
                    <a:cubicBezTo>
                      <a:pt x="0" y="15"/>
                      <a:pt x="2" y="14"/>
                      <a:pt x="3" y="14"/>
                    </a:cubicBezTo>
                    <a:cubicBezTo>
                      <a:pt x="6" y="14"/>
                      <a:pt x="6" y="14"/>
                      <a:pt x="6" y="14"/>
                    </a:cubicBezTo>
                    <a:cubicBezTo>
                      <a:pt x="7" y="14"/>
                      <a:pt x="8" y="15"/>
                      <a:pt x="8" y="15"/>
                    </a:cubicBezTo>
                    <a:cubicBezTo>
                      <a:pt x="6" y="14"/>
                      <a:pt x="6" y="12"/>
                      <a:pt x="6" y="9"/>
                    </a:cubicBezTo>
                    <a:cubicBezTo>
                      <a:pt x="6" y="4"/>
                      <a:pt x="9" y="0"/>
                      <a:pt x="15" y="0"/>
                    </a:cubicBezTo>
                    <a:cubicBezTo>
                      <a:pt x="20" y="0"/>
                      <a:pt x="23" y="3"/>
                      <a:pt x="23" y="8"/>
                    </a:cubicBezTo>
                    <a:cubicBezTo>
                      <a:pt x="23" y="18"/>
                      <a:pt x="23" y="18"/>
                      <a:pt x="23" y="18"/>
                    </a:cubicBezTo>
                    <a:lnTo>
                      <a:pt x="3" y="18"/>
                    </a:lnTo>
                    <a:close/>
                    <a:moveTo>
                      <a:pt x="19" y="9"/>
                    </a:moveTo>
                    <a:cubicBezTo>
                      <a:pt x="19" y="5"/>
                      <a:pt x="17" y="3"/>
                      <a:pt x="14" y="3"/>
                    </a:cubicBezTo>
                    <a:cubicBezTo>
                      <a:pt x="11" y="3"/>
                      <a:pt x="10" y="5"/>
                      <a:pt x="10" y="9"/>
                    </a:cubicBezTo>
                    <a:cubicBezTo>
                      <a:pt x="10" y="13"/>
                      <a:pt x="11" y="14"/>
                      <a:pt x="16" y="14"/>
                    </a:cubicBezTo>
                    <a:cubicBezTo>
                      <a:pt x="19" y="14"/>
                      <a:pt x="19" y="14"/>
                      <a:pt x="19" y="14"/>
                    </a:cubicBezTo>
                    <a:lnTo>
                      <a:pt x="19" y="9"/>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57" name="Freeform 55">
                <a:extLst>
                  <a:ext uri="{FF2B5EF4-FFF2-40B4-BE49-F238E27FC236}">
                    <a16:creationId xmlns:a16="http://schemas.microsoft.com/office/drawing/2014/main" id="{E27BBBC4-AF42-446B-9C4F-DC13CA6C675E}"/>
                  </a:ext>
                </a:extLst>
              </p:cNvPr>
              <p:cNvSpPr>
                <a:spLocks/>
              </p:cNvSpPr>
              <p:nvPr userDrawn="1"/>
            </p:nvSpPr>
            <p:spPr bwMode="auto">
              <a:xfrm>
                <a:off x="7199313" y="4191000"/>
                <a:ext cx="23813" cy="80963"/>
              </a:xfrm>
              <a:custGeom>
                <a:avLst/>
                <a:gdLst>
                  <a:gd name="T0" fmla="*/ 0 w 15"/>
                  <a:gd name="T1" fmla="*/ 0 h 51"/>
                  <a:gd name="T2" fmla="*/ 7 w 15"/>
                  <a:gd name="T3" fmla="*/ 0 h 51"/>
                  <a:gd name="T4" fmla="*/ 7 w 15"/>
                  <a:gd name="T5" fmla="*/ 43 h 51"/>
                  <a:gd name="T6" fmla="*/ 15 w 15"/>
                  <a:gd name="T7" fmla="*/ 43 h 51"/>
                  <a:gd name="T8" fmla="*/ 15 w 15"/>
                  <a:gd name="T9" fmla="*/ 51 h 51"/>
                  <a:gd name="T10" fmla="*/ 0 w 15"/>
                  <a:gd name="T11" fmla="*/ 51 h 51"/>
                  <a:gd name="T12" fmla="*/ 0 w 15"/>
                  <a:gd name="T13" fmla="*/ 0 h 51"/>
                </a:gdLst>
                <a:ahLst/>
                <a:cxnLst>
                  <a:cxn ang="0">
                    <a:pos x="T0" y="T1"/>
                  </a:cxn>
                  <a:cxn ang="0">
                    <a:pos x="T2" y="T3"/>
                  </a:cxn>
                  <a:cxn ang="0">
                    <a:pos x="T4" y="T5"/>
                  </a:cxn>
                  <a:cxn ang="0">
                    <a:pos x="T6" y="T7"/>
                  </a:cxn>
                  <a:cxn ang="0">
                    <a:pos x="T8" y="T9"/>
                  </a:cxn>
                  <a:cxn ang="0">
                    <a:pos x="T10" y="T11"/>
                  </a:cxn>
                  <a:cxn ang="0">
                    <a:pos x="T12" y="T13"/>
                  </a:cxn>
                </a:cxnLst>
                <a:rect l="0" t="0" r="r" b="b"/>
                <a:pathLst>
                  <a:path w="15" h="51">
                    <a:moveTo>
                      <a:pt x="0" y="0"/>
                    </a:moveTo>
                    <a:lnTo>
                      <a:pt x="7" y="0"/>
                    </a:lnTo>
                    <a:lnTo>
                      <a:pt x="7" y="43"/>
                    </a:lnTo>
                    <a:lnTo>
                      <a:pt x="15" y="43"/>
                    </a:lnTo>
                    <a:lnTo>
                      <a:pt x="15" y="51"/>
                    </a:lnTo>
                    <a:lnTo>
                      <a:pt x="0" y="51"/>
                    </a:lnTo>
                    <a:lnTo>
                      <a:pt x="0" y="0"/>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58" name="Freeform 56">
                <a:extLst>
                  <a:ext uri="{FF2B5EF4-FFF2-40B4-BE49-F238E27FC236}">
                    <a16:creationId xmlns:a16="http://schemas.microsoft.com/office/drawing/2014/main" id="{E08E0B89-88B0-4984-A910-C05C2C7E7FC4}"/>
                  </a:ext>
                </a:extLst>
              </p:cNvPr>
              <p:cNvSpPr>
                <a:spLocks noEditPoints="1"/>
              </p:cNvSpPr>
              <p:nvPr userDrawn="1"/>
            </p:nvSpPr>
            <p:spPr bwMode="auto">
              <a:xfrm>
                <a:off x="7213600" y="4216400"/>
                <a:ext cx="68263" cy="77788"/>
              </a:xfrm>
              <a:custGeom>
                <a:avLst/>
                <a:gdLst>
                  <a:gd name="T0" fmla="*/ 2 w 22"/>
                  <a:gd name="T1" fmla="*/ 18 h 25"/>
                  <a:gd name="T2" fmla="*/ 0 w 22"/>
                  <a:gd name="T3" fmla="*/ 16 h 25"/>
                  <a:gd name="T4" fmla="*/ 2 w 22"/>
                  <a:gd name="T5" fmla="*/ 14 h 25"/>
                  <a:gd name="T6" fmla="*/ 15 w 22"/>
                  <a:gd name="T7" fmla="*/ 14 h 25"/>
                  <a:gd name="T8" fmla="*/ 16 w 22"/>
                  <a:gd name="T9" fmla="*/ 11 h 25"/>
                  <a:gd name="T10" fmla="*/ 8 w 22"/>
                  <a:gd name="T11" fmla="*/ 3 h 25"/>
                  <a:gd name="T12" fmla="*/ 4 w 22"/>
                  <a:gd name="T13" fmla="*/ 4 h 25"/>
                  <a:gd name="T14" fmla="*/ 4 w 22"/>
                  <a:gd name="T15" fmla="*/ 1 h 25"/>
                  <a:gd name="T16" fmla="*/ 8 w 22"/>
                  <a:gd name="T17" fmla="*/ 0 h 25"/>
                  <a:gd name="T18" fmla="*/ 20 w 22"/>
                  <a:gd name="T19" fmla="*/ 11 h 25"/>
                  <a:gd name="T20" fmla="*/ 19 w 22"/>
                  <a:gd name="T21" fmla="*/ 14 h 25"/>
                  <a:gd name="T22" fmla="*/ 22 w 22"/>
                  <a:gd name="T23" fmla="*/ 14 h 25"/>
                  <a:gd name="T24" fmla="*/ 22 w 22"/>
                  <a:gd name="T25" fmla="*/ 18 h 25"/>
                  <a:gd name="T26" fmla="*/ 2 w 22"/>
                  <a:gd name="T27" fmla="*/ 18 h 25"/>
                  <a:gd name="T28" fmla="*/ 9 w 22"/>
                  <a:gd name="T29" fmla="*/ 20 h 25"/>
                  <a:gd name="T30" fmla="*/ 12 w 22"/>
                  <a:gd name="T31" fmla="*/ 23 h 25"/>
                  <a:gd name="T32" fmla="*/ 9 w 22"/>
                  <a:gd name="T33" fmla="*/ 25 h 25"/>
                  <a:gd name="T34" fmla="*/ 7 w 22"/>
                  <a:gd name="T35" fmla="*/ 23 h 25"/>
                  <a:gd name="T36" fmla="*/ 9 w 22"/>
                  <a:gd name="T37"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25">
                    <a:moveTo>
                      <a:pt x="2" y="18"/>
                    </a:moveTo>
                    <a:cubicBezTo>
                      <a:pt x="2" y="18"/>
                      <a:pt x="0" y="17"/>
                      <a:pt x="0" y="16"/>
                    </a:cubicBezTo>
                    <a:cubicBezTo>
                      <a:pt x="0" y="15"/>
                      <a:pt x="2" y="14"/>
                      <a:pt x="2" y="14"/>
                    </a:cubicBezTo>
                    <a:cubicBezTo>
                      <a:pt x="15" y="14"/>
                      <a:pt x="15" y="14"/>
                      <a:pt x="15" y="14"/>
                    </a:cubicBezTo>
                    <a:cubicBezTo>
                      <a:pt x="15" y="13"/>
                      <a:pt x="16" y="12"/>
                      <a:pt x="16" y="11"/>
                    </a:cubicBezTo>
                    <a:cubicBezTo>
                      <a:pt x="16" y="6"/>
                      <a:pt x="14" y="3"/>
                      <a:pt x="8" y="3"/>
                    </a:cubicBezTo>
                    <a:cubicBezTo>
                      <a:pt x="7" y="3"/>
                      <a:pt x="5" y="4"/>
                      <a:pt x="4" y="4"/>
                    </a:cubicBezTo>
                    <a:cubicBezTo>
                      <a:pt x="4" y="1"/>
                      <a:pt x="4" y="1"/>
                      <a:pt x="4" y="1"/>
                    </a:cubicBezTo>
                    <a:cubicBezTo>
                      <a:pt x="5" y="0"/>
                      <a:pt x="7" y="0"/>
                      <a:pt x="8" y="0"/>
                    </a:cubicBezTo>
                    <a:cubicBezTo>
                      <a:pt x="16" y="0"/>
                      <a:pt x="20" y="4"/>
                      <a:pt x="20" y="11"/>
                    </a:cubicBezTo>
                    <a:cubicBezTo>
                      <a:pt x="20" y="12"/>
                      <a:pt x="19" y="13"/>
                      <a:pt x="19" y="14"/>
                    </a:cubicBezTo>
                    <a:cubicBezTo>
                      <a:pt x="22" y="14"/>
                      <a:pt x="22" y="14"/>
                      <a:pt x="22" y="14"/>
                    </a:cubicBezTo>
                    <a:cubicBezTo>
                      <a:pt x="22" y="18"/>
                      <a:pt x="22" y="18"/>
                      <a:pt x="22" y="18"/>
                    </a:cubicBezTo>
                    <a:lnTo>
                      <a:pt x="2" y="18"/>
                    </a:lnTo>
                    <a:close/>
                    <a:moveTo>
                      <a:pt x="9" y="20"/>
                    </a:moveTo>
                    <a:cubicBezTo>
                      <a:pt x="11" y="20"/>
                      <a:pt x="12" y="21"/>
                      <a:pt x="12" y="23"/>
                    </a:cubicBezTo>
                    <a:cubicBezTo>
                      <a:pt x="12" y="24"/>
                      <a:pt x="11" y="25"/>
                      <a:pt x="9" y="25"/>
                    </a:cubicBezTo>
                    <a:cubicBezTo>
                      <a:pt x="8" y="25"/>
                      <a:pt x="7" y="24"/>
                      <a:pt x="7" y="23"/>
                    </a:cubicBezTo>
                    <a:cubicBezTo>
                      <a:pt x="7" y="21"/>
                      <a:pt x="8" y="20"/>
                      <a:pt x="9" y="20"/>
                    </a:cubicBezTo>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59" name="Freeform 57">
                <a:extLst>
                  <a:ext uri="{FF2B5EF4-FFF2-40B4-BE49-F238E27FC236}">
                    <a16:creationId xmlns:a16="http://schemas.microsoft.com/office/drawing/2014/main" id="{207319CC-056B-42E3-93D2-2B31C75AC59E}"/>
                  </a:ext>
                </a:extLst>
              </p:cNvPr>
              <p:cNvSpPr>
                <a:spLocks/>
              </p:cNvSpPr>
              <p:nvPr userDrawn="1"/>
            </p:nvSpPr>
            <p:spPr bwMode="auto">
              <a:xfrm>
                <a:off x="7272338" y="4191000"/>
                <a:ext cx="33338" cy="80963"/>
              </a:xfrm>
              <a:custGeom>
                <a:avLst/>
                <a:gdLst>
                  <a:gd name="T0" fmla="*/ 2 w 11"/>
                  <a:gd name="T1" fmla="*/ 26 h 26"/>
                  <a:gd name="T2" fmla="*/ 0 w 11"/>
                  <a:gd name="T3" fmla="*/ 24 h 26"/>
                  <a:gd name="T4" fmla="*/ 2 w 11"/>
                  <a:gd name="T5" fmla="*/ 22 h 26"/>
                  <a:gd name="T6" fmla="*/ 7 w 11"/>
                  <a:gd name="T7" fmla="*/ 22 h 26"/>
                  <a:gd name="T8" fmla="*/ 7 w 11"/>
                  <a:gd name="T9" fmla="*/ 0 h 26"/>
                  <a:gd name="T10" fmla="*/ 11 w 11"/>
                  <a:gd name="T11" fmla="*/ 0 h 26"/>
                  <a:gd name="T12" fmla="*/ 11 w 11"/>
                  <a:gd name="T13" fmla="*/ 26 h 26"/>
                  <a:gd name="T14" fmla="*/ 2 w 11"/>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6">
                    <a:moveTo>
                      <a:pt x="2" y="26"/>
                    </a:moveTo>
                    <a:cubicBezTo>
                      <a:pt x="2" y="26"/>
                      <a:pt x="0" y="25"/>
                      <a:pt x="0" y="24"/>
                    </a:cubicBezTo>
                    <a:cubicBezTo>
                      <a:pt x="0" y="23"/>
                      <a:pt x="2" y="22"/>
                      <a:pt x="2" y="22"/>
                    </a:cubicBezTo>
                    <a:cubicBezTo>
                      <a:pt x="7" y="22"/>
                      <a:pt x="7" y="22"/>
                      <a:pt x="7" y="22"/>
                    </a:cubicBezTo>
                    <a:cubicBezTo>
                      <a:pt x="7" y="0"/>
                      <a:pt x="7" y="0"/>
                      <a:pt x="7" y="0"/>
                    </a:cubicBezTo>
                    <a:cubicBezTo>
                      <a:pt x="11" y="0"/>
                      <a:pt x="11" y="0"/>
                      <a:pt x="11" y="0"/>
                    </a:cubicBezTo>
                    <a:cubicBezTo>
                      <a:pt x="11" y="26"/>
                      <a:pt x="11" y="26"/>
                      <a:pt x="11" y="26"/>
                    </a:cubicBezTo>
                    <a:lnTo>
                      <a:pt x="2" y="2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60" name="Rectangle 58">
                <a:extLst>
                  <a:ext uri="{FF2B5EF4-FFF2-40B4-BE49-F238E27FC236}">
                    <a16:creationId xmlns:a16="http://schemas.microsoft.com/office/drawing/2014/main" id="{187C37C9-64BD-4CCD-A42E-608DBBD4BFE6}"/>
                  </a:ext>
                </a:extLst>
              </p:cNvPr>
              <p:cNvSpPr>
                <a:spLocks noChangeArrowheads="1"/>
              </p:cNvSpPr>
              <p:nvPr userDrawn="1"/>
            </p:nvSpPr>
            <p:spPr bwMode="auto">
              <a:xfrm>
                <a:off x="7327900" y="4191000"/>
                <a:ext cx="11113" cy="80963"/>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61" name="Freeform 59">
                <a:extLst>
                  <a:ext uri="{FF2B5EF4-FFF2-40B4-BE49-F238E27FC236}">
                    <a16:creationId xmlns:a16="http://schemas.microsoft.com/office/drawing/2014/main" id="{C4F7A5E4-DB75-4BB2-810E-845956677438}"/>
                  </a:ext>
                </a:extLst>
              </p:cNvPr>
              <p:cNvSpPr>
                <a:spLocks/>
              </p:cNvSpPr>
              <p:nvPr userDrawn="1"/>
            </p:nvSpPr>
            <p:spPr bwMode="auto">
              <a:xfrm>
                <a:off x="7810500" y="4092575"/>
                <a:ext cx="88900" cy="139700"/>
              </a:xfrm>
              <a:custGeom>
                <a:avLst/>
                <a:gdLst>
                  <a:gd name="T0" fmla="*/ 0 w 56"/>
                  <a:gd name="T1" fmla="*/ 37 h 88"/>
                  <a:gd name="T2" fmla="*/ 34 w 56"/>
                  <a:gd name="T3" fmla="*/ 88 h 88"/>
                  <a:gd name="T4" fmla="*/ 56 w 56"/>
                  <a:gd name="T5" fmla="*/ 59 h 88"/>
                  <a:gd name="T6" fmla="*/ 29 w 56"/>
                  <a:gd name="T7" fmla="*/ 0 h 88"/>
                  <a:gd name="T8" fmla="*/ 0 w 56"/>
                  <a:gd name="T9" fmla="*/ 37 h 88"/>
                </a:gdLst>
                <a:ahLst/>
                <a:cxnLst>
                  <a:cxn ang="0">
                    <a:pos x="T0" y="T1"/>
                  </a:cxn>
                  <a:cxn ang="0">
                    <a:pos x="T2" y="T3"/>
                  </a:cxn>
                  <a:cxn ang="0">
                    <a:pos x="T4" y="T5"/>
                  </a:cxn>
                  <a:cxn ang="0">
                    <a:pos x="T6" y="T7"/>
                  </a:cxn>
                  <a:cxn ang="0">
                    <a:pos x="T8" y="T9"/>
                  </a:cxn>
                </a:cxnLst>
                <a:rect l="0" t="0" r="r" b="b"/>
                <a:pathLst>
                  <a:path w="56" h="88">
                    <a:moveTo>
                      <a:pt x="0" y="37"/>
                    </a:moveTo>
                    <a:lnTo>
                      <a:pt x="34" y="88"/>
                    </a:lnTo>
                    <a:lnTo>
                      <a:pt x="56" y="59"/>
                    </a:lnTo>
                    <a:lnTo>
                      <a:pt x="29" y="0"/>
                    </a:lnTo>
                    <a:lnTo>
                      <a:pt x="0" y="37"/>
                    </a:lnTo>
                    <a:close/>
                  </a:path>
                </a:pathLst>
              </a:custGeom>
              <a:solidFill>
                <a:srgbClr val="1578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62" name="Freeform 60">
                <a:extLst>
                  <a:ext uri="{FF2B5EF4-FFF2-40B4-BE49-F238E27FC236}">
                    <a16:creationId xmlns:a16="http://schemas.microsoft.com/office/drawing/2014/main" id="{5783F8C4-4120-4B64-BB6F-1469890A9D31}"/>
                  </a:ext>
                </a:extLst>
              </p:cNvPr>
              <p:cNvSpPr>
                <a:spLocks/>
              </p:cNvSpPr>
              <p:nvPr userDrawn="1"/>
            </p:nvSpPr>
            <p:spPr bwMode="auto">
              <a:xfrm>
                <a:off x="7458075" y="4167188"/>
                <a:ext cx="101600" cy="222250"/>
              </a:xfrm>
              <a:custGeom>
                <a:avLst/>
                <a:gdLst>
                  <a:gd name="T0" fmla="*/ 0 w 64"/>
                  <a:gd name="T1" fmla="*/ 80 h 140"/>
                  <a:gd name="T2" fmla="*/ 0 w 64"/>
                  <a:gd name="T3" fmla="*/ 140 h 140"/>
                  <a:gd name="T4" fmla="*/ 60 w 64"/>
                  <a:gd name="T5" fmla="*/ 80 h 140"/>
                  <a:gd name="T6" fmla="*/ 64 w 64"/>
                  <a:gd name="T7" fmla="*/ 0 h 140"/>
                  <a:gd name="T8" fmla="*/ 0 w 64"/>
                  <a:gd name="T9" fmla="*/ 80 h 140"/>
                </a:gdLst>
                <a:ahLst/>
                <a:cxnLst>
                  <a:cxn ang="0">
                    <a:pos x="T0" y="T1"/>
                  </a:cxn>
                  <a:cxn ang="0">
                    <a:pos x="T2" y="T3"/>
                  </a:cxn>
                  <a:cxn ang="0">
                    <a:pos x="T4" y="T5"/>
                  </a:cxn>
                  <a:cxn ang="0">
                    <a:pos x="T6" y="T7"/>
                  </a:cxn>
                  <a:cxn ang="0">
                    <a:pos x="T8" y="T9"/>
                  </a:cxn>
                </a:cxnLst>
                <a:rect l="0" t="0" r="r" b="b"/>
                <a:pathLst>
                  <a:path w="64" h="140">
                    <a:moveTo>
                      <a:pt x="0" y="80"/>
                    </a:moveTo>
                    <a:lnTo>
                      <a:pt x="0" y="140"/>
                    </a:lnTo>
                    <a:lnTo>
                      <a:pt x="60" y="80"/>
                    </a:lnTo>
                    <a:lnTo>
                      <a:pt x="64" y="0"/>
                    </a:lnTo>
                    <a:lnTo>
                      <a:pt x="0" y="80"/>
                    </a:lnTo>
                    <a:close/>
                  </a:path>
                </a:pathLst>
              </a:custGeom>
              <a:solidFill>
                <a:srgbClr val="7F82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63" name="Freeform 61">
                <a:extLst>
                  <a:ext uri="{FF2B5EF4-FFF2-40B4-BE49-F238E27FC236}">
                    <a16:creationId xmlns:a16="http://schemas.microsoft.com/office/drawing/2014/main" id="{BCC7C1EF-C82F-4816-A5E7-C46174BBEB4F}"/>
                  </a:ext>
                </a:extLst>
              </p:cNvPr>
              <p:cNvSpPr>
                <a:spLocks/>
              </p:cNvSpPr>
              <p:nvPr userDrawn="1"/>
            </p:nvSpPr>
            <p:spPr bwMode="auto">
              <a:xfrm>
                <a:off x="7648575" y="3987800"/>
                <a:ext cx="119063" cy="203200"/>
              </a:xfrm>
              <a:custGeom>
                <a:avLst/>
                <a:gdLst>
                  <a:gd name="T0" fmla="*/ 0 w 75"/>
                  <a:gd name="T1" fmla="*/ 43 h 128"/>
                  <a:gd name="T2" fmla="*/ 4 w 75"/>
                  <a:gd name="T3" fmla="*/ 128 h 128"/>
                  <a:gd name="T4" fmla="*/ 75 w 75"/>
                  <a:gd name="T5" fmla="*/ 60 h 128"/>
                  <a:gd name="T6" fmla="*/ 34 w 75"/>
                  <a:gd name="T7" fmla="*/ 0 h 128"/>
                  <a:gd name="T8" fmla="*/ 0 w 75"/>
                  <a:gd name="T9" fmla="*/ 43 h 128"/>
                </a:gdLst>
                <a:ahLst/>
                <a:cxnLst>
                  <a:cxn ang="0">
                    <a:pos x="T0" y="T1"/>
                  </a:cxn>
                  <a:cxn ang="0">
                    <a:pos x="T2" y="T3"/>
                  </a:cxn>
                  <a:cxn ang="0">
                    <a:pos x="T4" y="T5"/>
                  </a:cxn>
                  <a:cxn ang="0">
                    <a:pos x="T6" y="T7"/>
                  </a:cxn>
                  <a:cxn ang="0">
                    <a:pos x="T8" y="T9"/>
                  </a:cxn>
                </a:cxnLst>
                <a:rect l="0" t="0" r="r" b="b"/>
                <a:pathLst>
                  <a:path w="75" h="128">
                    <a:moveTo>
                      <a:pt x="0" y="43"/>
                    </a:moveTo>
                    <a:lnTo>
                      <a:pt x="4" y="128"/>
                    </a:lnTo>
                    <a:lnTo>
                      <a:pt x="75" y="60"/>
                    </a:lnTo>
                    <a:lnTo>
                      <a:pt x="34" y="0"/>
                    </a:lnTo>
                    <a:lnTo>
                      <a:pt x="0" y="43"/>
                    </a:lnTo>
                    <a:close/>
                  </a:path>
                </a:pathLst>
              </a:custGeom>
              <a:solidFill>
                <a:srgbClr val="00A3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64" name="Freeform 62">
                <a:extLst>
                  <a:ext uri="{FF2B5EF4-FFF2-40B4-BE49-F238E27FC236}">
                    <a16:creationId xmlns:a16="http://schemas.microsoft.com/office/drawing/2014/main" id="{C41214C8-B5A2-46F8-90D2-B6BAD94CFEDB}"/>
                  </a:ext>
                </a:extLst>
              </p:cNvPr>
              <p:cNvSpPr>
                <a:spLocks/>
              </p:cNvSpPr>
              <p:nvPr userDrawn="1"/>
            </p:nvSpPr>
            <p:spPr bwMode="auto">
              <a:xfrm>
                <a:off x="7702550" y="3910013"/>
                <a:ext cx="119063" cy="173038"/>
              </a:xfrm>
              <a:custGeom>
                <a:avLst/>
                <a:gdLst>
                  <a:gd name="T0" fmla="*/ 39 w 75"/>
                  <a:gd name="T1" fmla="*/ 0 h 109"/>
                  <a:gd name="T2" fmla="*/ 0 w 75"/>
                  <a:gd name="T3" fmla="*/ 49 h 109"/>
                  <a:gd name="T4" fmla="*/ 41 w 75"/>
                  <a:gd name="T5" fmla="*/ 109 h 109"/>
                  <a:gd name="T6" fmla="*/ 75 w 75"/>
                  <a:gd name="T7" fmla="*/ 74 h 109"/>
                  <a:gd name="T8" fmla="*/ 39 w 75"/>
                  <a:gd name="T9" fmla="*/ 0 h 109"/>
                </a:gdLst>
                <a:ahLst/>
                <a:cxnLst>
                  <a:cxn ang="0">
                    <a:pos x="T0" y="T1"/>
                  </a:cxn>
                  <a:cxn ang="0">
                    <a:pos x="T2" y="T3"/>
                  </a:cxn>
                  <a:cxn ang="0">
                    <a:pos x="T4" y="T5"/>
                  </a:cxn>
                  <a:cxn ang="0">
                    <a:pos x="T6" y="T7"/>
                  </a:cxn>
                  <a:cxn ang="0">
                    <a:pos x="T8" y="T9"/>
                  </a:cxn>
                </a:cxnLst>
                <a:rect l="0" t="0" r="r" b="b"/>
                <a:pathLst>
                  <a:path w="75" h="109">
                    <a:moveTo>
                      <a:pt x="39" y="0"/>
                    </a:moveTo>
                    <a:lnTo>
                      <a:pt x="0" y="49"/>
                    </a:lnTo>
                    <a:lnTo>
                      <a:pt x="41" y="109"/>
                    </a:lnTo>
                    <a:lnTo>
                      <a:pt x="75" y="74"/>
                    </a:lnTo>
                    <a:lnTo>
                      <a:pt x="39" y="0"/>
                    </a:lnTo>
                    <a:close/>
                  </a:path>
                </a:pathLst>
              </a:custGeom>
              <a:solidFill>
                <a:srgbClr val="8416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65" name="Freeform 63">
                <a:extLst>
                  <a:ext uri="{FF2B5EF4-FFF2-40B4-BE49-F238E27FC236}">
                    <a16:creationId xmlns:a16="http://schemas.microsoft.com/office/drawing/2014/main" id="{987FD963-EE89-481D-ABD3-1323E30D4EB7}"/>
                  </a:ext>
                </a:extLst>
              </p:cNvPr>
              <p:cNvSpPr>
                <a:spLocks/>
              </p:cNvSpPr>
              <p:nvPr userDrawn="1"/>
            </p:nvSpPr>
            <p:spPr bwMode="auto">
              <a:xfrm>
                <a:off x="7821613" y="3957638"/>
                <a:ext cx="98425" cy="134938"/>
              </a:xfrm>
              <a:custGeom>
                <a:avLst/>
                <a:gdLst>
                  <a:gd name="T0" fmla="*/ 0 w 62"/>
                  <a:gd name="T1" fmla="*/ 44 h 85"/>
                  <a:gd name="T2" fmla="*/ 22 w 62"/>
                  <a:gd name="T3" fmla="*/ 85 h 85"/>
                  <a:gd name="T4" fmla="*/ 62 w 62"/>
                  <a:gd name="T5" fmla="*/ 33 h 85"/>
                  <a:gd name="T6" fmla="*/ 47 w 62"/>
                  <a:gd name="T7" fmla="*/ 0 h 85"/>
                  <a:gd name="T8" fmla="*/ 0 w 62"/>
                  <a:gd name="T9" fmla="*/ 44 h 85"/>
                </a:gdLst>
                <a:ahLst/>
                <a:cxnLst>
                  <a:cxn ang="0">
                    <a:pos x="T0" y="T1"/>
                  </a:cxn>
                  <a:cxn ang="0">
                    <a:pos x="T2" y="T3"/>
                  </a:cxn>
                  <a:cxn ang="0">
                    <a:pos x="T4" y="T5"/>
                  </a:cxn>
                  <a:cxn ang="0">
                    <a:pos x="T6" y="T7"/>
                  </a:cxn>
                  <a:cxn ang="0">
                    <a:pos x="T8" y="T9"/>
                  </a:cxn>
                </a:cxnLst>
                <a:rect l="0" t="0" r="r" b="b"/>
                <a:pathLst>
                  <a:path w="62" h="85">
                    <a:moveTo>
                      <a:pt x="0" y="44"/>
                    </a:moveTo>
                    <a:lnTo>
                      <a:pt x="22" y="85"/>
                    </a:lnTo>
                    <a:lnTo>
                      <a:pt x="62" y="33"/>
                    </a:lnTo>
                    <a:lnTo>
                      <a:pt x="47" y="0"/>
                    </a:lnTo>
                    <a:lnTo>
                      <a:pt x="0" y="44"/>
                    </a:lnTo>
                    <a:close/>
                  </a:path>
                </a:pathLst>
              </a:custGeom>
              <a:solidFill>
                <a:srgbClr val="3299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66" name="Freeform 64">
                <a:extLst>
                  <a:ext uri="{FF2B5EF4-FFF2-40B4-BE49-F238E27FC236}">
                    <a16:creationId xmlns:a16="http://schemas.microsoft.com/office/drawing/2014/main" id="{ECCCE43D-A8E5-4B0C-B969-CAF9AA7E5946}"/>
                  </a:ext>
                </a:extLst>
              </p:cNvPr>
              <p:cNvSpPr>
                <a:spLocks/>
              </p:cNvSpPr>
              <p:nvPr userDrawn="1"/>
            </p:nvSpPr>
            <p:spPr bwMode="auto">
              <a:xfrm>
                <a:off x="7767638" y="4027488"/>
                <a:ext cx="88900" cy="123825"/>
              </a:xfrm>
              <a:custGeom>
                <a:avLst/>
                <a:gdLst>
                  <a:gd name="T0" fmla="*/ 27 w 56"/>
                  <a:gd name="T1" fmla="*/ 78 h 78"/>
                  <a:gd name="T2" fmla="*/ 56 w 56"/>
                  <a:gd name="T3" fmla="*/ 41 h 78"/>
                  <a:gd name="T4" fmla="*/ 34 w 56"/>
                  <a:gd name="T5" fmla="*/ 0 h 78"/>
                  <a:gd name="T6" fmla="*/ 0 w 56"/>
                  <a:gd name="T7" fmla="*/ 35 h 78"/>
                  <a:gd name="T8" fmla="*/ 27 w 56"/>
                  <a:gd name="T9" fmla="*/ 78 h 78"/>
                </a:gdLst>
                <a:ahLst/>
                <a:cxnLst>
                  <a:cxn ang="0">
                    <a:pos x="T0" y="T1"/>
                  </a:cxn>
                  <a:cxn ang="0">
                    <a:pos x="T2" y="T3"/>
                  </a:cxn>
                  <a:cxn ang="0">
                    <a:pos x="T4" y="T5"/>
                  </a:cxn>
                  <a:cxn ang="0">
                    <a:pos x="T6" y="T7"/>
                  </a:cxn>
                  <a:cxn ang="0">
                    <a:pos x="T8" y="T9"/>
                  </a:cxn>
                </a:cxnLst>
                <a:rect l="0" t="0" r="r" b="b"/>
                <a:pathLst>
                  <a:path w="56" h="78">
                    <a:moveTo>
                      <a:pt x="27" y="78"/>
                    </a:moveTo>
                    <a:lnTo>
                      <a:pt x="56" y="41"/>
                    </a:lnTo>
                    <a:lnTo>
                      <a:pt x="34" y="0"/>
                    </a:lnTo>
                    <a:lnTo>
                      <a:pt x="0" y="35"/>
                    </a:lnTo>
                    <a:lnTo>
                      <a:pt x="27" y="78"/>
                    </a:lnTo>
                    <a:close/>
                  </a:path>
                </a:pathLst>
              </a:custGeom>
              <a:solidFill>
                <a:srgbClr val="2810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67" name="Freeform 65">
                <a:extLst>
                  <a:ext uri="{FF2B5EF4-FFF2-40B4-BE49-F238E27FC236}">
                    <a16:creationId xmlns:a16="http://schemas.microsoft.com/office/drawing/2014/main" id="{65E80DAD-0B0F-4E02-9419-D0FDBBA685EF}"/>
                  </a:ext>
                </a:extLst>
              </p:cNvPr>
              <p:cNvSpPr>
                <a:spLocks/>
              </p:cNvSpPr>
              <p:nvPr userDrawn="1"/>
            </p:nvSpPr>
            <p:spPr bwMode="auto">
              <a:xfrm>
                <a:off x="7559675" y="3713163"/>
                <a:ext cx="88900" cy="454025"/>
              </a:xfrm>
              <a:custGeom>
                <a:avLst/>
                <a:gdLst>
                  <a:gd name="T0" fmla="*/ 46 w 56"/>
                  <a:gd name="T1" fmla="*/ 0 h 286"/>
                  <a:gd name="T2" fmla="*/ 17 w 56"/>
                  <a:gd name="T3" fmla="*/ 0 h 286"/>
                  <a:gd name="T4" fmla="*/ 0 w 56"/>
                  <a:gd name="T5" fmla="*/ 286 h 286"/>
                  <a:gd name="T6" fmla="*/ 56 w 56"/>
                  <a:gd name="T7" fmla="*/ 216 h 286"/>
                  <a:gd name="T8" fmla="*/ 46 w 56"/>
                  <a:gd name="T9" fmla="*/ 0 h 286"/>
                </a:gdLst>
                <a:ahLst/>
                <a:cxnLst>
                  <a:cxn ang="0">
                    <a:pos x="T0" y="T1"/>
                  </a:cxn>
                  <a:cxn ang="0">
                    <a:pos x="T2" y="T3"/>
                  </a:cxn>
                  <a:cxn ang="0">
                    <a:pos x="T4" y="T5"/>
                  </a:cxn>
                  <a:cxn ang="0">
                    <a:pos x="T6" y="T7"/>
                  </a:cxn>
                  <a:cxn ang="0">
                    <a:pos x="T8" y="T9"/>
                  </a:cxn>
                </a:cxnLst>
                <a:rect l="0" t="0" r="r" b="b"/>
                <a:pathLst>
                  <a:path w="56" h="286">
                    <a:moveTo>
                      <a:pt x="46" y="0"/>
                    </a:moveTo>
                    <a:lnTo>
                      <a:pt x="17" y="0"/>
                    </a:lnTo>
                    <a:lnTo>
                      <a:pt x="0" y="286"/>
                    </a:lnTo>
                    <a:lnTo>
                      <a:pt x="56" y="216"/>
                    </a:lnTo>
                    <a:lnTo>
                      <a:pt x="46" y="0"/>
                    </a:lnTo>
                    <a:close/>
                  </a:path>
                </a:pathLst>
              </a:custGeom>
              <a:solidFill>
                <a:srgbClr val="5CB5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68" name="Freeform 66">
                <a:extLst>
                  <a:ext uri="{FF2B5EF4-FFF2-40B4-BE49-F238E27FC236}">
                    <a16:creationId xmlns:a16="http://schemas.microsoft.com/office/drawing/2014/main" id="{96E59409-1E8F-443D-B757-45A1D48075D0}"/>
                  </a:ext>
                </a:extLst>
              </p:cNvPr>
              <p:cNvSpPr>
                <a:spLocks/>
              </p:cNvSpPr>
              <p:nvPr userDrawn="1"/>
            </p:nvSpPr>
            <p:spPr bwMode="auto">
              <a:xfrm>
                <a:off x="7553325" y="4056063"/>
                <a:ext cx="101600" cy="238125"/>
              </a:xfrm>
              <a:custGeom>
                <a:avLst/>
                <a:gdLst>
                  <a:gd name="T0" fmla="*/ 4 w 64"/>
                  <a:gd name="T1" fmla="*/ 70 h 150"/>
                  <a:gd name="T2" fmla="*/ 0 w 64"/>
                  <a:gd name="T3" fmla="*/ 150 h 150"/>
                  <a:gd name="T4" fmla="*/ 64 w 64"/>
                  <a:gd name="T5" fmla="*/ 85 h 150"/>
                  <a:gd name="T6" fmla="*/ 60 w 64"/>
                  <a:gd name="T7" fmla="*/ 0 h 150"/>
                  <a:gd name="T8" fmla="*/ 4 w 64"/>
                  <a:gd name="T9" fmla="*/ 70 h 150"/>
                </a:gdLst>
                <a:ahLst/>
                <a:cxnLst>
                  <a:cxn ang="0">
                    <a:pos x="T0" y="T1"/>
                  </a:cxn>
                  <a:cxn ang="0">
                    <a:pos x="T2" y="T3"/>
                  </a:cxn>
                  <a:cxn ang="0">
                    <a:pos x="T4" y="T5"/>
                  </a:cxn>
                  <a:cxn ang="0">
                    <a:pos x="T6" y="T7"/>
                  </a:cxn>
                  <a:cxn ang="0">
                    <a:pos x="T8" y="T9"/>
                  </a:cxn>
                </a:cxnLst>
                <a:rect l="0" t="0" r="r" b="b"/>
                <a:pathLst>
                  <a:path w="64" h="150">
                    <a:moveTo>
                      <a:pt x="4" y="70"/>
                    </a:moveTo>
                    <a:lnTo>
                      <a:pt x="0" y="150"/>
                    </a:lnTo>
                    <a:lnTo>
                      <a:pt x="64" y="85"/>
                    </a:lnTo>
                    <a:lnTo>
                      <a:pt x="60" y="0"/>
                    </a:lnTo>
                    <a:lnTo>
                      <a:pt x="4" y="70"/>
                    </a:lnTo>
                    <a:close/>
                  </a:path>
                </a:pathLst>
              </a:custGeom>
              <a:solidFill>
                <a:srgbClr val="005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69" name="Freeform 67">
                <a:extLst>
                  <a:ext uri="{FF2B5EF4-FFF2-40B4-BE49-F238E27FC236}">
                    <a16:creationId xmlns:a16="http://schemas.microsoft.com/office/drawing/2014/main" id="{15228B88-E8B4-4D2D-A5AC-4963923D31AF}"/>
                  </a:ext>
                </a:extLst>
              </p:cNvPr>
              <p:cNvSpPr>
                <a:spLocks/>
              </p:cNvSpPr>
              <p:nvPr userDrawn="1"/>
            </p:nvSpPr>
            <p:spPr bwMode="auto">
              <a:xfrm>
                <a:off x="7566025" y="3530600"/>
                <a:ext cx="82550" cy="147638"/>
              </a:xfrm>
              <a:custGeom>
                <a:avLst/>
                <a:gdLst>
                  <a:gd name="T0" fmla="*/ 19 w 27"/>
                  <a:gd name="T1" fmla="*/ 12 h 48"/>
                  <a:gd name="T2" fmla="*/ 13 w 27"/>
                  <a:gd name="T3" fmla="*/ 0 h 48"/>
                  <a:gd name="T4" fmla="*/ 0 w 27"/>
                  <a:gd name="T5" fmla="*/ 27 h 48"/>
                  <a:gd name="T6" fmla="*/ 6 w 27"/>
                  <a:gd name="T7" fmla="*/ 48 h 48"/>
                  <a:gd name="T8" fmla="*/ 24 w 27"/>
                  <a:gd name="T9" fmla="*/ 48 h 48"/>
                  <a:gd name="T10" fmla="*/ 27 w 27"/>
                  <a:gd name="T11" fmla="*/ 28 h 48"/>
                  <a:gd name="T12" fmla="*/ 15 w 27"/>
                  <a:gd name="T13" fmla="*/ 28 h 48"/>
                  <a:gd name="T14" fmla="*/ 19 w 27"/>
                  <a:gd name="T15" fmla="*/ 12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48">
                    <a:moveTo>
                      <a:pt x="19" y="12"/>
                    </a:moveTo>
                    <a:cubicBezTo>
                      <a:pt x="13" y="0"/>
                      <a:pt x="13" y="0"/>
                      <a:pt x="13" y="0"/>
                    </a:cubicBezTo>
                    <a:cubicBezTo>
                      <a:pt x="13" y="0"/>
                      <a:pt x="0" y="20"/>
                      <a:pt x="0" y="27"/>
                    </a:cubicBezTo>
                    <a:cubicBezTo>
                      <a:pt x="0" y="40"/>
                      <a:pt x="6" y="48"/>
                      <a:pt x="6" y="48"/>
                    </a:cubicBezTo>
                    <a:cubicBezTo>
                      <a:pt x="24" y="48"/>
                      <a:pt x="24" y="48"/>
                      <a:pt x="24" y="48"/>
                    </a:cubicBezTo>
                    <a:cubicBezTo>
                      <a:pt x="27" y="28"/>
                      <a:pt x="27" y="28"/>
                      <a:pt x="27" y="28"/>
                    </a:cubicBezTo>
                    <a:cubicBezTo>
                      <a:pt x="15" y="28"/>
                      <a:pt x="15" y="28"/>
                      <a:pt x="15" y="28"/>
                    </a:cubicBezTo>
                    <a:lnTo>
                      <a:pt x="19" y="12"/>
                    </a:lnTo>
                    <a:close/>
                  </a:path>
                </a:pathLst>
              </a:custGeom>
              <a:solidFill>
                <a:srgbClr val="8416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pic>
          <p:nvPicPr>
            <p:cNvPr id="19" name="Picture 7" descr="A close up of a logo&#10;&#10;Description generated with very high confidence">
              <a:extLst>
                <a:ext uri="{FF2B5EF4-FFF2-40B4-BE49-F238E27FC236}">
                  <a16:creationId xmlns:a16="http://schemas.microsoft.com/office/drawing/2014/main" id="{03ED104C-1381-4955-B1F6-3D112869A2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371600"/>
              <a:ext cx="2803280" cy="868112"/>
            </a:xfrm>
            <a:prstGeom prst="rect">
              <a:avLst/>
            </a:prstGeom>
          </p:spPr>
        </p:pic>
      </p:grpSp>
      <p:sp>
        <p:nvSpPr>
          <p:cNvPr id="70" name="מלבן 69"/>
          <p:cNvSpPr/>
          <p:nvPr/>
        </p:nvSpPr>
        <p:spPr>
          <a:xfrm>
            <a:off x="5259868" y="6484527"/>
            <a:ext cx="4572000" cy="256480"/>
          </a:xfrm>
          <a:prstGeom prst="rect">
            <a:avLst/>
          </a:prstGeom>
        </p:spPr>
        <p:txBody>
          <a:bodyPr>
            <a:spAutoFit/>
          </a:bodyPr>
          <a:lstStyle/>
          <a:p>
            <a:pPr algn="l"/>
            <a:r>
              <a:rPr lang="he-IL" sz="1600" b="1" i="0" u="none" strike="noStrike" baseline="30000" dirty="0">
                <a:solidFill>
                  <a:srgbClr val="1A3562"/>
                </a:solidFill>
                <a:latin typeface="Rubik" panose="00000500000000000000" pitchFamily="2" charset="-79"/>
                <a:cs typeface="Rubik" panose="00000500000000000000" pitchFamily="2" charset="-79"/>
              </a:rPr>
              <a:t>אקורד – פסיכולוגיה חברתית לשינוי חברתי </a:t>
            </a:r>
            <a:r>
              <a:rPr lang="he-IL" sz="1600" b="0" i="0" u="none" strike="noStrike" baseline="30000" dirty="0">
                <a:solidFill>
                  <a:srgbClr val="1A3562"/>
                </a:solidFill>
                <a:latin typeface="Rubik" panose="00000500000000000000" pitchFamily="2" charset="-79"/>
                <a:cs typeface="Rubik" panose="00000500000000000000" pitchFamily="2" charset="-79"/>
              </a:rPr>
              <a:t>– כל הזכויות שמורות ©</a:t>
            </a:r>
          </a:p>
        </p:txBody>
      </p:sp>
      <p:sp>
        <p:nvSpPr>
          <p:cNvPr id="4" name="TextBox 3">
            <a:extLst>
              <a:ext uri="{FF2B5EF4-FFF2-40B4-BE49-F238E27FC236}">
                <a16:creationId xmlns:a16="http://schemas.microsoft.com/office/drawing/2014/main" id="{5B648CFE-5DBC-410B-924C-BA45316BC70D}"/>
              </a:ext>
            </a:extLst>
          </p:cNvPr>
          <p:cNvSpPr txBox="1"/>
          <p:nvPr/>
        </p:nvSpPr>
        <p:spPr>
          <a:xfrm>
            <a:off x="1367265" y="2362200"/>
            <a:ext cx="6408038" cy="3046988"/>
          </a:xfrm>
          <a:prstGeom prst="rect">
            <a:avLst/>
          </a:prstGeom>
          <a:noFill/>
        </p:spPr>
        <p:txBody>
          <a:bodyPr wrap="square" rtlCol="0">
            <a:spAutoFit/>
          </a:bodyPr>
          <a:lstStyle/>
          <a:p>
            <a:pPr algn="ctr"/>
            <a:r>
              <a:rPr lang="he-IL" sz="4800" b="1" dirty="0">
                <a:solidFill>
                  <a:srgbClr val="5AA23F"/>
                </a:solidFill>
              </a:rPr>
              <a:t>קבוצות בלב הסערה הציבורית</a:t>
            </a:r>
          </a:p>
          <a:p>
            <a:endParaRPr lang="he-IL" sz="3200" dirty="0"/>
          </a:p>
          <a:p>
            <a:pPr algn="ctr"/>
            <a:r>
              <a:rPr lang="he-IL" sz="3200" dirty="0"/>
              <a:t>החברה החרדית, החברה הערבית ומחאת בלפור</a:t>
            </a:r>
            <a:endParaRPr lang="en-IL"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2944" y="386443"/>
            <a:ext cx="6553200" cy="677108"/>
          </a:xfrm>
          <a:prstGeom prst="rect">
            <a:avLst/>
          </a:prstGeom>
          <a:noFill/>
        </p:spPr>
        <p:txBody>
          <a:bodyPr wrap="square" rtlCol="1">
            <a:spAutoFit/>
          </a:bodyPr>
          <a:lstStyle/>
          <a:p>
            <a:pPr algn="ctr"/>
            <a:r>
              <a:rPr lang="he-IL" sz="2000" dirty="0">
                <a:solidFill>
                  <a:srgbClr val="002060"/>
                </a:solidFill>
              </a:rPr>
              <a:t>חלק ב': עיון בכתבות בקבוצות קטנות</a:t>
            </a:r>
            <a:r>
              <a:rPr lang="he-IL" sz="2000" b="1" dirty="0">
                <a:solidFill>
                  <a:srgbClr val="002060"/>
                </a:solidFill>
              </a:rPr>
              <a:t> </a:t>
            </a:r>
          </a:p>
          <a:p>
            <a:pPr algn="ctr"/>
            <a:r>
              <a:rPr lang="he-IL" b="1" dirty="0">
                <a:solidFill>
                  <a:srgbClr val="1A6887"/>
                </a:solidFill>
              </a:rPr>
              <a:t>משימה 2</a:t>
            </a:r>
          </a:p>
        </p:txBody>
      </p:sp>
      <p:sp>
        <p:nvSpPr>
          <p:cNvPr id="3" name="TextBox 2"/>
          <p:cNvSpPr txBox="1"/>
          <p:nvPr/>
        </p:nvSpPr>
        <p:spPr>
          <a:xfrm>
            <a:off x="609600" y="1399212"/>
            <a:ext cx="7862369" cy="5324535"/>
          </a:xfrm>
          <a:prstGeom prst="rect">
            <a:avLst/>
          </a:prstGeom>
          <a:noFill/>
        </p:spPr>
        <p:txBody>
          <a:bodyPr wrap="square" rtlCol="1">
            <a:spAutoFit/>
          </a:bodyPr>
          <a:lstStyle/>
          <a:p>
            <a:r>
              <a:rPr lang="he-IL" sz="2000" b="1" dirty="0">
                <a:solidFill>
                  <a:srgbClr val="002060"/>
                </a:solidFill>
              </a:rPr>
              <a:t>החברה הערבית</a:t>
            </a:r>
          </a:p>
          <a:p>
            <a:pPr lvl="0"/>
            <a:r>
              <a:rPr lang="he-IL" sz="2000" dirty="0">
                <a:solidFill>
                  <a:srgbClr val="002060"/>
                </a:solidFill>
              </a:rPr>
              <a:t>מובאות לפניכם שתי כתבות שונות המתייחסות לתחלואה בחברה הערבית </a:t>
            </a:r>
            <a:r>
              <a:rPr lang="he-IL" sz="2000" dirty="0" err="1">
                <a:solidFill>
                  <a:srgbClr val="002060"/>
                </a:solidFill>
              </a:rPr>
              <a:t>במגיפת</a:t>
            </a:r>
            <a:r>
              <a:rPr lang="he-IL" sz="2000" dirty="0">
                <a:solidFill>
                  <a:srgbClr val="002060"/>
                </a:solidFill>
              </a:rPr>
              <a:t> הקורונה. </a:t>
            </a:r>
            <a:r>
              <a:rPr lang="he-IL" sz="2000" dirty="0" err="1">
                <a:solidFill>
                  <a:srgbClr val="002060"/>
                </a:solidFill>
              </a:rPr>
              <a:t>קיראו</a:t>
            </a:r>
            <a:r>
              <a:rPr lang="he-IL" sz="2000" dirty="0">
                <a:solidFill>
                  <a:srgbClr val="002060"/>
                </a:solidFill>
              </a:rPr>
              <a:t> את שתי הכתבות, וחישבו תוך כדי: </a:t>
            </a:r>
          </a:p>
          <a:p>
            <a:pPr lvl="0"/>
            <a:endParaRPr lang="he-IL" sz="2000" dirty="0">
              <a:solidFill>
                <a:srgbClr val="002060"/>
              </a:solidFill>
            </a:endParaRPr>
          </a:p>
          <a:p>
            <a:pPr lvl="0"/>
            <a:r>
              <a:rPr lang="he-IL" sz="2000" dirty="0">
                <a:solidFill>
                  <a:srgbClr val="002060"/>
                </a:solidFill>
              </a:rPr>
              <a:t>האם המידע עונה באופן מסוים לשאלה שרשמתי </a:t>
            </a:r>
            <a:r>
              <a:rPr lang="he-IL" sz="2000" dirty="0" err="1">
                <a:solidFill>
                  <a:srgbClr val="002060"/>
                </a:solidFill>
              </a:rPr>
              <a:t>בפאדלט</a:t>
            </a:r>
            <a:r>
              <a:rPr lang="he-IL" sz="2000" dirty="0">
                <a:solidFill>
                  <a:srgbClr val="002060"/>
                </a:solidFill>
              </a:rPr>
              <a:t> בחלק הראשון של השיעור?</a:t>
            </a:r>
          </a:p>
          <a:p>
            <a:pPr lvl="0"/>
            <a:endParaRPr lang="he-IL" sz="2000" dirty="0">
              <a:solidFill>
                <a:srgbClr val="002060"/>
              </a:solidFill>
            </a:endParaRPr>
          </a:p>
          <a:p>
            <a:pPr lvl="0"/>
            <a:r>
              <a:rPr lang="he-IL" sz="2000" dirty="0">
                <a:solidFill>
                  <a:srgbClr val="002060"/>
                </a:solidFill>
              </a:rPr>
              <a:t>האם המידע תומך או סותר את האופן שבו תפסתי את קבוצת הערבים? </a:t>
            </a:r>
          </a:p>
          <a:p>
            <a:pPr lvl="0"/>
            <a:endParaRPr lang="he-IL" sz="2000" dirty="0">
              <a:solidFill>
                <a:srgbClr val="002060"/>
              </a:solidFill>
            </a:endParaRPr>
          </a:p>
          <a:p>
            <a:pPr lvl="0"/>
            <a:r>
              <a:rPr lang="he-IL" sz="2000" dirty="0">
                <a:solidFill>
                  <a:srgbClr val="002060"/>
                </a:solidFill>
              </a:rPr>
              <a:t>איזה תובנות חדשות עולות אצלי מהצפייה? לגבי התנהלות החברה הערבית והסיקור התקשורתי שלה? </a:t>
            </a:r>
          </a:p>
          <a:p>
            <a:pPr lvl="0"/>
            <a:endParaRPr lang="he-IL" sz="2000" dirty="0">
              <a:solidFill>
                <a:srgbClr val="002060"/>
              </a:solidFill>
            </a:endParaRPr>
          </a:p>
          <a:p>
            <a:pPr lvl="0"/>
            <a:r>
              <a:rPr lang="he-IL" sz="2000" dirty="0">
                <a:solidFill>
                  <a:srgbClr val="002060"/>
                </a:solidFill>
              </a:rPr>
              <a:t>אלו שאלות חדשות עולות בעקבות הצפייה?</a:t>
            </a:r>
          </a:p>
          <a:p>
            <a:pPr lvl="0"/>
            <a:endParaRPr lang="he-IL" sz="2000" dirty="0">
              <a:solidFill>
                <a:srgbClr val="002060"/>
              </a:solidFill>
            </a:endParaRPr>
          </a:p>
          <a:p>
            <a:pPr lvl="0"/>
            <a:r>
              <a:rPr lang="he-IL" sz="2000" b="1" dirty="0">
                <a:solidFill>
                  <a:srgbClr val="002060"/>
                </a:solidFill>
              </a:rPr>
              <a:t>לאחר שסיימתם לצפות בקטעים נהלו דיון בקבוצה סביב השאלות הללו. בחרו נציג/ה שיציגו בקצרה מול הכיתה את הסרטונים והדיון שקיימתם. </a:t>
            </a:r>
          </a:p>
          <a:p>
            <a:pPr lvl="0"/>
            <a:endParaRPr lang="he-IL" sz="2000" dirty="0">
              <a:solidFill>
                <a:srgbClr val="002060"/>
              </a:solidFill>
            </a:endParaRPr>
          </a:p>
        </p:txBody>
      </p:sp>
      <p:pic>
        <p:nvPicPr>
          <p:cNvPr id="4" name="Picture 4" descr="https://lh5.googleusercontent.com/ALvu9nbYEaZ-IiCXorhoQ5HMvpSynTa15OUoB-omTyuV0PkCc2i9FB4MHR4B9x1S49FsYj8xbAd55PPlbQ1RuJaHyKQBQU7oXyuwHsf1D3EyrFxK-1zsGHKHKRSg-a8_Ag5UV_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267797"/>
            <a:ext cx="715842" cy="457200"/>
          </a:xfrm>
          <a:prstGeom prst="rect">
            <a:avLst/>
          </a:prstGeom>
          <a:noFill/>
          <a:extLst>
            <a:ext uri="{909E8E84-426E-40DD-AFC4-6F175D3DCCD1}">
              <a14:hiddenFill xmlns:a14="http://schemas.microsoft.com/office/drawing/2010/main">
                <a:solidFill>
                  <a:srgbClr val="FFFFFF"/>
                </a:solidFill>
              </a14:hiddenFill>
            </a:ext>
          </a:extLst>
        </p:spPr>
      </p:pic>
      <p:sp>
        <p:nvSpPr>
          <p:cNvPr id="6" name="object 27"/>
          <p:cNvSpPr/>
          <p:nvPr/>
        </p:nvSpPr>
        <p:spPr>
          <a:xfrm>
            <a:off x="8458200" y="2743200"/>
            <a:ext cx="187960" cy="170815"/>
          </a:xfrm>
          <a:custGeom>
            <a:avLst/>
            <a:gdLst/>
            <a:ahLst/>
            <a:cxnLst/>
            <a:rect l="l" t="t" r="r" b="b"/>
            <a:pathLst>
              <a:path w="187959" h="170814">
                <a:moveTo>
                  <a:pt x="165956" y="0"/>
                </a:moveTo>
                <a:lnTo>
                  <a:pt x="156855" y="1063"/>
                </a:lnTo>
                <a:lnTo>
                  <a:pt x="140543" y="7883"/>
                </a:lnTo>
                <a:lnTo>
                  <a:pt x="23407" y="55400"/>
                </a:lnTo>
                <a:lnTo>
                  <a:pt x="15828" y="58565"/>
                </a:lnTo>
                <a:lnTo>
                  <a:pt x="4979" y="68212"/>
                </a:lnTo>
                <a:lnTo>
                  <a:pt x="0" y="86922"/>
                </a:lnTo>
                <a:lnTo>
                  <a:pt x="4267" y="96267"/>
                </a:lnTo>
                <a:lnTo>
                  <a:pt x="19397" y="103145"/>
                </a:lnTo>
                <a:lnTo>
                  <a:pt x="143038" y="167425"/>
                </a:lnTo>
                <a:lnTo>
                  <a:pt x="149215" y="170034"/>
                </a:lnTo>
                <a:lnTo>
                  <a:pt x="161284" y="170523"/>
                </a:lnTo>
                <a:lnTo>
                  <a:pt x="178714" y="163767"/>
                </a:lnTo>
                <a:lnTo>
                  <a:pt x="185999" y="155894"/>
                </a:lnTo>
                <a:lnTo>
                  <a:pt x="187584" y="141080"/>
                </a:lnTo>
                <a:lnTo>
                  <a:pt x="187945" y="58565"/>
                </a:lnTo>
                <a:lnTo>
                  <a:pt x="187890" y="35072"/>
                </a:lnTo>
                <a:lnTo>
                  <a:pt x="185290" y="19976"/>
                </a:lnTo>
                <a:lnTo>
                  <a:pt x="176941" y="6625"/>
                </a:lnTo>
                <a:lnTo>
                  <a:pt x="174081" y="4476"/>
                </a:lnTo>
                <a:lnTo>
                  <a:pt x="165956" y="0"/>
                </a:lnTo>
                <a:close/>
              </a:path>
            </a:pathLst>
          </a:custGeom>
          <a:solidFill>
            <a:srgbClr val="549E3C"/>
          </a:solidFill>
        </p:spPr>
        <p:txBody>
          <a:bodyPr wrap="square" lIns="0" tIns="0" rIns="0" bIns="0" rtlCol="0"/>
          <a:lstStyle/>
          <a:p>
            <a:endParaRPr sz="2800"/>
          </a:p>
        </p:txBody>
      </p:sp>
      <p:sp>
        <p:nvSpPr>
          <p:cNvPr id="7" name="object 27"/>
          <p:cNvSpPr/>
          <p:nvPr/>
        </p:nvSpPr>
        <p:spPr>
          <a:xfrm>
            <a:off x="8458200" y="3639185"/>
            <a:ext cx="187960" cy="170815"/>
          </a:xfrm>
          <a:custGeom>
            <a:avLst/>
            <a:gdLst/>
            <a:ahLst/>
            <a:cxnLst/>
            <a:rect l="l" t="t" r="r" b="b"/>
            <a:pathLst>
              <a:path w="187959" h="170814">
                <a:moveTo>
                  <a:pt x="165956" y="0"/>
                </a:moveTo>
                <a:lnTo>
                  <a:pt x="156855" y="1063"/>
                </a:lnTo>
                <a:lnTo>
                  <a:pt x="140543" y="7883"/>
                </a:lnTo>
                <a:lnTo>
                  <a:pt x="23407" y="55400"/>
                </a:lnTo>
                <a:lnTo>
                  <a:pt x="15828" y="58565"/>
                </a:lnTo>
                <a:lnTo>
                  <a:pt x="4979" y="68212"/>
                </a:lnTo>
                <a:lnTo>
                  <a:pt x="0" y="86922"/>
                </a:lnTo>
                <a:lnTo>
                  <a:pt x="4267" y="96267"/>
                </a:lnTo>
                <a:lnTo>
                  <a:pt x="19397" y="103145"/>
                </a:lnTo>
                <a:lnTo>
                  <a:pt x="143038" y="167425"/>
                </a:lnTo>
                <a:lnTo>
                  <a:pt x="149215" y="170034"/>
                </a:lnTo>
                <a:lnTo>
                  <a:pt x="161284" y="170523"/>
                </a:lnTo>
                <a:lnTo>
                  <a:pt x="178714" y="163767"/>
                </a:lnTo>
                <a:lnTo>
                  <a:pt x="185999" y="155894"/>
                </a:lnTo>
                <a:lnTo>
                  <a:pt x="187584" y="141080"/>
                </a:lnTo>
                <a:lnTo>
                  <a:pt x="187945" y="58565"/>
                </a:lnTo>
                <a:lnTo>
                  <a:pt x="187890" y="35072"/>
                </a:lnTo>
                <a:lnTo>
                  <a:pt x="185290" y="19976"/>
                </a:lnTo>
                <a:lnTo>
                  <a:pt x="176941" y="6625"/>
                </a:lnTo>
                <a:lnTo>
                  <a:pt x="174081" y="4476"/>
                </a:lnTo>
                <a:lnTo>
                  <a:pt x="165956" y="0"/>
                </a:lnTo>
                <a:close/>
              </a:path>
            </a:pathLst>
          </a:custGeom>
          <a:solidFill>
            <a:srgbClr val="549E3C"/>
          </a:solidFill>
        </p:spPr>
        <p:txBody>
          <a:bodyPr wrap="square" lIns="0" tIns="0" rIns="0" bIns="0" rtlCol="0"/>
          <a:lstStyle/>
          <a:p>
            <a:endParaRPr sz="2800"/>
          </a:p>
        </p:txBody>
      </p:sp>
      <p:sp>
        <p:nvSpPr>
          <p:cNvPr id="8" name="object 27"/>
          <p:cNvSpPr/>
          <p:nvPr/>
        </p:nvSpPr>
        <p:spPr>
          <a:xfrm>
            <a:off x="8458200" y="4248785"/>
            <a:ext cx="187960" cy="170815"/>
          </a:xfrm>
          <a:custGeom>
            <a:avLst/>
            <a:gdLst/>
            <a:ahLst/>
            <a:cxnLst/>
            <a:rect l="l" t="t" r="r" b="b"/>
            <a:pathLst>
              <a:path w="187959" h="170814">
                <a:moveTo>
                  <a:pt x="165956" y="0"/>
                </a:moveTo>
                <a:lnTo>
                  <a:pt x="156855" y="1063"/>
                </a:lnTo>
                <a:lnTo>
                  <a:pt x="140543" y="7883"/>
                </a:lnTo>
                <a:lnTo>
                  <a:pt x="23407" y="55400"/>
                </a:lnTo>
                <a:lnTo>
                  <a:pt x="15828" y="58565"/>
                </a:lnTo>
                <a:lnTo>
                  <a:pt x="4979" y="68212"/>
                </a:lnTo>
                <a:lnTo>
                  <a:pt x="0" y="86922"/>
                </a:lnTo>
                <a:lnTo>
                  <a:pt x="4267" y="96267"/>
                </a:lnTo>
                <a:lnTo>
                  <a:pt x="19397" y="103145"/>
                </a:lnTo>
                <a:lnTo>
                  <a:pt x="143038" y="167425"/>
                </a:lnTo>
                <a:lnTo>
                  <a:pt x="149215" y="170034"/>
                </a:lnTo>
                <a:lnTo>
                  <a:pt x="161284" y="170523"/>
                </a:lnTo>
                <a:lnTo>
                  <a:pt x="178714" y="163767"/>
                </a:lnTo>
                <a:lnTo>
                  <a:pt x="185999" y="155894"/>
                </a:lnTo>
                <a:lnTo>
                  <a:pt x="187584" y="141080"/>
                </a:lnTo>
                <a:lnTo>
                  <a:pt x="187945" y="58565"/>
                </a:lnTo>
                <a:lnTo>
                  <a:pt x="187890" y="35072"/>
                </a:lnTo>
                <a:lnTo>
                  <a:pt x="185290" y="19976"/>
                </a:lnTo>
                <a:lnTo>
                  <a:pt x="176941" y="6625"/>
                </a:lnTo>
                <a:lnTo>
                  <a:pt x="174081" y="4476"/>
                </a:lnTo>
                <a:lnTo>
                  <a:pt x="165956" y="0"/>
                </a:lnTo>
                <a:close/>
              </a:path>
            </a:pathLst>
          </a:custGeom>
          <a:solidFill>
            <a:srgbClr val="549E3C"/>
          </a:solidFill>
        </p:spPr>
        <p:txBody>
          <a:bodyPr wrap="square" lIns="0" tIns="0" rIns="0" bIns="0" rtlCol="0"/>
          <a:lstStyle/>
          <a:p>
            <a:endParaRPr sz="2800"/>
          </a:p>
        </p:txBody>
      </p:sp>
      <p:sp>
        <p:nvSpPr>
          <p:cNvPr id="5" name="object 27">
            <a:extLst>
              <a:ext uri="{FF2B5EF4-FFF2-40B4-BE49-F238E27FC236}">
                <a16:creationId xmlns:a16="http://schemas.microsoft.com/office/drawing/2014/main" id="{B56FA925-64EA-4761-950F-7D6E5AE2D244}"/>
              </a:ext>
            </a:extLst>
          </p:cNvPr>
          <p:cNvSpPr/>
          <p:nvPr/>
        </p:nvSpPr>
        <p:spPr>
          <a:xfrm>
            <a:off x="8458200" y="5163185"/>
            <a:ext cx="187960" cy="170815"/>
          </a:xfrm>
          <a:custGeom>
            <a:avLst/>
            <a:gdLst/>
            <a:ahLst/>
            <a:cxnLst/>
            <a:rect l="l" t="t" r="r" b="b"/>
            <a:pathLst>
              <a:path w="187959" h="170814">
                <a:moveTo>
                  <a:pt x="165956" y="0"/>
                </a:moveTo>
                <a:lnTo>
                  <a:pt x="156855" y="1063"/>
                </a:lnTo>
                <a:lnTo>
                  <a:pt x="140543" y="7883"/>
                </a:lnTo>
                <a:lnTo>
                  <a:pt x="23407" y="55400"/>
                </a:lnTo>
                <a:lnTo>
                  <a:pt x="15828" y="58565"/>
                </a:lnTo>
                <a:lnTo>
                  <a:pt x="4979" y="68212"/>
                </a:lnTo>
                <a:lnTo>
                  <a:pt x="0" y="86922"/>
                </a:lnTo>
                <a:lnTo>
                  <a:pt x="4267" y="96267"/>
                </a:lnTo>
                <a:lnTo>
                  <a:pt x="19397" y="103145"/>
                </a:lnTo>
                <a:lnTo>
                  <a:pt x="143038" y="167425"/>
                </a:lnTo>
                <a:lnTo>
                  <a:pt x="149215" y="170034"/>
                </a:lnTo>
                <a:lnTo>
                  <a:pt x="161284" y="170523"/>
                </a:lnTo>
                <a:lnTo>
                  <a:pt x="178714" y="163767"/>
                </a:lnTo>
                <a:lnTo>
                  <a:pt x="185999" y="155894"/>
                </a:lnTo>
                <a:lnTo>
                  <a:pt x="187584" y="141080"/>
                </a:lnTo>
                <a:lnTo>
                  <a:pt x="187945" y="58565"/>
                </a:lnTo>
                <a:lnTo>
                  <a:pt x="187890" y="35072"/>
                </a:lnTo>
                <a:lnTo>
                  <a:pt x="185290" y="19976"/>
                </a:lnTo>
                <a:lnTo>
                  <a:pt x="176941" y="6625"/>
                </a:lnTo>
                <a:lnTo>
                  <a:pt x="174081" y="4476"/>
                </a:lnTo>
                <a:lnTo>
                  <a:pt x="165956" y="0"/>
                </a:lnTo>
                <a:close/>
              </a:path>
            </a:pathLst>
          </a:custGeom>
          <a:solidFill>
            <a:srgbClr val="549E3C"/>
          </a:solidFill>
        </p:spPr>
        <p:txBody>
          <a:bodyPr wrap="square" lIns="0" tIns="0" rIns="0" bIns="0" rtlCol="0"/>
          <a:lstStyle/>
          <a:p>
            <a:endParaRPr sz="2800"/>
          </a:p>
        </p:txBody>
      </p:sp>
    </p:spTree>
    <p:extLst>
      <p:ext uri="{BB962C8B-B14F-4D97-AF65-F5344CB8AC3E}">
        <p14:creationId xmlns:p14="http://schemas.microsoft.com/office/powerpoint/2010/main" val="3376650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457200"/>
            <a:ext cx="5791200" cy="461665"/>
          </a:xfrm>
          <a:prstGeom prst="rect">
            <a:avLst/>
          </a:prstGeom>
          <a:noFill/>
        </p:spPr>
        <p:txBody>
          <a:bodyPr wrap="square" rtlCol="1">
            <a:spAutoFit/>
          </a:bodyPr>
          <a:lstStyle/>
          <a:p>
            <a:pPr algn="ctr"/>
            <a:r>
              <a:rPr lang="he-IL" sz="2400" b="1" dirty="0">
                <a:solidFill>
                  <a:srgbClr val="002060"/>
                </a:solidFill>
              </a:rPr>
              <a:t>החברה הערבית: כתבה מס' 1</a:t>
            </a:r>
          </a:p>
        </p:txBody>
      </p:sp>
      <p:sp>
        <p:nvSpPr>
          <p:cNvPr id="4" name="TextBox 3">
            <a:extLst>
              <a:ext uri="{FF2B5EF4-FFF2-40B4-BE49-F238E27FC236}">
                <a16:creationId xmlns:a16="http://schemas.microsoft.com/office/drawing/2014/main" id="{6C62F95A-37E3-4AE1-BBE2-78DB480A4F58}"/>
              </a:ext>
            </a:extLst>
          </p:cNvPr>
          <p:cNvSpPr txBox="1"/>
          <p:nvPr/>
        </p:nvSpPr>
        <p:spPr>
          <a:xfrm>
            <a:off x="152400" y="1371600"/>
            <a:ext cx="8763000" cy="4247317"/>
          </a:xfrm>
          <a:prstGeom prst="rect">
            <a:avLst/>
          </a:prstGeom>
          <a:solidFill>
            <a:schemeClr val="bg1"/>
          </a:solidFill>
          <a:ln>
            <a:solidFill>
              <a:srgbClr val="1A3662"/>
            </a:solidFill>
          </a:ln>
        </p:spPr>
        <p:txBody>
          <a:bodyPr wrap="square" rtlCol="1">
            <a:spAutoFit/>
          </a:bodyPr>
          <a:lstStyle/>
          <a:p>
            <a:r>
              <a:rPr lang="he-IL" sz="1400" b="1" dirty="0">
                <a:effectLst/>
                <a:ea typeface="Calibri" panose="020F0502020204030204" pitchFamily="34" charset="0"/>
                <a:cs typeface="Rubik" panose="020B0604020202020204" charset="-79"/>
              </a:rPr>
              <a:t>קורונה בחברה הערבית: "קודם צריך להאשים את עצמנו"</a:t>
            </a:r>
          </a:p>
          <a:p>
            <a:endParaRPr lang="he-IL" sz="1400" dirty="0">
              <a:effectLst/>
              <a:ea typeface="Calibri" panose="020F0502020204030204" pitchFamily="34" charset="0"/>
              <a:cs typeface="Rubik" panose="020B0604020202020204" charset="-79"/>
            </a:endParaRPr>
          </a:p>
          <a:p>
            <a:r>
              <a:rPr lang="he-IL" sz="1400" dirty="0">
                <a:effectLst/>
                <a:ea typeface="Calibri" panose="020F0502020204030204" pitchFamily="34" charset="0"/>
                <a:cs typeface="Rubik" panose="020B0604020202020204" charset="-79"/>
              </a:rPr>
              <a:t>"היינו שאננים ופשוט נכשלנו בהתמודדות עם הקורונה" אומר לנו עו"ד </a:t>
            </a:r>
            <a:r>
              <a:rPr lang="he-IL" sz="1400" dirty="0" err="1">
                <a:effectLst/>
                <a:ea typeface="Calibri" panose="020F0502020204030204" pitchFamily="34" charset="0"/>
                <a:cs typeface="Rubik" panose="020B0604020202020204" charset="-79"/>
              </a:rPr>
              <a:t>כבהה</a:t>
            </a:r>
            <a:r>
              <a:rPr lang="he-IL" sz="1400" dirty="0">
                <a:effectLst/>
                <a:ea typeface="Calibri" panose="020F0502020204030204" pitchFamily="34" charset="0"/>
                <a:cs typeface="Rubik" panose="020B0604020202020204" charset="-79"/>
              </a:rPr>
              <a:t> </a:t>
            </a:r>
            <a:r>
              <a:rPr lang="he-IL" sz="1400" dirty="0" err="1">
                <a:effectLst/>
                <a:ea typeface="Calibri" panose="020F0502020204030204" pitchFamily="34" charset="0"/>
                <a:cs typeface="Rubik" panose="020B0604020202020204" charset="-79"/>
              </a:rPr>
              <a:t>מועאוויה</a:t>
            </a:r>
            <a:r>
              <a:rPr lang="he-IL" sz="1400" dirty="0">
                <a:effectLst/>
                <a:ea typeface="Calibri" panose="020F0502020204030204" pitchFamily="34" charset="0"/>
                <a:cs typeface="Rubik" panose="020B0604020202020204" charset="-79"/>
              </a:rPr>
              <a:t>, חבר ומרכז הועדה המייעצת למיגור הקורונה בחברה הערבית במשרד הבריאות. "אנחנו חייבים לתקן כעת. אמרתי לראש הממשלה נתניהו בפגישה כי החברה הערבית משלמת על כך שבחג הקורבן לפני שלושה שבועות התנהלנו כרגיל". לדברי </a:t>
            </a:r>
            <a:r>
              <a:rPr lang="he-IL" sz="1400" dirty="0" err="1">
                <a:effectLst/>
                <a:ea typeface="Calibri" panose="020F0502020204030204" pitchFamily="34" charset="0"/>
                <a:cs typeface="Rubik" panose="020B0604020202020204" charset="-79"/>
              </a:rPr>
              <a:t>מועאוויה</a:t>
            </a:r>
            <a:r>
              <a:rPr lang="he-IL" sz="1400" dirty="0">
                <a:effectLst/>
                <a:ea typeface="Calibri" panose="020F0502020204030204" pitchFamily="34" charset="0"/>
                <a:cs typeface="Rubik" panose="020B0604020202020204" charset="-79"/>
              </a:rPr>
              <a:t> בזמן הגל הראשון, בשעה שחגגו במגזר הערבי את 'חג עיד אל פיטר' החליטה הממשלה על שורת צעדי מניעה ובהן הגבלת תנועה וסגר בין הערים תוך מאמצי הסברה על חגיגות במשפחות גרעיניות ותפילות החג רק במקומות פתוחים, בגל השני לא התקבלו החלטות נקודתיות. "הועדה המייעצת נבנתה שלושה שבועות לפני חג הקורבן וכשישבנו בדיונים לקחנו את כל הנתונים והבנו שאנחנו חייבים להתנהג כמו חג אל פיטר ולהחמיר יותר כי הוא חג של 4 ימים וגם הדרוזים חוגגים אותו. באנו והצענו לחזור להגבלות אך לצערנו ההצעות לא התקבלו כי לא רצו לקבל החלטות שונות לחברות שונות בישראל וזו הייתה טעות גדולה".</a:t>
            </a:r>
          </a:p>
          <a:p>
            <a:endParaRPr lang="he-IL" sz="1400" dirty="0">
              <a:ea typeface="Calibri" panose="020F0502020204030204" pitchFamily="34" charset="0"/>
              <a:cs typeface="Rubik" panose="020B0604020202020204" charset="-79"/>
            </a:endParaRPr>
          </a:p>
          <a:p>
            <a:r>
              <a:rPr lang="he-IL" sz="1400" dirty="0">
                <a:effectLst/>
                <a:ea typeface="Calibri" panose="020F0502020204030204" pitchFamily="34" charset="0"/>
                <a:cs typeface="Rubik" panose="020B0604020202020204" charset="-79"/>
              </a:rPr>
              <a:t>בבוקר הראשון של החג הוא התעורר למציאות ממנה חשש במיוחד: "בשש בבוקר בחג הקורבן התאספו 27 אלף איש בחצרות מסגד אל אקצה בירושלים, מתפללים כתף אל כתף וכולם בלי מסיכות. זו הייתה מדגרת קורונה. הגיעו לתפילה שם מכל החברה המוסלמית בישראל, מהדרום ומהצפון ולצד תושבים ממזרח ירושלים ומהשטחים ומספיק מפגש אחד כזה כדי להביא בסוף התפילה את הקורונה במשלוחים ישירים לכל רחבי הארץ. ארבעה ימים אחרי החג הלכו אלו שנדבקו בקורונה במסגד לעבוד בתל אביב ובת ים וראשון לציון ומשם מעגלי ההדבקה רק גדלים".</a:t>
            </a:r>
          </a:p>
          <a:p>
            <a:r>
              <a:rPr lang="he-IL" sz="1400" dirty="0">
                <a:effectLst/>
                <a:ea typeface="Calibri" panose="020F0502020204030204" pitchFamily="34" charset="0"/>
                <a:cs typeface="Rubik" panose="020B0604020202020204" charset="-79"/>
              </a:rPr>
              <a:t> (יאיר קראוס, פורסם ב-"מקור ראשון" – 1.9.20)</a:t>
            </a:r>
          </a:p>
          <a:p>
            <a:endParaRPr lang="he-IL" sz="1400" dirty="0">
              <a:effectLst/>
              <a:ea typeface="Calibri" panose="020F0502020204030204" pitchFamily="34" charset="0"/>
              <a:cs typeface="Rubik" panose="020B0604020202020204" charset="-79"/>
            </a:endParaRPr>
          </a:p>
          <a:p>
            <a:r>
              <a:rPr lang="he-IL" sz="1400" dirty="0">
                <a:ea typeface="Calibri" panose="020F0502020204030204" pitchFamily="34" charset="0"/>
                <a:cs typeface="Rubik" panose="020B0604020202020204" charset="-79"/>
              </a:rPr>
              <a:t>קראו את הכתבה המלאה:</a:t>
            </a:r>
            <a:r>
              <a:rPr lang="en-US" sz="1400" dirty="0">
                <a:ea typeface="Calibri" panose="020F0502020204030204" pitchFamily="34" charset="0"/>
                <a:cs typeface="Rubik" panose="020B0604020202020204" charset="-79"/>
              </a:rPr>
              <a:t> </a:t>
            </a:r>
            <a:r>
              <a:rPr lang="he-IL" sz="1400" dirty="0">
                <a:ea typeface="Calibri" panose="020F0502020204030204" pitchFamily="34" charset="0"/>
                <a:cs typeface="Rubik" panose="020B0604020202020204" charset="-79"/>
              </a:rPr>
              <a:t> </a:t>
            </a:r>
            <a:r>
              <a:rPr lang="en-US" sz="1800" u="sng" dirty="0">
                <a:solidFill>
                  <a:srgbClr val="0000FF"/>
                </a:solidFill>
                <a:effectLst/>
                <a:latin typeface="David" panose="020E0502060401010101" pitchFamily="34" charset="-79"/>
                <a:ea typeface="Calibri" panose="020F0502020204030204" pitchFamily="34" charset="0"/>
                <a:hlinkClick r:id="rId2"/>
              </a:rPr>
              <a:t>https://www.makorrishon.co.il/news/260631</a:t>
            </a:r>
            <a:r>
              <a:rPr lang="he-IL" sz="1800" u="sng" dirty="0">
                <a:solidFill>
                  <a:srgbClr val="0000FF"/>
                </a:solidFill>
                <a:effectLst/>
                <a:latin typeface="Rubik" panose="020B0604020202020204" charset="-79"/>
                <a:ea typeface="Calibri" panose="020F0502020204030204" pitchFamily="34" charset="0"/>
                <a:cs typeface="David" panose="020E0502060401010101" pitchFamily="34" charset="-79"/>
                <a:hlinkClick r:id="rId2"/>
              </a:rPr>
              <a:t>/</a:t>
            </a:r>
            <a:endParaRPr lang="he-IL" sz="1400" dirty="0">
              <a:effectLst/>
              <a:ea typeface="Calibri" panose="020F0502020204030204" pitchFamily="34" charset="0"/>
              <a:cs typeface="Rubik" panose="020B0604020202020204" charset="-79"/>
            </a:endParaRPr>
          </a:p>
        </p:txBody>
      </p:sp>
    </p:spTree>
    <p:extLst>
      <p:ext uri="{BB962C8B-B14F-4D97-AF65-F5344CB8AC3E}">
        <p14:creationId xmlns:p14="http://schemas.microsoft.com/office/powerpoint/2010/main" val="2445870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457200"/>
            <a:ext cx="5791200" cy="461665"/>
          </a:xfrm>
          <a:prstGeom prst="rect">
            <a:avLst/>
          </a:prstGeom>
          <a:noFill/>
        </p:spPr>
        <p:txBody>
          <a:bodyPr wrap="square" rtlCol="1">
            <a:spAutoFit/>
          </a:bodyPr>
          <a:lstStyle/>
          <a:p>
            <a:pPr algn="ctr"/>
            <a:r>
              <a:rPr lang="he-IL" sz="2400" b="1" dirty="0">
                <a:solidFill>
                  <a:srgbClr val="002060"/>
                </a:solidFill>
              </a:rPr>
              <a:t>החברה הערבית: כתבה מס' 2</a:t>
            </a:r>
          </a:p>
        </p:txBody>
      </p:sp>
      <p:sp>
        <p:nvSpPr>
          <p:cNvPr id="4" name="TextBox 3">
            <a:extLst>
              <a:ext uri="{FF2B5EF4-FFF2-40B4-BE49-F238E27FC236}">
                <a16:creationId xmlns:a16="http://schemas.microsoft.com/office/drawing/2014/main" id="{B8B00F80-2E3D-4510-8A3E-F4483F43F834}"/>
              </a:ext>
            </a:extLst>
          </p:cNvPr>
          <p:cNvSpPr txBox="1"/>
          <p:nvPr/>
        </p:nvSpPr>
        <p:spPr>
          <a:xfrm>
            <a:off x="152400" y="1433330"/>
            <a:ext cx="6781800" cy="4185761"/>
          </a:xfrm>
          <a:prstGeom prst="rect">
            <a:avLst/>
          </a:prstGeom>
          <a:solidFill>
            <a:schemeClr val="bg1"/>
          </a:solidFill>
          <a:ln>
            <a:solidFill>
              <a:srgbClr val="1A3662"/>
            </a:solidFill>
          </a:ln>
        </p:spPr>
        <p:txBody>
          <a:bodyPr wrap="square" rtlCol="1">
            <a:spAutoFit/>
          </a:bodyPr>
          <a:lstStyle/>
          <a:p>
            <a:r>
              <a:rPr lang="he-IL" sz="1400" b="1" dirty="0">
                <a:effectLst/>
                <a:ea typeface="Calibri" panose="020F0502020204030204" pitchFamily="34" charset="0"/>
                <a:cs typeface="Rubik" panose="020B0604020202020204" charset="-79"/>
              </a:rPr>
              <a:t>'החברה הערבית בישראל מציגה – כך מנצחים את הקורונה תוך שבועות בודדים'</a:t>
            </a:r>
          </a:p>
          <a:p>
            <a:endParaRPr lang="he-IL" sz="1400" dirty="0">
              <a:effectLst/>
              <a:ea typeface="Calibri" panose="020F0502020204030204" pitchFamily="34" charset="0"/>
              <a:cs typeface="Rubik" panose="020B0604020202020204" charset="-79"/>
            </a:endParaRPr>
          </a:p>
          <a:p>
            <a:r>
              <a:rPr lang="he-IL" sz="1400" dirty="0">
                <a:effectLst/>
                <a:ea typeface="Calibri" panose="020F0502020204030204" pitchFamily="34" charset="0"/>
                <a:cs typeface="Rubik" panose="020B0604020202020204" charset="-79"/>
              </a:rPr>
              <a:t>הנתונים לא משקרים - החברה הערבית הצליחה להוריד את שיעורי ההידבקות בקרבה באופן דרמטי, בתוך שבועות ספורים. ביחד עם החברה החרדית, החברה הערבית הובילה בחודשים אוגוסט וספטמבר את טבלאות ההידבקות, והגל הנוכחי בניגוד לקודם גם את נתוני התחלואה הקשה והמוות מהקורונה. </a:t>
            </a:r>
          </a:p>
          <a:p>
            <a:r>
              <a:rPr lang="he-IL" sz="1400" dirty="0">
                <a:effectLst/>
                <a:ea typeface="Calibri" panose="020F0502020204030204" pitchFamily="34" charset="0"/>
                <a:cs typeface="Rubik" panose="020B0604020202020204" charset="-79"/>
              </a:rPr>
              <a:t>היום יש "רק" ארבע עד שבע רשויות אדומות בחברה הערבית (משתנה מדי יום), ורוב הערים הגדולות יצאו מזה, והן ירוקות או על סף הירוק. שיעור הנדבקים בערים אלה מכלל הנדבקים ירד ל-10%, פחות ממחצית ממשקלם באוכלוסייה, העומד על 22%. איימן סיף, ממונה הקורונה בחברה הערבית, אומר כי סיבה אחת חשובה היא הטלת הסגר. בחברה הערבית זה החל מוקדם יותר, סגר לילי שנועד לעצור את החתונות, וסגירה של מערכת החינוך בכל הרשויות האדומות. בניגוד לחברה החרדית, כאן האיסור הזה התקיים במלואו. בכלל הניגוד בין החברה הערבית לחלקים בחברה החרדית בולט לעין. היחס של ההנהגה הדתית הוא הבולט ביותר. האימאמים, ראשי הדת, פרסמו כבר בתחילת המגפה פתווה - פסק הלכה הקובע כי יש להיענות להגבלות שנקבעו, לרבות אלה על התפילות. המסגדים נסגרו במהלך הסגרים, וגם כשהיה מותר, לפי הפתווה מסגד שפעל בניגוד לנהלים, נסגר מיידית.</a:t>
            </a:r>
          </a:p>
          <a:p>
            <a:endParaRPr lang="he-IL" sz="1400" dirty="0">
              <a:effectLst/>
              <a:ea typeface="Calibri" panose="020F0502020204030204" pitchFamily="34" charset="0"/>
              <a:cs typeface="Rubik" panose="020B0604020202020204" charset="-79"/>
            </a:endParaRPr>
          </a:p>
          <a:p>
            <a:r>
              <a:rPr lang="he-IL" sz="1400" dirty="0">
                <a:effectLst/>
                <a:ea typeface="Calibri" panose="020F0502020204030204" pitchFamily="34" charset="0"/>
                <a:cs typeface="Rubik" panose="020B0604020202020204" charset="-79"/>
              </a:rPr>
              <a:t>(דני זקן, פורסם ב-"גלובס" – 13.10.20)</a:t>
            </a:r>
          </a:p>
          <a:p>
            <a:r>
              <a:rPr lang="he-IL" sz="1400" dirty="0">
                <a:ea typeface="Calibri" panose="020F0502020204030204" pitchFamily="34" charset="0"/>
                <a:cs typeface="Rubik" panose="020B0604020202020204" charset="-79"/>
              </a:rPr>
              <a:t>הכתבה המלאה: </a:t>
            </a:r>
            <a:r>
              <a:rPr lang="en-US" sz="1400" dirty="0">
                <a:ea typeface="Calibri" panose="020F0502020204030204" pitchFamily="34" charset="0"/>
                <a:cs typeface="Rubik" panose="020B0604020202020204" charset="-79"/>
                <a:hlinkClick r:id="rId2"/>
              </a:rPr>
              <a:t>https://www.globes.co.il/news/article.aspx?did=1001345387</a:t>
            </a:r>
            <a:endParaRPr lang="he-IL" sz="1400" dirty="0">
              <a:ea typeface="Calibri" panose="020F0502020204030204" pitchFamily="34" charset="0"/>
              <a:cs typeface="Rubik" panose="020B0604020202020204" charset="-79"/>
            </a:endParaRPr>
          </a:p>
        </p:txBody>
      </p:sp>
      <p:pic>
        <p:nvPicPr>
          <p:cNvPr id="11" name="תמונה 8">
            <a:extLst>
              <a:ext uri="{FF2B5EF4-FFF2-40B4-BE49-F238E27FC236}">
                <a16:creationId xmlns:a16="http://schemas.microsoft.com/office/drawing/2014/main" id="{1AE833A6-38AA-4864-A95F-C0BDDA50DE7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3275" y="457200"/>
            <a:ext cx="1838325" cy="6247130"/>
          </a:xfrm>
          <a:prstGeom prst="rect">
            <a:avLst/>
          </a:prstGeom>
          <a:noFill/>
          <a:ln>
            <a:noFill/>
          </a:ln>
        </p:spPr>
      </p:pic>
    </p:spTree>
    <p:extLst>
      <p:ext uri="{BB962C8B-B14F-4D97-AF65-F5344CB8AC3E}">
        <p14:creationId xmlns:p14="http://schemas.microsoft.com/office/powerpoint/2010/main" val="2442502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2944" y="386443"/>
            <a:ext cx="6553200" cy="677108"/>
          </a:xfrm>
          <a:prstGeom prst="rect">
            <a:avLst/>
          </a:prstGeom>
          <a:noFill/>
        </p:spPr>
        <p:txBody>
          <a:bodyPr wrap="square" rtlCol="1">
            <a:spAutoFit/>
          </a:bodyPr>
          <a:lstStyle/>
          <a:p>
            <a:pPr algn="ctr"/>
            <a:r>
              <a:rPr lang="he-IL" sz="2000" dirty="0">
                <a:solidFill>
                  <a:srgbClr val="002060"/>
                </a:solidFill>
              </a:rPr>
              <a:t>חלק ב': עיון בכתבות בקבוצות קטנות</a:t>
            </a:r>
            <a:r>
              <a:rPr lang="he-IL" sz="2000" b="1" dirty="0">
                <a:solidFill>
                  <a:srgbClr val="002060"/>
                </a:solidFill>
              </a:rPr>
              <a:t> </a:t>
            </a:r>
          </a:p>
          <a:p>
            <a:pPr algn="ctr"/>
            <a:r>
              <a:rPr lang="he-IL" b="1" dirty="0">
                <a:solidFill>
                  <a:srgbClr val="1A6887"/>
                </a:solidFill>
              </a:rPr>
              <a:t>משימה 2</a:t>
            </a:r>
          </a:p>
        </p:txBody>
      </p:sp>
      <p:sp>
        <p:nvSpPr>
          <p:cNvPr id="3" name="TextBox 2"/>
          <p:cNvSpPr txBox="1"/>
          <p:nvPr/>
        </p:nvSpPr>
        <p:spPr>
          <a:xfrm>
            <a:off x="609600" y="1399212"/>
            <a:ext cx="7862369" cy="5324535"/>
          </a:xfrm>
          <a:prstGeom prst="rect">
            <a:avLst/>
          </a:prstGeom>
          <a:noFill/>
        </p:spPr>
        <p:txBody>
          <a:bodyPr wrap="square" rtlCol="1">
            <a:spAutoFit/>
          </a:bodyPr>
          <a:lstStyle/>
          <a:p>
            <a:r>
              <a:rPr lang="he-IL" sz="2000" b="1" dirty="0">
                <a:solidFill>
                  <a:srgbClr val="002060"/>
                </a:solidFill>
              </a:rPr>
              <a:t>מחאת בלפור</a:t>
            </a:r>
          </a:p>
          <a:p>
            <a:pPr lvl="0"/>
            <a:r>
              <a:rPr lang="he-IL" sz="2000" dirty="0">
                <a:solidFill>
                  <a:srgbClr val="002060"/>
                </a:solidFill>
              </a:rPr>
              <a:t>מובאות לפניכם שתי כתבות שונות המתייחסות להפגנות בבלפור. צפו בשתיהן, וחישבו תוך כדי: </a:t>
            </a:r>
          </a:p>
          <a:p>
            <a:pPr lvl="0"/>
            <a:endParaRPr lang="he-IL" sz="2000" dirty="0">
              <a:solidFill>
                <a:srgbClr val="002060"/>
              </a:solidFill>
            </a:endParaRPr>
          </a:p>
          <a:p>
            <a:pPr lvl="0"/>
            <a:r>
              <a:rPr lang="he-IL" sz="2000" dirty="0">
                <a:solidFill>
                  <a:srgbClr val="002060"/>
                </a:solidFill>
              </a:rPr>
              <a:t>האם המידע עונה באופן מסוים לשאלה שרשמתי </a:t>
            </a:r>
            <a:r>
              <a:rPr lang="he-IL" sz="2000" dirty="0" err="1">
                <a:solidFill>
                  <a:srgbClr val="002060"/>
                </a:solidFill>
              </a:rPr>
              <a:t>בפאדלט</a:t>
            </a:r>
            <a:r>
              <a:rPr lang="he-IL" sz="2000" dirty="0">
                <a:solidFill>
                  <a:srgbClr val="002060"/>
                </a:solidFill>
              </a:rPr>
              <a:t> בחלק הראשון של השיעור?</a:t>
            </a:r>
          </a:p>
          <a:p>
            <a:pPr lvl="0"/>
            <a:endParaRPr lang="he-IL" sz="2000" dirty="0">
              <a:solidFill>
                <a:srgbClr val="002060"/>
              </a:solidFill>
            </a:endParaRPr>
          </a:p>
          <a:p>
            <a:pPr lvl="0"/>
            <a:r>
              <a:rPr lang="he-IL" sz="2000" dirty="0">
                <a:solidFill>
                  <a:srgbClr val="002060"/>
                </a:solidFill>
              </a:rPr>
              <a:t>האם המידע תומך או סותר את האופן שבו תפסתי את קבוצת המפגינים? </a:t>
            </a:r>
          </a:p>
          <a:p>
            <a:pPr lvl="0"/>
            <a:endParaRPr lang="he-IL" sz="2000" dirty="0">
              <a:solidFill>
                <a:srgbClr val="002060"/>
              </a:solidFill>
            </a:endParaRPr>
          </a:p>
          <a:p>
            <a:pPr lvl="0"/>
            <a:r>
              <a:rPr lang="he-IL" sz="2000" dirty="0">
                <a:solidFill>
                  <a:srgbClr val="002060"/>
                </a:solidFill>
              </a:rPr>
              <a:t>איזה תובנות חדשות עולות אצלי מהצפייה? לגבי קבוצת המפגינים והאופן שבו היא נתפסת בשיח התקשורתי והציבורי? </a:t>
            </a:r>
          </a:p>
          <a:p>
            <a:pPr lvl="0"/>
            <a:endParaRPr lang="he-IL" sz="2000" dirty="0">
              <a:solidFill>
                <a:srgbClr val="002060"/>
              </a:solidFill>
            </a:endParaRPr>
          </a:p>
          <a:p>
            <a:pPr lvl="0"/>
            <a:r>
              <a:rPr lang="he-IL" sz="2000" dirty="0">
                <a:solidFill>
                  <a:srgbClr val="002060"/>
                </a:solidFill>
              </a:rPr>
              <a:t>אלו שאלות חדשות עולות בעקבות הצפייה?</a:t>
            </a:r>
          </a:p>
          <a:p>
            <a:pPr lvl="0"/>
            <a:endParaRPr lang="he-IL" sz="2000" dirty="0">
              <a:solidFill>
                <a:srgbClr val="002060"/>
              </a:solidFill>
            </a:endParaRPr>
          </a:p>
          <a:p>
            <a:pPr lvl="0"/>
            <a:r>
              <a:rPr lang="he-IL" sz="2000" b="1" dirty="0">
                <a:solidFill>
                  <a:srgbClr val="002060"/>
                </a:solidFill>
              </a:rPr>
              <a:t>לאחר שסיימתם לצפות בקטעים נהלו דיון בקבוצה סביב השאלות הללו. בחרו נציג/ה שיציגו בקצרה מול הכיתה את הסרטונים והדיון שקיימתם. </a:t>
            </a:r>
          </a:p>
          <a:p>
            <a:pPr lvl="0"/>
            <a:endParaRPr lang="he-IL" sz="2000" dirty="0">
              <a:solidFill>
                <a:srgbClr val="002060"/>
              </a:solidFill>
            </a:endParaRPr>
          </a:p>
        </p:txBody>
      </p:sp>
      <p:pic>
        <p:nvPicPr>
          <p:cNvPr id="4" name="Picture 4" descr="https://lh5.googleusercontent.com/ALvu9nbYEaZ-IiCXorhoQ5HMvpSynTa15OUoB-omTyuV0PkCc2i9FB4MHR4B9x1S49FsYj8xbAd55PPlbQ1RuJaHyKQBQU7oXyuwHsf1D3EyrFxK-1zsGHKHKRSg-a8_Ag5UV_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267797"/>
            <a:ext cx="715842" cy="457200"/>
          </a:xfrm>
          <a:prstGeom prst="rect">
            <a:avLst/>
          </a:prstGeom>
          <a:noFill/>
          <a:extLst>
            <a:ext uri="{909E8E84-426E-40DD-AFC4-6F175D3DCCD1}">
              <a14:hiddenFill xmlns:a14="http://schemas.microsoft.com/office/drawing/2010/main">
                <a:solidFill>
                  <a:srgbClr val="FFFFFF"/>
                </a:solidFill>
              </a14:hiddenFill>
            </a:ext>
          </a:extLst>
        </p:spPr>
      </p:pic>
      <p:sp>
        <p:nvSpPr>
          <p:cNvPr id="6" name="object 27"/>
          <p:cNvSpPr/>
          <p:nvPr/>
        </p:nvSpPr>
        <p:spPr>
          <a:xfrm>
            <a:off x="8458200" y="2743200"/>
            <a:ext cx="187960" cy="170815"/>
          </a:xfrm>
          <a:custGeom>
            <a:avLst/>
            <a:gdLst/>
            <a:ahLst/>
            <a:cxnLst/>
            <a:rect l="l" t="t" r="r" b="b"/>
            <a:pathLst>
              <a:path w="187959" h="170814">
                <a:moveTo>
                  <a:pt x="165956" y="0"/>
                </a:moveTo>
                <a:lnTo>
                  <a:pt x="156855" y="1063"/>
                </a:lnTo>
                <a:lnTo>
                  <a:pt x="140543" y="7883"/>
                </a:lnTo>
                <a:lnTo>
                  <a:pt x="23407" y="55400"/>
                </a:lnTo>
                <a:lnTo>
                  <a:pt x="15828" y="58565"/>
                </a:lnTo>
                <a:lnTo>
                  <a:pt x="4979" y="68212"/>
                </a:lnTo>
                <a:lnTo>
                  <a:pt x="0" y="86922"/>
                </a:lnTo>
                <a:lnTo>
                  <a:pt x="4267" y="96267"/>
                </a:lnTo>
                <a:lnTo>
                  <a:pt x="19397" y="103145"/>
                </a:lnTo>
                <a:lnTo>
                  <a:pt x="143038" y="167425"/>
                </a:lnTo>
                <a:lnTo>
                  <a:pt x="149215" y="170034"/>
                </a:lnTo>
                <a:lnTo>
                  <a:pt x="161284" y="170523"/>
                </a:lnTo>
                <a:lnTo>
                  <a:pt x="178714" y="163767"/>
                </a:lnTo>
                <a:lnTo>
                  <a:pt x="185999" y="155894"/>
                </a:lnTo>
                <a:lnTo>
                  <a:pt x="187584" y="141080"/>
                </a:lnTo>
                <a:lnTo>
                  <a:pt x="187945" y="58565"/>
                </a:lnTo>
                <a:lnTo>
                  <a:pt x="187890" y="35072"/>
                </a:lnTo>
                <a:lnTo>
                  <a:pt x="185290" y="19976"/>
                </a:lnTo>
                <a:lnTo>
                  <a:pt x="176941" y="6625"/>
                </a:lnTo>
                <a:lnTo>
                  <a:pt x="174081" y="4476"/>
                </a:lnTo>
                <a:lnTo>
                  <a:pt x="165956" y="0"/>
                </a:lnTo>
                <a:close/>
              </a:path>
            </a:pathLst>
          </a:custGeom>
          <a:solidFill>
            <a:srgbClr val="549E3C"/>
          </a:solidFill>
        </p:spPr>
        <p:txBody>
          <a:bodyPr wrap="square" lIns="0" tIns="0" rIns="0" bIns="0" rtlCol="0"/>
          <a:lstStyle/>
          <a:p>
            <a:endParaRPr sz="2800"/>
          </a:p>
        </p:txBody>
      </p:sp>
      <p:sp>
        <p:nvSpPr>
          <p:cNvPr id="7" name="object 27"/>
          <p:cNvSpPr/>
          <p:nvPr/>
        </p:nvSpPr>
        <p:spPr>
          <a:xfrm>
            <a:off x="8458200" y="3639185"/>
            <a:ext cx="187960" cy="170815"/>
          </a:xfrm>
          <a:custGeom>
            <a:avLst/>
            <a:gdLst/>
            <a:ahLst/>
            <a:cxnLst/>
            <a:rect l="l" t="t" r="r" b="b"/>
            <a:pathLst>
              <a:path w="187959" h="170814">
                <a:moveTo>
                  <a:pt x="165956" y="0"/>
                </a:moveTo>
                <a:lnTo>
                  <a:pt x="156855" y="1063"/>
                </a:lnTo>
                <a:lnTo>
                  <a:pt x="140543" y="7883"/>
                </a:lnTo>
                <a:lnTo>
                  <a:pt x="23407" y="55400"/>
                </a:lnTo>
                <a:lnTo>
                  <a:pt x="15828" y="58565"/>
                </a:lnTo>
                <a:lnTo>
                  <a:pt x="4979" y="68212"/>
                </a:lnTo>
                <a:lnTo>
                  <a:pt x="0" y="86922"/>
                </a:lnTo>
                <a:lnTo>
                  <a:pt x="4267" y="96267"/>
                </a:lnTo>
                <a:lnTo>
                  <a:pt x="19397" y="103145"/>
                </a:lnTo>
                <a:lnTo>
                  <a:pt x="143038" y="167425"/>
                </a:lnTo>
                <a:lnTo>
                  <a:pt x="149215" y="170034"/>
                </a:lnTo>
                <a:lnTo>
                  <a:pt x="161284" y="170523"/>
                </a:lnTo>
                <a:lnTo>
                  <a:pt x="178714" y="163767"/>
                </a:lnTo>
                <a:lnTo>
                  <a:pt x="185999" y="155894"/>
                </a:lnTo>
                <a:lnTo>
                  <a:pt x="187584" y="141080"/>
                </a:lnTo>
                <a:lnTo>
                  <a:pt x="187945" y="58565"/>
                </a:lnTo>
                <a:lnTo>
                  <a:pt x="187890" y="35072"/>
                </a:lnTo>
                <a:lnTo>
                  <a:pt x="185290" y="19976"/>
                </a:lnTo>
                <a:lnTo>
                  <a:pt x="176941" y="6625"/>
                </a:lnTo>
                <a:lnTo>
                  <a:pt x="174081" y="4476"/>
                </a:lnTo>
                <a:lnTo>
                  <a:pt x="165956" y="0"/>
                </a:lnTo>
                <a:close/>
              </a:path>
            </a:pathLst>
          </a:custGeom>
          <a:solidFill>
            <a:srgbClr val="549E3C"/>
          </a:solidFill>
        </p:spPr>
        <p:txBody>
          <a:bodyPr wrap="square" lIns="0" tIns="0" rIns="0" bIns="0" rtlCol="0"/>
          <a:lstStyle/>
          <a:p>
            <a:endParaRPr sz="2800"/>
          </a:p>
        </p:txBody>
      </p:sp>
      <p:sp>
        <p:nvSpPr>
          <p:cNvPr id="8" name="object 27"/>
          <p:cNvSpPr/>
          <p:nvPr/>
        </p:nvSpPr>
        <p:spPr>
          <a:xfrm>
            <a:off x="8458200" y="4248785"/>
            <a:ext cx="187960" cy="170815"/>
          </a:xfrm>
          <a:custGeom>
            <a:avLst/>
            <a:gdLst/>
            <a:ahLst/>
            <a:cxnLst/>
            <a:rect l="l" t="t" r="r" b="b"/>
            <a:pathLst>
              <a:path w="187959" h="170814">
                <a:moveTo>
                  <a:pt x="165956" y="0"/>
                </a:moveTo>
                <a:lnTo>
                  <a:pt x="156855" y="1063"/>
                </a:lnTo>
                <a:lnTo>
                  <a:pt x="140543" y="7883"/>
                </a:lnTo>
                <a:lnTo>
                  <a:pt x="23407" y="55400"/>
                </a:lnTo>
                <a:lnTo>
                  <a:pt x="15828" y="58565"/>
                </a:lnTo>
                <a:lnTo>
                  <a:pt x="4979" y="68212"/>
                </a:lnTo>
                <a:lnTo>
                  <a:pt x="0" y="86922"/>
                </a:lnTo>
                <a:lnTo>
                  <a:pt x="4267" y="96267"/>
                </a:lnTo>
                <a:lnTo>
                  <a:pt x="19397" y="103145"/>
                </a:lnTo>
                <a:lnTo>
                  <a:pt x="143038" y="167425"/>
                </a:lnTo>
                <a:lnTo>
                  <a:pt x="149215" y="170034"/>
                </a:lnTo>
                <a:lnTo>
                  <a:pt x="161284" y="170523"/>
                </a:lnTo>
                <a:lnTo>
                  <a:pt x="178714" y="163767"/>
                </a:lnTo>
                <a:lnTo>
                  <a:pt x="185999" y="155894"/>
                </a:lnTo>
                <a:lnTo>
                  <a:pt x="187584" y="141080"/>
                </a:lnTo>
                <a:lnTo>
                  <a:pt x="187945" y="58565"/>
                </a:lnTo>
                <a:lnTo>
                  <a:pt x="187890" y="35072"/>
                </a:lnTo>
                <a:lnTo>
                  <a:pt x="185290" y="19976"/>
                </a:lnTo>
                <a:lnTo>
                  <a:pt x="176941" y="6625"/>
                </a:lnTo>
                <a:lnTo>
                  <a:pt x="174081" y="4476"/>
                </a:lnTo>
                <a:lnTo>
                  <a:pt x="165956" y="0"/>
                </a:lnTo>
                <a:close/>
              </a:path>
            </a:pathLst>
          </a:custGeom>
          <a:solidFill>
            <a:srgbClr val="549E3C"/>
          </a:solidFill>
        </p:spPr>
        <p:txBody>
          <a:bodyPr wrap="square" lIns="0" tIns="0" rIns="0" bIns="0" rtlCol="0"/>
          <a:lstStyle/>
          <a:p>
            <a:endParaRPr sz="2800"/>
          </a:p>
        </p:txBody>
      </p:sp>
      <p:sp>
        <p:nvSpPr>
          <p:cNvPr id="5" name="object 27">
            <a:extLst>
              <a:ext uri="{FF2B5EF4-FFF2-40B4-BE49-F238E27FC236}">
                <a16:creationId xmlns:a16="http://schemas.microsoft.com/office/drawing/2014/main" id="{B56FA925-64EA-4761-950F-7D6E5AE2D244}"/>
              </a:ext>
            </a:extLst>
          </p:cNvPr>
          <p:cNvSpPr/>
          <p:nvPr/>
        </p:nvSpPr>
        <p:spPr>
          <a:xfrm>
            <a:off x="8458200" y="5163185"/>
            <a:ext cx="187960" cy="170815"/>
          </a:xfrm>
          <a:custGeom>
            <a:avLst/>
            <a:gdLst/>
            <a:ahLst/>
            <a:cxnLst/>
            <a:rect l="l" t="t" r="r" b="b"/>
            <a:pathLst>
              <a:path w="187959" h="170814">
                <a:moveTo>
                  <a:pt x="165956" y="0"/>
                </a:moveTo>
                <a:lnTo>
                  <a:pt x="156855" y="1063"/>
                </a:lnTo>
                <a:lnTo>
                  <a:pt x="140543" y="7883"/>
                </a:lnTo>
                <a:lnTo>
                  <a:pt x="23407" y="55400"/>
                </a:lnTo>
                <a:lnTo>
                  <a:pt x="15828" y="58565"/>
                </a:lnTo>
                <a:lnTo>
                  <a:pt x="4979" y="68212"/>
                </a:lnTo>
                <a:lnTo>
                  <a:pt x="0" y="86922"/>
                </a:lnTo>
                <a:lnTo>
                  <a:pt x="4267" y="96267"/>
                </a:lnTo>
                <a:lnTo>
                  <a:pt x="19397" y="103145"/>
                </a:lnTo>
                <a:lnTo>
                  <a:pt x="143038" y="167425"/>
                </a:lnTo>
                <a:lnTo>
                  <a:pt x="149215" y="170034"/>
                </a:lnTo>
                <a:lnTo>
                  <a:pt x="161284" y="170523"/>
                </a:lnTo>
                <a:lnTo>
                  <a:pt x="178714" y="163767"/>
                </a:lnTo>
                <a:lnTo>
                  <a:pt x="185999" y="155894"/>
                </a:lnTo>
                <a:lnTo>
                  <a:pt x="187584" y="141080"/>
                </a:lnTo>
                <a:lnTo>
                  <a:pt x="187945" y="58565"/>
                </a:lnTo>
                <a:lnTo>
                  <a:pt x="187890" y="35072"/>
                </a:lnTo>
                <a:lnTo>
                  <a:pt x="185290" y="19976"/>
                </a:lnTo>
                <a:lnTo>
                  <a:pt x="176941" y="6625"/>
                </a:lnTo>
                <a:lnTo>
                  <a:pt x="174081" y="4476"/>
                </a:lnTo>
                <a:lnTo>
                  <a:pt x="165956" y="0"/>
                </a:lnTo>
                <a:close/>
              </a:path>
            </a:pathLst>
          </a:custGeom>
          <a:solidFill>
            <a:srgbClr val="549E3C"/>
          </a:solidFill>
        </p:spPr>
        <p:txBody>
          <a:bodyPr wrap="square" lIns="0" tIns="0" rIns="0" bIns="0" rtlCol="0"/>
          <a:lstStyle/>
          <a:p>
            <a:endParaRPr sz="2800"/>
          </a:p>
        </p:txBody>
      </p:sp>
    </p:spTree>
    <p:extLst>
      <p:ext uri="{BB962C8B-B14F-4D97-AF65-F5344CB8AC3E}">
        <p14:creationId xmlns:p14="http://schemas.microsoft.com/office/powerpoint/2010/main" val="3345610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457200"/>
            <a:ext cx="5791200" cy="461665"/>
          </a:xfrm>
          <a:prstGeom prst="rect">
            <a:avLst/>
          </a:prstGeom>
          <a:noFill/>
        </p:spPr>
        <p:txBody>
          <a:bodyPr wrap="square" rtlCol="1">
            <a:spAutoFit/>
          </a:bodyPr>
          <a:lstStyle/>
          <a:p>
            <a:pPr algn="ctr"/>
            <a:r>
              <a:rPr lang="he-IL" sz="2400" b="1" dirty="0">
                <a:solidFill>
                  <a:srgbClr val="002060"/>
                </a:solidFill>
              </a:rPr>
              <a:t>מחאת בלפור: כתבה מס' 1</a:t>
            </a:r>
          </a:p>
        </p:txBody>
      </p:sp>
      <p:pic>
        <p:nvPicPr>
          <p:cNvPr id="3" name="Online Media 2" title="האם הפגנות הן אכן מוקד הדבקה המוני?">
            <a:hlinkClick r:id="" action="ppaction://media"/>
            <a:extLst>
              <a:ext uri="{FF2B5EF4-FFF2-40B4-BE49-F238E27FC236}">
                <a16:creationId xmlns:a16="http://schemas.microsoft.com/office/drawing/2014/main" id="{B3426EFF-432D-46DB-9133-4A76A89F00DA}"/>
              </a:ext>
            </a:extLst>
          </p:cNvPr>
          <p:cNvPicPr>
            <a:picLocks noRot="1" noChangeAspect="1"/>
          </p:cNvPicPr>
          <p:nvPr>
            <a:videoFile r:link="rId1"/>
          </p:nvPr>
        </p:nvPicPr>
        <p:blipFill>
          <a:blip r:embed="rId3"/>
          <a:stretch>
            <a:fillRect/>
          </a:stretch>
        </p:blipFill>
        <p:spPr>
          <a:xfrm>
            <a:off x="508000" y="1676400"/>
            <a:ext cx="8128000" cy="4572000"/>
          </a:xfrm>
          <a:prstGeom prst="rect">
            <a:avLst/>
          </a:prstGeom>
        </p:spPr>
      </p:pic>
    </p:spTree>
    <p:extLst>
      <p:ext uri="{BB962C8B-B14F-4D97-AF65-F5344CB8AC3E}">
        <p14:creationId xmlns:p14="http://schemas.microsoft.com/office/powerpoint/2010/main" val="408596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457200"/>
            <a:ext cx="5791200" cy="461665"/>
          </a:xfrm>
          <a:prstGeom prst="rect">
            <a:avLst/>
          </a:prstGeom>
          <a:noFill/>
        </p:spPr>
        <p:txBody>
          <a:bodyPr wrap="square" rtlCol="1">
            <a:spAutoFit/>
          </a:bodyPr>
          <a:lstStyle/>
          <a:p>
            <a:pPr algn="ctr"/>
            <a:r>
              <a:rPr lang="he-IL" sz="2400" b="1" dirty="0">
                <a:solidFill>
                  <a:srgbClr val="002060"/>
                </a:solidFill>
              </a:rPr>
              <a:t>מחאת בלפור: כתבה מס' 2</a:t>
            </a:r>
          </a:p>
        </p:txBody>
      </p:sp>
      <p:sp>
        <p:nvSpPr>
          <p:cNvPr id="4" name="TextBox 3">
            <a:extLst>
              <a:ext uri="{FF2B5EF4-FFF2-40B4-BE49-F238E27FC236}">
                <a16:creationId xmlns:a16="http://schemas.microsoft.com/office/drawing/2014/main" id="{6C62F95A-37E3-4AE1-BBE2-78DB480A4F58}"/>
              </a:ext>
            </a:extLst>
          </p:cNvPr>
          <p:cNvSpPr txBox="1"/>
          <p:nvPr/>
        </p:nvSpPr>
        <p:spPr>
          <a:xfrm>
            <a:off x="190500" y="5562600"/>
            <a:ext cx="8763000" cy="954107"/>
          </a:xfrm>
          <a:prstGeom prst="rect">
            <a:avLst/>
          </a:prstGeom>
          <a:solidFill>
            <a:schemeClr val="bg1"/>
          </a:solidFill>
          <a:ln>
            <a:solidFill>
              <a:srgbClr val="1A3662"/>
            </a:solidFill>
          </a:ln>
        </p:spPr>
        <p:txBody>
          <a:bodyPr wrap="square" rtlCol="1">
            <a:spAutoFit/>
          </a:bodyPr>
          <a:lstStyle/>
          <a:p>
            <a:r>
              <a:rPr lang="he-IL" sz="1400" dirty="0">
                <a:effectLst/>
                <a:ea typeface="Calibri" panose="020F0502020204030204" pitchFamily="34" charset="0"/>
                <a:cs typeface="Rubik" panose="020B0604020202020204" charset="-79"/>
              </a:rPr>
              <a:t>המחאה המאוחדת בבלפור, </a:t>
            </a:r>
            <a:r>
              <a:rPr lang="he-IL" sz="1400" dirty="0">
                <a:ea typeface="Calibri" panose="020F0502020204030204" pitchFamily="34" charset="0"/>
                <a:cs typeface="Rubik" panose="020B0604020202020204" charset="-79"/>
              </a:rPr>
              <a:t>אטילה </a:t>
            </a:r>
            <a:r>
              <a:rPr lang="he-IL" sz="1400" dirty="0" err="1">
                <a:ea typeface="Calibri" panose="020F0502020204030204" pitchFamily="34" charset="0"/>
                <a:cs typeface="Rubik" panose="020B0604020202020204" charset="-79"/>
              </a:rPr>
              <a:t>שומפלבי</a:t>
            </a:r>
            <a:r>
              <a:rPr lang="he-IL" sz="1400" dirty="0">
                <a:ea typeface="Calibri" panose="020F0502020204030204" pitchFamily="34" charset="0"/>
                <a:cs typeface="Rubik" panose="020B0604020202020204" charset="-79"/>
              </a:rPr>
              <a:t> (פורסם ב-26.07.20 ב-</a:t>
            </a:r>
            <a:r>
              <a:rPr lang="en-US" sz="1400" dirty="0" err="1">
                <a:ea typeface="Calibri" panose="020F0502020204030204" pitchFamily="34" charset="0"/>
                <a:cs typeface="Rubik" panose="020B0604020202020204" charset="-79"/>
              </a:rPr>
              <a:t>Ynet</a:t>
            </a:r>
            <a:r>
              <a:rPr lang="he-IL" sz="1400" dirty="0">
                <a:ea typeface="Calibri" panose="020F0502020204030204" pitchFamily="34" charset="0"/>
                <a:cs typeface="Rubik" panose="020B0604020202020204" charset="-79"/>
              </a:rPr>
              <a:t>)</a:t>
            </a:r>
            <a:endParaRPr lang="he-IL" sz="1400" dirty="0">
              <a:effectLst/>
              <a:ea typeface="Calibri" panose="020F0502020204030204" pitchFamily="34" charset="0"/>
              <a:cs typeface="Rubik" panose="020B0604020202020204" charset="-79"/>
            </a:endParaRPr>
          </a:p>
          <a:p>
            <a:endParaRPr lang="he-IL" sz="1400" dirty="0">
              <a:ea typeface="Calibri" panose="020F0502020204030204" pitchFamily="34" charset="0"/>
              <a:cs typeface="Rubik" panose="020B0604020202020204" charset="-79"/>
            </a:endParaRPr>
          </a:p>
          <a:p>
            <a:r>
              <a:rPr lang="he-IL" sz="1400" b="1" dirty="0">
                <a:effectLst/>
                <a:ea typeface="Calibri" panose="020F0502020204030204" pitchFamily="34" charset="0"/>
                <a:cs typeface="Rubik" panose="020B0604020202020204" charset="-79"/>
              </a:rPr>
              <a:t>היכנסו לקישור" </a:t>
            </a:r>
            <a:r>
              <a:rPr lang="en-US" sz="1400" b="1" dirty="0">
                <a:effectLst/>
                <a:ea typeface="Calibri" panose="020F0502020204030204" pitchFamily="34" charset="0"/>
                <a:cs typeface="Rubik" panose="020B0604020202020204" charset="-79"/>
                <a:hlinkClick r:id="rId2"/>
              </a:rPr>
              <a:t>https://www.ynet.co.il/news/article/B1yUBo9gw</a:t>
            </a:r>
            <a:endParaRPr lang="he-IL" sz="1400" b="1" dirty="0">
              <a:effectLst/>
              <a:ea typeface="Calibri" panose="020F0502020204030204" pitchFamily="34" charset="0"/>
              <a:cs typeface="Rubik" panose="020B0604020202020204" charset="-79"/>
            </a:endParaRPr>
          </a:p>
          <a:p>
            <a:r>
              <a:rPr lang="he-IL" sz="1400" b="1" dirty="0">
                <a:ea typeface="Calibri" panose="020F0502020204030204" pitchFamily="34" charset="0"/>
                <a:cs typeface="Rubik" panose="020B0604020202020204" charset="-79"/>
              </a:rPr>
              <a:t>וצפו בסרטון הראיונות עם המפגינים (עד דקה 4:00)</a:t>
            </a:r>
          </a:p>
        </p:txBody>
      </p:sp>
      <p:pic>
        <p:nvPicPr>
          <p:cNvPr id="3" name="Picture 2">
            <a:extLst>
              <a:ext uri="{FF2B5EF4-FFF2-40B4-BE49-F238E27FC236}">
                <a16:creationId xmlns:a16="http://schemas.microsoft.com/office/drawing/2014/main" id="{C623CF93-E44E-4994-8BC5-5318534279E8}"/>
              </a:ext>
            </a:extLst>
          </p:cNvPr>
          <p:cNvPicPr>
            <a:picLocks noChangeAspect="1"/>
          </p:cNvPicPr>
          <p:nvPr/>
        </p:nvPicPr>
        <p:blipFill>
          <a:blip r:embed="rId3"/>
          <a:stretch>
            <a:fillRect/>
          </a:stretch>
        </p:blipFill>
        <p:spPr>
          <a:xfrm>
            <a:off x="1066800" y="1295400"/>
            <a:ext cx="7010400" cy="4215010"/>
          </a:xfrm>
          <a:prstGeom prst="rect">
            <a:avLst/>
          </a:prstGeom>
        </p:spPr>
      </p:pic>
    </p:spTree>
    <p:extLst>
      <p:ext uri="{BB962C8B-B14F-4D97-AF65-F5344CB8AC3E}">
        <p14:creationId xmlns:p14="http://schemas.microsoft.com/office/powerpoint/2010/main" val="414995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187995"/>
            <a:ext cx="9144000" cy="5562003"/>
          </a:xfrm>
          <a:custGeom>
            <a:avLst/>
            <a:gdLst/>
            <a:ahLst/>
            <a:cxnLst/>
            <a:rect l="l" t="t" r="r" b="b"/>
            <a:pathLst>
              <a:path w="9144000" h="405130">
                <a:moveTo>
                  <a:pt x="0" y="405002"/>
                </a:moveTo>
                <a:lnTo>
                  <a:pt x="9144000" y="405002"/>
                </a:lnTo>
                <a:lnTo>
                  <a:pt x="9144000" y="0"/>
                </a:lnTo>
                <a:lnTo>
                  <a:pt x="0" y="0"/>
                </a:lnTo>
                <a:lnTo>
                  <a:pt x="0" y="405002"/>
                </a:lnTo>
                <a:close/>
              </a:path>
            </a:pathLst>
          </a:custGeom>
          <a:solidFill>
            <a:srgbClr val="D7E3DB"/>
          </a:solidFill>
        </p:spPr>
        <p:txBody>
          <a:bodyPr wrap="square" lIns="0" tIns="0" rIns="0" bIns="0" rtlCol="0"/>
          <a:lstStyle/>
          <a:p>
            <a:endParaRPr/>
          </a:p>
        </p:txBody>
      </p:sp>
      <p:pic>
        <p:nvPicPr>
          <p:cNvPr id="45" name="תמונה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4772" y="1897759"/>
            <a:ext cx="2720280" cy="4170854"/>
          </a:xfrm>
          <a:prstGeom prst="rect">
            <a:avLst/>
          </a:prstGeom>
        </p:spPr>
      </p:pic>
      <p:sp>
        <p:nvSpPr>
          <p:cNvPr id="4" name="object 4"/>
          <p:cNvSpPr/>
          <p:nvPr/>
        </p:nvSpPr>
        <p:spPr>
          <a:xfrm>
            <a:off x="0" y="6741007"/>
            <a:ext cx="9144000" cy="116992"/>
          </a:xfrm>
          <a:prstGeom prst="rect">
            <a:avLst/>
          </a:prstGeom>
          <a:blipFill>
            <a:blip r:embed="rId4" cstate="print"/>
            <a:stretch>
              <a:fillRect/>
            </a:stretch>
          </a:blipFill>
        </p:spPr>
        <p:txBody>
          <a:bodyPr wrap="square" lIns="0" tIns="0" rIns="0" bIns="0" rtlCol="0"/>
          <a:lstStyle/>
          <a:p>
            <a:endParaRPr/>
          </a:p>
        </p:txBody>
      </p:sp>
      <p:sp>
        <p:nvSpPr>
          <p:cNvPr id="42" name="object 42"/>
          <p:cNvSpPr txBox="1">
            <a:spLocks noGrp="1"/>
          </p:cNvSpPr>
          <p:nvPr>
            <p:ph type="sldNum" sz="quarter" idx="12"/>
          </p:nvPr>
        </p:nvSpPr>
        <p:spPr>
          <a:prstGeom prst="rect">
            <a:avLst/>
          </a:prstGeom>
        </p:spPr>
        <p:txBody>
          <a:bodyPr vert="horz" wrap="square" lIns="0" tIns="0" rIns="0" bIns="0" rtlCol="0">
            <a:spAutoFit/>
          </a:bodyPr>
          <a:lstStyle/>
          <a:p>
            <a:pPr marL="25400">
              <a:lnSpc>
                <a:spcPct val="100000"/>
              </a:lnSpc>
            </a:pPr>
            <a:fld id="{81D60167-4931-47E6-BA6A-407CBD079E47}" type="slidenum">
              <a:rPr spc="-35" dirty="0"/>
              <a:t>16</a:t>
            </a:fld>
            <a:endParaRPr spc="-35" dirty="0"/>
          </a:p>
        </p:txBody>
      </p:sp>
      <p:sp>
        <p:nvSpPr>
          <p:cNvPr id="19" name="object 19"/>
          <p:cNvSpPr/>
          <p:nvPr/>
        </p:nvSpPr>
        <p:spPr>
          <a:xfrm>
            <a:off x="6267087" y="326080"/>
            <a:ext cx="186055" cy="426084"/>
          </a:xfrm>
          <a:custGeom>
            <a:avLst/>
            <a:gdLst/>
            <a:ahLst/>
            <a:cxnLst/>
            <a:rect l="l" t="t" r="r" b="b"/>
            <a:pathLst>
              <a:path w="186054" h="426084">
                <a:moveTo>
                  <a:pt x="179793" y="0"/>
                </a:moveTo>
                <a:lnTo>
                  <a:pt x="160997" y="0"/>
                </a:lnTo>
                <a:lnTo>
                  <a:pt x="155511" y="2260"/>
                </a:lnTo>
                <a:lnTo>
                  <a:pt x="0" y="418769"/>
                </a:lnTo>
                <a:lnTo>
                  <a:pt x="1308" y="423291"/>
                </a:lnTo>
                <a:lnTo>
                  <a:pt x="6642" y="425551"/>
                </a:lnTo>
                <a:lnTo>
                  <a:pt x="24980" y="425551"/>
                </a:lnTo>
                <a:lnTo>
                  <a:pt x="30353" y="423291"/>
                </a:lnTo>
                <a:lnTo>
                  <a:pt x="32118" y="418769"/>
                </a:lnTo>
                <a:lnTo>
                  <a:pt x="185813" y="6794"/>
                </a:lnTo>
                <a:lnTo>
                  <a:pt x="184975" y="2260"/>
                </a:lnTo>
                <a:lnTo>
                  <a:pt x="179793" y="0"/>
                </a:lnTo>
                <a:close/>
              </a:path>
            </a:pathLst>
          </a:custGeom>
          <a:solidFill>
            <a:srgbClr val="1A3662"/>
          </a:solidFill>
        </p:spPr>
        <p:txBody>
          <a:bodyPr wrap="square" lIns="0" tIns="0" rIns="0" bIns="0" rtlCol="0"/>
          <a:lstStyle/>
          <a:p>
            <a:endParaRPr/>
          </a:p>
        </p:txBody>
      </p:sp>
      <p:sp>
        <p:nvSpPr>
          <p:cNvPr id="20" name="object 20"/>
          <p:cNvSpPr/>
          <p:nvPr/>
        </p:nvSpPr>
        <p:spPr>
          <a:xfrm>
            <a:off x="6599537" y="440675"/>
            <a:ext cx="195580" cy="151765"/>
          </a:xfrm>
          <a:custGeom>
            <a:avLst/>
            <a:gdLst/>
            <a:ahLst/>
            <a:cxnLst/>
            <a:rect l="l" t="t" r="r" b="b"/>
            <a:pathLst>
              <a:path w="195579" h="151765">
                <a:moveTo>
                  <a:pt x="19311" y="0"/>
                </a:moveTo>
                <a:lnTo>
                  <a:pt x="5547" y="2096"/>
                </a:lnTo>
                <a:lnTo>
                  <a:pt x="0" y="11919"/>
                </a:lnTo>
                <a:lnTo>
                  <a:pt x="485" y="32144"/>
                </a:lnTo>
                <a:lnTo>
                  <a:pt x="11787" y="77652"/>
                </a:lnTo>
                <a:lnTo>
                  <a:pt x="28085" y="105932"/>
                </a:lnTo>
                <a:lnTo>
                  <a:pt x="32457" y="112757"/>
                </a:lnTo>
                <a:lnTo>
                  <a:pt x="39378" y="131334"/>
                </a:lnTo>
                <a:lnTo>
                  <a:pt x="42823" y="145071"/>
                </a:lnTo>
                <a:lnTo>
                  <a:pt x="43848" y="151256"/>
                </a:lnTo>
                <a:lnTo>
                  <a:pt x="56560" y="149342"/>
                </a:lnTo>
                <a:lnTo>
                  <a:pt x="68352" y="146682"/>
                </a:lnTo>
                <a:lnTo>
                  <a:pt x="80483" y="144368"/>
                </a:lnTo>
                <a:lnTo>
                  <a:pt x="97453" y="143985"/>
                </a:lnTo>
                <a:lnTo>
                  <a:pt x="129302" y="143985"/>
                </a:lnTo>
                <a:lnTo>
                  <a:pt x="115887" y="139534"/>
                </a:lnTo>
                <a:lnTo>
                  <a:pt x="113469" y="136181"/>
                </a:lnTo>
                <a:lnTo>
                  <a:pt x="122645" y="131249"/>
                </a:lnTo>
                <a:lnTo>
                  <a:pt x="132225" y="125584"/>
                </a:lnTo>
                <a:lnTo>
                  <a:pt x="141981" y="119056"/>
                </a:lnTo>
                <a:lnTo>
                  <a:pt x="151687" y="111535"/>
                </a:lnTo>
                <a:lnTo>
                  <a:pt x="161114" y="102890"/>
                </a:lnTo>
                <a:lnTo>
                  <a:pt x="162145" y="101745"/>
                </a:lnTo>
                <a:lnTo>
                  <a:pt x="106985" y="101745"/>
                </a:lnTo>
                <a:lnTo>
                  <a:pt x="93215" y="101706"/>
                </a:lnTo>
                <a:lnTo>
                  <a:pt x="53452" y="92183"/>
                </a:lnTo>
                <a:lnTo>
                  <a:pt x="27580" y="54227"/>
                </a:lnTo>
                <a:lnTo>
                  <a:pt x="23472" y="28154"/>
                </a:lnTo>
                <a:lnTo>
                  <a:pt x="23577" y="9763"/>
                </a:lnTo>
                <a:lnTo>
                  <a:pt x="19311" y="0"/>
                </a:lnTo>
                <a:close/>
              </a:path>
              <a:path w="195579" h="151765">
                <a:moveTo>
                  <a:pt x="129302" y="143985"/>
                </a:moveTo>
                <a:lnTo>
                  <a:pt x="97453" y="143985"/>
                </a:lnTo>
                <a:lnTo>
                  <a:pt x="110855" y="144046"/>
                </a:lnTo>
                <a:lnTo>
                  <a:pt x="121842" y="144427"/>
                </a:lnTo>
                <a:lnTo>
                  <a:pt x="132575" y="145071"/>
                </a:lnTo>
                <a:lnTo>
                  <a:pt x="129302" y="143985"/>
                </a:lnTo>
                <a:close/>
              </a:path>
              <a:path w="195579" h="151765">
                <a:moveTo>
                  <a:pt x="180639" y="25750"/>
                </a:moveTo>
                <a:lnTo>
                  <a:pt x="173809" y="32970"/>
                </a:lnTo>
                <a:lnTo>
                  <a:pt x="167124" y="49236"/>
                </a:lnTo>
                <a:lnTo>
                  <a:pt x="159588" y="63099"/>
                </a:lnTo>
                <a:lnTo>
                  <a:pt x="127171" y="96207"/>
                </a:lnTo>
                <a:lnTo>
                  <a:pt x="106985" y="101745"/>
                </a:lnTo>
                <a:lnTo>
                  <a:pt x="162145" y="101745"/>
                </a:lnTo>
                <a:lnTo>
                  <a:pt x="185445" y="68911"/>
                </a:lnTo>
                <a:lnTo>
                  <a:pt x="195040" y="37720"/>
                </a:lnTo>
                <a:lnTo>
                  <a:pt x="193194" y="27348"/>
                </a:lnTo>
                <a:lnTo>
                  <a:pt x="180639" y="25750"/>
                </a:lnTo>
                <a:close/>
              </a:path>
            </a:pathLst>
          </a:custGeom>
          <a:solidFill>
            <a:srgbClr val="1A3662"/>
          </a:solidFill>
        </p:spPr>
        <p:txBody>
          <a:bodyPr wrap="square" lIns="0" tIns="0" rIns="0" bIns="0" rtlCol="0"/>
          <a:lstStyle/>
          <a:p>
            <a:endParaRPr/>
          </a:p>
        </p:txBody>
      </p:sp>
      <p:sp>
        <p:nvSpPr>
          <p:cNvPr id="21" name="object 21"/>
          <p:cNvSpPr/>
          <p:nvPr/>
        </p:nvSpPr>
        <p:spPr>
          <a:xfrm>
            <a:off x="6799580" y="507652"/>
            <a:ext cx="134620" cy="173990"/>
          </a:xfrm>
          <a:custGeom>
            <a:avLst/>
            <a:gdLst/>
            <a:ahLst/>
            <a:cxnLst/>
            <a:rect l="l" t="t" r="r" b="b"/>
            <a:pathLst>
              <a:path w="134620" h="173990">
                <a:moveTo>
                  <a:pt x="133771" y="96424"/>
                </a:moveTo>
                <a:lnTo>
                  <a:pt x="101678" y="96424"/>
                </a:lnTo>
                <a:lnTo>
                  <a:pt x="109209" y="99040"/>
                </a:lnTo>
                <a:lnTo>
                  <a:pt x="107215" y="113112"/>
                </a:lnTo>
                <a:lnTo>
                  <a:pt x="80062" y="143782"/>
                </a:lnTo>
                <a:lnTo>
                  <a:pt x="51513" y="148570"/>
                </a:lnTo>
                <a:lnTo>
                  <a:pt x="45239" y="151847"/>
                </a:lnTo>
                <a:lnTo>
                  <a:pt x="45302" y="156876"/>
                </a:lnTo>
                <a:lnTo>
                  <a:pt x="46014" y="164064"/>
                </a:lnTo>
                <a:lnTo>
                  <a:pt x="46585" y="173450"/>
                </a:lnTo>
                <a:lnTo>
                  <a:pt x="86702" y="170404"/>
                </a:lnTo>
                <a:lnTo>
                  <a:pt x="126044" y="137503"/>
                </a:lnTo>
                <a:lnTo>
                  <a:pt x="134329" y="107029"/>
                </a:lnTo>
                <a:lnTo>
                  <a:pt x="134291" y="101720"/>
                </a:lnTo>
                <a:lnTo>
                  <a:pt x="133771" y="96424"/>
                </a:lnTo>
                <a:close/>
              </a:path>
              <a:path w="134620" h="173990">
                <a:moveTo>
                  <a:pt x="11143" y="0"/>
                </a:moveTo>
                <a:lnTo>
                  <a:pt x="3136" y="5086"/>
                </a:lnTo>
                <a:lnTo>
                  <a:pt x="358" y="24386"/>
                </a:lnTo>
                <a:lnTo>
                  <a:pt x="0" y="40345"/>
                </a:lnTo>
                <a:lnTo>
                  <a:pt x="1343" y="53222"/>
                </a:lnTo>
                <a:lnTo>
                  <a:pt x="3672" y="63272"/>
                </a:lnTo>
                <a:lnTo>
                  <a:pt x="6271" y="70752"/>
                </a:lnTo>
                <a:lnTo>
                  <a:pt x="15483" y="84042"/>
                </a:lnTo>
                <a:lnTo>
                  <a:pt x="26284" y="91107"/>
                </a:lnTo>
                <a:lnTo>
                  <a:pt x="30522" y="96587"/>
                </a:lnTo>
                <a:lnTo>
                  <a:pt x="25000" y="106499"/>
                </a:lnTo>
                <a:lnTo>
                  <a:pt x="35700" y="111870"/>
                </a:lnTo>
                <a:lnTo>
                  <a:pt x="48359" y="117510"/>
                </a:lnTo>
                <a:lnTo>
                  <a:pt x="61465" y="123153"/>
                </a:lnTo>
                <a:lnTo>
                  <a:pt x="73504" y="128533"/>
                </a:lnTo>
                <a:lnTo>
                  <a:pt x="82961" y="133382"/>
                </a:lnTo>
                <a:lnTo>
                  <a:pt x="92431" y="125764"/>
                </a:lnTo>
                <a:lnTo>
                  <a:pt x="97043" y="113981"/>
                </a:lnTo>
                <a:lnTo>
                  <a:pt x="99252" y="104069"/>
                </a:lnTo>
                <a:lnTo>
                  <a:pt x="99443" y="103676"/>
                </a:lnTo>
                <a:lnTo>
                  <a:pt x="101678" y="96424"/>
                </a:lnTo>
                <a:lnTo>
                  <a:pt x="133771" y="96424"/>
                </a:lnTo>
                <a:lnTo>
                  <a:pt x="133243" y="91096"/>
                </a:lnTo>
                <a:lnTo>
                  <a:pt x="127084" y="78004"/>
                </a:lnTo>
                <a:lnTo>
                  <a:pt x="115063" y="70871"/>
                </a:lnTo>
                <a:lnTo>
                  <a:pt x="106231" y="67500"/>
                </a:lnTo>
                <a:lnTo>
                  <a:pt x="53461" y="67500"/>
                </a:lnTo>
                <a:lnTo>
                  <a:pt x="40842" y="65377"/>
                </a:lnTo>
                <a:lnTo>
                  <a:pt x="33210" y="54540"/>
                </a:lnTo>
                <a:lnTo>
                  <a:pt x="29184" y="43648"/>
                </a:lnTo>
                <a:lnTo>
                  <a:pt x="28337" y="31684"/>
                </a:lnTo>
                <a:lnTo>
                  <a:pt x="29846" y="14342"/>
                </a:lnTo>
                <a:lnTo>
                  <a:pt x="27038" y="2290"/>
                </a:lnTo>
                <a:lnTo>
                  <a:pt x="11143" y="0"/>
                </a:lnTo>
                <a:close/>
              </a:path>
              <a:path w="134620" h="173990">
                <a:moveTo>
                  <a:pt x="72404" y="62325"/>
                </a:moveTo>
                <a:lnTo>
                  <a:pt x="66702" y="63963"/>
                </a:lnTo>
                <a:lnTo>
                  <a:pt x="61711" y="65614"/>
                </a:lnTo>
                <a:lnTo>
                  <a:pt x="53461" y="67500"/>
                </a:lnTo>
                <a:lnTo>
                  <a:pt x="106231" y="67500"/>
                </a:lnTo>
                <a:lnTo>
                  <a:pt x="102307" y="66002"/>
                </a:lnTo>
                <a:lnTo>
                  <a:pt x="89858" y="63215"/>
                </a:lnTo>
                <a:lnTo>
                  <a:pt x="78759" y="62325"/>
                </a:lnTo>
                <a:lnTo>
                  <a:pt x="72404" y="62325"/>
                </a:lnTo>
                <a:close/>
              </a:path>
            </a:pathLst>
          </a:custGeom>
          <a:solidFill>
            <a:srgbClr val="1A3662"/>
          </a:solidFill>
        </p:spPr>
        <p:txBody>
          <a:bodyPr wrap="square" lIns="0" tIns="0" rIns="0" bIns="0" rtlCol="0"/>
          <a:lstStyle/>
          <a:p>
            <a:endParaRPr/>
          </a:p>
        </p:txBody>
      </p:sp>
      <p:sp>
        <p:nvSpPr>
          <p:cNvPr id="22" name="object 22"/>
          <p:cNvSpPr/>
          <p:nvPr/>
        </p:nvSpPr>
        <p:spPr>
          <a:xfrm>
            <a:off x="6845836" y="500577"/>
            <a:ext cx="80010" cy="79375"/>
          </a:xfrm>
          <a:custGeom>
            <a:avLst/>
            <a:gdLst/>
            <a:ahLst/>
            <a:cxnLst/>
            <a:rect l="l" t="t" r="r" b="b"/>
            <a:pathLst>
              <a:path w="80009" h="79375">
                <a:moveTo>
                  <a:pt x="52461" y="0"/>
                </a:moveTo>
                <a:lnTo>
                  <a:pt x="9988" y="12975"/>
                </a:lnTo>
                <a:lnTo>
                  <a:pt x="0" y="34462"/>
                </a:lnTo>
                <a:lnTo>
                  <a:pt x="2187" y="49927"/>
                </a:lnTo>
                <a:lnTo>
                  <a:pt x="8472" y="62638"/>
                </a:lnTo>
                <a:lnTo>
                  <a:pt x="18060" y="72037"/>
                </a:lnTo>
                <a:lnTo>
                  <a:pt x="30159" y="77564"/>
                </a:lnTo>
                <a:lnTo>
                  <a:pt x="40189" y="78834"/>
                </a:lnTo>
                <a:lnTo>
                  <a:pt x="54293" y="76304"/>
                </a:lnTo>
                <a:lnTo>
                  <a:pt x="66226" y="69324"/>
                </a:lnTo>
                <a:lnTo>
                  <a:pt x="75076" y="58808"/>
                </a:lnTo>
                <a:lnTo>
                  <a:pt x="79931" y="45671"/>
                </a:lnTo>
                <a:lnTo>
                  <a:pt x="78149" y="29226"/>
                </a:lnTo>
                <a:lnTo>
                  <a:pt x="72499" y="15913"/>
                </a:lnTo>
                <a:lnTo>
                  <a:pt x="63697" y="6062"/>
                </a:lnTo>
                <a:lnTo>
                  <a:pt x="52461" y="0"/>
                </a:lnTo>
                <a:close/>
              </a:path>
            </a:pathLst>
          </a:custGeom>
          <a:solidFill>
            <a:srgbClr val="1A3662"/>
          </a:solidFill>
        </p:spPr>
        <p:txBody>
          <a:bodyPr wrap="square" lIns="0" tIns="0" rIns="0" bIns="0" rtlCol="0"/>
          <a:lstStyle/>
          <a:p>
            <a:endParaRPr/>
          </a:p>
        </p:txBody>
      </p:sp>
      <p:sp>
        <p:nvSpPr>
          <p:cNvPr id="23" name="object 23"/>
          <p:cNvSpPr/>
          <p:nvPr/>
        </p:nvSpPr>
        <p:spPr>
          <a:xfrm>
            <a:off x="6621231" y="462200"/>
            <a:ext cx="139700" cy="143510"/>
          </a:xfrm>
          <a:custGeom>
            <a:avLst/>
            <a:gdLst/>
            <a:ahLst/>
            <a:cxnLst/>
            <a:rect l="l" t="t" r="r" b="b"/>
            <a:pathLst>
              <a:path w="139700" h="143509">
                <a:moveTo>
                  <a:pt x="71641" y="0"/>
                </a:moveTo>
                <a:lnTo>
                  <a:pt x="37449" y="19930"/>
                </a:lnTo>
                <a:lnTo>
                  <a:pt x="32200" y="45178"/>
                </a:lnTo>
                <a:lnTo>
                  <a:pt x="35082" y="55958"/>
                </a:lnTo>
                <a:lnTo>
                  <a:pt x="40218" y="64869"/>
                </a:lnTo>
                <a:lnTo>
                  <a:pt x="44854" y="69555"/>
                </a:lnTo>
                <a:lnTo>
                  <a:pt x="50289" y="72832"/>
                </a:lnTo>
                <a:lnTo>
                  <a:pt x="38457" y="77856"/>
                </a:lnTo>
                <a:lnTo>
                  <a:pt x="7692" y="116224"/>
                </a:lnTo>
                <a:lnTo>
                  <a:pt x="0" y="143169"/>
                </a:lnTo>
                <a:lnTo>
                  <a:pt x="14905" y="140616"/>
                </a:lnTo>
                <a:lnTo>
                  <a:pt x="25897" y="138998"/>
                </a:lnTo>
                <a:lnTo>
                  <a:pt x="35451" y="138135"/>
                </a:lnTo>
                <a:lnTo>
                  <a:pt x="46045" y="137848"/>
                </a:lnTo>
                <a:lnTo>
                  <a:pt x="138912" y="137848"/>
                </a:lnTo>
                <a:lnTo>
                  <a:pt x="135719" y="121541"/>
                </a:lnTo>
                <a:lnTo>
                  <a:pt x="110062" y="82873"/>
                </a:lnTo>
                <a:lnTo>
                  <a:pt x="90726" y="72806"/>
                </a:lnTo>
                <a:lnTo>
                  <a:pt x="100612" y="64312"/>
                </a:lnTo>
                <a:lnTo>
                  <a:pt x="107249" y="53101"/>
                </a:lnTo>
                <a:lnTo>
                  <a:pt x="109547" y="43520"/>
                </a:lnTo>
                <a:lnTo>
                  <a:pt x="109827" y="41399"/>
                </a:lnTo>
                <a:lnTo>
                  <a:pt x="109827" y="39164"/>
                </a:lnTo>
                <a:lnTo>
                  <a:pt x="91424" y="5115"/>
                </a:lnTo>
                <a:lnTo>
                  <a:pt x="83779" y="2283"/>
                </a:lnTo>
                <a:lnTo>
                  <a:pt x="71641" y="0"/>
                </a:lnTo>
                <a:close/>
              </a:path>
              <a:path w="139700" h="143509">
                <a:moveTo>
                  <a:pt x="138912" y="137848"/>
                </a:moveTo>
                <a:lnTo>
                  <a:pt x="46045" y="137848"/>
                </a:lnTo>
                <a:lnTo>
                  <a:pt x="60155" y="137961"/>
                </a:lnTo>
                <a:lnTo>
                  <a:pt x="80976" y="138500"/>
                </a:lnTo>
                <a:lnTo>
                  <a:pt x="98391" y="139265"/>
                </a:lnTo>
                <a:lnTo>
                  <a:pt x="112624" y="140123"/>
                </a:lnTo>
                <a:lnTo>
                  <a:pt x="132441" y="141576"/>
                </a:lnTo>
                <a:lnTo>
                  <a:pt x="138474" y="141903"/>
                </a:lnTo>
                <a:lnTo>
                  <a:pt x="139710" y="141920"/>
                </a:lnTo>
                <a:lnTo>
                  <a:pt x="138912" y="137848"/>
                </a:lnTo>
                <a:close/>
              </a:path>
            </a:pathLst>
          </a:custGeom>
          <a:solidFill>
            <a:srgbClr val="1A3662"/>
          </a:solidFill>
        </p:spPr>
        <p:txBody>
          <a:bodyPr wrap="square" lIns="0" tIns="0" rIns="0" bIns="0" rtlCol="0"/>
          <a:lstStyle/>
          <a:p>
            <a:endParaRPr/>
          </a:p>
        </p:txBody>
      </p:sp>
      <p:sp>
        <p:nvSpPr>
          <p:cNvPr id="24" name="object 24"/>
          <p:cNvSpPr/>
          <p:nvPr/>
        </p:nvSpPr>
        <p:spPr>
          <a:xfrm>
            <a:off x="6702861" y="382253"/>
            <a:ext cx="26034" cy="56515"/>
          </a:xfrm>
          <a:custGeom>
            <a:avLst/>
            <a:gdLst/>
            <a:ahLst/>
            <a:cxnLst/>
            <a:rect l="l" t="t" r="r" b="b"/>
            <a:pathLst>
              <a:path w="26034" h="56515">
                <a:moveTo>
                  <a:pt x="14312" y="0"/>
                </a:moveTo>
                <a:lnTo>
                  <a:pt x="10121" y="2755"/>
                </a:lnTo>
                <a:lnTo>
                  <a:pt x="0" y="50888"/>
                </a:lnTo>
                <a:lnTo>
                  <a:pt x="2755" y="55079"/>
                </a:lnTo>
                <a:lnTo>
                  <a:pt x="8826" y="56375"/>
                </a:lnTo>
                <a:lnTo>
                  <a:pt x="10604" y="56108"/>
                </a:lnTo>
                <a:lnTo>
                  <a:pt x="14262" y="54330"/>
                </a:lnTo>
                <a:lnTo>
                  <a:pt x="15900" y="52349"/>
                </a:lnTo>
                <a:lnTo>
                  <a:pt x="25641" y="6019"/>
                </a:lnTo>
                <a:lnTo>
                  <a:pt x="22898" y="1816"/>
                </a:lnTo>
                <a:lnTo>
                  <a:pt x="14312" y="0"/>
                </a:lnTo>
                <a:close/>
              </a:path>
            </a:pathLst>
          </a:custGeom>
          <a:solidFill>
            <a:srgbClr val="1A3662"/>
          </a:solidFill>
        </p:spPr>
        <p:txBody>
          <a:bodyPr wrap="square" lIns="0" tIns="0" rIns="0" bIns="0" rtlCol="0"/>
          <a:lstStyle/>
          <a:p>
            <a:endParaRPr/>
          </a:p>
        </p:txBody>
      </p:sp>
      <p:sp>
        <p:nvSpPr>
          <p:cNvPr id="25" name="object 25"/>
          <p:cNvSpPr/>
          <p:nvPr/>
        </p:nvSpPr>
        <p:spPr>
          <a:xfrm>
            <a:off x="6726343" y="410476"/>
            <a:ext cx="43180" cy="48895"/>
          </a:xfrm>
          <a:custGeom>
            <a:avLst/>
            <a:gdLst/>
            <a:ahLst/>
            <a:cxnLst/>
            <a:rect l="l" t="t" r="r" b="b"/>
            <a:pathLst>
              <a:path w="43179" h="48895">
                <a:moveTo>
                  <a:pt x="35153" y="0"/>
                </a:moveTo>
                <a:lnTo>
                  <a:pt x="30187" y="647"/>
                </a:lnTo>
                <a:lnTo>
                  <a:pt x="0" y="39458"/>
                </a:lnTo>
                <a:lnTo>
                  <a:pt x="622" y="44437"/>
                </a:lnTo>
                <a:lnTo>
                  <a:pt x="5524" y="48272"/>
                </a:lnTo>
                <a:lnTo>
                  <a:pt x="7238" y="48806"/>
                </a:lnTo>
                <a:lnTo>
                  <a:pt x="11290" y="48806"/>
                </a:lnTo>
                <a:lnTo>
                  <a:pt x="13639" y="47752"/>
                </a:lnTo>
                <a:lnTo>
                  <a:pt x="42697" y="10375"/>
                </a:lnTo>
                <a:lnTo>
                  <a:pt x="42075" y="5397"/>
                </a:lnTo>
                <a:lnTo>
                  <a:pt x="35153" y="0"/>
                </a:lnTo>
                <a:close/>
              </a:path>
            </a:pathLst>
          </a:custGeom>
          <a:solidFill>
            <a:srgbClr val="1A3662"/>
          </a:solidFill>
        </p:spPr>
        <p:txBody>
          <a:bodyPr wrap="square" lIns="0" tIns="0" rIns="0" bIns="0" rtlCol="0"/>
          <a:lstStyle/>
          <a:p>
            <a:endParaRPr/>
          </a:p>
        </p:txBody>
      </p:sp>
      <p:sp>
        <p:nvSpPr>
          <p:cNvPr id="26" name="object 26"/>
          <p:cNvSpPr/>
          <p:nvPr/>
        </p:nvSpPr>
        <p:spPr>
          <a:xfrm>
            <a:off x="6668019" y="380669"/>
            <a:ext cx="26034" cy="56515"/>
          </a:xfrm>
          <a:custGeom>
            <a:avLst/>
            <a:gdLst/>
            <a:ahLst/>
            <a:cxnLst/>
            <a:rect l="l" t="t" r="r" b="b"/>
            <a:pathLst>
              <a:path w="26034" h="56515">
                <a:moveTo>
                  <a:pt x="11328" y="0"/>
                </a:moveTo>
                <a:lnTo>
                  <a:pt x="2743" y="1816"/>
                </a:lnTo>
                <a:lnTo>
                  <a:pt x="0" y="6019"/>
                </a:lnTo>
                <a:lnTo>
                  <a:pt x="9740" y="52349"/>
                </a:lnTo>
                <a:lnTo>
                  <a:pt x="11379" y="54330"/>
                </a:lnTo>
                <a:lnTo>
                  <a:pt x="15036" y="56108"/>
                </a:lnTo>
                <a:lnTo>
                  <a:pt x="16814" y="56375"/>
                </a:lnTo>
                <a:lnTo>
                  <a:pt x="22885" y="55079"/>
                </a:lnTo>
                <a:lnTo>
                  <a:pt x="25641" y="50888"/>
                </a:lnTo>
                <a:lnTo>
                  <a:pt x="15519" y="2755"/>
                </a:lnTo>
                <a:lnTo>
                  <a:pt x="11328" y="0"/>
                </a:lnTo>
                <a:close/>
              </a:path>
            </a:pathLst>
          </a:custGeom>
          <a:solidFill>
            <a:srgbClr val="1A3662"/>
          </a:solidFill>
        </p:spPr>
        <p:txBody>
          <a:bodyPr wrap="square" lIns="0" tIns="0" rIns="0" bIns="0" rtlCol="0"/>
          <a:lstStyle/>
          <a:p>
            <a:endParaRPr/>
          </a:p>
        </p:txBody>
      </p:sp>
      <p:sp>
        <p:nvSpPr>
          <p:cNvPr id="27" name="object 27"/>
          <p:cNvSpPr/>
          <p:nvPr/>
        </p:nvSpPr>
        <p:spPr>
          <a:xfrm>
            <a:off x="6624970" y="402556"/>
            <a:ext cx="43180" cy="48895"/>
          </a:xfrm>
          <a:custGeom>
            <a:avLst/>
            <a:gdLst/>
            <a:ahLst/>
            <a:cxnLst/>
            <a:rect l="l" t="t" r="r" b="b"/>
            <a:pathLst>
              <a:path w="43179" h="48895">
                <a:moveTo>
                  <a:pt x="7543" y="0"/>
                </a:moveTo>
                <a:lnTo>
                  <a:pt x="622" y="5397"/>
                </a:lnTo>
                <a:lnTo>
                  <a:pt x="0" y="10375"/>
                </a:lnTo>
                <a:lnTo>
                  <a:pt x="29057" y="47752"/>
                </a:lnTo>
                <a:lnTo>
                  <a:pt x="31407" y="48806"/>
                </a:lnTo>
                <a:lnTo>
                  <a:pt x="35458" y="48806"/>
                </a:lnTo>
                <a:lnTo>
                  <a:pt x="37172" y="48272"/>
                </a:lnTo>
                <a:lnTo>
                  <a:pt x="42075" y="44437"/>
                </a:lnTo>
                <a:lnTo>
                  <a:pt x="42697" y="39458"/>
                </a:lnTo>
                <a:lnTo>
                  <a:pt x="12509" y="647"/>
                </a:lnTo>
                <a:lnTo>
                  <a:pt x="7543" y="0"/>
                </a:lnTo>
                <a:close/>
              </a:path>
            </a:pathLst>
          </a:custGeom>
          <a:solidFill>
            <a:srgbClr val="1A3662"/>
          </a:solidFill>
        </p:spPr>
        <p:txBody>
          <a:bodyPr wrap="square" lIns="0" tIns="0" rIns="0" bIns="0" rtlCol="0"/>
          <a:lstStyle/>
          <a:p>
            <a:endParaRPr/>
          </a:p>
        </p:txBody>
      </p:sp>
      <p:sp>
        <p:nvSpPr>
          <p:cNvPr id="28" name="object 28"/>
          <p:cNvSpPr/>
          <p:nvPr/>
        </p:nvSpPr>
        <p:spPr>
          <a:xfrm>
            <a:off x="6499387" y="494241"/>
            <a:ext cx="80010" cy="79375"/>
          </a:xfrm>
          <a:custGeom>
            <a:avLst/>
            <a:gdLst/>
            <a:ahLst/>
            <a:cxnLst/>
            <a:rect l="l" t="t" r="r" b="b"/>
            <a:pathLst>
              <a:path w="80009" h="79375">
                <a:moveTo>
                  <a:pt x="27469" y="0"/>
                </a:moveTo>
                <a:lnTo>
                  <a:pt x="16233" y="6062"/>
                </a:lnTo>
                <a:lnTo>
                  <a:pt x="7432" y="15913"/>
                </a:lnTo>
                <a:lnTo>
                  <a:pt x="1782" y="29226"/>
                </a:lnTo>
                <a:lnTo>
                  <a:pt x="0" y="45671"/>
                </a:lnTo>
                <a:lnTo>
                  <a:pt x="4854" y="58808"/>
                </a:lnTo>
                <a:lnTo>
                  <a:pt x="13704" y="69324"/>
                </a:lnTo>
                <a:lnTo>
                  <a:pt x="25638" y="76304"/>
                </a:lnTo>
                <a:lnTo>
                  <a:pt x="39742" y="78834"/>
                </a:lnTo>
                <a:lnTo>
                  <a:pt x="49772" y="77564"/>
                </a:lnTo>
                <a:lnTo>
                  <a:pt x="61870" y="72037"/>
                </a:lnTo>
                <a:lnTo>
                  <a:pt x="71458" y="62638"/>
                </a:lnTo>
                <a:lnTo>
                  <a:pt x="77743" y="49927"/>
                </a:lnTo>
                <a:lnTo>
                  <a:pt x="79931" y="34462"/>
                </a:lnTo>
                <a:lnTo>
                  <a:pt x="76810" y="22854"/>
                </a:lnTo>
                <a:lnTo>
                  <a:pt x="69942" y="12975"/>
                </a:lnTo>
                <a:lnTo>
                  <a:pt x="59388" y="5453"/>
                </a:lnTo>
                <a:lnTo>
                  <a:pt x="45210" y="918"/>
                </a:lnTo>
                <a:lnTo>
                  <a:pt x="27469" y="0"/>
                </a:lnTo>
                <a:close/>
              </a:path>
            </a:pathLst>
          </a:custGeom>
          <a:solidFill>
            <a:srgbClr val="1A3662"/>
          </a:solidFill>
        </p:spPr>
        <p:txBody>
          <a:bodyPr wrap="square" lIns="0" tIns="0" rIns="0" bIns="0" rtlCol="0"/>
          <a:lstStyle/>
          <a:p>
            <a:endParaRPr/>
          </a:p>
        </p:txBody>
      </p:sp>
      <p:sp>
        <p:nvSpPr>
          <p:cNvPr id="29" name="object 29"/>
          <p:cNvSpPr/>
          <p:nvPr/>
        </p:nvSpPr>
        <p:spPr>
          <a:xfrm>
            <a:off x="6496479" y="611505"/>
            <a:ext cx="393065" cy="150495"/>
          </a:xfrm>
          <a:custGeom>
            <a:avLst/>
            <a:gdLst/>
            <a:ahLst/>
            <a:cxnLst/>
            <a:rect l="l" t="t" r="r" b="b"/>
            <a:pathLst>
              <a:path w="393065" h="150494">
                <a:moveTo>
                  <a:pt x="204832" y="0"/>
                </a:moveTo>
                <a:lnTo>
                  <a:pt x="165273" y="1303"/>
                </a:lnTo>
                <a:lnTo>
                  <a:pt x="111582" y="7870"/>
                </a:lnTo>
                <a:lnTo>
                  <a:pt x="66337" y="19236"/>
                </a:lnTo>
                <a:lnTo>
                  <a:pt x="31412" y="34576"/>
                </a:lnTo>
                <a:lnTo>
                  <a:pt x="1236" y="66726"/>
                </a:lnTo>
                <a:lnTo>
                  <a:pt x="0" y="75876"/>
                </a:lnTo>
                <a:lnTo>
                  <a:pt x="126" y="76206"/>
                </a:lnTo>
                <a:lnTo>
                  <a:pt x="203" y="76765"/>
                </a:lnTo>
                <a:lnTo>
                  <a:pt x="31616" y="116214"/>
                </a:lnTo>
                <a:lnTo>
                  <a:pt x="33743" y="117431"/>
                </a:lnTo>
                <a:lnTo>
                  <a:pt x="44322" y="122845"/>
                </a:lnTo>
                <a:lnTo>
                  <a:pt x="56133" y="127850"/>
                </a:lnTo>
                <a:lnTo>
                  <a:pt x="66776" y="131718"/>
                </a:lnTo>
                <a:lnTo>
                  <a:pt x="67754" y="132112"/>
                </a:lnTo>
                <a:lnTo>
                  <a:pt x="68482" y="132292"/>
                </a:lnTo>
                <a:lnTo>
                  <a:pt x="80244" y="135869"/>
                </a:lnTo>
                <a:lnTo>
                  <a:pt x="92814" y="139122"/>
                </a:lnTo>
                <a:lnTo>
                  <a:pt x="141064" y="147425"/>
                </a:lnTo>
                <a:lnTo>
                  <a:pt x="187724" y="150432"/>
                </a:lnTo>
                <a:lnTo>
                  <a:pt x="207834" y="150108"/>
                </a:lnTo>
                <a:lnTo>
                  <a:pt x="246003" y="147524"/>
                </a:lnTo>
                <a:lnTo>
                  <a:pt x="297087" y="139265"/>
                </a:lnTo>
                <a:lnTo>
                  <a:pt x="321464" y="132643"/>
                </a:lnTo>
                <a:lnTo>
                  <a:pt x="199923" y="132643"/>
                </a:lnTo>
                <a:lnTo>
                  <a:pt x="180065" y="132292"/>
                </a:lnTo>
                <a:lnTo>
                  <a:pt x="124904" y="127325"/>
                </a:lnTo>
                <a:lnTo>
                  <a:pt x="78687" y="117265"/>
                </a:lnTo>
                <a:lnTo>
                  <a:pt x="36135" y="97663"/>
                </a:lnTo>
                <a:lnTo>
                  <a:pt x="22393" y="79622"/>
                </a:lnTo>
                <a:lnTo>
                  <a:pt x="23747" y="70398"/>
                </a:lnTo>
                <a:lnTo>
                  <a:pt x="57265" y="40429"/>
                </a:lnTo>
                <a:lnTo>
                  <a:pt x="105968" y="25618"/>
                </a:lnTo>
                <a:lnTo>
                  <a:pt x="155907" y="19214"/>
                </a:lnTo>
                <a:lnTo>
                  <a:pt x="181473" y="17950"/>
                </a:lnTo>
                <a:lnTo>
                  <a:pt x="323451" y="17950"/>
                </a:lnTo>
                <a:lnTo>
                  <a:pt x="312312" y="14564"/>
                </a:lnTo>
                <a:lnTo>
                  <a:pt x="270774" y="5611"/>
                </a:lnTo>
                <a:lnTo>
                  <a:pt x="232321" y="1226"/>
                </a:lnTo>
                <a:lnTo>
                  <a:pt x="217558" y="409"/>
                </a:lnTo>
                <a:lnTo>
                  <a:pt x="204832" y="0"/>
                </a:lnTo>
                <a:close/>
              </a:path>
              <a:path w="393065" h="150494">
                <a:moveTo>
                  <a:pt x="323451" y="17950"/>
                </a:moveTo>
                <a:lnTo>
                  <a:pt x="181473" y="17950"/>
                </a:lnTo>
                <a:lnTo>
                  <a:pt x="202287" y="18237"/>
                </a:lnTo>
                <a:lnTo>
                  <a:pt x="222255" y="19135"/>
                </a:lnTo>
                <a:lnTo>
                  <a:pt x="276335" y="25181"/>
                </a:lnTo>
                <a:lnTo>
                  <a:pt x="320078" y="35587"/>
                </a:lnTo>
                <a:lnTo>
                  <a:pt x="358779" y="54768"/>
                </a:lnTo>
                <a:lnTo>
                  <a:pt x="370639" y="76206"/>
                </a:lnTo>
                <a:lnTo>
                  <a:pt x="369125" y="83507"/>
                </a:lnTo>
                <a:lnTo>
                  <a:pt x="333418" y="111108"/>
                </a:lnTo>
                <a:lnTo>
                  <a:pt x="285739" y="124419"/>
                </a:lnTo>
                <a:lnTo>
                  <a:pt x="245768" y="130196"/>
                </a:lnTo>
                <a:lnTo>
                  <a:pt x="199923" y="132643"/>
                </a:lnTo>
                <a:lnTo>
                  <a:pt x="321464" y="132643"/>
                </a:lnTo>
                <a:lnTo>
                  <a:pt x="361144" y="115855"/>
                </a:lnTo>
                <a:lnTo>
                  <a:pt x="391320" y="83706"/>
                </a:lnTo>
                <a:lnTo>
                  <a:pt x="392556" y="74555"/>
                </a:lnTo>
                <a:lnTo>
                  <a:pt x="392417" y="74225"/>
                </a:lnTo>
                <a:lnTo>
                  <a:pt x="392353" y="73679"/>
                </a:lnTo>
                <a:lnTo>
                  <a:pt x="360940" y="34229"/>
                </a:lnTo>
                <a:lnTo>
                  <a:pt x="325780" y="18713"/>
                </a:lnTo>
                <a:lnTo>
                  <a:pt x="325399" y="18548"/>
                </a:lnTo>
                <a:lnTo>
                  <a:pt x="324789" y="18332"/>
                </a:lnTo>
                <a:lnTo>
                  <a:pt x="323451" y="17950"/>
                </a:lnTo>
                <a:close/>
              </a:path>
            </a:pathLst>
          </a:custGeom>
          <a:solidFill>
            <a:srgbClr val="1A3662"/>
          </a:solidFill>
        </p:spPr>
        <p:txBody>
          <a:bodyPr wrap="square" lIns="0" tIns="0" rIns="0" bIns="0" rtlCol="0"/>
          <a:lstStyle/>
          <a:p>
            <a:endParaRPr/>
          </a:p>
        </p:txBody>
      </p:sp>
      <p:sp>
        <p:nvSpPr>
          <p:cNvPr id="30" name="object 30"/>
          <p:cNvSpPr/>
          <p:nvPr/>
        </p:nvSpPr>
        <p:spPr>
          <a:xfrm>
            <a:off x="6489745" y="557335"/>
            <a:ext cx="157480" cy="117475"/>
          </a:xfrm>
          <a:custGeom>
            <a:avLst/>
            <a:gdLst/>
            <a:ahLst/>
            <a:cxnLst/>
            <a:rect l="l" t="t" r="r" b="b"/>
            <a:pathLst>
              <a:path w="157479" h="117475">
                <a:moveTo>
                  <a:pt x="98785" y="67940"/>
                </a:moveTo>
                <a:lnTo>
                  <a:pt x="64146" y="67940"/>
                </a:lnTo>
                <a:lnTo>
                  <a:pt x="68734" y="77699"/>
                </a:lnTo>
                <a:lnTo>
                  <a:pt x="98012" y="113726"/>
                </a:lnTo>
                <a:lnTo>
                  <a:pt x="125890" y="117263"/>
                </a:lnTo>
                <a:lnTo>
                  <a:pt x="148075" y="116753"/>
                </a:lnTo>
                <a:lnTo>
                  <a:pt x="156159" y="109086"/>
                </a:lnTo>
                <a:lnTo>
                  <a:pt x="156921" y="96036"/>
                </a:lnTo>
                <a:lnTo>
                  <a:pt x="152102" y="91902"/>
                </a:lnTo>
                <a:lnTo>
                  <a:pt x="143109" y="89678"/>
                </a:lnTo>
                <a:lnTo>
                  <a:pt x="131186" y="87393"/>
                </a:lnTo>
                <a:lnTo>
                  <a:pt x="117580" y="83075"/>
                </a:lnTo>
                <a:lnTo>
                  <a:pt x="103536" y="74750"/>
                </a:lnTo>
                <a:lnTo>
                  <a:pt x="98785" y="67940"/>
                </a:lnTo>
                <a:close/>
              </a:path>
              <a:path w="157479" h="117475">
                <a:moveTo>
                  <a:pt x="49748" y="0"/>
                </a:moveTo>
                <a:lnTo>
                  <a:pt x="11984" y="26588"/>
                </a:lnTo>
                <a:lnTo>
                  <a:pt x="168" y="64772"/>
                </a:lnTo>
                <a:lnTo>
                  <a:pt x="0" y="88841"/>
                </a:lnTo>
                <a:lnTo>
                  <a:pt x="121" y="103493"/>
                </a:lnTo>
                <a:lnTo>
                  <a:pt x="5120" y="98456"/>
                </a:lnTo>
                <a:lnTo>
                  <a:pt x="16030" y="88841"/>
                </a:lnTo>
                <a:lnTo>
                  <a:pt x="31233" y="78031"/>
                </a:lnTo>
                <a:lnTo>
                  <a:pt x="42500" y="71957"/>
                </a:lnTo>
                <a:lnTo>
                  <a:pt x="51606" y="69291"/>
                </a:lnTo>
                <a:lnTo>
                  <a:pt x="64146" y="67940"/>
                </a:lnTo>
                <a:lnTo>
                  <a:pt x="98785" y="67940"/>
                </a:lnTo>
                <a:lnTo>
                  <a:pt x="97859" y="66612"/>
                </a:lnTo>
                <a:lnTo>
                  <a:pt x="93719" y="52146"/>
                </a:lnTo>
                <a:lnTo>
                  <a:pt x="91769" y="47273"/>
                </a:lnTo>
                <a:lnTo>
                  <a:pt x="84512" y="27037"/>
                </a:lnTo>
                <a:lnTo>
                  <a:pt x="80529" y="19391"/>
                </a:lnTo>
                <a:lnTo>
                  <a:pt x="74766" y="12155"/>
                </a:lnTo>
                <a:lnTo>
                  <a:pt x="67517" y="6039"/>
                </a:lnTo>
                <a:lnTo>
                  <a:pt x="59080" y="1751"/>
                </a:lnTo>
                <a:lnTo>
                  <a:pt x="49748" y="0"/>
                </a:lnTo>
                <a:close/>
              </a:path>
            </a:pathLst>
          </a:custGeom>
          <a:solidFill>
            <a:srgbClr val="1A3662"/>
          </a:solidFill>
        </p:spPr>
        <p:txBody>
          <a:bodyPr wrap="square" lIns="0" tIns="0" rIns="0" bIns="0" rtlCol="0"/>
          <a:lstStyle/>
          <a:p>
            <a:endParaRPr/>
          </a:p>
        </p:txBody>
      </p:sp>
      <p:sp>
        <p:nvSpPr>
          <p:cNvPr id="31" name="object 31"/>
          <p:cNvSpPr/>
          <p:nvPr/>
        </p:nvSpPr>
        <p:spPr>
          <a:xfrm>
            <a:off x="6779051" y="319917"/>
            <a:ext cx="146050" cy="133350"/>
          </a:xfrm>
          <a:custGeom>
            <a:avLst/>
            <a:gdLst/>
            <a:ahLst/>
            <a:cxnLst/>
            <a:rect l="l" t="t" r="r" b="b"/>
            <a:pathLst>
              <a:path w="146050" h="133350">
                <a:moveTo>
                  <a:pt x="80288" y="0"/>
                </a:moveTo>
                <a:lnTo>
                  <a:pt x="35088" y="10556"/>
                </a:lnTo>
                <a:lnTo>
                  <a:pt x="6808" y="38373"/>
                </a:lnTo>
                <a:lnTo>
                  <a:pt x="0" y="63192"/>
                </a:lnTo>
                <a:lnTo>
                  <a:pt x="1477" y="77649"/>
                </a:lnTo>
                <a:lnTo>
                  <a:pt x="21593" y="113017"/>
                </a:lnTo>
                <a:lnTo>
                  <a:pt x="58945" y="131471"/>
                </a:lnTo>
                <a:lnTo>
                  <a:pt x="73469" y="132773"/>
                </a:lnTo>
                <a:lnTo>
                  <a:pt x="88642" y="131356"/>
                </a:lnTo>
                <a:lnTo>
                  <a:pt x="126442" y="112396"/>
                </a:lnTo>
                <a:lnTo>
                  <a:pt x="145983" y="77414"/>
                </a:lnTo>
                <a:lnTo>
                  <a:pt x="144974" y="61238"/>
                </a:lnTo>
                <a:lnTo>
                  <a:pt x="127531" y="22935"/>
                </a:lnTo>
                <a:lnTo>
                  <a:pt x="93893" y="2375"/>
                </a:lnTo>
                <a:lnTo>
                  <a:pt x="80288" y="0"/>
                </a:lnTo>
                <a:close/>
              </a:path>
            </a:pathLst>
          </a:custGeom>
          <a:solidFill>
            <a:srgbClr val="1A3662"/>
          </a:solidFill>
        </p:spPr>
        <p:txBody>
          <a:bodyPr wrap="square" lIns="0" tIns="0" rIns="0" bIns="0" rtlCol="0"/>
          <a:lstStyle/>
          <a:p>
            <a:endParaRPr/>
          </a:p>
        </p:txBody>
      </p:sp>
      <p:sp>
        <p:nvSpPr>
          <p:cNvPr id="32" name="object 32"/>
          <p:cNvSpPr/>
          <p:nvPr/>
        </p:nvSpPr>
        <p:spPr>
          <a:xfrm>
            <a:off x="6837580" y="411185"/>
            <a:ext cx="52705" cy="81280"/>
          </a:xfrm>
          <a:custGeom>
            <a:avLst/>
            <a:gdLst/>
            <a:ahLst/>
            <a:cxnLst/>
            <a:rect l="l" t="t" r="r" b="b"/>
            <a:pathLst>
              <a:path w="52704" h="81279">
                <a:moveTo>
                  <a:pt x="52590" y="0"/>
                </a:moveTo>
                <a:lnTo>
                  <a:pt x="0" y="31051"/>
                </a:lnTo>
                <a:lnTo>
                  <a:pt x="25349" y="81102"/>
                </a:lnTo>
                <a:lnTo>
                  <a:pt x="52590" y="0"/>
                </a:lnTo>
                <a:close/>
              </a:path>
            </a:pathLst>
          </a:custGeom>
          <a:solidFill>
            <a:srgbClr val="1A3662"/>
          </a:solidFill>
        </p:spPr>
        <p:txBody>
          <a:bodyPr wrap="square" lIns="0" tIns="0" rIns="0" bIns="0" rtlCol="0"/>
          <a:lstStyle/>
          <a:p>
            <a:endParaRPr/>
          </a:p>
        </p:txBody>
      </p:sp>
      <p:sp>
        <p:nvSpPr>
          <p:cNvPr id="33" name="object 33"/>
          <p:cNvSpPr/>
          <p:nvPr/>
        </p:nvSpPr>
        <p:spPr>
          <a:xfrm>
            <a:off x="6798675" y="338157"/>
            <a:ext cx="108585" cy="117475"/>
          </a:xfrm>
          <a:custGeom>
            <a:avLst/>
            <a:gdLst/>
            <a:ahLst/>
            <a:cxnLst/>
            <a:rect l="l" t="t" r="r" b="b"/>
            <a:pathLst>
              <a:path w="108584" h="117475">
                <a:moveTo>
                  <a:pt x="65482" y="0"/>
                </a:moveTo>
                <a:lnTo>
                  <a:pt x="19738" y="11342"/>
                </a:lnTo>
                <a:lnTo>
                  <a:pt x="0" y="41509"/>
                </a:lnTo>
                <a:lnTo>
                  <a:pt x="1618" y="56930"/>
                </a:lnTo>
                <a:lnTo>
                  <a:pt x="6636" y="70158"/>
                </a:lnTo>
                <a:lnTo>
                  <a:pt x="14566" y="80977"/>
                </a:lnTo>
                <a:lnTo>
                  <a:pt x="24922" y="89172"/>
                </a:lnTo>
                <a:lnTo>
                  <a:pt x="37215" y="94528"/>
                </a:lnTo>
                <a:lnTo>
                  <a:pt x="61715" y="117386"/>
                </a:lnTo>
                <a:lnTo>
                  <a:pt x="68179" y="95199"/>
                </a:lnTo>
                <a:lnTo>
                  <a:pt x="81490" y="90098"/>
                </a:lnTo>
                <a:lnTo>
                  <a:pt x="92712" y="82160"/>
                </a:lnTo>
                <a:lnTo>
                  <a:pt x="101273" y="71873"/>
                </a:lnTo>
                <a:lnTo>
                  <a:pt x="106605" y="59723"/>
                </a:lnTo>
                <a:lnTo>
                  <a:pt x="108171" y="48006"/>
                </a:lnTo>
                <a:lnTo>
                  <a:pt x="106075" y="34442"/>
                </a:lnTo>
                <a:lnTo>
                  <a:pt x="100176" y="22332"/>
                </a:lnTo>
                <a:lnTo>
                  <a:pt x="91056" y="12204"/>
                </a:lnTo>
                <a:lnTo>
                  <a:pt x="79297" y="4584"/>
                </a:lnTo>
                <a:lnTo>
                  <a:pt x="65482" y="0"/>
                </a:lnTo>
                <a:close/>
              </a:path>
            </a:pathLst>
          </a:custGeom>
          <a:solidFill>
            <a:srgbClr val="FFFFFF"/>
          </a:solidFill>
        </p:spPr>
        <p:txBody>
          <a:bodyPr wrap="square" lIns="0" tIns="0" rIns="0" bIns="0" rtlCol="0"/>
          <a:lstStyle/>
          <a:p>
            <a:endParaRPr/>
          </a:p>
        </p:txBody>
      </p:sp>
      <p:pic>
        <p:nvPicPr>
          <p:cNvPr id="47" name="תמונה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812" y="1874111"/>
            <a:ext cx="8340202" cy="4831489"/>
          </a:xfrm>
          <a:prstGeom prst="rect">
            <a:avLst/>
          </a:prstGeom>
        </p:spPr>
      </p:pic>
      <p:pic>
        <p:nvPicPr>
          <p:cNvPr id="36" name="Picture 12"/>
          <p:cNvPicPr>
            <a:picLocks noChangeAspect="1"/>
          </p:cNvPicPr>
          <p:nvPr/>
        </p:nvPicPr>
        <p:blipFill>
          <a:blip r:embed="rId6"/>
          <a:stretch>
            <a:fillRect/>
          </a:stretch>
        </p:blipFill>
        <p:spPr>
          <a:xfrm>
            <a:off x="422799" y="381000"/>
            <a:ext cx="497888" cy="497888"/>
          </a:xfrm>
          <a:prstGeom prst="rect">
            <a:avLst/>
          </a:prstGeom>
        </p:spPr>
      </p:pic>
      <p:sp>
        <p:nvSpPr>
          <p:cNvPr id="3" name="TextBox 2">
            <a:extLst>
              <a:ext uri="{FF2B5EF4-FFF2-40B4-BE49-F238E27FC236}">
                <a16:creationId xmlns:a16="http://schemas.microsoft.com/office/drawing/2014/main" id="{16F76303-5A4E-4E7D-A0CD-55A1E6AD722D}"/>
              </a:ext>
            </a:extLst>
          </p:cNvPr>
          <p:cNvSpPr txBox="1"/>
          <p:nvPr/>
        </p:nvSpPr>
        <p:spPr>
          <a:xfrm>
            <a:off x="454811" y="1342822"/>
            <a:ext cx="8340202" cy="400110"/>
          </a:xfrm>
          <a:prstGeom prst="rect">
            <a:avLst/>
          </a:prstGeom>
          <a:noFill/>
        </p:spPr>
        <p:txBody>
          <a:bodyPr wrap="square" rtlCol="1">
            <a:spAutoFit/>
          </a:bodyPr>
          <a:lstStyle/>
          <a:p>
            <a:pPr algn="ctr"/>
            <a:r>
              <a:rPr lang="he-IL" sz="2000" b="1" dirty="0">
                <a:solidFill>
                  <a:srgbClr val="002060"/>
                </a:solidFill>
              </a:rPr>
              <a:t>נציג/ה מכל קבוצה יתייחסו לקטעים שראו/קראו ולדיון שהתקיים בעקבותיהם</a:t>
            </a:r>
          </a:p>
        </p:txBody>
      </p:sp>
      <p:sp>
        <p:nvSpPr>
          <p:cNvPr id="5" name="TextBox 4">
            <a:extLst>
              <a:ext uri="{FF2B5EF4-FFF2-40B4-BE49-F238E27FC236}">
                <a16:creationId xmlns:a16="http://schemas.microsoft.com/office/drawing/2014/main" id="{B19BCCF7-2288-4C50-B9D5-68AABD608240}"/>
              </a:ext>
            </a:extLst>
          </p:cNvPr>
          <p:cNvSpPr txBox="1"/>
          <p:nvPr/>
        </p:nvSpPr>
        <p:spPr>
          <a:xfrm>
            <a:off x="6503330" y="3326719"/>
            <a:ext cx="2121015" cy="1323439"/>
          </a:xfrm>
          <a:prstGeom prst="rect">
            <a:avLst/>
          </a:prstGeom>
          <a:noFill/>
        </p:spPr>
        <p:txBody>
          <a:bodyPr wrap="square" rtlCol="1">
            <a:spAutoFit/>
          </a:bodyPr>
          <a:lstStyle/>
          <a:p>
            <a:pPr algn="ctr"/>
            <a:r>
              <a:rPr lang="he-IL" sz="2000" dirty="0">
                <a:solidFill>
                  <a:srgbClr val="002060"/>
                </a:solidFill>
              </a:rPr>
              <a:t>האם המידע ענה באופן מסוים לשאלה שרשמתם בחלק הראשון? </a:t>
            </a:r>
          </a:p>
        </p:txBody>
      </p:sp>
      <p:sp>
        <p:nvSpPr>
          <p:cNvPr id="6" name="TextBox 5">
            <a:extLst>
              <a:ext uri="{FF2B5EF4-FFF2-40B4-BE49-F238E27FC236}">
                <a16:creationId xmlns:a16="http://schemas.microsoft.com/office/drawing/2014/main" id="{83DB169D-06BA-442F-8C19-6A107F5B8421}"/>
              </a:ext>
            </a:extLst>
          </p:cNvPr>
          <p:cNvSpPr txBox="1"/>
          <p:nvPr/>
        </p:nvSpPr>
        <p:spPr>
          <a:xfrm>
            <a:off x="6316591" y="5103802"/>
            <a:ext cx="2121015" cy="1015663"/>
          </a:xfrm>
          <a:prstGeom prst="rect">
            <a:avLst/>
          </a:prstGeom>
          <a:noFill/>
        </p:spPr>
        <p:txBody>
          <a:bodyPr wrap="square" rtlCol="1">
            <a:spAutoFit/>
          </a:bodyPr>
          <a:lstStyle/>
          <a:p>
            <a:pPr algn="ctr"/>
            <a:r>
              <a:rPr lang="he-IL" sz="2000" dirty="0">
                <a:solidFill>
                  <a:srgbClr val="002060"/>
                </a:solidFill>
              </a:rPr>
              <a:t>אילו תובנות חדשות עלו בעקבות הצפייה/קריאה? </a:t>
            </a:r>
          </a:p>
        </p:txBody>
      </p:sp>
      <p:sp>
        <p:nvSpPr>
          <p:cNvPr id="7" name="TextBox 6">
            <a:extLst>
              <a:ext uri="{FF2B5EF4-FFF2-40B4-BE49-F238E27FC236}">
                <a16:creationId xmlns:a16="http://schemas.microsoft.com/office/drawing/2014/main" id="{6D525361-0220-42A8-86C2-CC5DEADCDC1D}"/>
              </a:ext>
            </a:extLst>
          </p:cNvPr>
          <p:cNvSpPr txBox="1"/>
          <p:nvPr/>
        </p:nvSpPr>
        <p:spPr>
          <a:xfrm>
            <a:off x="544659" y="3002900"/>
            <a:ext cx="2460974" cy="1631216"/>
          </a:xfrm>
          <a:prstGeom prst="rect">
            <a:avLst/>
          </a:prstGeom>
          <a:noFill/>
        </p:spPr>
        <p:txBody>
          <a:bodyPr wrap="square" rtlCol="1">
            <a:spAutoFit/>
          </a:bodyPr>
          <a:lstStyle/>
          <a:p>
            <a:pPr algn="ctr"/>
            <a:r>
              <a:rPr lang="he-IL" sz="2000" dirty="0">
                <a:solidFill>
                  <a:srgbClr val="002060"/>
                </a:solidFill>
              </a:rPr>
              <a:t>האם המידע סותר או תומך את האופן שבו תפסתם את הקבוצות השונות לפני הצפייה/קריאה? </a:t>
            </a:r>
          </a:p>
        </p:txBody>
      </p:sp>
      <p:sp>
        <p:nvSpPr>
          <p:cNvPr id="8" name="TextBox 7">
            <a:extLst>
              <a:ext uri="{FF2B5EF4-FFF2-40B4-BE49-F238E27FC236}">
                <a16:creationId xmlns:a16="http://schemas.microsoft.com/office/drawing/2014/main" id="{984E7510-159F-4C60-8452-29F6704E122B}"/>
              </a:ext>
            </a:extLst>
          </p:cNvPr>
          <p:cNvSpPr txBox="1"/>
          <p:nvPr/>
        </p:nvSpPr>
        <p:spPr>
          <a:xfrm>
            <a:off x="1159083" y="5136994"/>
            <a:ext cx="2121015" cy="1015663"/>
          </a:xfrm>
          <a:prstGeom prst="rect">
            <a:avLst/>
          </a:prstGeom>
          <a:noFill/>
        </p:spPr>
        <p:txBody>
          <a:bodyPr wrap="square" rtlCol="1">
            <a:spAutoFit/>
          </a:bodyPr>
          <a:lstStyle/>
          <a:p>
            <a:pPr algn="ctr"/>
            <a:r>
              <a:rPr lang="he-IL" sz="2000" dirty="0">
                <a:solidFill>
                  <a:srgbClr val="002060"/>
                </a:solidFill>
              </a:rPr>
              <a:t>אלו שאלות חדשות עלו בעקבות הצפייה/קריאה?</a:t>
            </a:r>
          </a:p>
        </p:txBody>
      </p:sp>
      <p:sp>
        <p:nvSpPr>
          <p:cNvPr id="10" name="TextBox 9">
            <a:extLst>
              <a:ext uri="{FF2B5EF4-FFF2-40B4-BE49-F238E27FC236}">
                <a16:creationId xmlns:a16="http://schemas.microsoft.com/office/drawing/2014/main" id="{60E7DC00-037F-4F9C-8D66-7AC8C854B296}"/>
              </a:ext>
            </a:extLst>
          </p:cNvPr>
          <p:cNvSpPr txBox="1"/>
          <p:nvPr/>
        </p:nvSpPr>
        <p:spPr>
          <a:xfrm>
            <a:off x="1542944" y="386443"/>
            <a:ext cx="6553200" cy="400110"/>
          </a:xfrm>
          <a:prstGeom prst="rect">
            <a:avLst/>
          </a:prstGeom>
          <a:noFill/>
        </p:spPr>
        <p:txBody>
          <a:bodyPr wrap="square" rtlCol="1">
            <a:spAutoFit/>
          </a:bodyPr>
          <a:lstStyle/>
          <a:p>
            <a:pPr algn="ctr"/>
            <a:r>
              <a:rPr lang="he-IL" sz="2000" dirty="0">
                <a:solidFill>
                  <a:srgbClr val="002060"/>
                </a:solidFill>
              </a:rPr>
              <a:t>חלק ג': שיתוף ודיון במליאה</a:t>
            </a:r>
            <a:endParaRPr lang="he-IL" sz="2000" b="1" dirty="0">
              <a:solidFill>
                <a:srgbClr val="002060"/>
              </a:solidFill>
            </a:endParaRPr>
          </a:p>
        </p:txBody>
      </p:sp>
    </p:spTree>
    <p:extLst>
      <p:ext uri="{BB962C8B-B14F-4D97-AF65-F5344CB8AC3E}">
        <p14:creationId xmlns:p14="http://schemas.microsoft.com/office/powerpoint/2010/main" val="125020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41007"/>
            <a:ext cx="9144000" cy="116992"/>
          </a:xfrm>
          <a:prstGeom prst="rect">
            <a:avLst/>
          </a:prstGeom>
          <a:blipFill>
            <a:blip r:embed="rId3" cstate="print"/>
            <a:stretch>
              <a:fillRect/>
            </a:stretch>
          </a:blipFill>
        </p:spPr>
        <p:txBody>
          <a:bodyPr wrap="square" lIns="0" tIns="0" rIns="0" bIns="0" rtlCol="0"/>
          <a:lstStyle/>
          <a:p>
            <a:endParaRPr/>
          </a:p>
        </p:txBody>
      </p:sp>
      <p:sp>
        <p:nvSpPr>
          <p:cNvPr id="28" name="object 28"/>
          <p:cNvSpPr txBox="1">
            <a:spLocks noGrp="1"/>
          </p:cNvSpPr>
          <p:nvPr>
            <p:ph type="sldNum" sz="quarter" idx="12"/>
          </p:nvPr>
        </p:nvSpPr>
        <p:spPr>
          <a:prstGeom prst="rect">
            <a:avLst/>
          </a:prstGeom>
        </p:spPr>
        <p:txBody>
          <a:bodyPr vert="horz" wrap="square" lIns="0" tIns="0" rIns="0" bIns="0" rtlCol="0">
            <a:spAutoFit/>
          </a:bodyPr>
          <a:lstStyle/>
          <a:p>
            <a:pPr marL="25400">
              <a:lnSpc>
                <a:spcPct val="100000"/>
              </a:lnSpc>
            </a:pPr>
            <a:fld id="{81D60167-4931-47E6-BA6A-407CBD079E47}" type="slidenum">
              <a:rPr spc="-30" dirty="0"/>
              <a:t>17</a:t>
            </a:fld>
            <a:endParaRPr spc="-30" dirty="0"/>
          </a:p>
        </p:txBody>
      </p:sp>
      <p:sp>
        <p:nvSpPr>
          <p:cNvPr id="7" name="object 7"/>
          <p:cNvSpPr txBox="1"/>
          <p:nvPr/>
        </p:nvSpPr>
        <p:spPr>
          <a:xfrm>
            <a:off x="731916" y="1553921"/>
            <a:ext cx="7783434" cy="923330"/>
          </a:xfrm>
          <a:prstGeom prst="rect">
            <a:avLst/>
          </a:prstGeom>
        </p:spPr>
        <p:txBody>
          <a:bodyPr vert="horz" wrap="square" lIns="0" tIns="0" rIns="0" bIns="0" rtlCol="0">
            <a:spAutoFit/>
          </a:bodyPr>
          <a:lstStyle/>
          <a:p>
            <a:r>
              <a:rPr lang="he-IL" sz="2000" b="1" dirty="0">
                <a:solidFill>
                  <a:srgbClr val="1A3662"/>
                </a:solidFill>
              </a:rPr>
              <a:t>תקופות משבריות, כמו משבר הקורונה והמשבר הפוליטי המתמשך, מעצימות מתחים בין קבוצות שונות ויכולות להתאפיין בשיח מקוטב ושלילי שניתקל בו – ברשתות, בשדה הפוליטי, במרחב הציבורי ובתקשורת. </a:t>
            </a:r>
          </a:p>
        </p:txBody>
      </p:sp>
      <p:sp>
        <p:nvSpPr>
          <p:cNvPr id="30" name="object 19"/>
          <p:cNvSpPr txBox="1">
            <a:spLocks/>
          </p:cNvSpPr>
          <p:nvPr/>
        </p:nvSpPr>
        <p:spPr>
          <a:xfrm>
            <a:off x="1371600" y="381000"/>
            <a:ext cx="7344286" cy="356829"/>
          </a:xfrm>
          <a:prstGeom prst="rect">
            <a:avLst/>
          </a:prstGeom>
        </p:spPr>
        <p:txBody>
          <a:bodyPr vert="horz" wrap="square" lIns="0" tIns="0" rIns="0" bIns="0" rtlCol="0">
            <a:spAutoFit/>
          </a:bodyPr>
          <a:lstStyle>
            <a:lvl1pPr>
              <a:defRPr sz="2400" b="0" i="0">
                <a:solidFill>
                  <a:srgbClr val="1A3662"/>
                </a:solidFill>
                <a:latin typeface="FbSpacer Regular"/>
                <a:ea typeface="+mj-ea"/>
                <a:cs typeface="FbSpacer Regular"/>
              </a:defRPr>
            </a:lvl1pPr>
          </a:lstStyle>
          <a:p>
            <a:pPr marL="5275263" indent="-5275263" algn="r" rtl="1">
              <a:lnSpc>
                <a:spcPts val="2865"/>
              </a:lnSpc>
            </a:pPr>
            <a:r>
              <a:rPr lang="he-IL" b="1" kern="0" spc="10" dirty="0">
                <a:latin typeface="Heebo Light" panose="00000400000000000000" pitchFamily="2" charset="-79"/>
                <a:cs typeface="+mn-cs"/>
              </a:rPr>
              <a:t>סיכום השיעור</a:t>
            </a:r>
            <a:endParaRPr lang="he-IL" sz="1700" b="1" kern="0" dirty="0">
              <a:latin typeface="Heebo" panose="00000500000000000000" pitchFamily="2" charset="-79"/>
              <a:cs typeface="+mn-cs"/>
            </a:endParaRPr>
          </a:p>
        </p:txBody>
      </p:sp>
      <p:pic>
        <p:nvPicPr>
          <p:cNvPr id="12" name="תמונה 1">
            <a:extLst>
              <a:ext uri="{FF2B5EF4-FFF2-40B4-BE49-F238E27FC236}">
                <a16:creationId xmlns:a16="http://schemas.microsoft.com/office/drawing/2014/main" id="{AF8F6DEC-0F0B-4064-AC49-7B9E328EA6CF}"/>
              </a:ext>
            </a:extLst>
          </p:cNvPr>
          <p:cNvPicPr/>
          <p:nvPr/>
        </p:nvPicPr>
        <p:blipFill rotWithShape="1">
          <a:blip r:embed="rId4"/>
          <a:srcRect l="8153" t="14608" r="58749" b="60583"/>
          <a:stretch/>
        </p:blipFill>
        <p:spPr bwMode="auto">
          <a:xfrm>
            <a:off x="731916" y="2743200"/>
            <a:ext cx="7783434" cy="3578423"/>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DE3E5FB3-0E4E-4C5A-930A-367C42C962B8}"/>
              </a:ext>
            </a:extLst>
          </p:cNvPr>
          <p:cNvSpPr txBox="1"/>
          <p:nvPr/>
        </p:nvSpPr>
        <p:spPr>
          <a:xfrm>
            <a:off x="3714750" y="6321623"/>
            <a:ext cx="4800600" cy="307777"/>
          </a:xfrm>
          <a:prstGeom prst="rect">
            <a:avLst/>
          </a:prstGeom>
          <a:noFill/>
        </p:spPr>
        <p:txBody>
          <a:bodyPr wrap="square" rtlCol="0">
            <a:spAutoFit/>
          </a:bodyPr>
          <a:lstStyle/>
          <a:p>
            <a:r>
              <a:rPr lang="he-IL" sz="1400" dirty="0">
                <a:solidFill>
                  <a:srgbClr val="1A3662"/>
                </a:solidFill>
              </a:rPr>
              <a:t>* מתוך מדד השנאה (</a:t>
            </a:r>
            <a:r>
              <a:rPr lang="en-US" sz="1400" dirty="0">
                <a:solidFill>
                  <a:srgbClr val="1A3662"/>
                </a:solidFill>
              </a:rPr>
              <a:t>(www.hasata.berl.org.il</a:t>
            </a:r>
          </a:p>
        </p:txBody>
      </p:sp>
    </p:spTree>
    <p:extLst>
      <p:ext uri="{BB962C8B-B14F-4D97-AF65-F5344CB8AC3E}">
        <p14:creationId xmlns:p14="http://schemas.microsoft.com/office/powerpoint/2010/main" val="3045554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41007"/>
            <a:ext cx="9144000" cy="116992"/>
          </a:xfrm>
          <a:prstGeom prst="rect">
            <a:avLst/>
          </a:prstGeom>
          <a:blipFill>
            <a:blip r:embed="rId3" cstate="print"/>
            <a:stretch>
              <a:fillRect/>
            </a:stretch>
          </a:blipFill>
        </p:spPr>
        <p:txBody>
          <a:bodyPr wrap="square" lIns="0" tIns="0" rIns="0" bIns="0" rtlCol="0"/>
          <a:lstStyle/>
          <a:p>
            <a:endParaRPr/>
          </a:p>
        </p:txBody>
      </p:sp>
      <p:sp>
        <p:nvSpPr>
          <p:cNvPr id="28" name="object 28"/>
          <p:cNvSpPr txBox="1">
            <a:spLocks noGrp="1"/>
          </p:cNvSpPr>
          <p:nvPr>
            <p:ph type="sldNum" sz="quarter" idx="12"/>
          </p:nvPr>
        </p:nvSpPr>
        <p:spPr>
          <a:prstGeom prst="rect">
            <a:avLst/>
          </a:prstGeom>
        </p:spPr>
        <p:txBody>
          <a:bodyPr vert="horz" wrap="square" lIns="0" tIns="0" rIns="0" bIns="0" rtlCol="0">
            <a:spAutoFit/>
          </a:bodyPr>
          <a:lstStyle/>
          <a:p>
            <a:pPr marL="25400">
              <a:lnSpc>
                <a:spcPct val="100000"/>
              </a:lnSpc>
            </a:pPr>
            <a:fld id="{81D60167-4931-47E6-BA6A-407CBD079E47}" type="slidenum">
              <a:rPr spc="-30" dirty="0"/>
              <a:t>18</a:t>
            </a:fld>
            <a:endParaRPr spc="-30" dirty="0"/>
          </a:p>
        </p:txBody>
      </p:sp>
      <p:sp>
        <p:nvSpPr>
          <p:cNvPr id="7" name="object 7"/>
          <p:cNvSpPr txBox="1"/>
          <p:nvPr/>
        </p:nvSpPr>
        <p:spPr>
          <a:xfrm>
            <a:off x="522366" y="2078731"/>
            <a:ext cx="8099268" cy="1538883"/>
          </a:xfrm>
          <a:prstGeom prst="rect">
            <a:avLst/>
          </a:prstGeom>
        </p:spPr>
        <p:txBody>
          <a:bodyPr vert="horz" wrap="square" lIns="0" tIns="0" rIns="0" bIns="0" rtlCol="0">
            <a:spAutoFit/>
          </a:bodyPr>
          <a:lstStyle/>
          <a:p>
            <a:r>
              <a:rPr lang="he-IL" sz="2000" b="1" dirty="0">
                <a:solidFill>
                  <a:srgbClr val="1A3662"/>
                </a:solidFill>
              </a:rPr>
              <a:t>בתקופות כאלה חשוב במיוחד להתבונן, לחקור, ולצבור מידע שמאפשר לנו ללמוד על הסוגייה החברתית או הקבוצה החברתית מנקודות מבט שונות ולהבין את מורכבותה. </a:t>
            </a:r>
          </a:p>
          <a:p>
            <a:endParaRPr lang="he-IL" sz="2000" b="1" dirty="0">
              <a:solidFill>
                <a:srgbClr val="1A3662"/>
              </a:solidFill>
            </a:endParaRPr>
          </a:p>
          <a:p>
            <a:r>
              <a:rPr lang="he-IL" sz="2000" dirty="0">
                <a:solidFill>
                  <a:srgbClr val="1A3662"/>
                </a:solidFill>
              </a:rPr>
              <a:t>את המידע שאנו מקבלים צריך לקבל תוך חשיבה ביקורתית, ולשאול את עצמנו:</a:t>
            </a:r>
          </a:p>
        </p:txBody>
      </p:sp>
      <p:sp>
        <p:nvSpPr>
          <p:cNvPr id="30" name="object 19"/>
          <p:cNvSpPr txBox="1">
            <a:spLocks/>
          </p:cNvSpPr>
          <p:nvPr/>
        </p:nvSpPr>
        <p:spPr>
          <a:xfrm>
            <a:off x="1371600" y="381000"/>
            <a:ext cx="7250034" cy="706027"/>
          </a:xfrm>
          <a:prstGeom prst="rect">
            <a:avLst/>
          </a:prstGeom>
        </p:spPr>
        <p:txBody>
          <a:bodyPr vert="horz" wrap="square" lIns="0" tIns="0" rIns="0" bIns="0" rtlCol="0">
            <a:spAutoFit/>
          </a:bodyPr>
          <a:lstStyle>
            <a:lvl1pPr>
              <a:defRPr sz="2400" b="0" i="0">
                <a:solidFill>
                  <a:srgbClr val="1A3662"/>
                </a:solidFill>
                <a:latin typeface="FbSpacer Regular"/>
                <a:ea typeface="+mj-ea"/>
                <a:cs typeface="FbSpacer Regular"/>
              </a:defRPr>
            </a:lvl1pPr>
          </a:lstStyle>
          <a:p>
            <a:pPr marL="5275263" indent="-5275263" algn="r" rtl="1">
              <a:lnSpc>
                <a:spcPts val="2865"/>
              </a:lnSpc>
            </a:pPr>
            <a:r>
              <a:rPr lang="he-IL" b="1" kern="0" spc="10" dirty="0">
                <a:latin typeface="Heebo Light" panose="00000400000000000000" pitchFamily="2" charset="-79"/>
                <a:cs typeface="+mn-cs"/>
              </a:rPr>
              <a:t>סיכום השיעור</a:t>
            </a:r>
          </a:p>
          <a:p>
            <a:pPr marL="5275263" indent="-5275263" algn="r" rtl="1">
              <a:lnSpc>
                <a:spcPts val="2865"/>
              </a:lnSpc>
            </a:pPr>
            <a:endParaRPr lang="he-IL" sz="1700" kern="0" dirty="0">
              <a:latin typeface="Heebo" panose="00000500000000000000" pitchFamily="2" charset="-79"/>
              <a:cs typeface="+mn-cs"/>
            </a:endParaRPr>
          </a:p>
        </p:txBody>
      </p:sp>
      <p:grpSp>
        <p:nvGrpSpPr>
          <p:cNvPr id="6" name="Group 4">
            <a:extLst>
              <a:ext uri="{FF2B5EF4-FFF2-40B4-BE49-F238E27FC236}">
                <a16:creationId xmlns:a16="http://schemas.microsoft.com/office/drawing/2014/main" id="{B45715E3-338E-448B-BD5B-83F0C2429701}"/>
              </a:ext>
            </a:extLst>
          </p:cNvPr>
          <p:cNvGrpSpPr>
            <a:grpSpLocks noChangeAspect="1"/>
          </p:cNvGrpSpPr>
          <p:nvPr/>
        </p:nvGrpSpPr>
        <p:grpSpPr bwMode="auto">
          <a:xfrm>
            <a:off x="885825" y="4102100"/>
            <a:ext cx="7724775" cy="2146300"/>
            <a:chOff x="447" y="1466"/>
            <a:chExt cx="4866" cy="1352"/>
          </a:xfrm>
        </p:grpSpPr>
        <p:sp>
          <p:nvSpPr>
            <p:cNvPr id="8" name="AutoShape 3">
              <a:extLst>
                <a:ext uri="{FF2B5EF4-FFF2-40B4-BE49-F238E27FC236}">
                  <a16:creationId xmlns:a16="http://schemas.microsoft.com/office/drawing/2014/main" id="{AC9A858F-E747-4307-92FE-A6EE4CD4C400}"/>
                </a:ext>
              </a:extLst>
            </p:cNvPr>
            <p:cNvSpPr>
              <a:spLocks noChangeAspect="1" noChangeArrowheads="1" noTextEdit="1"/>
            </p:cNvSpPr>
            <p:nvPr/>
          </p:nvSpPr>
          <p:spPr bwMode="auto">
            <a:xfrm>
              <a:off x="447" y="1466"/>
              <a:ext cx="4866" cy="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9" name="Freeform 5">
              <a:extLst>
                <a:ext uri="{FF2B5EF4-FFF2-40B4-BE49-F238E27FC236}">
                  <a16:creationId xmlns:a16="http://schemas.microsoft.com/office/drawing/2014/main" id="{3B5FE9EB-D90E-4B3E-8FD9-B1972633A659}"/>
                </a:ext>
              </a:extLst>
            </p:cNvPr>
            <p:cNvSpPr>
              <a:spLocks/>
            </p:cNvSpPr>
            <p:nvPr/>
          </p:nvSpPr>
          <p:spPr bwMode="auto">
            <a:xfrm>
              <a:off x="3967" y="1468"/>
              <a:ext cx="1344" cy="1350"/>
            </a:xfrm>
            <a:custGeom>
              <a:avLst/>
              <a:gdLst>
                <a:gd name="T0" fmla="*/ 671 w 671"/>
                <a:gd name="T1" fmla="*/ 336 h 672"/>
                <a:gd name="T2" fmla="*/ 335 w 671"/>
                <a:gd name="T3" fmla="*/ 0 h 672"/>
                <a:gd name="T4" fmla="*/ 0 w 671"/>
                <a:gd name="T5" fmla="*/ 336 h 672"/>
                <a:gd name="T6" fmla="*/ 45 w 671"/>
                <a:gd name="T7" fmla="*/ 504 h 672"/>
                <a:gd name="T8" fmla="*/ 45 w 671"/>
                <a:gd name="T9" fmla="*/ 504 h 672"/>
                <a:gd name="T10" fmla="*/ 335 w 671"/>
                <a:gd name="T11" fmla="*/ 671 h 672"/>
                <a:gd name="T12" fmla="*/ 334 w 671"/>
                <a:gd name="T13" fmla="*/ 672 h 672"/>
                <a:gd name="T14" fmla="*/ 335 w 671"/>
                <a:gd name="T15" fmla="*/ 672 h 672"/>
                <a:gd name="T16" fmla="*/ 671 w 671"/>
                <a:gd name="T17" fmla="*/ 336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1" h="672">
                  <a:moveTo>
                    <a:pt x="671" y="336"/>
                  </a:moveTo>
                  <a:cubicBezTo>
                    <a:pt x="671" y="150"/>
                    <a:pt x="521" y="0"/>
                    <a:pt x="335" y="0"/>
                  </a:cubicBezTo>
                  <a:cubicBezTo>
                    <a:pt x="150" y="0"/>
                    <a:pt x="0" y="150"/>
                    <a:pt x="0" y="336"/>
                  </a:cubicBezTo>
                  <a:cubicBezTo>
                    <a:pt x="0" y="397"/>
                    <a:pt x="16" y="455"/>
                    <a:pt x="45" y="504"/>
                  </a:cubicBezTo>
                  <a:cubicBezTo>
                    <a:pt x="45" y="504"/>
                    <a:pt x="45" y="504"/>
                    <a:pt x="45" y="504"/>
                  </a:cubicBezTo>
                  <a:cubicBezTo>
                    <a:pt x="335" y="671"/>
                    <a:pt x="335" y="671"/>
                    <a:pt x="335" y="671"/>
                  </a:cubicBezTo>
                  <a:cubicBezTo>
                    <a:pt x="335" y="671"/>
                    <a:pt x="335" y="671"/>
                    <a:pt x="334" y="672"/>
                  </a:cubicBezTo>
                  <a:cubicBezTo>
                    <a:pt x="335" y="672"/>
                    <a:pt x="335" y="672"/>
                    <a:pt x="335" y="672"/>
                  </a:cubicBezTo>
                  <a:cubicBezTo>
                    <a:pt x="521" y="672"/>
                    <a:pt x="671" y="521"/>
                    <a:pt x="671" y="336"/>
                  </a:cubicBezTo>
                </a:path>
              </a:pathLst>
            </a:custGeom>
            <a:gradFill flip="none" rotWithShape="1">
              <a:gsLst>
                <a:gs pos="0">
                  <a:srgbClr val="00A998">
                    <a:shade val="30000"/>
                    <a:satMod val="115000"/>
                  </a:srgbClr>
                </a:gs>
                <a:gs pos="21000">
                  <a:srgbClr val="00A998">
                    <a:shade val="67500"/>
                    <a:satMod val="115000"/>
                  </a:srgbClr>
                </a:gs>
                <a:gs pos="100000">
                  <a:srgbClr val="00A998">
                    <a:shade val="100000"/>
                    <a:satMod val="115000"/>
                  </a:srgbClr>
                </a:gs>
              </a:gsLst>
              <a:lin ang="162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0" name="Freeform 6">
              <a:extLst>
                <a:ext uri="{FF2B5EF4-FFF2-40B4-BE49-F238E27FC236}">
                  <a16:creationId xmlns:a16="http://schemas.microsoft.com/office/drawing/2014/main" id="{6A9B3F5B-8BF0-46AC-9B90-3075A02B1F71}"/>
                </a:ext>
              </a:extLst>
            </p:cNvPr>
            <p:cNvSpPr>
              <a:spLocks/>
            </p:cNvSpPr>
            <p:nvPr/>
          </p:nvSpPr>
          <p:spPr bwMode="auto">
            <a:xfrm>
              <a:off x="4057" y="2481"/>
              <a:ext cx="647" cy="335"/>
            </a:xfrm>
            <a:custGeom>
              <a:avLst/>
              <a:gdLst>
                <a:gd name="T0" fmla="*/ 0 w 323"/>
                <a:gd name="T1" fmla="*/ 0 h 167"/>
                <a:gd name="T2" fmla="*/ 290 w 323"/>
                <a:gd name="T3" fmla="*/ 167 h 167"/>
                <a:gd name="T4" fmla="*/ 232 w 323"/>
                <a:gd name="T5" fmla="*/ 42 h 167"/>
                <a:gd name="T6" fmla="*/ 67 w 323"/>
                <a:gd name="T7" fmla="*/ 15 h 167"/>
                <a:gd name="T8" fmla="*/ 0 w 323"/>
                <a:gd name="T9" fmla="*/ 0 h 167"/>
              </a:gdLst>
              <a:ahLst/>
              <a:cxnLst>
                <a:cxn ang="0">
                  <a:pos x="T0" y="T1"/>
                </a:cxn>
                <a:cxn ang="0">
                  <a:pos x="T2" y="T3"/>
                </a:cxn>
                <a:cxn ang="0">
                  <a:pos x="T4" y="T5"/>
                </a:cxn>
                <a:cxn ang="0">
                  <a:pos x="T6" y="T7"/>
                </a:cxn>
                <a:cxn ang="0">
                  <a:pos x="T8" y="T9"/>
                </a:cxn>
              </a:cxnLst>
              <a:rect l="0" t="0" r="r" b="b"/>
              <a:pathLst>
                <a:path w="323" h="167">
                  <a:moveTo>
                    <a:pt x="0" y="0"/>
                  </a:moveTo>
                  <a:cubicBezTo>
                    <a:pt x="290" y="167"/>
                    <a:pt x="290" y="167"/>
                    <a:pt x="290" y="167"/>
                  </a:cubicBezTo>
                  <a:cubicBezTo>
                    <a:pt x="290" y="167"/>
                    <a:pt x="323" y="72"/>
                    <a:pt x="232" y="42"/>
                  </a:cubicBezTo>
                  <a:cubicBezTo>
                    <a:pt x="186" y="27"/>
                    <a:pt x="113" y="18"/>
                    <a:pt x="67" y="15"/>
                  </a:cubicBezTo>
                  <a:cubicBezTo>
                    <a:pt x="22" y="12"/>
                    <a:pt x="0" y="0"/>
                    <a:pt x="0" y="0"/>
                  </a:cubicBezTo>
                </a:path>
              </a:pathLst>
            </a:custGeom>
            <a:solidFill>
              <a:srgbClr val="62C3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1" name="Freeform 7">
              <a:extLst>
                <a:ext uri="{FF2B5EF4-FFF2-40B4-BE49-F238E27FC236}">
                  <a16:creationId xmlns:a16="http://schemas.microsoft.com/office/drawing/2014/main" id="{7B0ADA9B-6D97-4E93-8228-CAC8844C290E}"/>
                </a:ext>
              </a:extLst>
            </p:cNvPr>
            <p:cNvSpPr>
              <a:spLocks/>
            </p:cNvSpPr>
            <p:nvPr/>
          </p:nvSpPr>
          <p:spPr bwMode="auto">
            <a:xfrm>
              <a:off x="2205" y="1468"/>
              <a:ext cx="1344" cy="1350"/>
            </a:xfrm>
            <a:custGeom>
              <a:avLst/>
              <a:gdLst>
                <a:gd name="T0" fmla="*/ 671 w 671"/>
                <a:gd name="T1" fmla="*/ 336 h 672"/>
                <a:gd name="T2" fmla="*/ 335 w 671"/>
                <a:gd name="T3" fmla="*/ 0 h 672"/>
                <a:gd name="T4" fmla="*/ 0 w 671"/>
                <a:gd name="T5" fmla="*/ 336 h 672"/>
                <a:gd name="T6" fmla="*/ 45 w 671"/>
                <a:gd name="T7" fmla="*/ 504 h 672"/>
                <a:gd name="T8" fmla="*/ 45 w 671"/>
                <a:gd name="T9" fmla="*/ 504 h 672"/>
                <a:gd name="T10" fmla="*/ 335 w 671"/>
                <a:gd name="T11" fmla="*/ 671 h 672"/>
                <a:gd name="T12" fmla="*/ 334 w 671"/>
                <a:gd name="T13" fmla="*/ 672 h 672"/>
                <a:gd name="T14" fmla="*/ 335 w 671"/>
                <a:gd name="T15" fmla="*/ 672 h 672"/>
                <a:gd name="T16" fmla="*/ 671 w 671"/>
                <a:gd name="T17" fmla="*/ 336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1" h="672">
                  <a:moveTo>
                    <a:pt x="671" y="336"/>
                  </a:moveTo>
                  <a:cubicBezTo>
                    <a:pt x="671" y="150"/>
                    <a:pt x="521" y="0"/>
                    <a:pt x="335" y="0"/>
                  </a:cubicBezTo>
                  <a:cubicBezTo>
                    <a:pt x="150" y="0"/>
                    <a:pt x="0" y="150"/>
                    <a:pt x="0" y="336"/>
                  </a:cubicBezTo>
                  <a:cubicBezTo>
                    <a:pt x="0" y="397"/>
                    <a:pt x="16" y="455"/>
                    <a:pt x="45" y="504"/>
                  </a:cubicBezTo>
                  <a:cubicBezTo>
                    <a:pt x="45" y="504"/>
                    <a:pt x="45" y="504"/>
                    <a:pt x="45" y="504"/>
                  </a:cubicBezTo>
                  <a:cubicBezTo>
                    <a:pt x="335" y="671"/>
                    <a:pt x="335" y="671"/>
                    <a:pt x="335" y="671"/>
                  </a:cubicBezTo>
                  <a:cubicBezTo>
                    <a:pt x="335" y="671"/>
                    <a:pt x="335" y="671"/>
                    <a:pt x="334" y="672"/>
                  </a:cubicBezTo>
                  <a:cubicBezTo>
                    <a:pt x="335" y="672"/>
                    <a:pt x="335" y="672"/>
                    <a:pt x="335" y="672"/>
                  </a:cubicBezTo>
                  <a:cubicBezTo>
                    <a:pt x="521" y="672"/>
                    <a:pt x="671" y="521"/>
                    <a:pt x="671" y="336"/>
                  </a:cubicBezTo>
                </a:path>
              </a:pathLst>
            </a:custGeom>
            <a:gradFill flip="none" rotWithShape="1">
              <a:gsLst>
                <a:gs pos="0">
                  <a:srgbClr val="A7315B">
                    <a:shade val="30000"/>
                    <a:satMod val="115000"/>
                  </a:srgbClr>
                </a:gs>
                <a:gs pos="17000">
                  <a:srgbClr val="A7315B">
                    <a:shade val="67500"/>
                    <a:satMod val="115000"/>
                  </a:srgbClr>
                </a:gs>
                <a:gs pos="72000">
                  <a:srgbClr val="A7315B">
                    <a:shade val="100000"/>
                    <a:satMod val="115000"/>
                  </a:srgbClr>
                </a:gs>
              </a:gsLst>
              <a:lin ang="162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12" name="Freeform 8">
              <a:extLst>
                <a:ext uri="{FF2B5EF4-FFF2-40B4-BE49-F238E27FC236}">
                  <a16:creationId xmlns:a16="http://schemas.microsoft.com/office/drawing/2014/main" id="{D594CF5E-AAC3-4F15-B8A6-BAAF3B871653}"/>
                </a:ext>
              </a:extLst>
            </p:cNvPr>
            <p:cNvSpPr>
              <a:spLocks/>
            </p:cNvSpPr>
            <p:nvPr/>
          </p:nvSpPr>
          <p:spPr bwMode="auto">
            <a:xfrm>
              <a:off x="2295" y="2481"/>
              <a:ext cx="647" cy="335"/>
            </a:xfrm>
            <a:custGeom>
              <a:avLst/>
              <a:gdLst>
                <a:gd name="T0" fmla="*/ 0 w 323"/>
                <a:gd name="T1" fmla="*/ 0 h 167"/>
                <a:gd name="T2" fmla="*/ 290 w 323"/>
                <a:gd name="T3" fmla="*/ 167 h 167"/>
                <a:gd name="T4" fmla="*/ 232 w 323"/>
                <a:gd name="T5" fmla="*/ 42 h 167"/>
                <a:gd name="T6" fmla="*/ 67 w 323"/>
                <a:gd name="T7" fmla="*/ 15 h 167"/>
                <a:gd name="T8" fmla="*/ 0 w 323"/>
                <a:gd name="T9" fmla="*/ 0 h 167"/>
              </a:gdLst>
              <a:ahLst/>
              <a:cxnLst>
                <a:cxn ang="0">
                  <a:pos x="T0" y="T1"/>
                </a:cxn>
                <a:cxn ang="0">
                  <a:pos x="T2" y="T3"/>
                </a:cxn>
                <a:cxn ang="0">
                  <a:pos x="T4" y="T5"/>
                </a:cxn>
                <a:cxn ang="0">
                  <a:pos x="T6" y="T7"/>
                </a:cxn>
                <a:cxn ang="0">
                  <a:pos x="T8" y="T9"/>
                </a:cxn>
              </a:cxnLst>
              <a:rect l="0" t="0" r="r" b="b"/>
              <a:pathLst>
                <a:path w="323" h="167">
                  <a:moveTo>
                    <a:pt x="0" y="0"/>
                  </a:moveTo>
                  <a:cubicBezTo>
                    <a:pt x="290" y="167"/>
                    <a:pt x="290" y="167"/>
                    <a:pt x="290" y="167"/>
                  </a:cubicBezTo>
                  <a:cubicBezTo>
                    <a:pt x="290" y="167"/>
                    <a:pt x="323" y="72"/>
                    <a:pt x="232" y="42"/>
                  </a:cubicBezTo>
                  <a:cubicBezTo>
                    <a:pt x="186" y="27"/>
                    <a:pt x="113" y="18"/>
                    <a:pt x="67" y="15"/>
                  </a:cubicBezTo>
                  <a:cubicBezTo>
                    <a:pt x="22" y="12"/>
                    <a:pt x="0" y="0"/>
                    <a:pt x="0" y="0"/>
                  </a:cubicBezTo>
                </a:path>
              </a:pathLst>
            </a:custGeom>
            <a:solidFill>
              <a:srgbClr val="C44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3" name="Freeform 9">
              <a:extLst>
                <a:ext uri="{FF2B5EF4-FFF2-40B4-BE49-F238E27FC236}">
                  <a16:creationId xmlns:a16="http://schemas.microsoft.com/office/drawing/2014/main" id="{74EC7F61-2619-4B0B-A435-9E8A72580088}"/>
                </a:ext>
              </a:extLst>
            </p:cNvPr>
            <p:cNvSpPr>
              <a:spLocks/>
            </p:cNvSpPr>
            <p:nvPr/>
          </p:nvSpPr>
          <p:spPr bwMode="auto">
            <a:xfrm>
              <a:off x="447" y="1468"/>
              <a:ext cx="1344" cy="1350"/>
            </a:xfrm>
            <a:custGeom>
              <a:avLst/>
              <a:gdLst>
                <a:gd name="T0" fmla="*/ 671 w 671"/>
                <a:gd name="T1" fmla="*/ 336 h 672"/>
                <a:gd name="T2" fmla="*/ 336 w 671"/>
                <a:gd name="T3" fmla="*/ 0 h 672"/>
                <a:gd name="T4" fmla="*/ 0 w 671"/>
                <a:gd name="T5" fmla="*/ 336 h 672"/>
                <a:gd name="T6" fmla="*/ 45 w 671"/>
                <a:gd name="T7" fmla="*/ 504 h 672"/>
                <a:gd name="T8" fmla="*/ 46 w 671"/>
                <a:gd name="T9" fmla="*/ 504 h 672"/>
                <a:gd name="T10" fmla="*/ 335 w 671"/>
                <a:gd name="T11" fmla="*/ 671 h 672"/>
                <a:gd name="T12" fmla="*/ 335 w 671"/>
                <a:gd name="T13" fmla="*/ 672 h 672"/>
                <a:gd name="T14" fmla="*/ 336 w 671"/>
                <a:gd name="T15" fmla="*/ 672 h 672"/>
                <a:gd name="T16" fmla="*/ 671 w 671"/>
                <a:gd name="T17" fmla="*/ 336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1" h="672">
                  <a:moveTo>
                    <a:pt x="671" y="336"/>
                  </a:moveTo>
                  <a:cubicBezTo>
                    <a:pt x="671" y="150"/>
                    <a:pt x="521" y="0"/>
                    <a:pt x="336" y="0"/>
                  </a:cubicBezTo>
                  <a:cubicBezTo>
                    <a:pt x="150" y="0"/>
                    <a:pt x="0" y="150"/>
                    <a:pt x="0" y="336"/>
                  </a:cubicBezTo>
                  <a:cubicBezTo>
                    <a:pt x="0" y="397"/>
                    <a:pt x="17" y="455"/>
                    <a:pt x="45" y="504"/>
                  </a:cubicBezTo>
                  <a:cubicBezTo>
                    <a:pt x="46" y="504"/>
                    <a:pt x="46" y="504"/>
                    <a:pt x="46" y="504"/>
                  </a:cubicBezTo>
                  <a:cubicBezTo>
                    <a:pt x="335" y="671"/>
                    <a:pt x="335" y="671"/>
                    <a:pt x="335" y="671"/>
                  </a:cubicBezTo>
                  <a:cubicBezTo>
                    <a:pt x="335" y="671"/>
                    <a:pt x="335" y="671"/>
                    <a:pt x="335" y="672"/>
                  </a:cubicBezTo>
                  <a:cubicBezTo>
                    <a:pt x="335" y="672"/>
                    <a:pt x="335" y="672"/>
                    <a:pt x="336" y="672"/>
                  </a:cubicBezTo>
                  <a:cubicBezTo>
                    <a:pt x="521" y="672"/>
                    <a:pt x="671" y="521"/>
                    <a:pt x="671" y="336"/>
                  </a:cubicBezTo>
                </a:path>
              </a:pathLst>
            </a:custGeom>
            <a:gradFill flip="none" rotWithShape="1">
              <a:gsLst>
                <a:gs pos="0">
                  <a:srgbClr val="1A6887">
                    <a:shade val="30000"/>
                    <a:satMod val="115000"/>
                  </a:srgbClr>
                </a:gs>
                <a:gs pos="19000">
                  <a:srgbClr val="1A6887">
                    <a:shade val="67500"/>
                    <a:satMod val="115000"/>
                  </a:srgbClr>
                </a:gs>
                <a:gs pos="66000">
                  <a:srgbClr val="1A6887">
                    <a:shade val="100000"/>
                    <a:satMod val="115000"/>
                  </a:srgbClr>
                </a:gs>
              </a:gsLst>
              <a:lin ang="162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4" name="Freeform 10">
              <a:extLst>
                <a:ext uri="{FF2B5EF4-FFF2-40B4-BE49-F238E27FC236}">
                  <a16:creationId xmlns:a16="http://schemas.microsoft.com/office/drawing/2014/main" id="{CE6C395E-E760-4B34-93B9-26581D47DED4}"/>
                </a:ext>
              </a:extLst>
            </p:cNvPr>
            <p:cNvSpPr>
              <a:spLocks/>
            </p:cNvSpPr>
            <p:nvPr/>
          </p:nvSpPr>
          <p:spPr bwMode="auto">
            <a:xfrm>
              <a:off x="539" y="2481"/>
              <a:ext cx="647" cy="335"/>
            </a:xfrm>
            <a:custGeom>
              <a:avLst/>
              <a:gdLst>
                <a:gd name="T0" fmla="*/ 0 w 323"/>
                <a:gd name="T1" fmla="*/ 0 h 167"/>
                <a:gd name="T2" fmla="*/ 289 w 323"/>
                <a:gd name="T3" fmla="*/ 167 h 167"/>
                <a:gd name="T4" fmla="*/ 231 w 323"/>
                <a:gd name="T5" fmla="*/ 42 h 167"/>
                <a:gd name="T6" fmla="*/ 67 w 323"/>
                <a:gd name="T7" fmla="*/ 15 h 167"/>
                <a:gd name="T8" fmla="*/ 0 w 323"/>
                <a:gd name="T9" fmla="*/ 0 h 167"/>
              </a:gdLst>
              <a:ahLst/>
              <a:cxnLst>
                <a:cxn ang="0">
                  <a:pos x="T0" y="T1"/>
                </a:cxn>
                <a:cxn ang="0">
                  <a:pos x="T2" y="T3"/>
                </a:cxn>
                <a:cxn ang="0">
                  <a:pos x="T4" y="T5"/>
                </a:cxn>
                <a:cxn ang="0">
                  <a:pos x="T6" y="T7"/>
                </a:cxn>
                <a:cxn ang="0">
                  <a:pos x="T8" y="T9"/>
                </a:cxn>
              </a:cxnLst>
              <a:rect l="0" t="0" r="r" b="b"/>
              <a:pathLst>
                <a:path w="323" h="167">
                  <a:moveTo>
                    <a:pt x="0" y="0"/>
                  </a:moveTo>
                  <a:cubicBezTo>
                    <a:pt x="289" y="167"/>
                    <a:pt x="289" y="167"/>
                    <a:pt x="289" y="167"/>
                  </a:cubicBezTo>
                  <a:cubicBezTo>
                    <a:pt x="289" y="167"/>
                    <a:pt x="323" y="72"/>
                    <a:pt x="231" y="42"/>
                  </a:cubicBezTo>
                  <a:cubicBezTo>
                    <a:pt x="186" y="27"/>
                    <a:pt x="112" y="18"/>
                    <a:pt x="67" y="15"/>
                  </a:cubicBezTo>
                  <a:cubicBezTo>
                    <a:pt x="21" y="12"/>
                    <a:pt x="0" y="0"/>
                    <a:pt x="0" y="0"/>
                  </a:cubicBezTo>
                </a:path>
              </a:pathLst>
            </a:custGeom>
            <a:solidFill>
              <a:srgbClr val="569B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
        <p:nvSpPr>
          <p:cNvPr id="15" name="מלבן 26">
            <a:extLst>
              <a:ext uri="{FF2B5EF4-FFF2-40B4-BE49-F238E27FC236}">
                <a16:creationId xmlns:a16="http://schemas.microsoft.com/office/drawing/2014/main" id="{32003102-FFB0-42A7-931C-08F3F209F075}"/>
              </a:ext>
            </a:extLst>
          </p:cNvPr>
          <p:cNvSpPr/>
          <p:nvPr/>
        </p:nvSpPr>
        <p:spPr>
          <a:xfrm>
            <a:off x="6523750" y="4729187"/>
            <a:ext cx="2033749" cy="900246"/>
          </a:xfrm>
          <a:prstGeom prst="rect">
            <a:avLst/>
          </a:prstGeom>
        </p:spPr>
        <p:txBody>
          <a:bodyPr wrap="square">
            <a:spAutoFit/>
          </a:bodyPr>
          <a:lstStyle/>
          <a:p>
            <a:pPr algn="ctr">
              <a:lnSpc>
                <a:spcPts val="2100"/>
              </a:lnSpc>
            </a:pPr>
            <a:r>
              <a:rPr lang="he-IL" sz="3100" spc="10" baseline="30000" dirty="0">
                <a:solidFill>
                  <a:schemeClr val="bg1"/>
                </a:solidFill>
                <a:latin typeface="Rubik Medium" panose="00000600000000000000" pitchFamily="2" charset="-79"/>
                <a:cs typeface="Rubik Medium" panose="00000600000000000000" pitchFamily="2" charset="-79"/>
              </a:rPr>
              <a:t>מי עומד מאחורי המידע? מה המניעים שלו?</a:t>
            </a:r>
          </a:p>
        </p:txBody>
      </p:sp>
      <p:sp>
        <p:nvSpPr>
          <p:cNvPr id="16" name="מלבן 36">
            <a:extLst>
              <a:ext uri="{FF2B5EF4-FFF2-40B4-BE49-F238E27FC236}">
                <a16:creationId xmlns:a16="http://schemas.microsoft.com/office/drawing/2014/main" id="{9790D2DF-4DB9-4C99-A32F-1895D41AFDCD}"/>
              </a:ext>
            </a:extLst>
          </p:cNvPr>
          <p:cNvSpPr/>
          <p:nvPr/>
        </p:nvSpPr>
        <p:spPr>
          <a:xfrm>
            <a:off x="3693399" y="4634163"/>
            <a:ext cx="2100102" cy="1169551"/>
          </a:xfrm>
          <a:prstGeom prst="rect">
            <a:avLst/>
          </a:prstGeom>
        </p:spPr>
        <p:txBody>
          <a:bodyPr wrap="square">
            <a:spAutoFit/>
          </a:bodyPr>
          <a:lstStyle/>
          <a:p>
            <a:pPr algn="ctr">
              <a:lnSpc>
                <a:spcPts val="2100"/>
              </a:lnSpc>
            </a:pPr>
            <a:r>
              <a:rPr lang="he-IL" sz="3100" spc="10" baseline="30000" dirty="0">
                <a:solidFill>
                  <a:schemeClr val="bg1"/>
                </a:solidFill>
                <a:latin typeface="Rubik Medium" panose="00000600000000000000" pitchFamily="2" charset="-79"/>
                <a:cs typeface="Rubik Medium" panose="00000600000000000000" pitchFamily="2" charset="-79"/>
              </a:rPr>
              <a:t>איזה קולות מיוצגים במידע? איזה קולות לא מיוצגים בו? </a:t>
            </a:r>
          </a:p>
        </p:txBody>
      </p:sp>
      <p:sp>
        <p:nvSpPr>
          <p:cNvPr id="17" name="TextBox 16">
            <a:extLst>
              <a:ext uri="{FF2B5EF4-FFF2-40B4-BE49-F238E27FC236}">
                <a16:creationId xmlns:a16="http://schemas.microsoft.com/office/drawing/2014/main" id="{298C86AA-FB76-4B81-A5F3-FF1E428D48D3}"/>
              </a:ext>
            </a:extLst>
          </p:cNvPr>
          <p:cNvSpPr txBox="1"/>
          <p:nvPr/>
        </p:nvSpPr>
        <p:spPr>
          <a:xfrm>
            <a:off x="1048624" y="4540464"/>
            <a:ext cx="1824038" cy="1438855"/>
          </a:xfrm>
          <a:prstGeom prst="rect">
            <a:avLst/>
          </a:prstGeom>
          <a:noFill/>
        </p:spPr>
        <p:txBody>
          <a:bodyPr wrap="square" rtlCol="1">
            <a:spAutoFit/>
          </a:bodyPr>
          <a:lstStyle/>
          <a:p>
            <a:pPr lvl="0" algn="ctr">
              <a:lnSpc>
                <a:spcPts val="2100"/>
              </a:lnSpc>
            </a:pPr>
            <a:r>
              <a:rPr lang="he-IL" sz="3100" spc="10" baseline="30000" dirty="0">
                <a:solidFill>
                  <a:prstClr val="white"/>
                </a:solidFill>
                <a:latin typeface="Rubik Medium" panose="00000600000000000000" pitchFamily="2" charset="-79"/>
                <a:cs typeface="Rubik Medium" panose="00000600000000000000" pitchFamily="2" charset="-79"/>
              </a:rPr>
              <a:t>האם מדובר בהבעת דעה או במידע שמגובה בנתונים ברורים?</a:t>
            </a:r>
          </a:p>
        </p:txBody>
      </p:sp>
    </p:spTree>
    <p:extLst>
      <p:ext uri="{BB962C8B-B14F-4D97-AF65-F5344CB8AC3E}">
        <p14:creationId xmlns:p14="http://schemas.microsoft.com/office/powerpoint/2010/main" val="1696506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63524" y="3614574"/>
            <a:ext cx="4017010" cy="523220"/>
          </a:xfrm>
          <a:prstGeom prst="rect">
            <a:avLst/>
          </a:prstGeom>
        </p:spPr>
        <p:txBody>
          <a:bodyPr vert="horz" wrap="square" lIns="0" tIns="0" rIns="0" bIns="0" rtlCol="0">
            <a:spAutoFit/>
          </a:bodyPr>
          <a:lstStyle/>
          <a:p>
            <a:pPr marL="12700" marR="0" lvl="0" indent="0" algn="r" defTabSz="914400" rtl="1" eaLnBrk="1" fontAlgn="auto" latinLnBrk="0" hangingPunct="1">
              <a:lnSpc>
                <a:spcPct val="100000"/>
              </a:lnSpc>
              <a:spcBef>
                <a:spcPts val="0"/>
              </a:spcBef>
              <a:spcAft>
                <a:spcPts val="0"/>
              </a:spcAft>
              <a:buClrTx/>
              <a:buSzTx/>
              <a:buFontTx/>
              <a:buNone/>
              <a:tabLst/>
              <a:defRPr/>
            </a:pPr>
            <a:r>
              <a:rPr kumimoji="0" lang="he-IL" sz="3400" b="0" i="0" u="none" strike="noStrike" kern="1200" cap="none" spc="15" normalizeH="0" baseline="0" noProof="0" dirty="0">
                <a:ln>
                  <a:noFill/>
                </a:ln>
                <a:solidFill>
                  <a:srgbClr val="1A3662"/>
                </a:solidFill>
                <a:effectLst/>
                <a:uLnTx/>
                <a:uFillTx/>
                <a:latin typeface="Rubik"/>
                <a:ea typeface="+mn-ea"/>
                <a:cs typeface="Rubik"/>
              </a:rPr>
              <a:t>להתראות בשיעור הבא!</a:t>
            </a:r>
            <a:endParaRPr kumimoji="0" sz="3400" b="0" i="0" u="none" strike="noStrike" kern="1200" cap="none" spc="0" normalizeH="0" baseline="0" noProof="0" dirty="0">
              <a:ln>
                <a:noFill/>
              </a:ln>
              <a:solidFill>
                <a:prstClr val="black"/>
              </a:solidFill>
              <a:effectLst/>
              <a:uLnTx/>
              <a:uFillTx/>
              <a:latin typeface="Rubik"/>
              <a:ea typeface="+mn-ea"/>
              <a:cs typeface="Rubi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3944AE-69B8-4DDD-A669-54D55DCAE9A8}"/>
              </a:ext>
            </a:extLst>
          </p:cNvPr>
          <p:cNvPicPr>
            <a:picLocks noChangeAspect="1"/>
          </p:cNvPicPr>
          <p:nvPr/>
        </p:nvPicPr>
        <p:blipFill>
          <a:blip r:embed="rId2"/>
          <a:stretch>
            <a:fillRect/>
          </a:stretch>
        </p:blipFill>
        <p:spPr>
          <a:xfrm>
            <a:off x="1" y="3960186"/>
            <a:ext cx="2590800" cy="2780274"/>
          </a:xfrm>
          <a:prstGeom prst="rect">
            <a:avLst/>
          </a:prstGeom>
        </p:spPr>
      </p:pic>
      <p:sp>
        <p:nvSpPr>
          <p:cNvPr id="5" name="TextBox 4">
            <a:extLst>
              <a:ext uri="{FF2B5EF4-FFF2-40B4-BE49-F238E27FC236}">
                <a16:creationId xmlns:a16="http://schemas.microsoft.com/office/drawing/2014/main" id="{E0328F0B-766F-4210-BA2C-C879C229BDAF}"/>
              </a:ext>
            </a:extLst>
          </p:cNvPr>
          <p:cNvSpPr txBox="1"/>
          <p:nvPr/>
        </p:nvSpPr>
        <p:spPr>
          <a:xfrm>
            <a:off x="914400" y="228600"/>
            <a:ext cx="7391400" cy="400110"/>
          </a:xfrm>
          <a:prstGeom prst="rect">
            <a:avLst/>
          </a:prstGeom>
          <a:noFill/>
        </p:spPr>
        <p:txBody>
          <a:bodyPr wrap="square" rtlCol="1">
            <a:spAutoFit/>
          </a:bodyPr>
          <a:lstStyle/>
          <a:p>
            <a:pPr algn="ctr"/>
            <a:r>
              <a:rPr lang="he-IL" sz="2000" b="1" dirty="0">
                <a:solidFill>
                  <a:srgbClr val="002060"/>
                </a:solidFill>
              </a:rPr>
              <a:t>הקדמה</a:t>
            </a:r>
            <a:endParaRPr lang="he-IL" sz="2000" dirty="0">
              <a:solidFill>
                <a:srgbClr val="002060"/>
              </a:solidFill>
            </a:endParaRPr>
          </a:p>
        </p:txBody>
      </p:sp>
      <p:pic>
        <p:nvPicPr>
          <p:cNvPr id="9" name="Picture 8" descr="A group of people standing in front of a crowd posing for the camera&#10;&#10;Description automatically generated">
            <a:extLst>
              <a:ext uri="{FF2B5EF4-FFF2-40B4-BE49-F238E27FC236}">
                <a16:creationId xmlns:a16="http://schemas.microsoft.com/office/drawing/2014/main" id="{8A5016F0-529C-4B7F-9E94-F9673E3FC3A2}"/>
              </a:ext>
            </a:extLst>
          </p:cNvPr>
          <p:cNvPicPr>
            <a:picLocks noChangeAspect="1"/>
          </p:cNvPicPr>
          <p:nvPr/>
        </p:nvPicPr>
        <p:blipFill rotWithShape="1">
          <a:blip r:embed="rId3">
            <a:extLst>
              <a:ext uri="{28A0092B-C50C-407E-A947-70E740481C1C}">
                <a14:useLocalDpi xmlns:a14="http://schemas.microsoft.com/office/drawing/2010/main" val="0"/>
              </a:ext>
            </a:extLst>
          </a:blip>
          <a:srcRect l="1" r="49367"/>
          <a:stretch/>
        </p:blipFill>
        <p:spPr>
          <a:xfrm>
            <a:off x="6781798" y="3961057"/>
            <a:ext cx="2362202" cy="2779403"/>
          </a:xfrm>
          <a:prstGeom prst="rect">
            <a:avLst/>
          </a:prstGeom>
        </p:spPr>
      </p:pic>
      <p:sp>
        <p:nvSpPr>
          <p:cNvPr id="11" name="TextBox 10">
            <a:extLst>
              <a:ext uri="{FF2B5EF4-FFF2-40B4-BE49-F238E27FC236}">
                <a16:creationId xmlns:a16="http://schemas.microsoft.com/office/drawing/2014/main" id="{C78C179C-54AC-438E-AEAF-2455C7DF9C0F}"/>
              </a:ext>
            </a:extLst>
          </p:cNvPr>
          <p:cNvSpPr txBox="1"/>
          <p:nvPr/>
        </p:nvSpPr>
        <p:spPr>
          <a:xfrm>
            <a:off x="3200399" y="4228045"/>
            <a:ext cx="2971801" cy="2246769"/>
          </a:xfrm>
          <a:prstGeom prst="rect">
            <a:avLst/>
          </a:prstGeom>
          <a:noFill/>
          <a:ln w="28575">
            <a:noFill/>
          </a:ln>
        </p:spPr>
        <p:txBody>
          <a:bodyPr wrap="square" rtlCol="1">
            <a:spAutoFit/>
          </a:bodyPr>
          <a:lstStyle/>
          <a:p>
            <a:pPr lvl="0" algn="ctr"/>
            <a:r>
              <a:rPr lang="he-IL" sz="2000" dirty="0">
                <a:solidFill>
                  <a:srgbClr val="002060"/>
                </a:solidFill>
              </a:rPr>
              <a:t>קבוצות חברתיות שונות בחברה הישראלית שמצאו עצמן במרכז השיח התקשורתי, הציבורי והפוליטי בשנה האחרונה, בצל הקורונה וגם בהקשרים נוספים. </a:t>
            </a:r>
            <a:endParaRPr lang="he-IL" dirty="0"/>
          </a:p>
        </p:txBody>
      </p:sp>
      <p:sp>
        <p:nvSpPr>
          <p:cNvPr id="2" name="מלבן 69">
            <a:extLst>
              <a:ext uri="{FF2B5EF4-FFF2-40B4-BE49-F238E27FC236}">
                <a16:creationId xmlns:a16="http://schemas.microsoft.com/office/drawing/2014/main" id="{292EA9A4-CD62-4338-940A-9BD2D9A95CD8}"/>
              </a:ext>
            </a:extLst>
          </p:cNvPr>
          <p:cNvSpPr/>
          <p:nvPr/>
        </p:nvSpPr>
        <p:spPr>
          <a:xfrm>
            <a:off x="8763000" y="6563420"/>
            <a:ext cx="380999" cy="215444"/>
          </a:xfrm>
          <a:prstGeom prst="rect">
            <a:avLst/>
          </a:prstGeom>
        </p:spPr>
        <p:txBody>
          <a:bodyPr wrap="square">
            <a:spAutoFit/>
          </a:bodyPr>
          <a:lstStyle/>
          <a:p>
            <a:pPr algn="l"/>
            <a:r>
              <a:rPr lang="en-US" sz="1200" i="0" u="none" strike="noStrike" baseline="30000" dirty="0">
                <a:solidFill>
                  <a:schemeClr val="bg1"/>
                </a:solidFill>
                <a:latin typeface="Rubik" panose="00000500000000000000" pitchFamily="2" charset="-79"/>
                <a:cs typeface="Rubik" panose="00000500000000000000" pitchFamily="2" charset="-79"/>
              </a:rPr>
              <a:t>EPA</a:t>
            </a:r>
            <a:endParaRPr lang="he-IL" sz="1200" i="0" u="none" strike="noStrike" baseline="30000" dirty="0">
              <a:solidFill>
                <a:schemeClr val="bg1"/>
              </a:solidFill>
              <a:latin typeface="Rubik" panose="00000500000000000000" pitchFamily="2" charset="-79"/>
              <a:cs typeface="Rubik" panose="00000500000000000000" pitchFamily="2" charset="-79"/>
            </a:endParaRPr>
          </a:p>
        </p:txBody>
      </p:sp>
      <p:pic>
        <p:nvPicPr>
          <p:cNvPr id="8" name="Picture 7" descr="A group of people standing in front of a building&#10;&#10;Description automatically generated">
            <a:extLst>
              <a:ext uri="{FF2B5EF4-FFF2-40B4-BE49-F238E27FC236}">
                <a16:creationId xmlns:a16="http://schemas.microsoft.com/office/drawing/2014/main" id="{A1D25FB9-523F-489A-AB5D-49B504C16C2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4026"/>
          <a:stretch/>
        </p:blipFill>
        <p:spPr>
          <a:xfrm>
            <a:off x="2577803" y="1209675"/>
            <a:ext cx="4203995" cy="2750511"/>
          </a:xfrm>
          <a:prstGeom prst="rect">
            <a:avLst/>
          </a:prstGeom>
        </p:spPr>
      </p:pic>
    </p:spTree>
    <p:extLst>
      <p:ext uri="{BB962C8B-B14F-4D97-AF65-F5344CB8AC3E}">
        <p14:creationId xmlns:p14="http://schemas.microsoft.com/office/powerpoint/2010/main" val="1344904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357D5ED-4007-4C9D-8AB3-27CB40249DE5}"/>
              </a:ext>
            </a:extLst>
          </p:cNvPr>
          <p:cNvSpPr txBox="1"/>
          <p:nvPr/>
        </p:nvSpPr>
        <p:spPr>
          <a:xfrm>
            <a:off x="914400" y="5305961"/>
            <a:ext cx="7315200" cy="707886"/>
          </a:xfrm>
          <a:prstGeom prst="rect">
            <a:avLst/>
          </a:prstGeom>
          <a:noFill/>
          <a:ln w="28575">
            <a:noFill/>
          </a:ln>
        </p:spPr>
        <p:txBody>
          <a:bodyPr wrap="square" rtlCol="1">
            <a:spAutoFit/>
          </a:bodyPr>
          <a:lstStyle/>
          <a:p>
            <a:pPr lvl="0" algn="ctr"/>
            <a:r>
              <a:rPr lang="he-IL" sz="2000" b="1" dirty="0">
                <a:solidFill>
                  <a:srgbClr val="002060"/>
                </a:solidFill>
              </a:rPr>
              <a:t>כעת פתחו את לוח </a:t>
            </a:r>
            <a:r>
              <a:rPr lang="he-IL" sz="2000" b="1" dirty="0" err="1">
                <a:solidFill>
                  <a:srgbClr val="002060"/>
                </a:solidFill>
              </a:rPr>
              <a:t>הפאדלט</a:t>
            </a:r>
            <a:r>
              <a:rPr lang="he-IL" sz="2000" b="1" dirty="0">
                <a:solidFill>
                  <a:srgbClr val="002060"/>
                </a:solidFill>
              </a:rPr>
              <a:t> (בקישור שנשלח אליכם) וכתבו את השאלות בעמודה המתאימה לכל קבוצה</a:t>
            </a:r>
            <a:endParaRPr lang="he-IL" b="1" dirty="0"/>
          </a:p>
        </p:txBody>
      </p:sp>
      <p:sp>
        <p:nvSpPr>
          <p:cNvPr id="9" name="TextBox 8">
            <a:extLst>
              <a:ext uri="{FF2B5EF4-FFF2-40B4-BE49-F238E27FC236}">
                <a16:creationId xmlns:a16="http://schemas.microsoft.com/office/drawing/2014/main" id="{EC098BDB-0A1A-4CAC-A247-1D35A3CCE26E}"/>
              </a:ext>
            </a:extLst>
          </p:cNvPr>
          <p:cNvSpPr txBox="1"/>
          <p:nvPr/>
        </p:nvSpPr>
        <p:spPr>
          <a:xfrm>
            <a:off x="914400" y="228600"/>
            <a:ext cx="7391400" cy="769441"/>
          </a:xfrm>
          <a:prstGeom prst="rect">
            <a:avLst/>
          </a:prstGeom>
          <a:noFill/>
        </p:spPr>
        <p:txBody>
          <a:bodyPr wrap="square" rtlCol="1">
            <a:spAutoFit/>
          </a:bodyPr>
          <a:lstStyle/>
          <a:p>
            <a:pPr algn="ctr"/>
            <a:r>
              <a:rPr lang="he-IL" sz="2000" dirty="0">
                <a:solidFill>
                  <a:srgbClr val="002060"/>
                </a:solidFill>
              </a:rPr>
              <a:t>חלק א': </a:t>
            </a:r>
            <a:r>
              <a:rPr lang="he-IL" sz="2000" b="1" dirty="0">
                <a:solidFill>
                  <a:srgbClr val="002060"/>
                </a:solidFill>
              </a:rPr>
              <a:t>'סליחה על השאלה' – חרדים, ערבים ומפגינים</a:t>
            </a:r>
          </a:p>
          <a:p>
            <a:pPr algn="ctr"/>
            <a:r>
              <a:rPr lang="he-IL" b="1" dirty="0">
                <a:solidFill>
                  <a:srgbClr val="1A6887"/>
                </a:solidFill>
              </a:rPr>
              <a:t>משימה 1</a:t>
            </a:r>
            <a:r>
              <a:rPr lang="he-IL" sz="2400" b="1" dirty="0">
                <a:solidFill>
                  <a:srgbClr val="1A6887"/>
                </a:solidFill>
              </a:rPr>
              <a:t> </a:t>
            </a:r>
          </a:p>
        </p:txBody>
      </p:sp>
      <p:sp>
        <p:nvSpPr>
          <p:cNvPr id="12" name="TextBox 11">
            <a:extLst>
              <a:ext uri="{FF2B5EF4-FFF2-40B4-BE49-F238E27FC236}">
                <a16:creationId xmlns:a16="http://schemas.microsoft.com/office/drawing/2014/main" id="{50FCDE29-A0C4-4688-A3D2-CF01C4FF1858}"/>
              </a:ext>
            </a:extLst>
          </p:cNvPr>
          <p:cNvSpPr txBox="1"/>
          <p:nvPr/>
        </p:nvSpPr>
        <p:spPr>
          <a:xfrm>
            <a:off x="5257800" y="2522041"/>
            <a:ext cx="3276601" cy="1631216"/>
          </a:xfrm>
          <a:prstGeom prst="rect">
            <a:avLst/>
          </a:prstGeom>
          <a:noFill/>
          <a:ln w="28575">
            <a:noFill/>
          </a:ln>
        </p:spPr>
        <p:txBody>
          <a:bodyPr wrap="square" rtlCol="1">
            <a:spAutoFit/>
          </a:bodyPr>
          <a:lstStyle/>
          <a:p>
            <a:pPr lvl="0"/>
            <a:r>
              <a:rPr lang="he-IL" sz="2000" dirty="0">
                <a:solidFill>
                  <a:srgbClr val="002060"/>
                </a:solidFill>
              </a:rPr>
              <a:t>חישבו על שאלה שהייתם רוצים לשאול כל אחת מהקבוצות - חרדים ערבים או מפגינים - ביחס להתנהלות שלהן בזמן משבר הקורונה...</a:t>
            </a:r>
            <a:endParaRPr lang="he-IL" dirty="0"/>
          </a:p>
        </p:txBody>
      </p:sp>
      <p:pic>
        <p:nvPicPr>
          <p:cNvPr id="4" name="Picture 3">
            <a:extLst>
              <a:ext uri="{FF2B5EF4-FFF2-40B4-BE49-F238E27FC236}">
                <a16:creationId xmlns:a16="http://schemas.microsoft.com/office/drawing/2014/main" id="{7EED3692-557F-4412-A27F-CD60AF9F87D3}"/>
              </a:ext>
            </a:extLst>
          </p:cNvPr>
          <p:cNvPicPr>
            <a:picLocks noChangeAspect="1"/>
          </p:cNvPicPr>
          <p:nvPr/>
        </p:nvPicPr>
        <p:blipFill>
          <a:blip r:embed="rId2"/>
          <a:stretch>
            <a:fillRect/>
          </a:stretch>
        </p:blipFill>
        <p:spPr>
          <a:xfrm>
            <a:off x="-6586" y="1752600"/>
            <a:ext cx="5188186" cy="3170098"/>
          </a:xfrm>
          <a:prstGeom prst="rect">
            <a:avLst/>
          </a:prstGeom>
        </p:spPr>
      </p:pic>
    </p:spTree>
    <p:extLst>
      <p:ext uri="{BB962C8B-B14F-4D97-AF65-F5344CB8AC3E}">
        <p14:creationId xmlns:p14="http://schemas.microsoft.com/office/powerpoint/2010/main" val="169403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C098BDB-0A1A-4CAC-A247-1D35A3CCE26E}"/>
              </a:ext>
            </a:extLst>
          </p:cNvPr>
          <p:cNvSpPr txBox="1"/>
          <p:nvPr/>
        </p:nvSpPr>
        <p:spPr>
          <a:xfrm>
            <a:off x="914400" y="76200"/>
            <a:ext cx="7391400" cy="1015663"/>
          </a:xfrm>
          <a:prstGeom prst="rect">
            <a:avLst/>
          </a:prstGeom>
          <a:noFill/>
        </p:spPr>
        <p:txBody>
          <a:bodyPr wrap="square" rtlCol="1">
            <a:spAutoFit/>
          </a:bodyPr>
          <a:lstStyle/>
          <a:p>
            <a:pPr algn="ctr"/>
            <a:r>
              <a:rPr lang="he-IL" sz="3600" dirty="0">
                <a:solidFill>
                  <a:srgbClr val="002060"/>
                </a:solidFill>
              </a:rPr>
              <a:t>/</a:t>
            </a:r>
            <a:r>
              <a:rPr lang="he-IL" sz="2000" dirty="0">
                <a:solidFill>
                  <a:srgbClr val="002060"/>
                </a:solidFill>
              </a:rPr>
              <a:t> חלק א': </a:t>
            </a:r>
            <a:r>
              <a:rPr lang="he-IL" sz="2000" b="1" dirty="0">
                <a:solidFill>
                  <a:srgbClr val="002060"/>
                </a:solidFill>
              </a:rPr>
              <a:t>'סליחה על השאלה' – חרדים, ערבים ומפגינים</a:t>
            </a:r>
          </a:p>
          <a:p>
            <a:pPr algn="ctr"/>
            <a:r>
              <a:rPr lang="he-IL" b="1" dirty="0">
                <a:solidFill>
                  <a:srgbClr val="1A6887"/>
                </a:solidFill>
              </a:rPr>
              <a:t>משימה 1</a:t>
            </a:r>
            <a:r>
              <a:rPr lang="he-IL" sz="2400" b="1" dirty="0">
                <a:solidFill>
                  <a:srgbClr val="1A6887"/>
                </a:solidFill>
              </a:rPr>
              <a:t> </a:t>
            </a:r>
          </a:p>
        </p:txBody>
      </p:sp>
      <p:sp>
        <p:nvSpPr>
          <p:cNvPr id="11" name="TextBox 10">
            <a:extLst>
              <a:ext uri="{FF2B5EF4-FFF2-40B4-BE49-F238E27FC236}">
                <a16:creationId xmlns:a16="http://schemas.microsoft.com/office/drawing/2014/main" id="{52DEA423-5169-49B5-B25D-F5A1E462300B}"/>
              </a:ext>
            </a:extLst>
          </p:cNvPr>
          <p:cNvSpPr txBox="1"/>
          <p:nvPr/>
        </p:nvSpPr>
        <p:spPr>
          <a:xfrm>
            <a:off x="5458968" y="2573951"/>
            <a:ext cx="3151632" cy="3477875"/>
          </a:xfrm>
          <a:prstGeom prst="rect">
            <a:avLst/>
          </a:prstGeom>
          <a:noFill/>
          <a:ln w="28575">
            <a:noFill/>
          </a:ln>
        </p:spPr>
        <p:txBody>
          <a:bodyPr wrap="square" rtlCol="1">
            <a:spAutoFit/>
          </a:bodyPr>
          <a:lstStyle/>
          <a:p>
            <a:pPr marL="342900" lvl="0" indent="-342900">
              <a:buFont typeface="Arial" panose="020B0604020202020204" pitchFamily="34" charset="0"/>
              <a:buChar char="•"/>
            </a:pPr>
            <a:r>
              <a:rPr lang="he-IL" sz="2000" dirty="0">
                <a:solidFill>
                  <a:srgbClr val="002060"/>
                </a:solidFill>
              </a:rPr>
              <a:t>מהן הנחות המוצא שלכם ביחס לכל קבוצה? </a:t>
            </a:r>
          </a:p>
          <a:p>
            <a:pPr marL="342900" lvl="0" indent="-342900">
              <a:buFont typeface="Arial" panose="020B0604020202020204" pitchFamily="34" charset="0"/>
              <a:buChar char="•"/>
            </a:pPr>
            <a:endParaRPr lang="he-IL" sz="2000" dirty="0">
              <a:solidFill>
                <a:srgbClr val="002060"/>
              </a:solidFill>
            </a:endParaRPr>
          </a:p>
          <a:p>
            <a:pPr marL="342900" lvl="0" indent="-342900">
              <a:buFont typeface="Arial" panose="020B0604020202020204" pitchFamily="34" charset="0"/>
              <a:buChar char="•"/>
            </a:pPr>
            <a:r>
              <a:rPr lang="he-IL" sz="2000" dirty="0">
                <a:solidFill>
                  <a:srgbClr val="002060"/>
                </a:solidFill>
              </a:rPr>
              <a:t>מה מקורות המידע עליו התבססתם בכתיבת השאלות?</a:t>
            </a:r>
          </a:p>
          <a:p>
            <a:pPr marL="342900" lvl="0" indent="-342900">
              <a:buFont typeface="Arial" panose="020B0604020202020204" pitchFamily="34" charset="0"/>
              <a:buChar char="•"/>
            </a:pPr>
            <a:endParaRPr lang="he-IL" sz="2000" dirty="0">
              <a:solidFill>
                <a:srgbClr val="002060"/>
              </a:solidFill>
            </a:endParaRPr>
          </a:p>
          <a:p>
            <a:pPr marL="342900" lvl="0" indent="-342900">
              <a:buFont typeface="Arial" panose="020B0604020202020204" pitchFamily="34" charset="0"/>
              <a:buChar char="•"/>
            </a:pPr>
            <a:r>
              <a:rPr lang="he-IL" sz="2000" dirty="0">
                <a:solidFill>
                  <a:srgbClr val="002060"/>
                </a:solidFill>
              </a:rPr>
              <a:t>האם יש לדעתכם סטריאוטיפים ודעות קדומות שמשתקפים מהשאלות?</a:t>
            </a:r>
          </a:p>
        </p:txBody>
      </p:sp>
      <p:sp>
        <p:nvSpPr>
          <p:cNvPr id="6" name="TextBox 5">
            <a:extLst>
              <a:ext uri="{FF2B5EF4-FFF2-40B4-BE49-F238E27FC236}">
                <a16:creationId xmlns:a16="http://schemas.microsoft.com/office/drawing/2014/main" id="{24EA6320-E228-4AFB-ADBB-B4CB4D4BEA40}"/>
              </a:ext>
            </a:extLst>
          </p:cNvPr>
          <p:cNvSpPr txBox="1"/>
          <p:nvPr/>
        </p:nvSpPr>
        <p:spPr>
          <a:xfrm>
            <a:off x="1494924" y="1905000"/>
            <a:ext cx="6154152" cy="400110"/>
          </a:xfrm>
          <a:prstGeom prst="rect">
            <a:avLst/>
          </a:prstGeom>
          <a:noFill/>
          <a:ln w="28575">
            <a:noFill/>
          </a:ln>
        </p:spPr>
        <p:txBody>
          <a:bodyPr wrap="square" rtlCol="1">
            <a:spAutoFit/>
          </a:bodyPr>
          <a:lstStyle/>
          <a:p>
            <a:pPr lvl="0" algn="ctr"/>
            <a:r>
              <a:rPr lang="he-IL" sz="2000" b="1" dirty="0">
                <a:solidFill>
                  <a:srgbClr val="002060"/>
                </a:solidFill>
              </a:rPr>
              <a:t>לאחר מעבר משותף על השאלות שנאספו </a:t>
            </a:r>
            <a:r>
              <a:rPr lang="he-IL" sz="2000" b="1" dirty="0" err="1">
                <a:solidFill>
                  <a:srgbClr val="002060"/>
                </a:solidFill>
              </a:rPr>
              <a:t>בפאדלט</a:t>
            </a:r>
            <a:r>
              <a:rPr lang="he-IL" sz="2000" b="1" dirty="0">
                <a:solidFill>
                  <a:srgbClr val="002060"/>
                </a:solidFill>
              </a:rPr>
              <a:t> חשבו:</a:t>
            </a:r>
          </a:p>
        </p:txBody>
      </p:sp>
      <p:pic>
        <p:nvPicPr>
          <p:cNvPr id="8" name="Picture 7">
            <a:extLst>
              <a:ext uri="{FF2B5EF4-FFF2-40B4-BE49-F238E27FC236}">
                <a16:creationId xmlns:a16="http://schemas.microsoft.com/office/drawing/2014/main" id="{67D0AC62-9364-44C9-BA58-EAF5B26BF247}"/>
              </a:ext>
            </a:extLst>
          </p:cNvPr>
          <p:cNvPicPr>
            <a:picLocks noChangeAspect="1"/>
          </p:cNvPicPr>
          <p:nvPr/>
        </p:nvPicPr>
        <p:blipFill>
          <a:blip r:embed="rId2"/>
          <a:stretch>
            <a:fillRect/>
          </a:stretch>
        </p:blipFill>
        <p:spPr>
          <a:xfrm>
            <a:off x="7649076" y="178046"/>
            <a:ext cx="798875" cy="405985"/>
          </a:xfrm>
          <a:prstGeom prst="rect">
            <a:avLst/>
          </a:prstGeom>
        </p:spPr>
      </p:pic>
      <p:pic>
        <p:nvPicPr>
          <p:cNvPr id="2" name="Picture 1">
            <a:extLst>
              <a:ext uri="{FF2B5EF4-FFF2-40B4-BE49-F238E27FC236}">
                <a16:creationId xmlns:a16="http://schemas.microsoft.com/office/drawing/2014/main" id="{0CB500DD-D598-47BA-885D-6FFE836FD53C}"/>
              </a:ext>
            </a:extLst>
          </p:cNvPr>
          <p:cNvPicPr>
            <a:picLocks noChangeAspect="1"/>
          </p:cNvPicPr>
          <p:nvPr/>
        </p:nvPicPr>
        <p:blipFill>
          <a:blip r:embed="rId3"/>
          <a:stretch>
            <a:fillRect/>
          </a:stretch>
        </p:blipFill>
        <p:spPr>
          <a:xfrm>
            <a:off x="-6586" y="2590800"/>
            <a:ext cx="5188186" cy="3170098"/>
          </a:xfrm>
          <a:prstGeom prst="rect">
            <a:avLst/>
          </a:prstGeom>
        </p:spPr>
      </p:pic>
    </p:spTree>
    <p:extLst>
      <p:ext uri="{BB962C8B-B14F-4D97-AF65-F5344CB8AC3E}">
        <p14:creationId xmlns:p14="http://schemas.microsoft.com/office/powerpoint/2010/main" val="1096045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2944" y="386443"/>
            <a:ext cx="6553200" cy="677108"/>
          </a:xfrm>
          <a:prstGeom prst="rect">
            <a:avLst/>
          </a:prstGeom>
          <a:noFill/>
        </p:spPr>
        <p:txBody>
          <a:bodyPr wrap="square" rtlCol="1">
            <a:spAutoFit/>
          </a:bodyPr>
          <a:lstStyle/>
          <a:p>
            <a:pPr algn="ctr"/>
            <a:r>
              <a:rPr lang="he-IL" sz="2000" dirty="0">
                <a:solidFill>
                  <a:srgbClr val="002060"/>
                </a:solidFill>
              </a:rPr>
              <a:t>חלק ב': עיון בכתבות בקבוצות קטנות</a:t>
            </a:r>
            <a:r>
              <a:rPr lang="he-IL" sz="2000" b="1" dirty="0">
                <a:solidFill>
                  <a:srgbClr val="002060"/>
                </a:solidFill>
              </a:rPr>
              <a:t> </a:t>
            </a:r>
          </a:p>
          <a:p>
            <a:pPr algn="ctr"/>
            <a:r>
              <a:rPr lang="he-IL" b="1" dirty="0">
                <a:solidFill>
                  <a:srgbClr val="1A6887"/>
                </a:solidFill>
              </a:rPr>
              <a:t>משימה 2</a:t>
            </a:r>
          </a:p>
        </p:txBody>
      </p:sp>
      <p:sp>
        <p:nvSpPr>
          <p:cNvPr id="3" name="TextBox 2"/>
          <p:cNvSpPr txBox="1"/>
          <p:nvPr/>
        </p:nvSpPr>
        <p:spPr>
          <a:xfrm>
            <a:off x="990600" y="1752600"/>
            <a:ext cx="7105544" cy="1015663"/>
          </a:xfrm>
          <a:prstGeom prst="rect">
            <a:avLst/>
          </a:prstGeom>
          <a:noFill/>
        </p:spPr>
        <p:txBody>
          <a:bodyPr wrap="square" rtlCol="1">
            <a:spAutoFit/>
          </a:bodyPr>
          <a:lstStyle/>
          <a:p>
            <a:pPr algn="ctr"/>
            <a:r>
              <a:rPr lang="he-IL" sz="2000" b="1" dirty="0">
                <a:solidFill>
                  <a:srgbClr val="002060"/>
                </a:solidFill>
              </a:rPr>
              <a:t>נתחלק לקבוצות בחדרים נפרדים, בכל חדר נתמקד בקבוצה חברתית אחרת (חרדים, ערבים ומפגינים), ונקרא ונצפה בכתבות שעוסקות באותה הקבוצה. </a:t>
            </a:r>
          </a:p>
        </p:txBody>
      </p:sp>
      <p:pic>
        <p:nvPicPr>
          <p:cNvPr id="4" name="Picture 4" descr="https://lh5.googleusercontent.com/ALvu9nbYEaZ-IiCXorhoQ5HMvpSynTa15OUoB-omTyuV0PkCc2i9FB4MHR4B9x1S49FsYj8xbAd55PPlbQ1RuJaHyKQBQU7oXyuwHsf1D3EyrFxK-1zsGHKHKRSg-a8_Ag5UV_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267797"/>
            <a:ext cx="715842"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614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2944" y="386443"/>
            <a:ext cx="6553200" cy="677108"/>
          </a:xfrm>
          <a:prstGeom prst="rect">
            <a:avLst/>
          </a:prstGeom>
          <a:noFill/>
        </p:spPr>
        <p:txBody>
          <a:bodyPr wrap="square" rtlCol="1">
            <a:spAutoFit/>
          </a:bodyPr>
          <a:lstStyle/>
          <a:p>
            <a:pPr algn="ctr"/>
            <a:r>
              <a:rPr lang="he-IL" sz="2000" dirty="0">
                <a:solidFill>
                  <a:srgbClr val="002060"/>
                </a:solidFill>
              </a:rPr>
              <a:t>חלק ב': עיון בכתבות בקבוצות קטנות</a:t>
            </a:r>
            <a:r>
              <a:rPr lang="he-IL" sz="2000" b="1" dirty="0">
                <a:solidFill>
                  <a:srgbClr val="002060"/>
                </a:solidFill>
              </a:rPr>
              <a:t> </a:t>
            </a:r>
          </a:p>
          <a:p>
            <a:pPr algn="ctr"/>
            <a:r>
              <a:rPr lang="he-IL" b="1" dirty="0">
                <a:solidFill>
                  <a:srgbClr val="1A6887"/>
                </a:solidFill>
              </a:rPr>
              <a:t>משימה 2</a:t>
            </a:r>
          </a:p>
        </p:txBody>
      </p:sp>
      <p:sp>
        <p:nvSpPr>
          <p:cNvPr id="3" name="TextBox 2"/>
          <p:cNvSpPr txBox="1"/>
          <p:nvPr/>
        </p:nvSpPr>
        <p:spPr>
          <a:xfrm>
            <a:off x="609600" y="1399212"/>
            <a:ext cx="7862369" cy="5632311"/>
          </a:xfrm>
          <a:prstGeom prst="rect">
            <a:avLst/>
          </a:prstGeom>
          <a:noFill/>
        </p:spPr>
        <p:txBody>
          <a:bodyPr wrap="square" rtlCol="1">
            <a:spAutoFit/>
          </a:bodyPr>
          <a:lstStyle/>
          <a:p>
            <a:r>
              <a:rPr lang="he-IL" sz="2000" b="1" dirty="0">
                <a:solidFill>
                  <a:srgbClr val="002060"/>
                </a:solidFill>
              </a:rPr>
              <a:t>החברה החרדית</a:t>
            </a:r>
          </a:p>
          <a:p>
            <a:pPr lvl="0"/>
            <a:r>
              <a:rPr lang="he-IL" sz="2000" dirty="0">
                <a:solidFill>
                  <a:srgbClr val="002060"/>
                </a:solidFill>
              </a:rPr>
              <a:t>מובאות לפניכם שלוש התייחסויות שונות של חרדים ביחס להתנהגות החברה החרדית בזמן </a:t>
            </a:r>
            <a:r>
              <a:rPr lang="he-IL" sz="2000" dirty="0" err="1">
                <a:solidFill>
                  <a:srgbClr val="002060"/>
                </a:solidFill>
              </a:rPr>
              <a:t>מגיפת</a:t>
            </a:r>
            <a:r>
              <a:rPr lang="he-IL" sz="2000" dirty="0">
                <a:solidFill>
                  <a:srgbClr val="002060"/>
                </a:solidFill>
              </a:rPr>
              <a:t> הקורונה. צפו בשלושת הקטעים וחישבו כל אחד לעצמו תוך כדי הצפייה: </a:t>
            </a:r>
          </a:p>
          <a:p>
            <a:pPr lvl="0"/>
            <a:endParaRPr lang="he-IL" sz="2000" dirty="0">
              <a:solidFill>
                <a:srgbClr val="002060"/>
              </a:solidFill>
            </a:endParaRPr>
          </a:p>
          <a:p>
            <a:pPr lvl="0"/>
            <a:r>
              <a:rPr lang="he-IL" sz="2000" dirty="0">
                <a:solidFill>
                  <a:srgbClr val="002060"/>
                </a:solidFill>
              </a:rPr>
              <a:t>האם המידע עונה באופן מסוים לשאלה שרשמתי </a:t>
            </a:r>
            <a:r>
              <a:rPr lang="he-IL" sz="2000" dirty="0" err="1">
                <a:solidFill>
                  <a:srgbClr val="002060"/>
                </a:solidFill>
              </a:rPr>
              <a:t>בפאדלט</a:t>
            </a:r>
            <a:r>
              <a:rPr lang="he-IL" sz="2000" dirty="0">
                <a:solidFill>
                  <a:srgbClr val="002060"/>
                </a:solidFill>
              </a:rPr>
              <a:t> בחלק הראשון של השיעור?</a:t>
            </a:r>
          </a:p>
          <a:p>
            <a:pPr lvl="0"/>
            <a:endParaRPr lang="he-IL" sz="2000" dirty="0">
              <a:solidFill>
                <a:srgbClr val="002060"/>
              </a:solidFill>
            </a:endParaRPr>
          </a:p>
          <a:p>
            <a:pPr lvl="0"/>
            <a:r>
              <a:rPr lang="he-IL" sz="2000" dirty="0">
                <a:solidFill>
                  <a:srgbClr val="002060"/>
                </a:solidFill>
              </a:rPr>
              <a:t>האם המידע תומך או סותר את האופן שבו תפסתי את קבוצת החרדים? </a:t>
            </a:r>
          </a:p>
          <a:p>
            <a:pPr lvl="0"/>
            <a:endParaRPr lang="he-IL" sz="2000" dirty="0">
              <a:solidFill>
                <a:srgbClr val="002060"/>
              </a:solidFill>
            </a:endParaRPr>
          </a:p>
          <a:p>
            <a:pPr lvl="0"/>
            <a:r>
              <a:rPr lang="he-IL" sz="2000" dirty="0">
                <a:solidFill>
                  <a:srgbClr val="002060"/>
                </a:solidFill>
              </a:rPr>
              <a:t>איזה תובנות חדשות עולות אצלי מהצפייה? לגבי התנהלות החברה החרדית והסיקור התקשורתי שלה? </a:t>
            </a:r>
          </a:p>
          <a:p>
            <a:pPr lvl="0"/>
            <a:endParaRPr lang="he-IL" sz="2000" dirty="0">
              <a:solidFill>
                <a:srgbClr val="002060"/>
              </a:solidFill>
            </a:endParaRPr>
          </a:p>
          <a:p>
            <a:pPr lvl="0"/>
            <a:r>
              <a:rPr lang="he-IL" sz="2000" dirty="0">
                <a:solidFill>
                  <a:srgbClr val="002060"/>
                </a:solidFill>
              </a:rPr>
              <a:t>אלו שאלות חדשות עולות בעקבות הצפייה?</a:t>
            </a:r>
          </a:p>
          <a:p>
            <a:pPr lvl="0"/>
            <a:endParaRPr lang="he-IL" sz="2000" dirty="0">
              <a:solidFill>
                <a:srgbClr val="002060"/>
              </a:solidFill>
            </a:endParaRPr>
          </a:p>
          <a:p>
            <a:pPr lvl="0"/>
            <a:r>
              <a:rPr lang="he-IL" sz="2000" b="1" dirty="0">
                <a:solidFill>
                  <a:srgbClr val="002060"/>
                </a:solidFill>
              </a:rPr>
              <a:t>לאחר שסיימתם לצפות בקטעים נהלו דיון בקבוצה סביב השאלות הללו. בחרו נציג/ה שיציגו בקצרה מול הכיתה את הסרטונים והדיון שקיימתם. </a:t>
            </a:r>
          </a:p>
          <a:p>
            <a:pPr lvl="0"/>
            <a:endParaRPr lang="he-IL" sz="2000" dirty="0">
              <a:solidFill>
                <a:srgbClr val="002060"/>
              </a:solidFill>
            </a:endParaRPr>
          </a:p>
        </p:txBody>
      </p:sp>
      <p:pic>
        <p:nvPicPr>
          <p:cNvPr id="4" name="Picture 4" descr="https://lh5.googleusercontent.com/ALvu9nbYEaZ-IiCXorhoQ5HMvpSynTa15OUoB-omTyuV0PkCc2i9FB4MHR4B9x1S49FsYj8xbAd55PPlbQ1RuJaHyKQBQU7oXyuwHsf1D3EyrFxK-1zsGHKHKRSg-a8_Ag5UV_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267797"/>
            <a:ext cx="715842" cy="457200"/>
          </a:xfrm>
          <a:prstGeom prst="rect">
            <a:avLst/>
          </a:prstGeom>
          <a:noFill/>
          <a:extLst>
            <a:ext uri="{909E8E84-426E-40DD-AFC4-6F175D3DCCD1}">
              <a14:hiddenFill xmlns:a14="http://schemas.microsoft.com/office/drawing/2010/main">
                <a:solidFill>
                  <a:srgbClr val="FFFFFF"/>
                </a:solidFill>
              </a14:hiddenFill>
            </a:ext>
          </a:extLst>
        </p:spPr>
      </p:pic>
      <p:sp>
        <p:nvSpPr>
          <p:cNvPr id="6" name="object 27"/>
          <p:cNvSpPr/>
          <p:nvPr/>
        </p:nvSpPr>
        <p:spPr>
          <a:xfrm>
            <a:off x="8458200" y="3048000"/>
            <a:ext cx="187960" cy="170815"/>
          </a:xfrm>
          <a:custGeom>
            <a:avLst/>
            <a:gdLst/>
            <a:ahLst/>
            <a:cxnLst/>
            <a:rect l="l" t="t" r="r" b="b"/>
            <a:pathLst>
              <a:path w="187959" h="170814">
                <a:moveTo>
                  <a:pt x="165956" y="0"/>
                </a:moveTo>
                <a:lnTo>
                  <a:pt x="156855" y="1063"/>
                </a:lnTo>
                <a:lnTo>
                  <a:pt x="140543" y="7883"/>
                </a:lnTo>
                <a:lnTo>
                  <a:pt x="23407" y="55400"/>
                </a:lnTo>
                <a:lnTo>
                  <a:pt x="15828" y="58565"/>
                </a:lnTo>
                <a:lnTo>
                  <a:pt x="4979" y="68212"/>
                </a:lnTo>
                <a:lnTo>
                  <a:pt x="0" y="86922"/>
                </a:lnTo>
                <a:lnTo>
                  <a:pt x="4267" y="96267"/>
                </a:lnTo>
                <a:lnTo>
                  <a:pt x="19397" y="103145"/>
                </a:lnTo>
                <a:lnTo>
                  <a:pt x="143038" y="167425"/>
                </a:lnTo>
                <a:lnTo>
                  <a:pt x="149215" y="170034"/>
                </a:lnTo>
                <a:lnTo>
                  <a:pt x="161284" y="170523"/>
                </a:lnTo>
                <a:lnTo>
                  <a:pt x="178714" y="163767"/>
                </a:lnTo>
                <a:lnTo>
                  <a:pt x="185999" y="155894"/>
                </a:lnTo>
                <a:lnTo>
                  <a:pt x="187584" y="141080"/>
                </a:lnTo>
                <a:lnTo>
                  <a:pt x="187945" y="58565"/>
                </a:lnTo>
                <a:lnTo>
                  <a:pt x="187890" y="35072"/>
                </a:lnTo>
                <a:lnTo>
                  <a:pt x="185290" y="19976"/>
                </a:lnTo>
                <a:lnTo>
                  <a:pt x="176941" y="6625"/>
                </a:lnTo>
                <a:lnTo>
                  <a:pt x="174081" y="4476"/>
                </a:lnTo>
                <a:lnTo>
                  <a:pt x="165956" y="0"/>
                </a:lnTo>
                <a:close/>
              </a:path>
            </a:pathLst>
          </a:custGeom>
          <a:solidFill>
            <a:srgbClr val="549E3C"/>
          </a:solidFill>
        </p:spPr>
        <p:txBody>
          <a:bodyPr wrap="square" lIns="0" tIns="0" rIns="0" bIns="0" rtlCol="0"/>
          <a:lstStyle/>
          <a:p>
            <a:endParaRPr sz="2800"/>
          </a:p>
        </p:txBody>
      </p:sp>
      <p:sp>
        <p:nvSpPr>
          <p:cNvPr id="7" name="object 27"/>
          <p:cNvSpPr/>
          <p:nvPr/>
        </p:nvSpPr>
        <p:spPr>
          <a:xfrm>
            <a:off x="8458200" y="3943985"/>
            <a:ext cx="187960" cy="170815"/>
          </a:xfrm>
          <a:custGeom>
            <a:avLst/>
            <a:gdLst/>
            <a:ahLst/>
            <a:cxnLst/>
            <a:rect l="l" t="t" r="r" b="b"/>
            <a:pathLst>
              <a:path w="187959" h="170814">
                <a:moveTo>
                  <a:pt x="165956" y="0"/>
                </a:moveTo>
                <a:lnTo>
                  <a:pt x="156855" y="1063"/>
                </a:lnTo>
                <a:lnTo>
                  <a:pt x="140543" y="7883"/>
                </a:lnTo>
                <a:lnTo>
                  <a:pt x="23407" y="55400"/>
                </a:lnTo>
                <a:lnTo>
                  <a:pt x="15828" y="58565"/>
                </a:lnTo>
                <a:lnTo>
                  <a:pt x="4979" y="68212"/>
                </a:lnTo>
                <a:lnTo>
                  <a:pt x="0" y="86922"/>
                </a:lnTo>
                <a:lnTo>
                  <a:pt x="4267" y="96267"/>
                </a:lnTo>
                <a:lnTo>
                  <a:pt x="19397" y="103145"/>
                </a:lnTo>
                <a:lnTo>
                  <a:pt x="143038" y="167425"/>
                </a:lnTo>
                <a:lnTo>
                  <a:pt x="149215" y="170034"/>
                </a:lnTo>
                <a:lnTo>
                  <a:pt x="161284" y="170523"/>
                </a:lnTo>
                <a:lnTo>
                  <a:pt x="178714" y="163767"/>
                </a:lnTo>
                <a:lnTo>
                  <a:pt x="185999" y="155894"/>
                </a:lnTo>
                <a:lnTo>
                  <a:pt x="187584" y="141080"/>
                </a:lnTo>
                <a:lnTo>
                  <a:pt x="187945" y="58565"/>
                </a:lnTo>
                <a:lnTo>
                  <a:pt x="187890" y="35072"/>
                </a:lnTo>
                <a:lnTo>
                  <a:pt x="185290" y="19976"/>
                </a:lnTo>
                <a:lnTo>
                  <a:pt x="176941" y="6625"/>
                </a:lnTo>
                <a:lnTo>
                  <a:pt x="174081" y="4476"/>
                </a:lnTo>
                <a:lnTo>
                  <a:pt x="165956" y="0"/>
                </a:lnTo>
                <a:close/>
              </a:path>
            </a:pathLst>
          </a:custGeom>
          <a:solidFill>
            <a:srgbClr val="549E3C"/>
          </a:solidFill>
        </p:spPr>
        <p:txBody>
          <a:bodyPr wrap="square" lIns="0" tIns="0" rIns="0" bIns="0" rtlCol="0"/>
          <a:lstStyle/>
          <a:p>
            <a:endParaRPr sz="2800"/>
          </a:p>
        </p:txBody>
      </p:sp>
      <p:sp>
        <p:nvSpPr>
          <p:cNvPr id="8" name="object 27"/>
          <p:cNvSpPr/>
          <p:nvPr/>
        </p:nvSpPr>
        <p:spPr>
          <a:xfrm>
            <a:off x="8458200" y="4553585"/>
            <a:ext cx="187960" cy="170815"/>
          </a:xfrm>
          <a:custGeom>
            <a:avLst/>
            <a:gdLst/>
            <a:ahLst/>
            <a:cxnLst/>
            <a:rect l="l" t="t" r="r" b="b"/>
            <a:pathLst>
              <a:path w="187959" h="170814">
                <a:moveTo>
                  <a:pt x="165956" y="0"/>
                </a:moveTo>
                <a:lnTo>
                  <a:pt x="156855" y="1063"/>
                </a:lnTo>
                <a:lnTo>
                  <a:pt x="140543" y="7883"/>
                </a:lnTo>
                <a:lnTo>
                  <a:pt x="23407" y="55400"/>
                </a:lnTo>
                <a:lnTo>
                  <a:pt x="15828" y="58565"/>
                </a:lnTo>
                <a:lnTo>
                  <a:pt x="4979" y="68212"/>
                </a:lnTo>
                <a:lnTo>
                  <a:pt x="0" y="86922"/>
                </a:lnTo>
                <a:lnTo>
                  <a:pt x="4267" y="96267"/>
                </a:lnTo>
                <a:lnTo>
                  <a:pt x="19397" y="103145"/>
                </a:lnTo>
                <a:lnTo>
                  <a:pt x="143038" y="167425"/>
                </a:lnTo>
                <a:lnTo>
                  <a:pt x="149215" y="170034"/>
                </a:lnTo>
                <a:lnTo>
                  <a:pt x="161284" y="170523"/>
                </a:lnTo>
                <a:lnTo>
                  <a:pt x="178714" y="163767"/>
                </a:lnTo>
                <a:lnTo>
                  <a:pt x="185999" y="155894"/>
                </a:lnTo>
                <a:lnTo>
                  <a:pt x="187584" y="141080"/>
                </a:lnTo>
                <a:lnTo>
                  <a:pt x="187945" y="58565"/>
                </a:lnTo>
                <a:lnTo>
                  <a:pt x="187890" y="35072"/>
                </a:lnTo>
                <a:lnTo>
                  <a:pt x="185290" y="19976"/>
                </a:lnTo>
                <a:lnTo>
                  <a:pt x="176941" y="6625"/>
                </a:lnTo>
                <a:lnTo>
                  <a:pt x="174081" y="4476"/>
                </a:lnTo>
                <a:lnTo>
                  <a:pt x="165956" y="0"/>
                </a:lnTo>
                <a:close/>
              </a:path>
            </a:pathLst>
          </a:custGeom>
          <a:solidFill>
            <a:srgbClr val="549E3C"/>
          </a:solidFill>
        </p:spPr>
        <p:txBody>
          <a:bodyPr wrap="square" lIns="0" tIns="0" rIns="0" bIns="0" rtlCol="0"/>
          <a:lstStyle/>
          <a:p>
            <a:endParaRPr sz="2800"/>
          </a:p>
        </p:txBody>
      </p:sp>
      <p:sp>
        <p:nvSpPr>
          <p:cNvPr id="5" name="object 27">
            <a:extLst>
              <a:ext uri="{FF2B5EF4-FFF2-40B4-BE49-F238E27FC236}">
                <a16:creationId xmlns:a16="http://schemas.microsoft.com/office/drawing/2014/main" id="{B56FA925-64EA-4761-950F-7D6E5AE2D244}"/>
              </a:ext>
            </a:extLst>
          </p:cNvPr>
          <p:cNvSpPr/>
          <p:nvPr/>
        </p:nvSpPr>
        <p:spPr>
          <a:xfrm>
            <a:off x="8458200" y="5467985"/>
            <a:ext cx="187960" cy="170815"/>
          </a:xfrm>
          <a:custGeom>
            <a:avLst/>
            <a:gdLst/>
            <a:ahLst/>
            <a:cxnLst/>
            <a:rect l="l" t="t" r="r" b="b"/>
            <a:pathLst>
              <a:path w="187959" h="170814">
                <a:moveTo>
                  <a:pt x="165956" y="0"/>
                </a:moveTo>
                <a:lnTo>
                  <a:pt x="156855" y="1063"/>
                </a:lnTo>
                <a:lnTo>
                  <a:pt x="140543" y="7883"/>
                </a:lnTo>
                <a:lnTo>
                  <a:pt x="23407" y="55400"/>
                </a:lnTo>
                <a:lnTo>
                  <a:pt x="15828" y="58565"/>
                </a:lnTo>
                <a:lnTo>
                  <a:pt x="4979" y="68212"/>
                </a:lnTo>
                <a:lnTo>
                  <a:pt x="0" y="86922"/>
                </a:lnTo>
                <a:lnTo>
                  <a:pt x="4267" y="96267"/>
                </a:lnTo>
                <a:lnTo>
                  <a:pt x="19397" y="103145"/>
                </a:lnTo>
                <a:lnTo>
                  <a:pt x="143038" y="167425"/>
                </a:lnTo>
                <a:lnTo>
                  <a:pt x="149215" y="170034"/>
                </a:lnTo>
                <a:lnTo>
                  <a:pt x="161284" y="170523"/>
                </a:lnTo>
                <a:lnTo>
                  <a:pt x="178714" y="163767"/>
                </a:lnTo>
                <a:lnTo>
                  <a:pt x="185999" y="155894"/>
                </a:lnTo>
                <a:lnTo>
                  <a:pt x="187584" y="141080"/>
                </a:lnTo>
                <a:lnTo>
                  <a:pt x="187945" y="58565"/>
                </a:lnTo>
                <a:lnTo>
                  <a:pt x="187890" y="35072"/>
                </a:lnTo>
                <a:lnTo>
                  <a:pt x="185290" y="19976"/>
                </a:lnTo>
                <a:lnTo>
                  <a:pt x="176941" y="6625"/>
                </a:lnTo>
                <a:lnTo>
                  <a:pt x="174081" y="4476"/>
                </a:lnTo>
                <a:lnTo>
                  <a:pt x="165956" y="0"/>
                </a:lnTo>
                <a:close/>
              </a:path>
            </a:pathLst>
          </a:custGeom>
          <a:solidFill>
            <a:srgbClr val="549E3C"/>
          </a:solidFill>
        </p:spPr>
        <p:txBody>
          <a:bodyPr wrap="square" lIns="0" tIns="0" rIns="0" bIns="0" rtlCol="0"/>
          <a:lstStyle/>
          <a:p>
            <a:endParaRPr sz="2800"/>
          </a:p>
        </p:txBody>
      </p:sp>
    </p:spTree>
    <p:extLst>
      <p:ext uri="{BB962C8B-B14F-4D97-AF65-F5344CB8AC3E}">
        <p14:creationId xmlns:p14="http://schemas.microsoft.com/office/powerpoint/2010/main" val="4195483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457200"/>
            <a:ext cx="5791200" cy="461665"/>
          </a:xfrm>
          <a:prstGeom prst="rect">
            <a:avLst/>
          </a:prstGeom>
          <a:noFill/>
        </p:spPr>
        <p:txBody>
          <a:bodyPr wrap="square" rtlCol="1">
            <a:spAutoFit/>
          </a:bodyPr>
          <a:lstStyle/>
          <a:p>
            <a:pPr algn="ctr"/>
            <a:r>
              <a:rPr lang="he-IL" sz="2400" b="1" dirty="0">
                <a:solidFill>
                  <a:srgbClr val="002060"/>
                </a:solidFill>
              </a:rPr>
              <a:t>החברה החרדית: כתבה מס' 1</a:t>
            </a:r>
          </a:p>
        </p:txBody>
      </p:sp>
      <p:pic>
        <p:nvPicPr>
          <p:cNvPr id="3" name="Online Media 2" title="החרדים התקהלו, החילונים התקהלו. את מי שונאים יותר?">
            <a:hlinkClick r:id="" action="ppaction://media"/>
            <a:extLst>
              <a:ext uri="{FF2B5EF4-FFF2-40B4-BE49-F238E27FC236}">
                <a16:creationId xmlns:a16="http://schemas.microsoft.com/office/drawing/2014/main" id="{5D3E62BC-5350-4E80-98F1-1EF98B14E122}"/>
              </a:ext>
            </a:extLst>
          </p:cNvPr>
          <p:cNvPicPr>
            <a:picLocks noRot="1" noChangeAspect="1"/>
          </p:cNvPicPr>
          <p:nvPr>
            <a:videoFile r:link="rId1"/>
          </p:nvPr>
        </p:nvPicPr>
        <p:blipFill>
          <a:blip r:embed="rId3"/>
          <a:stretch>
            <a:fillRect/>
          </a:stretch>
        </p:blipFill>
        <p:spPr>
          <a:xfrm>
            <a:off x="677333" y="1676400"/>
            <a:ext cx="7789333" cy="4381500"/>
          </a:xfrm>
          <a:prstGeom prst="rect">
            <a:avLst/>
          </a:prstGeom>
        </p:spPr>
      </p:pic>
    </p:spTree>
    <p:extLst>
      <p:ext uri="{BB962C8B-B14F-4D97-AF65-F5344CB8AC3E}">
        <p14:creationId xmlns:p14="http://schemas.microsoft.com/office/powerpoint/2010/main" val="188297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457200"/>
            <a:ext cx="5791200" cy="461665"/>
          </a:xfrm>
          <a:prstGeom prst="rect">
            <a:avLst/>
          </a:prstGeom>
          <a:noFill/>
        </p:spPr>
        <p:txBody>
          <a:bodyPr wrap="square" rtlCol="1">
            <a:spAutoFit/>
          </a:bodyPr>
          <a:lstStyle/>
          <a:p>
            <a:pPr algn="ctr"/>
            <a:r>
              <a:rPr lang="he-IL" sz="2400" b="1" dirty="0">
                <a:solidFill>
                  <a:srgbClr val="002060"/>
                </a:solidFill>
              </a:rPr>
              <a:t>החברה החרדית: </a:t>
            </a:r>
            <a:r>
              <a:rPr lang="he-IL" sz="2400" b="1" dirty="0" err="1">
                <a:solidFill>
                  <a:srgbClr val="002060"/>
                </a:solidFill>
              </a:rPr>
              <a:t>תבה</a:t>
            </a:r>
            <a:r>
              <a:rPr lang="he-IL" sz="2400" b="1" dirty="0">
                <a:solidFill>
                  <a:srgbClr val="002060"/>
                </a:solidFill>
              </a:rPr>
              <a:t> מס' 2</a:t>
            </a:r>
          </a:p>
        </p:txBody>
      </p:sp>
      <p:sp>
        <p:nvSpPr>
          <p:cNvPr id="3" name="TextBox 2"/>
          <p:cNvSpPr txBox="1"/>
          <p:nvPr/>
        </p:nvSpPr>
        <p:spPr>
          <a:xfrm>
            <a:off x="190500" y="2209800"/>
            <a:ext cx="8763000" cy="4401205"/>
          </a:xfrm>
          <a:prstGeom prst="rect">
            <a:avLst/>
          </a:prstGeom>
          <a:solidFill>
            <a:schemeClr val="bg1"/>
          </a:solidFill>
          <a:ln>
            <a:solidFill>
              <a:srgbClr val="1A3662"/>
            </a:solidFill>
          </a:ln>
        </p:spPr>
        <p:txBody>
          <a:bodyPr wrap="square" rtlCol="1">
            <a:spAutoFit/>
          </a:bodyPr>
          <a:lstStyle/>
          <a:p>
            <a:r>
              <a:rPr lang="he-IL" sz="1400" b="1" dirty="0">
                <a:effectLst/>
                <a:ea typeface="Calibri" panose="020F0502020204030204" pitchFamily="34" charset="0"/>
                <a:cs typeface="Rubik" panose="020B0604020202020204" charset="-79"/>
              </a:rPr>
              <a:t>פייני </a:t>
            </a:r>
            <a:r>
              <a:rPr lang="he-IL" sz="1400" b="1" dirty="0" err="1">
                <a:effectLst/>
                <a:ea typeface="Calibri" panose="020F0502020204030204" pitchFamily="34" charset="0"/>
                <a:cs typeface="Rubik" panose="020B0604020202020204" charset="-79"/>
              </a:rPr>
              <a:t>סוקניק</a:t>
            </a:r>
            <a:r>
              <a:rPr lang="he-IL" sz="1400" b="1" dirty="0">
                <a:effectLst/>
                <a:ea typeface="Calibri" panose="020F0502020204030204" pitchFamily="34" charset="0"/>
                <a:cs typeface="Rubik" panose="020B0604020202020204" charset="-79"/>
              </a:rPr>
              <a:t>, אמא חרדית: "חברותיי, אל תשלחו את הילדים ללימודים"</a:t>
            </a:r>
          </a:p>
          <a:p>
            <a:r>
              <a:rPr lang="he-IL" sz="1400" dirty="0"/>
              <a:t>זוהי פנייה ישירה </a:t>
            </a:r>
            <a:r>
              <a:rPr lang="he-IL" sz="1400" dirty="0" err="1"/>
              <a:t>לאמהות</a:t>
            </a:r>
            <a:r>
              <a:rPr lang="he-IL" sz="1400" dirty="0"/>
              <a:t> החרדיות – אנחנו, שלא רבים הם הטורחים לפנות אלינו. אנחנו שאמורות לקבל את ההנחיות של "סוגרים" ו"פותחים", ולומר אמן. כי מה אנחנו בסך הכול, כולה נשים שלא מבינות ובטח שלא אמורות להכריע בסוגיות שלמעלה מאיתנו. אבל בינינו, אנחנו הרי יודעות את האמת. כאשר קיבלנו לזרועותינו את הילדים שלנו אחרי תשעה חודשי היריון  ולידה, קיבלנו את האחריות לשלומם ולבריאותם. קיבלנו אחריות למצבם הרוחני והנפשי. קיבלנו אחריות לשמירת החיים לפי תורת החיים, ואנחנו לא יכולות לזלזל באחריות הזאת.</a:t>
            </a:r>
          </a:p>
          <a:p>
            <a:r>
              <a:rPr lang="he-IL" sz="1400" dirty="0"/>
              <a:t>נכון, קשה כשכולם בבית ואנחנו צריכות לעבוד. קשה כשיש מינימום תעסוקה (באין טלפונים חכמים, סרטים או מחשבים). קשה כשהלמידה מרחוק מתבצעת חצאי שעות בטלפון. גם הניתוק מהחברים, מהכיתה ובכלל איננו קל. כולנו רוצות לחזור לשגרה ולהצליח להתרכז ויאללה, שיחזרו כבר לבתי הספר </a:t>
            </a:r>
            <a:r>
              <a:rPr lang="he-IL" sz="1400" dirty="0" err="1"/>
              <a:t>ולחיידרים</a:t>
            </a:r>
            <a:r>
              <a:rPr lang="he-IL" sz="1400" dirty="0"/>
              <a:t>, ושיהיה לנו קצת שקט.</a:t>
            </a:r>
          </a:p>
          <a:p>
            <a:r>
              <a:rPr lang="he-IL" sz="1400" dirty="0"/>
              <a:t>אבל אחרי כל זה, זו פנייה אליכן, </a:t>
            </a:r>
            <a:r>
              <a:rPr lang="he-IL" sz="1400" dirty="0" err="1"/>
              <a:t>האמהות</a:t>
            </a:r>
            <a:r>
              <a:rPr lang="he-IL" sz="1400" dirty="0"/>
              <a:t>, שיודעות מה זו מגפה. שיודעות שאם לא שומרים על ההנחיות ולומדים בכיתות קטנות בצורה צפופה, סיכויי ההדבקה עולים בצורה משמעותית. ואתן יודעות שלשמור על בידוד בבתים – זה קשה עד בלתי אפשרי. </a:t>
            </a:r>
            <a:r>
              <a:rPr lang="he-IL" sz="1400" dirty="0">
                <a:effectLst/>
                <a:ea typeface="Calibri" panose="020F0502020204030204" pitchFamily="34" charset="0"/>
                <a:cs typeface="Rubik" panose="020B0604020202020204" charset="-79"/>
              </a:rPr>
              <a:t>אתן יודעות שבשכונות החרדיות - הדבקה "קטנה" עלולה להביא לחולים רבים. אתן מכירות את אלה שהחלימו מקורונה ועדיין לא התאוששו, ויודעות בדיוק כמוני שאנשים סביבנו נפטרו בגלל הקורונה, בגלל ההדבקה וחוסר השליטה. לכן אתן יודעות שצריך לעשות הכול כדי למנוע שוב עלייה בתחלואה, בתוך הבתים שלנו ובסביבתם.</a:t>
            </a:r>
            <a:endParaRPr lang="he-IL" sz="1400" dirty="0"/>
          </a:p>
          <a:p>
            <a:r>
              <a:rPr lang="he-IL" sz="1400" dirty="0">
                <a:effectLst/>
                <a:ea typeface="Calibri" panose="020F0502020204030204" pitchFamily="34" charset="0"/>
                <a:cs typeface="Rubik" panose="020B0604020202020204" charset="-79"/>
              </a:rPr>
              <a:t>יש לנו כוח, עם כל כמה שהוא נראה דל ומצומצם. יש לנו יכולת בחירה האם לשלוח את הילדים שלנו </a:t>
            </a:r>
            <a:r>
              <a:rPr lang="he-IL" sz="1400" dirty="0" err="1">
                <a:effectLst/>
                <a:ea typeface="Calibri" panose="020F0502020204030204" pitchFamily="34" charset="0"/>
                <a:cs typeface="Rubik" panose="020B0604020202020204" charset="-79"/>
              </a:rPr>
              <a:t>ל"חיידר</a:t>
            </a:r>
            <a:r>
              <a:rPr lang="he-IL" sz="1400" dirty="0">
                <a:effectLst/>
                <a:ea typeface="Calibri" panose="020F0502020204030204" pitchFamily="34" charset="0"/>
                <a:cs typeface="Rubik" panose="020B0604020202020204" charset="-79"/>
              </a:rPr>
              <a:t>" כשאנחנו עוצמות עיניים, אוטמות אוזניים ומתעלמות מהמידע. יש לנו יכולת להרים טלפון למורים, לרבנים ולמנהלים, ולברר בדיוק איך הילדים שלנו אמורים ללמוד כשחוזרים: עם קפסולות? עם שמירת מרחק? או עם צפצוף אחד גדול על הבריאות של כולנו.</a:t>
            </a:r>
          </a:p>
          <a:p>
            <a:r>
              <a:rPr lang="he-IL" sz="1400" dirty="0">
                <a:effectLst/>
                <a:ea typeface="Calibri" panose="020F0502020204030204" pitchFamily="34" charset="0"/>
                <a:cs typeface="Rubik" panose="020B0604020202020204" charset="-79"/>
              </a:rPr>
              <a:t>אם אתן מקבלות תשובות שמשביעות את רצונכן, אז קדימה: תורת חיים בצורה של שמירת חיים רק תסייע. אבל אם התשובות שאתן מקבלות מזלזלות בכן - ברצון שלכן לשמור על הבריאות של הסובבים אתכן, ובידיעה העמוקה שלכן לגבי "ונשמרתן מאוד לנפשותיכן", ובחיוב של ערבות ההדדית - אל תשלחו את הילדים שלכן.</a:t>
            </a:r>
          </a:p>
        </p:txBody>
      </p:sp>
      <p:pic>
        <p:nvPicPr>
          <p:cNvPr id="4" name="Picture 3">
            <a:extLst>
              <a:ext uri="{FF2B5EF4-FFF2-40B4-BE49-F238E27FC236}">
                <a16:creationId xmlns:a16="http://schemas.microsoft.com/office/drawing/2014/main" id="{0CB1C50C-8836-4413-B617-1020B3ABEE52}"/>
              </a:ext>
            </a:extLst>
          </p:cNvPr>
          <p:cNvPicPr>
            <a:picLocks noChangeAspect="1"/>
          </p:cNvPicPr>
          <p:nvPr/>
        </p:nvPicPr>
        <p:blipFill rotWithShape="1">
          <a:blip r:embed="rId2"/>
          <a:srcRect l="82854" b="66727"/>
          <a:stretch/>
        </p:blipFill>
        <p:spPr>
          <a:xfrm>
            <a:off x="7086600" y="1279096"/>
            <a:ext cx="1736802" cy="816911"/>
          </a:xfrm>
          <a:prstGeom prst="rect">
            <a:avLst/>
          </a:prstGeom>
        </p:spPr>
      </p:pic>
      <p:pic>
        <p:nvPicPr>
          <p:cNvPr id="6" name="Picture 5">
            <a:extLst>
              <a:ext uri="{FF2B5EF4-FFF2-40B4-BE49-F238E27FC236}">
                <a16:creationId xmlns:a16="http://schemas.microsoft.com/office/drawing/2014/main" id="{4128930E-CBC1-40F4-84A4-0856E2710570}"/>
              </a:ext>
            </a:extLst>
          </p:cNvPr>
          <p:cNvPicPr>
            <a:picLocks noChangeAspect="1"/>
          </p:cNvPicPr>
          <p:nvPr/>
        </p:nvPicPr>
        <p:blipFill rotWithShape="1">
          <a:blip r:embed="rId3"/>
          <a:srcRect t="46424"/>
          <a:stretch/>
        </p:blipFill>
        <p:spPr>
          <a:xfrm>
            <a:off x="2078773" y="1380518"/>
            <a:ext cx="4724809" cy="614065"/>
          </a:xfrm>
          <a:prstGeom prst="rect">
            <a:avLst/>
          </a:prstGeom>
        </p:spPr>
      </p:pic>
    </p:spTree>
    <p:extLst>
      <p:ext uri="{BB962C8B-B14F-4D97-AF65-F5344CB8AC3E}">
        <p14:creationId xmlns:p14="http://schemas.microsoft.com/office/powerpoint/2010/main" val="1631178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457200"/>
            <a:ext cx="5791200" cy="461665"/>
          </a:xfrm>
          <a:prstGeom prst="rect">
            <a:avLst/>
          </a:prstGeom>
          <a:noFill/>
        </p:spPr>
        <p:txBody>
          <a:bodyPr wrap="square" rtlCol="1">
            <a:spAutoFit/>
          </a:bodyPr>
          <a:lstStyle/>
          <a:p>
            <a:pPr algn="ctr"/>
            <a:r>
              <a:rPr lang="he-IL" sz="2400" b="1" dirty="0">
                <a:solidFill>
                  <a:srgbClr val="002060"/>
                </a:solidFill>
              </a:rPr>
              <a:t>החברה החרדית: כתבה מס' 3</a:t>
            </a:r>
          </a:p>
        </p:txBody>
      </p:sp>
      <p:pic>
        <p:nvPicPr>
          <p:cNvPr id="4" name="Online Media 3" title="חרדים וקורונה - דנה ורון">
            <a:hlinkClick r:id="" action="ppaction://media"/>
            <a:extLst>
              <a:ext uri="{FF2B5EF4-FFF2-40B4-BE49-F238E27FC236}">
                <a16:creationId xmlns:a16="http://schemas.microsoft.com/office/drawing/2014/main" id="{B4B8147D-B3D7-4F43-A893-7F8DAA50F06B}"/>
              </a:ext>
            </a:extLst>
          </p:cNvPr>
          <p:cNvPicPr>
            <a:picLocks noRot="1" noChangeAspect="1"/>
          </p:cNvPicPr>
          <p:nvPr>
            <a:videoFile r:link="rId1"/>
          </p:nvPr>
        </p:nvPicPr>
        <p:blipFill>
          <a:blip r:embed="rId3"/>
          <a:stretch>
            <a:fillRect/>
          </a:stretch>
        </p:blipFill>
        <p:spPr>
          <a:xfrm>
            <a:off x="508000" y="1600200"/>
            <a:ext cx="8128000" cy="4572000"/>
          </a:xfrm>
          <a:prstGeom prst="rect">
            <a:avLst/>
          </a:prstGeom>
        </p:spPr>
      </p:pic>
    </p:spTree>
    <p:extLst>
      <p:ext uri="{BB962C8B-B14F-4D97-AF65-F5344CB8AC3E}">
        <p14:creationId xmlns:p14="http://schemas.microsoft.com/office/powerpoint/2010/main" val="214094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אקורד">
      <a:majorFont>
        <a:latin typeface="Rubik"/>
        <a:ea typeface=""/>
        <a:cs typeface="Rubik"/>
      </a:majorFont>
      <a:minorFont>
        <a:latin typeface="Rubik"/>
        <a:ea typeface=""/>
        <a:cs typeface="Rubik"/>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אקורד">
      <a:majorFont>
        <a:latin typeface="Rubik"/>
        <a:ea typeface=""/>
        <a:cs typeface="Rubik"/>
      </a:majorFont>
      <a:minorFont>
        <a:latin typeface="Rubik"/>
        <a:ea typeface=""/>
        <a:cs typeface="Rubik"/>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אקורד">
      <a:majorFont>
        <a:latin typeface="Rubik"/>
        <a:ea typeface=""/>
        <a:cs typeface="Rubik"/>
      </a:majorFont>
      <a:minorFont>
        <a:latin typeface="Rubik"/>
        <a:ea typeface=""/>
        <a:cs typeface="Rubik"/>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3206</TotalTime>
  <Words>1719</Words>
  <Application>Microsoft Office PowerPoint</Application>
  <PresentationFormat>‫הצגה על המסך (4:3)</PresentationFormat>
  <Paragraphs>116</Paragraphs>
  <Slides>19</Slides>
  <Notes>5</Notes>
  <HiddenSlides>0</HiddenSlides>
  <MMClips>3</MMClips>
  <ScaleCrop>false</ScaleCrop>
  <HeadingPairs>
    <vt:vector size="6" baseType="variant">
      <vt:variant>
        <vt:lpstr>גופנים בשימוש</vt:lpstr>
      </vt:variant>
      <vt:variant>
        <vt:i4>8</vt:i4>
      </vt:variant>
      <vt:variant>
        <vt:lpstr>ערכת נושא</vt:lpstr>
      </vt:variant>
      <vt:variant>
        <vt:i4>3</vt:i4>
      </vt:variant>
      <vt:variant>
        <vt:lpstr>כותרות שקופיות</vt:lpstr>
      </vt:variant>
      <vt:variant>
        <vt:i4>19</vt:i4>
      </vt:variant>
    </vt:vector>
  </HeadingPairs>
  <TitlesOfParts>
    <vt:vector size="30" baseType="lpstr">
      <vt:lpstr>Rubik</vt:lpstr>
      <vt:lpstr>FbSpacer Regular</vt:lpstr>
      <vt:lpstr>Heebo Light</vt:lpstr>
      <vt:lpstr>Arial</vt:lpstr>
      <vt:lpstr>David</vt:lpstr>
      <vt:lpstr>Calibri</vt:lpstr>
      <vt:lpstr>Rubik Medium</vt:lpstr>
      <vt:lpstr>Heebo</vt:lpstr>
      <vt:lpstr>Custom Design</vt:lpstr>
      <vt:lpstr>3_Custom Design</vt:lpstr>
      <vt:lpstr>1_Custom Design</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OsoBayo</dc:creator>
  <cp:lastModifiedBy>אורית שלו</cp:lastModifiedBy>
  <cp:revision>159</cp:revision>
  <dcterms:created xsi:type="dcterms:W3CDTF">2019-04-07T16:16:34Z</dcterms:created>
  <dcterms:modified xsi:type="dcterms:W3CDTF">2021-05-24T11:00:57Z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2019-04-07T00:00:00Z</vt:filetime>
  </property>
  <property fmtid="{D5CDD505-2E9C-101B-9397-08002B2CF9AE}" pid="3" name="LastSaved">
    <vt:filetime>2019-04-07T00:00:00Z</vt:filetime>
  </property>
</Properties>
</file>