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3" r:id="rId4"/>
    <p:sldId id="266" r:id="rId5"/>
    <p:sldId id="265" r:id="rId6"/>
    <p:sldId id="264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סגנון בהיר 2 - הדגשה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886315-B050-4B00-B8A7-4F449049AEB3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8A7FDC9-07BB-4AF5-A8E7-E9330834DD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574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7FDC9-07BB-4AF5-A8E7-E9330834DD3C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235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7FDC9-07BB-4AF5-A8E7-E9330834DD3C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9907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7FDC9-07BB-4AF5-A8E7-E9330834DD3C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68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7FDC9-07BB-4AF5-A8E7-E9330834DD3C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68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7FDC9-07BB-4AF5-A8E7-E9330834DD3C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1129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7FDC9-07BB-4AF5-A8E7-E9330834DD3C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438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178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91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501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455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255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65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814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675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249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50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856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AC352-CF88-4DF1-AC25-9F60F671EFB9}" type="datetimeFigureOut">
              <a:rPr lang="he-IL" smtClean="0"/>
              <a:t>י"ז/סיון/תשפ"א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4E147-8B6A-45F7-90A5-FB5A1E9B88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6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du.gov.il/noar/minhal/Pages/hp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image" Target="../media/image6.png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hyperlink" Target="http://lib.cet.ac.il/pages/item.asp?item=1937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-12415" y="836712"/>
            <a:ext cx="9156415" cy="760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מה חשוב לי כיהודי?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61717" y="29688"/>
            <a:ext cx="400815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מינהל חברה ונוער, אגף תכנים, תכניות, הכשרה והשתלמויות</a:t>
            </a:r>
          </a:p>
          <a:p>
            <a:pPr algn="ctr"/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http://edu.gov.il/noar/minhal/Pages/hp.aspx</a:t>
            </a:r>
            <a:r>
              <a:rPr lang="he-IL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527" y="30192"/>
            <a:ext cx="806519" cy="806519"/>
          </a:xfrm>
          <a:prstGeom prst="rect">
            <a:avLst/>
          </a:prstGeom>
        </p:spPr>
      </p:pic>
      <p:grpSp>
        <p:nvGrpSpPr>
          <p:cNvPr id="29" name="קבוצה 28"/>
          <p:cNvGrpSpPr/>
          <p:nvPr/>
        </p:nvGrpSpPr>
        <p:grpSpPr>
          <a:xfrm>
            <a:off x="2051720" y="2420888"/>
            <a:ext cx="5544616" cy="3555499"/>
            <a:chOff x="1508146" y="2708920"/>
            <a:chExt cx="5852160" cy="4041413"/>
          </a:xfrm>
        </p:grpSpPr>
        <p:pic>
          <p:nvPicPr>
            <p:cNvPr id="3" name="תמונה 2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8146" y="2708920"/>
              <a:ext cx="5852160" cy="3901440"/>
            </a:xfrm>
            <a:prstGeom prst="rect">
              <a:avLst/>
            </a:prstGeom>
          </p:spPr>
        </p:pic>
        <p:sp>
          <p:nvSpPr>
            <p:cNvPr id="8" name="אליפסה 7"/>
            <p:cNvSpPr/>
            <p:nvPr/>
          </p:nvSpPr>
          <p:spPr>
            <a:xfrm>
              <a:off x="3027371" y="3573016"/>
              <a:ext cx="2153153" cy="21602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/>
            <p:cNvSpPr/>
            <p:nvPr/>
          </p:nvSpPr>
          <p:spPr>
            <a:xfrm>
              <a:off x="2936027" y="3808014"/>
              <a:ext cx="2265467" cy="17616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he-IL" sz="27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מה חשוב </a:t>
              </a:r>
            </a:p>
            <a:p>
              <a:pPr algn="ctr"/>
              <a:r>
                <a:rPr lang="he-IL" sz="27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לי </a:t>
              </a:r>
            </a:p>
            <a:p>
              <a:pPr algn="ctr"/>
              <a:r>
                <a:rPr lang="he-IL" sz="27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כיהודי?</a:t>
              </a:r>
            </a:p>
          </p:txBody>
        </p:sp>
        <p:pic>
          <p:nvPicPr>
            <p:cNvPr id="26" name="תמונה 25"/>
            <p:cNvPicPr>
              <a:picLocks noChangeAspect="1"/>
            </p:cNvPicPr>
            <p:nvPr/>
          </p:nvPicPr>
          <p:blipFill>
            <a:blip r:embed="rId6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66550">
              <a:off x="3027372" y="5493737"/>
              <a:ext cx="1256596" cy="12565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2192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-12414" y="0"/>
            <a:ext cx="915641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סבב פתיחה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85047" y="2204864"/>
            <a:ext cx="6342911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ערכו סבב: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 משתתף יספר על חוויה יהודית שעבר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 משתתף יתאר סמל, מושג או חפץ יהודי משמעותי עבורו.</a:t>
            </a:r>
          </a:p>
        </p:txBody>
      </p:sp>
      <p:sp>
        <p:nvSpPr>
          <p:cNvPr id="13" name="מלבן 12"/>
          <p:cNvSpPr/>
          <p:nvPr/>
        </p:nvSpPr>
        <p:spPr>
          <a:xfrm rot="2094387">
            <a:off x="2161201" y="3979653"/>
            <a:ext cx="303197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79" r="25000" b="6105"/>
          <a:stretch/>
        </p:blipFill>
        <p:spPr>
          <a:xfrm>
            <a:off x="-1" y="836712"/>
            <a:ext cx="2312799" cy="602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6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-24464" y="3473"/>
            <a:ext cx="9168464" cy="4011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שאלון אישי: מה חשוב לי לעשות כיהודי</a:t>
            </a:r>
            <a:r>
              <a:rPr lang="he-IL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" y="22424"/>
            <a:ext cx="1331640" cy="36933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r>
              <a:rPr lang="he-IL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להדפסה</a:t>
            </a:r>
            <a:endParaRPr lang="he-IL" dirty="0"/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547132"/>
              </p:ext>
            </p:extLst>
          </p:nvPr>
        </p:nvGraphicFramePr>
        <p:xfrm>
          <a:off x="444968" y="548674"/>
          <a:ext cx="8229599" cy="5328600"/>
        </p:xfrm>
        <a:graphic>
          <a:graphicData uri="http://schemas.openxmlformats.org/drawingml/2006/table">
            <a:tbl>
              <a:tblPr rtl="1" firstRow="1" firstCol="1" lastCol="1" bandRow="1" bandCol="1"/>
              <a:tblGrid>
                <a:gridCol w="304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6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9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74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חשוב מאוד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חשוב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לא כל כך חשוב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כלל לא חשוב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לתמוך ביהודים נזקקים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לדבר עברית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>
                          <a:effectLst/>
                          <a:latin typeface="Calibri"/>
                          <a:ea typeface="Calibri"/>
                          <a:cs typeface="Arial"/>
                        </a:rPr>
                        <a:t>להאמין באלוהים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להתעדכן בחדשות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להתחתן רק עם יהודי/ה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לזכור את השואה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לאכול אוכל כשר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לערוך סדר פסח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לגור בישראל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ללמוד היסטוריה יהודית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להיות אדם הגון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לקרוא ספרות עברית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ללמוד תורה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להתפלל בבית כנסת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לתמוך במדינת ישראל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לקבוע מזוזה בבית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לצום ביום הכיפורים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לערוך בר/בת מצווה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לשרת בצה"ל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76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להיות מעורב בקהילה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9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74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אחר: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36830" marR="36830" marT="9525" marB="0">
                    <a:lnL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92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-24464" y="-27384"/>
            <a:ext cx="918051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בקבוצות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54053" y="1897837"/>
            <a:ext cx="4788024" cy="4514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כרטיס משימה קבוצתית</a:t>
            </a: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94" b="7650"/>
          <a:stretch/>
        </p:blipFill>
        <p:spPr>
          <a:xfrm>
            <a:off x="-36512" y="2349243"/>
            <a:ext cx="9180512" cy="45361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334929">
            <a:off x="2232422" y="3582803"/>
            <a:ext cx="4414405" cy="14080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lvl="2">
              <a:lnSpc>
                <a:spcPct val="150000"/>
              </a:lnSpc>
            </a:pPr>
            <a:r>
              <a:rPr lang="he-IL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1. ערכו סבב שבו כל אחד יציין את שלושת   </a:t>
            </a:r>
          </a:p>
          <a:p>
            <a:pPr marL="0" lvl="2">
              <a:lnSpc>
                <a:spcPct val="150000"/>
              </a:lnSpc>
            </a:pPr>
            <a:r>
              <a:rPr lang="he-IL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הדברים החשובים ביותר בעיניו מתוך הרשימה ויסביר את סיבת בחירתו בהם.</a:t>
            </a:r>
          </a:p>
          <a:p>
            <a:pPr>
              <a:lnSpc>
                <a:spcPct val="150000"/>
              </a:lnSpc>
            </a:pP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 rot="363555">
            <a:off x="1956304" y="4481756"/>
            <a:ext cx="4849435" cy="15927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ערכו סבב נוסף, שבו כל אחד יציין 2-3 דברים שכלל אינם חשובים בעיניו וינמק.</a:t>
            </a:r>
          </a:p>
          <a:p>
            <a:pPr>
              <a:lnSpc>
                <a:spcPct val="150000"/>
              </a:lnSpc>
            </a:pPr>
            <a:r>
              <a:rPr lang="he-IL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הציעו דרך למיון הפריטים שברשימה.</a:t>
            </a:r>
          </a:p>
          <a:p>
            <a:pPr>
              <a:lnSpc>
                <a:spcPct val="150000"/>
              </a:lnSpc>
            </a:pPr>
            <a:r>
              <a:rPr lang="he-IL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בחרו מתוך הרשימה שלושה ביטויים החשובים לכולכם, והתכוננו להציגם בצורה מנומקת במליאה.</a:t>
            </a:r>
          </a:p>
        </p:txBody>
      </p:sp>
      <p:sp>
        <p:nvSpPr>
          <p:cNvPr id="13" name="TextBox 12">
            <a:hlinkClick r:id="rId4" action="ppaction://hlinksldjump"/>
          </p:cNvPr>
          <p:cNvSpPr txBox="1"/>
          <p:nvPr/>
        </p:nvSpPr>
        <p:spPr>
          <a:xfrm>
            <a:off x="-36512" y="6483146"/>
            <a:ext cx="2778416" cy="4114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כרטיסיות בגרסת הדפסה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179" y="6448947"/>
            <a:ext cx="448661" cy="409053"/>
          </a:xfrm>
          <a:prstGeom prst="rect">
            <a:avLst/>
          </a:prstGeom>
        </p:spPr>
      </p:pic>
      <p:pic>
        <p:nvPicPr>
          <p:cNvPr id="12" name="תמונה 11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email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147" y="28650"/>
            <a:ext cx="751930" cy="72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56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-12414" y="0"/>
            <a:ext cx="915641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במליאה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3013103"/>
            <a:ext cx="8075366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he-I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האם היה לכם קל להגיע להסכמה? באילו נקודות היו דעותיכם חלוקות?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he-I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האם הבחירה שלכם מדגישה מאפיינים לאומיים, דתיים או תרבותיים? נמקו.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he-I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אילו מהמסגרות השונות שבהן באה הזהות היהודית לידי ביטוי – הלכה, משפחה, קהילה,  מדינה – משמעותיות עבורכם?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he-I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לדעתכם, אילו דרכים לביטוי הזהות יהודית משותפות לרוב היהודים בישראל? 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he-I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לדעתכם, אילו דרכים לביטוי הזהות יהודית משותפות לרוב היהודים בעולם?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he-I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לדעתכם, כיצד השפיעה הקמת מדינת ישראל על ביטויי הזהות היהודית של בני משפחותיכם? כיצד משפיעה קיומה של המדינה על ביטויי הזהות היהודית שלכם? 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he-I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באיזו מידה יש התאמה בין ביטויי הזהות החשובים לכם לבין המעשים שאתם עושים בפועל?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he-I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אילו דרכים לביטוי הזהות היהודית חשוב לכם שיתקיימו גם בעתיד, בדורות הבאים? 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תמונה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4" t="11497" r="55781" b="60263"/>
          <a:stretch/>
        </p:blipFill>
        <p:spPr>
          <a:xfrm>
            <a:off x="8743686" y="2552164"/>
            <a:ext cx="164341" cy="170121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4" t="11497" r="55781" b="60263"/>
          <a:stretch/>
        </p:blipFill>
        <p:spPr>
          <a:xfrm>
            <a:off x="8737372" y="3140968"/>
            <a:ext cx="164341" cy="170121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4" t="11497" r="55781" b="60263"/>
          <a:stretch/>
        </p:blipFill>
        <p:spPr>
          <a:xfrm>
            <a:off x="8737373" y="3501008"/>
            <a:ext cx="164341" cy="170121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4" t="11497" r="55781" b="60263"/>
          <a:stretch/>
        </p:blipFill>
        <p:spPr>
          <a:xfrm>
            <a:off x="8737374" y="3789040"/>
            <a:ext cx="164341" cy="170121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4" t="11497" r="55781" b="60263"/>
          <a:stretch/>
        </p:blipFill>
        <p:spPr>
          <a:xfrm>
            <a:off x="8763068" y="4462530"/>
            <a:ext cx="164341" cy="170121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4" t="11497" r="55781" b="60263"/>
          <a:stretch/>
        </p:blipFill>
        <p:spPr>
          <a:xfrm>
            <a:off x="8743687" y="4725144"/>
            <a:ext cx="164341" cy="170121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4" t="11497" r="55781" b="60263"/>
          <a:stretch/>
        </p:blipFill>
        <p:spPr>
          <a:xfrm>
            <a:off x="8763069" y="5685810"/>
            <a:ext cx="164341" cy="170121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4" t="11497" r="55781" b="60263"/>
          <a:stretch/>
        </p:blipFill>
        <p:spPr>
          <a:xfrm>
            <a:off x="8751195" y="5085184"/>
            <a:ext cx="164341" cy="170121"/>
          </a:xfrm>
          <a:prstGeom prst="rect">
            <a:avLst/>
          </a:prstGeom>
        </p:spPr>
      </p:pic>
      <p:sp>
        <p:nvSpPr>
          <p:cNvPr id="4" name="מלבן 3">
            <a:hlinkClick r:id="rId4"/>
          </p:cNvPr>
          <p:cNvSpPr/>
          <p:nvPr/>
        </p:nvSpPr>
        <p:spPr>
          <a:xfrm>
            <a:off x="35496" y="6463208"/>
            <a:ext cx="88948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לעיון נוסף בנושא זהות יהודית במאמרה של ד"ר נורית חמו – "משיח זהויות </a:t>
            </a:r>
            <a:r>
              <a:rPr lang="he-IL" sz="1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לעמיות</a:t>
            </a:r>
            <a:r>
              <a:rPr lang="he-IL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יהודית"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מחבר ישר 18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תמונה 1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4" t="11497" r="55781" b="60263"/>
          <a:stretch/>
        </p:blipFill>
        <p:spPr>
          <a:xfrm>
            <a:off x="8796078" y="6024825"/>
            <a:ext cx="164341" cy="17012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-325649" y="914588"/>
            <a:ext cx="9124076" cy="13388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 קבוצה מציגה: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הצעה למיון את הפריטים ברשימה.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שלושת הפריטים שנבחרו כמרכיבי הזהות היהודית החשובים ביותר בעיני חבריה.</a:t>
            </a:r>
          </a:p>
        </p:txBody>
      </p:sp>
      <p:sp>
        <p:nvSpPr>
          <p:cNvPr id="21" name="מלבן 20">
            <a:hlinkClick r:id="rId5" action="ppaction://hlinksldjump"/>
          </p:cNvPr>
          <p:cNvSpPr/>
          <p:nvPr/>
        </p:nvSpPr>
        <p:spPr>
          <a:xfrm>
            <a:off x="6012160" y="2428047"/>
            <a:ext cx="2576610" cy="4183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he-IL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שאלות לדיון</a:t>
            </a:r>
            <a:endParaRPr lang="he-IL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87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-12414" y="0"/>
            <a:ext cx="9156414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כרטיסיות אישיות להדפסה</a:t>
            </a:r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-24934" y="-47698"/>
            <a:ext cx="1071737" cy="8124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e-IL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חזור</a:t>
            </a:r>
            <a:endParaRPr lang="he-I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25887" y="1052736"/>
            <a:ext cx="8640960" cy="254056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ערכו סבב שבו כל אחד יציין את שלושת הדברים החשובים ביותר בעיניו מתוך</a:t>
            </a: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הרשימה ויסביר את סיבת בחירתו בהם.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ערכו סבב נוסף, שבו כל אחד יציין 3-2 דברים שכלל אינם חשובים בעיניו וינמק.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הציעו דרך למיון הפריטים שברשימה.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בחרו מתוך הרשימה שלושה ביטויים החשובים לכולכם, והתכוננו להציגם בצורה</a:t>
            </a: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מנומקת במליאה.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23528" y="4056785"/>
            <a:ext cx="8640960" cy="254056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ערכו סבב שבו כל אחד יציין את שלושת הדברים החשובים ביותר בעיניו מתוך</a:t>
            </a: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הרשימה ויסביר את סיבת בחירתו בהם.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ערכו סבב נוסף, שבו כל אחד יציין 3-2 דברים שכלל אינם חשובים בעיניו וינמק.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הציעו דרך למיון הפריטים שברשימה.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בחרו מתוך הרשימה שלושה ביטויים החשובים לכולכם, והתכוננו להציגם בצורה</a:t>
            </a:r>
          </a:p>
          <a:p>
            <a:pPr>
              <a:lnSpc>
                <a:spcPct val="150000"/>
              </a:lnSpc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מנומקת במליאה.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759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603</Words>
  <Application>Microsoft Office PowerPoint</Application>
  <PresentationFormat>‫הצגה על המסך (4:3)</PresentationFormat>
  <Paragraphs>160</Paragraphs>
  <Slides>6</Slides>
  <Notes>6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Wingdings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moe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רונית גוטמן גרוס</dc:creator>
  <cp:lastModifiedBy>אורית שלו</cp:lastModifiedBy>
  <cp:revision>79</cp:revision>
  <dcterms:created xsi:type="dcterms:W3CDTF">2018-01-11T07:13:59Z</dcterms:created>
  <dcterms:modified xsi:type="dcterms:W3CDTF">2021-05-28T00:03:46Z</dcterms:modified>
</cp:coreProperties>
</file>