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59" r:id="rId6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62" y="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5107E8D-2A86-470F-808A-BD4F9B9E9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02D2516F-3F4D-4ECF-AF21-BF36A410A7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451D884-5455-4AA2-9F92-21C5C10AE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BDE8A0B7-17C7-4350-BF12-EDB503828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D8136BB-E1C4-4725-86D9-5C9FA7EE0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8923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77D0413-5ADB-4EDD-8E7C-E58FBB49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FA47D11-B7F4-46CF-9A10-0BD79C1BE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794D395-0074-46C5-901D-C7FE2627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A1E4E0D-3FA3-406C-BB2B-D882F9C24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D6096D93-7C57-4D41-850D-5B7FF57A6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36354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FAD9AF83-1881-48B2-A34D-AD5C55B39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5E2A654C-60F1-4AD4-926E-5DAD25C2B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81280FB-2466-48AD-9F61-96ECB499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2C01850-991A-4BC5-BD26-0375E65B2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ADB9332-D153-49D9-9E2F-7C5993210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6750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8EE29BE-1530-49CE-AA5D-5FC392FE4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FBA6D09-A2C2-4336-AF94-21A262D9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B97BED2-FB6F-48B2-9E4F-F30B3ACE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6C8D33-07C4-46DA-A196-E96736DE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0B22638-20E8-45CC-8444-C455266AF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392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8523FC6-A704-4A37-9FCA-E729BE97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9351D46-3335-4038-8A32-412E99150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42DB62C-9CDD-4F8E-806F-6347C817D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F43B0DE-48AB-45F3-A6C0-64F95AF8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CEB7D86-B94E-440A-A10F-3D9E4840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38974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95C1D6B-12C4-4A27-B2F1-317E57546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86D010F-D181-4D7D-9AFC-82033FF65B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F45FCFB0-0073-4FD7-A9E7-13A1838F3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D34AD478-92F2-4DBC-92C7-C92A681F6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0C311CD-1215-404A-8EC6-652E6B65A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20D23FF-5E0B-473B-8A19-CB201388E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29445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F39F3CE-C00F-412C-BD23-D11956B6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66312E1D-0660-4DC7-BDA3-E730A5FF7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4847074-C01E-4BD3-B099-CA318A924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9B953A16-2AAF-461E-8FA7-38CE2CE1CE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8C5431DB-C876-4CF9-8DC2-B085E5C64C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C9F01EEA-32A0-40B6-B438-28F5CB7DF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44C0A1D1-48F6-4B46-8658-8031472AF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64EC883-E9FF-4EA2-B20D-4AD6A16A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4209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5B15EEB-D5EB-4729-BEC3-6AEA1A01B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6D892370-FF8C-4DD7-B931-FCD9A1F9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BD8A912E-F62B-448A-ACFA-AE74BB14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50C1DF0B-B486-403D-9D04-EA40ECF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73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A8491EC3-308E-4973-A67C-B409055C8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18DDE9F9-D390-4CE1-9DC9-6FF1D9925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C1B589E-6386-49FA-9557-271445F1F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4798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2DE1143-8FE8-4A04-A4BB-8D9D8A1E7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22345D75-9CFC-419F-B898-3615B812F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C36C07E-636B-480D-BC78-4AD428E2B7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CD68338-5314-498B-9F50-211FBD381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E8116C02-2537-43B9-971D-C6444BC55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A1AA4E64-44A6-445A-92FC-59F77D0C3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4099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A5817BD-356A-4C12-AF47-F63D7D3EB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A9B1F18D-1290-4FAA-AB32-A31C3729A8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DE764CB-B0B7-4295-8800-D3B2104D36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6D6E057-78E8-4F84-8DAE-11FF2F169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44FFB75C-7547-464E-9FE9-1852D393C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7BEA6BDA-6F9E-4EB0-8EA4-8327E026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122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F92C3817-3DBD-4735-93E7-B6B7E62CF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23A747A-D221-4D70-AE8F-58975DC7D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2011B38-3CB6-421B-A341-33546BF37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47CBA-E039-431D-9C4F-51CDD3283CC2}" type="datetimeFigureOut">
              <a:rPr lang="he-IL" smtClean="0"/>
              <a:t>א'/חשון/תשפ"ד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AD41D02-8775-4F7C-B854-C008A9DE37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51CB678-0BF2-4E49-9A0F-25E43E6982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C2861-DF35-4781-A39B-ECB639D447A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97936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.pn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DC0F3131-EF79-43CA-BE6C-AE165DF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31885"/>
          <a:stretch/>
        </p:blipFill>
        <p:spPr>
          <a:xfrm>
            <a:off x="4305732" y="1378383"/>
            <a:ext cx="1724790" cy="59638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9F49AC2-F860-46DE-9066-6223F6998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15" y="1532108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D1E91119-2791-4A4E-8E6C-0286D8209DFE}"/>
              </a:ext>
            </a:extLst>
          </p:cNvPr>
          <p:cNvGrpSpPr/>
          <p:nvPr/>
        </p:nvGrpSpPr>
        <p:grpSpPr>
          <a:xfrm>
            <a:off x="954505" y="2809148"/>
            <a:ext cx="10475938" cy="1091457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0853CF6D-A00F-4B9A-A161-4D7E0AB7FCB6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4E078A6E-EF79-4BC2-9D44-27922CEC6FD5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32FB68-67CC-4406-8563-820BE97E2038}"/>
              </a:ext>
            </a:extLst>
          </p:cNvPr>
          <p:cNvSpPr txBox="1"/>
          <p:nvPr/>
        </p:nvSpPr>
        <p:spPr>
          <a:xfrm>
            <a:off x="4289807" y="1717972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2CB8D2-19CE-405F-B14F-CA69A95C2353}"/>
              </a:ext>
            </a:extLst>
          </p:cNvPr>
          <p:cNvSpPr txBox="1"/>
          <p:nvPr/>
        </p:nvSpPr>
        <p:spPr>
          <a:xfrm>
            <a:off x="1301620" y="2914414"/>
            <a:ext cx="9021474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מערכי פעילות קצרים לפתיחת מפגש שיח עם תלמידים בעקבות מלחמת 'חרבות ברזל'</a:t>
            </a:r>
            <a:endParaRPr lang="he-IL" sz="1400" b="1" dirty="0">
              <a:solidFill>
                <a:srgbClr val="C0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EE2D08-BB1A-4C2B-B43C-9A2CD0C5DE0B}"/>
              </a:ext>
            </a:extLst>
          </p:cNvPr>
          <p:cNvSpPr txBox="1"/>
          <p:nvPr/>
        </p:nvSpPr>
        <p:spPr>
          <a:xfrm>
            <a:off x="6649453" y="4783319"/>
            <a:ext cx="481781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70C0"/>
                </a:solidFill>
              </a:rPr>
              <a:t>סרטון להפגת מתחים פיזיים או רגשיים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0070C0"/>
                </a:solidFill>
              </a:rPr>
              <a:t>קישור למערכי פעילות לחוסן אישי בעקבות המלחמה</a:t>
            </a:r>
          </a:p>
          <a:p>
            <a:r>
              <a:rPr lang="he-IL" sz="1600" dirty="0">
                <a:solidFill>
                  <a:srgbClr val="0070C0"/>
                </a:solidFill>
              </a:rPr>
              <a:t>     דרכא </a:t>
            </a:r>
            <a:r>
              <a:rPr lang="he-IL" sz="1600" dirty="0" err="1">
                <a:solidFill>
                  <a:srgbClr val="0070C0"/>
                </a:solidFill>
              </a:rPr>
              <a:t>קונקט</a:t>
            </a:r>
            <a:r>
              <a:rPr lang="he-IL" sz="1600" dirty="0">
                <a:solidFill>
                  <a:srgbClr val="0070C0"/>
                </a:solidFill>
              </a:rPr>
              <a:t>  </a:t>
            </a:r>
          </a:p>
          <a:p>
            <a:endParaRPr lang="he-IL" b="1" dirty="0">
              <a:solidFill>
                <a:srgbClr val="0070C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BA47F2C-89F6-4EA6-87B0-2C3DE5555DCF}"/>
              </a:ext>
            </a:extLst>
          </p:cNvPr>
          <p:cNvSpPr txBox="1"/>
          <p:nvPr/>
        </p:nvSpPr>
        <p:spPr>
          <a:xfrm>
            <a:off x="724732" y="4823338"/>
            <a:ext cx="5845259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he-IL" sz="1600" dirty="0">
                <a:solidFill>
                  <a:srgbClr val="0070C0"/>
                </a:solidFill>
              </a:rPr>
              <a:t>משפטי פתיחה לשיח אישי או כתיבה בעקבות המלחמה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600" dirty="0">
                <a:solidFill>
                  <a:srgbClr val="0070C0"/>
                </a:solidFill>
              </a:rPr>
              <a:t>מה הרגש שהכי תופס אותי כעת!</a:t>
            </a:r>
          </a:p>
          <a:p>
            <a:pPr marL="342900" indent="-342900">
              <a:buFont typeface="+mj-lt"/>
              <a:buAutoNum type="arabicPeriod"/>
            </a:pPr>
            <a:r>
              <a:rPr lang="he-IL" sz="1600" dirty="0">
                <a:solidFill>
                  <a:srgbClr val="0070C0"/>
                </a:solidFill>
              </a:rPr>
              <a:t>סיכת ביטחון!  שרשת של תמונות-חפצים המבטאים ביטחון אישי </a:t>
            </a:r>
          </a:p>
          <a:p>
            <a:r>
              <a:rPr lang="he-IL" sz="1600" dirty="0">
                <a:solidFill>
                  <a:srgbClr val="0070C0"/>
                </a:solidFill>
              </a:rPr>
              <a:t> </a:t>
            </a:r>
            <a:endParaRPr lang="he-IL" b="1" dirty="0">
              <a:solidFill>
                <a:srgbClr val="0070C0"/>
              </a:solidFill>
            </a:endParaRPr>
          </a:p>
        </p:txBody>
      </p:sp>
      <p:pic>
        <p:nvPicPr>
          <p:cNvPr id="45" name="תמונה 44">
            <a:extLst>
              <a:ext uri="{FF2B5EF4-FFF2-40B4-BE49-F238E27FC236}">
                <a16:creationId xmlns:a16="http://schemas.microsoft.com/office/drawing/2014/main" id="{D12F9A60-852E-4ECE-8D63-5500A91498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31885"/>
          <a:stretch/>
        </p:blipFill>
        <p:spPr>
          <a:xfrm>
            <a:off x="8623647" y="4144233"/>
            <a:ext cx="1458816" cy="504418"/>
          </a:xfrm>
          <a:prstGeom prst="rect">
            <a:avLst/>
          </a:prstGeom>
        </p:spPr>
      </p:pic>
      <p:pic>
        <p:nvPicPr>
          <p:cNvPr id="46" name="Picture 5">
            <a:extLst>
              <a:ext uri="{FF2B5EF4-FFF2-40B4-BE49-F238E27FC236}">
                <a16:creationId xmlns:a16="http://schemas.microsoft.com/office/drawing/2014/main" id="{6A528F99-6155-4FAC-928B-704A1E5DA6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15" y="4144233"/>
            <a:ext cx="759526" cy="50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73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>
            <a:extLst>
              <a:ext uri="{FF2B5EF4-FFF2-40B4-BE49-F238E27FC236}">
                <a16:creationId xmlns:a16="http://schemas.microsoft.com/office/drawing/2014/main" id="{DC0F3131-EF79-43CA-BE6C-AE165DFAB5F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1" b="31885"/>
          <a:stretch/>
        </p:blipFill>
        <p:spPr>
          <a:xfrm>
            <a:off x="551879" y="47658"/>
            <a:ext cx="1724790" cy="596384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B9F49AC2-F860-46DE-9066-6223F69981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D1E91119-2791-4A4E-8E6C-0286D8209DFE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0853CF6D-A00F-4B9A-A161-4D7E0AB7FCB6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4E078A6E-EF79-4BC2-9D44-27922CEC6FD5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932FB68-67CC-4406-8563-820BE97E2038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47F3E100-F470-4B44-A4A8-B967A0773450}"/>
              </a:ext>
            </a:extLst>
          </p:cNvPr>
          <p:cNvSpPr/>
          <p:nvPr/>
        </p:nvSpPr>
        <p:spPr>
          <a:xfrm>
            <a:off x="7438155" y="3056899"/>
            <a:ext cx="1982471" cy="157592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הדבר הראשון שאני זוכר בקשר לאירועים הוא ש...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F7CF78C-DF68-4D12-9AB3-F3FDF146796E}"/>
              </a:ext>
            </a:extLst>
          </p:cNvPr>
          <p:cNvSpPr/>
          <p:nvPr/>
        </p:nvSpPr>
        <p:spPr>
          <a:xfrm>
            <a:off x="9709979" y="3042003"/>
            <a:ext cx="1982472" cy="15995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בימים האחרונים חשבתי הרבה פעמים על ...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DABD26BD-E205-4AA0-B45D-D1AC110EA191}"/>
              </a:ext>
            </a:extLst>
          </p:cNvPr>
          <p:cNvSpPr/>
          <p:nvPr/>
        </p:nvSpPr>
        <p:spPr>
          <a:xfrm>
            <a:off x="7438155" y="4913302"/>
            <a:ext cx="1982471" cy="159256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היה לי עצוב וכואב מאוד  לראות... 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63ECFE00-41EB-4203-BCDB-74C53A9325A8}"/>
              </a:ext>
            </a:extLst>
          </p:cNvPr>
          <p:cNvSpPr/>
          <p:nvPr/>
        </p:nvSpPr>
        <p:spPr>
          <a:xfrm>
            <a:off x="9709979" y="4891810"/>
            <a:ext cx="1982472" cy="15995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הדבר שהיה הכי קשה בשבילי היה..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2918B012-3591-487E-9A89-8C75237F22E5}"/>
              </a:ext>
            </a:extLst>
          </p:cNvPr>
          <p:cNvSpPr/>
          <p:nvPr/>
        </p:nvSpPr>
        <p:spPr>
          <a:xfrm>
            <a:off x="5201847" y="1152591"/>
            <a:ext cx="1946955" cy="16238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מה שהכי עזר לי לעבור את הרגעים הקשים היה ...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A28A6DDC-5B86-4C03-8FB1-1493D11779BA}"/>
              </a:ext>
            </a:extLst>
          </p:cNvPr>
          <p:cNvSpPr/>
          <p:nvPr/>
        </p:nvSpPr>
        <p:spPr>
          <a:xfrm>
            <a:off x="5201847" y="3033229"/>
            <a:ext cx="1946955" cy="159959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שמחתי מאוד כאשר היה...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36AF1409-4AC8-4757-A9D9-3DF10F73B6CB}"/>
              </a:ext>
            </a:extLst>
          </p:cNvPr>
          <p:cNvSpPr/>
          <p:nvPr/>
        </p:nvSpPr>
        <p:spPr>
          <a:xfrm>
            <a:off x="2833850" y="4907355"/>
            <a:ext cx="1982472" cy="164771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בתקופה הזו היו גם דברים מצחיקים, למשל...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F019FBF-0335-4927-B2BD-CFE5CA241785}"/>
              </a:ext>
            </a:extLst>
          </p:cNvPr>
          <p:cNvSpPr/>
          <p:nvPr/>
        </p:nvSpPr>
        <p:spPr>
          <a:xfrm>
            <a:off x="5201847" y="4907354"/>
            <a:ext cx="1946955" cy="16171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דברים שאני מרגיש גאה בהם, אבל בעיקר ב...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57910425-687B-4EF0-A846-8D207390BC6A}"/>
              </a:ext>
            </a:extLst>
          </p:cNvPr>
          <p:cNvSpPr/>
          <p:nvPr/>
        </p:nvSpPr>
        <p:spPr>
          <a:xfrm>
            <a:off x="551877" y="4907366"/>
            <a:ext cx="1946955" cy="164771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היה לי עצוב לשמוע ש...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3205A81C-B4F7-4FDD-B1B9-C91E2A5FBCF7}"/>
              </a:ext>
            </a:extLst>
          </p:cNvPr>
          <p:cNvSpPr/>
          <p:nvPr/>
        </p:nvSpPr>
        <p:spPr>
          <a:xfrm>
            <a:off x="2876862" y="3033230"/>
            <a:ext cx="1946956" cy="160529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בימים האחרונים חשבתי הרבה פעמים על ...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48563372-2389-47F8-8FC9-BF8DA886E41A}"/>
              </a:ext>
            </a:extLst>
          </p:cNvPr>
          <p:cNvSpPr/>
          <p:nvPr/>
        </p:nvSpPr>
        <p:spPr>
          <a:xfrm>
            <a:off x="551877" y="1130003"/>
            <a:ext cx="1946955" cy="16238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בין הדברים שהכי הפחידו אותי אני יכול לספר על...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EF010B82-0F55-4FF0-A2E9-45A167265A5B}"/>
              </a:ext>
            </a:extLst>
          </p:cNvPr>
          <p:cNvSpPr/>
          <p:nvPr/>
        </p:nvSpPr>
        <p:spPr>
          <a:xfrm>
            <a:off x="7473671" y="1159281"/>
            <a:ext cx="1946955" cy="1617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תמונות וקולות שזכורים לי......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801D7952-0F2D-4846-BD79-7E4B89623BD0}"/>
              </a:ext>
            </a:extLst>
          </p:cNvPr>
          <p:cNvSpPr/>
          <p:nvPr/>
        </p:nvSpPr>
        <p:spPr>
          <a:xfrm>
            <a:off x="2869366" y="1139264"/>
            <a:ext cx="1946955" cy="160530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יש דברים שאני מרגיש גאה בהם, אבל בעיקר ב...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0907F361-7C14-4AF6-AE7A-2C5C8CDA8F4D}"/>
              </a:ext>
            </a:extLst>
          </p:cNvPr>
          <p:cNvSpPr/>
          <p:nvPr/>
        </p:nvSpPr>
        <p:spPr>
          <a:xfrm>
            <a:off x="551878" y="3033232"/>
            <a:ext cx="1946955" cy="16171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בעוד חמש שנים, כאשר אחשוב על מה שקרה, נדמה לי</a:t>
            </a:r>
          </a:p>
          <a:p>
            <a:pPr algn="ctr"/>
            <a:r>
              <a:rPr lang="he-IL" dirty="0"/>
              <a:t>שאזכור במיוחד</a:t>
            </a:r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6245C563-0ECE-4167-9911-50419CE6793D}"/>
              </a:ext>
            </a:extLst>
          </p:cNvPr>
          <p:cNvSpPr/>
          <p:nvPr/>
        </p:nvSpPr>
        <p:spPr>
          <a:xfrm>
            <a:off x="9745496" y="1130003"/>
            <a:ext cx="1946955" cy="16238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בין הדברים שהכי הפחידו אותי אני יכול לספר על...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22CB8D2-19CE-405F-B14F-CA69A95C2353}"/>
              </a:ext>
            </a:extLst>
          </p:cNvPr>
          <p:cNvSpPr txBox="1"/>
          <p:nvPr/>
        </p:nvSpPr>
        <p:spPr>
          <a:xfrm>
            <a:off x="3630899" y="141025"/>
            <a:ext cx="82183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1. משפטי פתיחה לשיח או כתיבה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התבוננו במשפטים ובחרו משפט אחד, המשיכו משפט זה בכתיבה אישית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ואחר כך שתפו את חבריכם בקבוצה.  </a:t>
            </a:r>
          </a:p>
        </p:txBody>
      </p:sp>
    </p:spTree>
    <p:extLst>
      <p:ext uri="{BB962C8B-B14F-4D97-AF65-F5344CB8AC3E}">
        <p14:creationId xmlns:p14="http://schemas.microsoft.com/office/powerpoint/2010/main" val="154575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A74D9AD-B795-4246-818C-DBC47E29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101804BB-1109-4C2A-A9A9-B06C520B4CA7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D6E6E236-F2D3-4BAA-BCF9-09A7BE66B0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DDFA2AE-2FB2-477F-9DA7-254DC8B0277F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E49BB8-CE05-4E3E-806D-5E5409E98E9C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1B28-13BA-49B1-9FE5-7C29B0DC2293}"/>
              </a:ext>
            </a:extLst>
          </p:cNvPr>
          <p:cNvSpPr txBox="1"/>
          <p:nvPr/>
        </p:nvSpPr>
        <p:spPr>
          <a:xfrm>
            <a:off x="3630899" y="141025"/>
            <a:ext cx="821833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2. מה הרגש שהכי "תופס" אותי כעת!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התבוננו בתמונות הרגשות וציינו מה הרגש שהכי תופס אתכם כעת, הסבירו.</a:t>
            </a:r>
          </a:p>
        </p:txBody>
      </p:sp>
      <p:pic>
        <p:nvPicPr>
          <p:cNvPr id="1028" name="Picture 4" descr="sad, depressed and lonely black woman with mental health problems hugging a pillow at home. portrait of a african afro female in depression, stress and anxiety feeling unhappy living alone in a house - sadness stock pictures, royalty-free photos &amp; images">
            <a:extLst>
              <a:ext uri="{FF2B5EF4-FFF2-40B4-BE49-F238E27FC236}">
                <a16:creationId xmlns:a16="http://schemas.microsoft.com/office/drawing/2014/main" id="{6D861B65-4FCD-4658-85A2-A4163F3DA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" y="1034774"/>
            <a:ext cx="1971432" cy="131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3F149F0C-B3B5-48BE-B75E-B47FC65CC96E}"/>
              </a:ext>
            </a:extLst>
          </p:cNvPr>
          <p:cNvSpPr/>
          <p:nvPr/>
        </p:nvSpPr>
        <p:spPr>
          <a:xfrm>
            <a:off x="436223" y="2406408"/>
            <a:ext cx="197143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עצבות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6939228-73E6-48A0-8AE9-9B52D645B583}"/>
              </a:ext>
            </a:extLst>
          </p:cNvPr>
          <p:cNvSpPr/>
          <p:nvPr/>
        </p:nvSpPr>
        <p:spPr>
          <a:xfrm>
            <a:off x="436223" y="4329133"/>
            <a:ext cx="1971432" cy="369332"/>
          </a:xfrm>
          <a:prstGeom prst="rect">
            <a:avLst/>
          </a:prstGeom>
          <a:solidFill>
            <a:schemeClr val="tx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בדידות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4B290ACA-49AF-4338-BE68-57B9AEB3DF64}"/>
              </a:ext>
            </a:extLst>
          </p:cNvPr>
          <p:cNvSpPr/>
          <p:nvPr/>
        </p:nvSpPr>
        <p:spPr>
          <a:xfrm>
            <a:off x="428558" y="6260082"/>
            <a:ext cx="19714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כאב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F97C2F5E-308D-40F0-B87F-B6994E4CCC14}"/>
              </a:ext>
            </a:extLst>
          </p:cNvPr>
          <p:cNvSpPr/>
          <p:nvPr/>
        </p:nvSpPr>
        <p:spPr>
          <a:xfrm>
            <a:off x="2868150" y="2433610"/>
            <a:ext cx="1971432" cy="369332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תדהמה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3C3B6A4C-B221-4EE4-9B29-DE4E0CD76324}"/>
              </a:ext>
            </a:extLst>
          </p:cNvPr>
          <p:cNvSpPr/>
          <p:nvPr/>
        </p:nvSpPr>
        <p:spPr>
          <a:xfrm>
            <a:off x="2868150" y="4356335"/>
            <a:ext cx="1971432" cy="369332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פחד 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79745FCE-C98E-44B2-8F24-11D136A8B8EA}"/>
              </a:ext>
            </a:extLst>
          </p:cNvPr>
          <p:cNvSpPr/>
          <p:nvPr/>
        </p:nvSpPr>
        <p:spPr>
          <a:xfrm>
            <a:off x="2860485" y="6287284"/>
            <a:ext cx="1971432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כעס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35636D76-8D27-4E4B-83B0-6477EFBE1712}"/>
              </a:ext>
            </a:extLst>
          </p:cNvPr>
          <p:cNvSpPr/>
          <p:nvPr/>
        </p:nvSpPr>
        <p:spPr>
          <a:xfrm>
            <a:off x="5223973" y="2462437"/>
            <a:ext cx="1971432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6600"/>
                </a:solidFill>
                <a:latin typeface="Times New Roman"/>
                <a:ea typeface="Times New Roman"/>
                <a:cs typeface="Arial"/>
              </a:rPr>
              <a:t>דאגה</a:t>
            </a:r>
            <a:endParaRPr lang="en-US" b="1" dirty="0">
              <a:solidFill>
                <a:srgbClr val="006600"/>
              </a:solidFill>
              <a:latin typeface="Times New Roman"/>
              <a:ea typeface="Times New Roman"/>
            </a:endParaRPr>
          </a:p>
        </p:txBody>
      </p:sp>
      <p:sp>
        <p:nvSpPr>
          <p:cNvPr id="33" name="מלבן 32">
            <a:extLst>
              <a:ext uri="{FF2B5EF4-FFF2-40B4-BE49-F238E27FC236}">
                <a16:creationId xmlns:a16="http://schemas.microsoft.com/office/drawing/2014/main" id="{5C51C508-2497-4087-9BAE-34270A25C0E3}"/>
              </a:ext>
            </a:extLst>
          </p:cNvPr>
          <p:cNvSpPr/>
          <p:nvPr/>
        </p:nvSpPr>
        <p:spPr>
          <a:xfrm>
            <a:off x="5223973" y="4385162"/>
            <a:ext cx="1971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Times New Roman"/>
                <a:ea typeface="Times New Roman"/>
                <a:cs typeface="Arial"/>
              </a:rPr>
              <a:t>בלבול</a:t>
            </a:r>
            <a:endParaRPr lang="en-US" b="1" dirty="0">
              <a:latin typeface="Times New Roman"/>
              <a:ea typeface="Times New Roman"/>
            </a:endParaRPr>
          </a:p>
        </p:txBody>
      </p:sp>
      <p:sp>
        <p:nvSpPr>
          <p:cNvPr id="35" name="מלבן 34">
            <a:extLst>
              <a:ext uri="{FF2B5EF4-FFF2-40B4-BE49-F238E27FC236}">
                <a16:creationId xmlns:a16="http://schemas.microsoft.com/office/drawing/2014/main" id="{39765F97-EE30-492F-B1BD-BCCC7FCB2BBD}"/>
              </a:ext>
            </a:extLst>
          </p:cNvPr>
          <p:cNvSpPr/>
          <p:nvPr/>
        </p:nvSpPr>
        <p:spPr>
          <a:xfrm>
            <a:off x="5216308" y="6316111"/>
            <a:ext cx="197143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אכזבה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7D6A68C1-FF67-4354-81F8-57F0DED67D8B}"/>
              </a:ext>
            </a:extLst>
          </p:cNvPr>
          <p:cNvSpPr/>
          <p:nvPr/>
        </p:nvSpPr>
        <p:spPr>
          <a:xfrm>
            <a:off x="7521984" y="2462437"/>
            <a:ext cx="1971432" cy="369332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לחץ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38" name="Picture 4" descr="sad, depressed and lonely black woman with mental health problems hugging a pillow at home. portrait of a african afro female in depression, stress and anxiety feeling unhappy living alone in a house - sadness stock pictures, royalty-free photos &amp; images">
            <a:extLst>
              <a:ext uri="{FF2B5EF4-FFF2-40B4-BE49-F238E27FC236}">
                <a16:creationId xmlns:a16="http://schemas.microsoft.com/office/drawing/2014/main" id="{4749FC54-06F4-4A01-990C-DF73BF2B9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83" y="3013528"/>
            <a:ext cx="1971432" cy="1314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9" name="מלבן 38">
            <a:extLst>
              <a:ext uri="{FF2B5EF4-FFF2-40B4-BE49-F238E27FC236}">
                <a16:creationId xmlns:a16="http://schemas.microsoft.com/office/drawing/2014/main" id="{53C9315F-10B0-4F5B-BC84-4EEA37A10D91}"/>
              </a:ext>
            </a:extLst>
          </p:cNvPr>
          <p:cNvSpPr/>
          <p:nvPr/>
        </p:nvSpPr>
        <p:spPr>
          <a:xfrm>
            <a:off x="7521984" y="4385162"/>
            <a:ext cx="197143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חרדה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1" name="מלבן 40">
            <a:extLst>
              <a:ext uri="{FF2B5EF4-FFF2-40B4-BE49-F238E27FC236}">
                <a16:creationId xmlns:a16="http://schemas.microsoft.com/office/drawing/2014/main" id="{43A0EC31-F56D-4043-84AD-8DD3FE32D8D7}"/>
              </a:ext>
            </a:extLst>
          </p:cNvPr>
          <p:cNvSpPr/>
          <p:nvPr/>
        </p:nvSpPr>
        <p:spPr>
          <a:xfrm>
            <a:off x="7514319" y="6316111"/>
            <a:ext cx="1971432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rgbClr val="002060"/>
                </a:solidFill>
                <a:latin typeface="Times New Roman"/>
                <a:ea typeface="Times New Roman"/>
                <a:cs typeface="Arial"/>
              </a:rPr>
              <a:t>יחד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49443CDA-6F52-4F49-970F-D507AB516941}"/>
              </a:ext>
            </a:extLst>
          </p:cNvPr>
          <p:cNvSpPr/>
          <p:nvPr/>
        </p:nvSpPr>
        <p:spPr>
          <a:xfrm>
            <a:off x="9877807" y="2462437"/>
            <a:ext cx="197143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תקווה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1A887CA7-D104-4A75-A10C-E69393190D95}"/>
              </a:ext>
            </a:extLst>
          </p:cNvPr>
          <p:cNvSpPr/>
          <p:nvPr/>
        </p:nvSpPr>
        <p:spPr>
          <a:xfrm>
            <a:off x="9877807" y="4385162"/>
            <a:ext cx="1971432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latin typeface="Times New Roman"/>
                <a:ea typeface="Times New Roman"/>
                <a:cs typeface="Arial"/>
              </a:rPr>
              <a:t>ביטחון</a:t>
            </a:r>
            <a:r>
              <a:rPr lang="he-IL" b="1" dirty="0">
                <a:solidFill>
                  <a:srgbClr val="0070C0"/>
                </a:solidFill>
                <a:latin typeface="Times New Roman"/>
                <a:ea typeface="Times New Roman"/>
                <a:cs typeface="Arial"/>
              </a:rPr>
              <a:t> </a:t>
            </a:r>
            <a:endParaRPr lang="en-US" b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sp>
        <p:nvSpPr>
          <p:cNvPr id="47" name="מלבן 46">
            <a:extLst>
              <a:ext uri="{FF2B5EF4-FFF2-40B4-BE49-F238E27FC236}">
                <a16:creationId xmlns:a16="http://schemas.microsoft.com/office/drawing/2014/main" id="{3DC9315B-EA30-444C-BD77-3C85F8DEB7CA}"/>
              </a:ext>
            </a:extLst>
          </p:cNvPr>
          <p:cNvSpPr/>
          <p:nvPr/>
        </p:nvSpPr>
        <p:spPr>
          <a:xfrm>
            <a:off x="9870142" y="6316111"/>
            <a:ext cx="1971432" cy="36933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e-IL" b="1" dirty="0">
                <a:solidFill>
                  <a:schemeClr val="bg1"/>
                </a:solidFill>
                <a:latin typeface="Times New Roman"/>
                <a:ea typeface="Times New Roman"/>
                <a:cs typeface="Arial"/>
              </a:rPr>
              <a:t>גאווה</a:t>
            </a:r>
            <a:endParaRPr lang="en-US" b="1" dirty="0">
              <a:solidFill>
                <a:schemeClr val="bg1"/>
              </a:solidFill>
              <a:latin typeface="Times New Roman"/>
              <a:ea typeface="Times New Roman"/>
            </a:endParaRPr>
          </a:p>
        </p:txBody>
      </p:sp>
      <p:pic>
        <p:nvPicPr>
          <p:cNvPr id="2052" name="Picture 4" descr="lonely sad boy at home - loneliness stock pictures, royalty-free photos &amp; images">
            <a:extLst>
              <a:ext uri="{FF2B5EF4-FFF2-40B4-BE49-F238E27FC236}">
                <a16:creationId xmlns:a16="http://schemas.microsoft.com/office/drawing/2014/main" id="{3A2B3E5E-5B12-4C92-B8B1-91C3D5246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22" y="2927264"/>
            <a:ext cx="1962084" cy="134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ad senior old woman. lonely from loss or sick with headache. upset patient in retirement home with stress or pain. alzheimer, depression, senility or dementia. - mental pain stock pictures, royalty-free photos &amp; images">
            <a:extLst>
              <a:ext uri="{FF2B5EF4-FFF2-40B4-BE49-F238E27FC236}">
                <a16:creationId xmlns:a16="http://schemas.microsoft.com/office/drawing/2014/main" id="{2638D2FA-9321-47AD-8653-B247DA7E9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4" y="4849989"/>
            <a:ext cx="1971432" cy="137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eautiful teen girl looking suprised isolated on blue - astonishment stock pictures, royalty-free photos &amp; images">
            <a:extLst>
              <a:ext uri="{FF2B5EF4-FFF2-40B4-BE49-F238E27FC236}">
                <a16:creationId xmlns:a16="http://schemas.microsoft.com/office/drawing/2014/main" id="{E1FEE0AB-D182-4D74-B2A7-0B4315B0F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419" y="1046727"/>
            <a:ext cx="1981162" cy="132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ngry and aggressive young girl with steam blowing out of her ears - anger stock pictures, royalty-free photos &amp; images">
            <a:extLst>
              <a:ext uri="{FF2B5EF4-FFF2-40B4-BE49-F238E27FC236}">
                <a16:creationId xmlns:a16="http://schemas.microsoft.com/office/drawing/2014/main" id="{66309F0A-1F00-42A8-B3B5-60E03FC7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492" y="4881660"/>
            <a:ext cx="2009279" cy="13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lose-up photo. worried senior woman mother sitting on sofa at home and holding phone. worries about children, writes and sends messages, calls, searches, waits at home - worry stock pictures, royalty-free photos &amp; images">
            <a:extLst>
              <a:ext uri="{FF2B5EF4-FFF2-40B4-BE49-F238E27FC236}">
                <a16:creationId xmlns:a16="http://schemas.microsoft.com/office/drawing/2014/main" id="{4F23DF07-6ACA-4413-96A0-AA1435EEF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7" y="1054951"/>
            <a:ext cx="1991012" cy="13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tired young woman leaning head on hands - confusion stock pictures, royalty-free photos &amp; images">
            <a:extLst>
              <a:ext uri="{FF2B5EF4-FFF2-40B4-BE49-F238E27FC236}">
                <a16:creationId xmlns:a16="http://schemas.microsoft.com/office/drawing/2014/main" id="{52705507-518D-4781-976D-A8B147DB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7" y="2975883"/>
            <a:ext cx="1971431" cy="13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oung woman hiding in bath and covering her head with hands while beaing victim of earthquake - fear stock pictures, royalty-free photos &amp; images">
            <a:extLst>
              <a:ext uri="{FF2B5EF4-FFF2-40B4-BE49-F238E27FC236}">
                <a16:creationId xmlns:a16="http://schemas.microsoft.com/office/drawing/2014/main" id="{78460CC0-A3D5-4DE1-99F4-9F45623BD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39" y="3013528"/>
            <a:ext cx="1971432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frustrated stressed young asian business man feeling strain or tried or disappointed at staircase. - disappointment stock pictures, royalty-free photos &amp; images">
            <a:extLst>
              <a:ext uri="{FF2B5EF4-FFF2-40B4-BE49-F238E27FC236}">
                <a16:creationId xmlns:a16="http://schemas.microsoft.com/office/drawing/2014/main" id="{9952C482-D799-431F-A74A-B86CDCB5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306" y="4906893"/>
            <a:ext cx="1971432" cy="131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0" name="Picture 22" descr="frustrated businessman sitting at desk with  head in hands - pressure stock pictures, royalty-free photos &amp; images">
            <a:extLst>
              <a:ext uri="{FF2B5EF4-FFF2-40B4-BE49-F238E27FC236}">
                <a16:creationId xmlns:a16="http://schemas.microsoft.com/office/drawing/2014/main" id="{2EF28A71-2C85-4F34-9F72-77CC21902F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266" y="1048728"/>
            <a:ext cx="1971432" cy="131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2" name="Picture 24" descr="adult hispanic man wearing glasses over isolated background looking stressed and nervous with hands on mouth biting nails. anxiety problem. - anxiety stock pictures, royalty-free photos &amp; images">
            <a:extLst>
              <a:ext uri="{FF2B5EF4-FFF2-40B4-BE49-F238E27FC236}">
                <a16:creationId xmlns:a16="http://schemas.microsoft.com/office/drawing/2014/main" id="{E60DE144-BF08-4738-B9D6-8987069F50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318" y="2997359"/>
            <a:ext cx="2017561" cy="1312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 descr="group of multigenerational people hugging each others - support, multiracial and diversity concept - main focus on senior man with white hairs - together stock pictures, royalty-free photos &amp; images">
            <a:extLst>
              <a:ext uri="{FF2B5EF4-FFF2-40B4-BE49-F238E27FC236}">
                <a16:creationId xmlns:a16="http://schemas.microsoft.com/office/drawing/2014/main" id="{DFFD1259-458B-406A-A7DB-8B054FB77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95" y="4943710"/>
            <a:ext cx="1999007" cy="133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woman try to grab the sun - hope stock pictures, royalty-free photos &amp; images">
            <a:extLst>
              <a:ext uri="{FF2B5EF4-FFF2-40B4-BE49-F238E27FC236}">
                <a16:creationId xmlns:a16="http://schemas.microsoft.com/office/drawing/2014/main" id="{14ED2C21-9522-412D-8527-90C379AAD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5465" y="1042545"/>
            <a:ext cx="2012874" cy="13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8" name="Picture 30" descr="the concept of contracting a home insurance agreement. - self confidence stock pictures, royalty-free photos &amp; images">
            <a:extLst>
              <a:ext uri="{FF2B5EF4-FFF2-40B4-BE49-F238E27FC236}">
                <a16:creationId xmlns:a16="http://schemas.microsoft.com/office/drawing/2014/main" id="{416CF915-0A0D-4334-BDDC-C52CD6816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609" y="3039288"/>
            <a:ext cx="1966496" cy="131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teenagers, young women and man with the flag of israel draped over their shoulders at the sunset over the sea in israel. friendship in childhood silhouette - pride of israel stock pictures, royalty-free photos &amp; images">
            <a:extLst>
              <a:ext uri="{FF2B5EF4-FFF2-40B4-BE49-F238E27FC236}">
                <a16:creationId xmlns:a16="http://schemas.microsoft.com/office/drawing/2014/main" id="{34EDEA17-034D-44CB-A9DF-2AC408189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743" y="4951278"/>
            <a:ext cx="1966495" cy="13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6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A74D9AD-B795-4246-818C-DBC47E29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101804BB-1109-4C2A-A9A9-B06C520B4CA7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D6E6E236-F2D3-4BAA-BCF9-09A7BE66B0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DDFA2AE-2FB2-477F-9DA7-254DC8B0277F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E49BB8-CE05-4E3E-806D-5E5409E98E9C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1B28-13BA-49B1-9FE5-7C29B0DC2293}"/>
              </a:ext>
            </a:extLst>
          </p:cNvPr>
          <p:cNvSpPr txBox="1"/>
          <p:nvPr/>
        </p:nvSpPr>
        <p:spPr>
          <a:xfrm>
            <a:off x="3630899" y="141025"/>
            <a:ext cx="8218339" cy="7386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2. מה הרגש שהכי "תופס" אותי כעת!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התבוננו בתמונות הרגשות וציינו מה הרגש שהכי תופס אתכם כעת, הסבירו.</a:t>
            </a:r>
          </a:p>
        </p:txBody>
      </p:sp>
      <p:pic>
        <p:nvPicPr>
          <p:cNvPr id="17" name="תמונה 16">
            <a:extLst>
              <a:ext uri="{FF2B5EF4-FFF2-40B4-BE49-F238E27FC236}">
                <a16:creationId xmlns:a16="http://schemas.microsoft.com/office/drawing/2014/main" id="{853D0472-965B-4309-817B-A0064339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2" y="1267230"/>
            <a:ext cx="6181239" cy="1583509"/>
          </a:xfrm>
          <a:prstGeom prst="rect">
            <a:avLst/>
          </a:prstGeom>
        </p:spPr>
      </p:pic>
      <p:pic>
        <p:nvPicPr>
          <p:cNvPr id="25" name="תמונה 24">
            <a:extLst>
              <a:ext uri="{FF2B5EF4-FFF2-40B4-BE49-F238E27FC236}">
                <a16:creationId xmlns:a16="http://schemas.microsoft.com/office/drawing/2014/main" id="{5A3138C7-6835-4C61-A854-A9C6A11BFB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52" y="3012607"/>
            <a:ext cx="6181239" cy="1545309"/>
          </a:xfrm>
          <a:prstGeom prst="rect">
            <a:avLst/>
          </a:prstGeom>
        </p:spPr>
      </p:pic>
      <p:pic>
        <p:nvPicPr>
          <p:cNvPr id="26" name="תמונה 25">
            <a:extLst>
              <a:ext uri="{FF2B5EF4-FFF2-40B4-BE49-F238E27FC236}">
                <a16:creationId xmlns:a16="http://schemas.microsoft.com/office/drawing/2014/main" id="{80459BFE-D37E-4950-AE8C-1885B4122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252" y="4719784"/>
            <a:ext cx="6395833" cy="1700870"/>
          </a:xfrm>
          <a:prstGeom prst="rect">
            <a:avLst/>
          </a:prstGeom>
        </p:spPr>
      </p:pic>
      <p:pic>
        <p:nvPicPr>
          <p:cNvPr id="27" name="תמונה 26">
            <a:extLst>
              <a:ext uri="{FF2B5EF4-FFF2-40B4-BE49-F238E27FC236}">
                <a16:creationId xmlns:a16="http://schemas.microsoft.com/office/drawing/2014/main" id="{4B7B3F0B-4330-4501-A3AA-EDEBDF69B7C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7044"/>
          <a:stretch/>
        </p:blipFill>
        <p:spPr>
          <a:xfrm>
            <a:off x="6498043" y="1211082"/>
            <a:ext cx="5042276" cy="5078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10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EA74D9AD-B795-4246-818C-DBC47E290A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62" y="201383"/>
            <a:ext cx="989325" cy="657033"/>
          </a:xfrm>
          <a:prstGeom prst="rect">
            <a:avLst/>
          </a:prstGeom>
        </p:spPr>
      </p:pic>
      <p:grpSp>
        <p:nvGrpSpPr>
          <p:cNvPr id="5" name="Group 13">
            <a:extLst>
              <a:ext uri="{FF2B5EF4-FFF2-40B4-BE49-F238E27FC236}">
                <a16:creationId xmlns:a16="http://schemas.microsoft.com/office/drawing/2014/main" id="{101804BB-1109-4C2A-A9A9-B06C520B4CA7}"/>
              </a:ext>
            </a:extLst>
          </p:cNvPr>
          <p:cNvGrpSpPr/>
          <p:nvPr/>
        </p:nvGrpSpPr>
        <p:grpSpPr>
          <a:xfrm>
            <a:off x="1414274" y="201384"/>
            <a:ext cx="10345032" cy="663583"/>
            <a:chOff x="-2378500" y="3237347"/>
            <a:chExt cx="12632843" cy="975906"/>
          </a:xfrm>
        </p:grpSpPr>
        <p:cxnSp>
          <p:nvCxnSpPr>
            <p:cNvPr id="6" name="Straight Connector 8">
              <a:extLst>
                <a:ext uri="{FF2B5EF4-FFF2-40B4-BE49-F238E27FC236}">
                  <a16:creationId xmlns:a16="http://schemas.microsoft.com/office/drawing/2014/main" id="{D6E6E236-F2D3-4BAA-BCF9-09A7BE66B017}"/>
                </a:ext>
              </a:extLst>
            </p:cNvPr>
            <p:cNvCxnSpPr>
              <a:cxnSpLocks/>
            </p:cNvCxnSpPr>
            <p:nvPr/>
          </p:nvCxnSpPr>
          <p:spPr>
            <a:xfrm>
              <a:off x="-1468008" y="3237347"/>
              <a:ext cx="11722351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9">
              <a:extLst>
                <a:ext uri="{FF2B5EF4-FFF2-40B4-BE49-F238E27FC236}">
                  <a16:creationId xmlns:a16="http://schemas.microsoft.com/office/drawing/2014/main" id="{1DDFA2AE-2FB2-477F-9DA7-254DC8B0277F}"/>
                </a:ext>
              </a:extLst>
            </p:cNvPr>
            <p:cNvCxnSpPr>
              <a:cxnSpLocks/>
            </p:cNvCxnSpPr>
            <p:nvPr/>
          </p:nvCxnSpPr>
          <p:spPr>
            <a:xfrm>
              <a:off x="-2378500" y="4213253"/>
              <a:ext cx="6771668" cy="0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EE49BB8-CE05-4E3E-806D-5E5409E98E9C}"/>
              </a:ext>
            </a:extLst>
          </p:cNvPr>
          <p:cNvSpPr txBox="1"/>
          <p:nvPr/>
        </p:nvSpPr>
        <p:spPr>
          <a:xfrm>
            <a:off x="535954" y="387247"/>
            <a:ext cx="392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>
                <a:solidFill>
                  <a:srgbClr val="0070C0"/>
                </a:solidFill>
              </a:rPr>
              <a:t>יחד נזכור, נעשה וננצח!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A01B28-13BA-49B1-9FE5-7C29B0DC2293}"/>
              </a:ext>
            </a:extLst>
          </p:cNvPr>
          <p:cNvSpPr txBox="1"/>
          <p:nvPr/>
        </p:nvSpPr>
        <p:spPr>
          <a:xfrm>
            <a:off x="3630899" y="141025"/>
            <a:ext cx="821833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rgbClr val="C00000"/>
                </a:solidFill>
              </a:rPr>
              <a:t>3. 'סיכת ביטחון' – שרשת תמונות חפצים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רשימת מילים, הוסיפו, הורידו: מרחב מוגן, שוטר, ממ"ד חייל, תאורת חירום, טלוויזיה, טלפון, מים, חייל, </a:t>
            </a:r>
          </a:p>
          <a:p>
            <a:r>
              <a:rPr lang="he-IL" sz="1400" b="1" dirty="0">
                <a:solidFill>
                  <a:srgbClr val="C00000"/>
                </a:solidFill>
              </a:rPr>
              <a:t>צה"ל, כיפת ברזל, תהילים, תפילה, רמטכ"ל, טנק, הורים, אחים, משפחה, סידור...</a:t>
            </a:r>
          </a:p>
        </p:txBody>
      </p:sp>
      <p:pic>
        <p:nvPicPr>
          <p:cNvPr id="3074" name="Picture 2" descr="safety pins - safety pin stock illustrations">
            <a:extLst>
              <a:ext uri="{FF2B5EF4-FFF2-40B4-BE49-F238E27FC236}">
                <a16:creationId xmlns:a16="http://schemas.microsoft.com/office/drawing/2014/main" id="{8A8709D7-66D4-4026-83F2-7B1F91AF0D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77"/>
          <a:stretch/>
        </p:blipFill>
        <p:spPr bwMode="auto">
          <a:xfrm>
            <a:off x="8126016" y="1401825"/>
            <a:ext cx="950864" cy="573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safety pin icon vector design. - safety pin stock illustrations">
            <a:extLst>
              <a:ext uri="{FF2B5EF4-FFF2-40B4-BE49-F238E27FC236}">
                <a16:creationId xmlns:a16="http://schemas.microsoft.com/office/drawing/2014/main" id="{29474354-500B-43E8-A73A-68B2C1647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541">
            <a:off x="7877803" y="1829201"/>
            <a:ext cx="2236330" cy="22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תמונה 1">
            <a:extLst>
              <a:ext uri="{FF2B5EF4-FFF2-40B4-BE49-F238E27FC236}">
                <a16:creationId xmlns:a16="http://schemas.microsoft.com/office/drawing/2014/main" id="{8A740972-9C35-40A9-81DC-BC09459257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747" y="2090940"/>
            <a:ext cx="850496" cy="563916"/>
          </a:xfrm>
          <a:prstGeom prst="rect">
            <a:avLst/>
          </a:prstGeom>
        </p:spPr>
      </p:pic>
      <p:pic>
        <p:nvPicPr>
          <p:cNvPr id="3080" name="Picture 8" descr="רס&quot;ר יניב צדקיהו, השוטר המצטיין שנבחר ע&quot;י IACP">
            <a:extLst>
              <a:ext uri="{FF2B5EF4-FFF2-40B4-BE49-F238E27FC236}">
                <a16:creationId xmlns:a16="http://schemas.microsoft.com/office/drawing/2014/main" id="{69B7711D-5C1A-4474-B0E5-FA4E79369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916" y="5424488"/>
            <a:ext cx="1533789" cy="10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sraeli flag flying beside israeli centurion tank at tel saki, israel - israeli soldier stock pictures, royalty-free photos &amp; images">
            <a:extLst>
              <a:ext uri="{FF2B5EF4-FFF2-40B4-BE49-F238E27FC236}">
                <a16:creationId xmlns:a16="http://schemas.microsoft.com/office/drawing/2014/main" id="{AC2121F5-4D35-4952-A374-CE927EB02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4056" y="5424487"/>
            <a:ext cx="1567362" cy="103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pecial force soldiers in urban combat training.  breach and entry building. chinese soldiers in full combat gear, green digital cammo. - israeli soldier stock pictures, royalty-free photos &amp; images">
            <a:extLst>
              <a:ext uri="{FF2B5EF4-FFF2-40B4-BE49-F238E27FC236}">
                <a16:creationId xmlns:a16="http://schemas.microsoft.com/office/drawing/2014/main" id="{9C7909B2-5BDA-4D6F-970C-343ACF65A3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2"/>
          <a:stretch/>
        </p:blipFill>
        <p:spPr bwMode="auto">
          <a:xfrm>
            <a:off x="8420337" y="5424488"/>
            <a:ext cx="1313087" cy="1056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multiple television screens with remote control - tv stock pictures, royalty-free photos &amp; images">
            <a:extLst>
              <a:ext uri="{FF2B5EF4-FFF2-40B4-BE49-F238E27FC236}">
                <a16:creationId xmlns:a16="http://schemas.microsoft.com/office/drawing/2014/main" id="{8B376E84-5BE3-4C2D-B962-1842A2C23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050" y="5405596"/>
            <a:ext cx="2112234" cy="105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חדר ממ''ד עם ריינבו 54-R">
            <a:extLst>
              <a:ext uri="{FF2B5EF4-FFF2-40B4-BE49-F238E27FC236}">
                <a16:creationId xmlns:a16="http://schemas.microsoft.com/office/drawing/2014/main" id="{D2BBD946-9CC4-499F-A206-285A3380C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40" y="5463891"/>
            <a:ext cx="1538981" cy="102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ropped shot businessman using smart phone while sitting at his workplace. - mobile phone stock pictures, royalty-free photos &amp; images">
            <a:extLst>
              <a:ext uri="{FF2B5EF4-FFF2-40B4-BE49-F238E27FC236}">
                <a16:creationId xmlns:a16="http://schemas.microsoft.com/office/drawing/2014/main" id="{4A664A47-C079-4519-AFC7-AA894F72B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861"/>
          <a:stretch/>
        </p:blipFill>
        <p:spPr bwMode="auto">
          <a:xfrm>
            <a:off x="276385" y="4035450"/>
            <a:ext cx="1463936" cy="134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water in plastic bottle on isolated white background - bottle of water stock pictures, royalty-free photos &amp; images">
            <a:extLst>
              <a:ext uri="{FF2B5EF4-FFF2-40B4-BE49-F238E27FC236}">
                <a16:creationId xmlns:a16="http://schemas.microsoft.com/office/drawing/2014/main" id="{19A16D5C-7B9F-43FC-A64D-FFF060E34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5" r="39436"/>
          <a:stretch/>
        </p:blipFill>
        <p:spPr bwMode="auto">
          <a:xfrm>
            <a:off x="11451419" y="5131332"/>
            <a:ext cx="539242" cy="1525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ספרי חיים | ספרי קודש בזול | ספר תהילים צבעוני 2 פורמטים / טוב להודות |  תהילים | ספרים מובילים">
            <a:extLst>
              <a:ext uri="{FF2B5EF4-FFF2-40B4-BE49-F238E27FC236}">
                <a16:creationId xmlns:a16="http://schemas.microsoft.com/office/drawing/2014/main" id="{0BD3FEB6-D07C-45E7-BB1B-28DE40D9A8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23" y="1349862"/>
            <a:ext cx="1436998" cy="1456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סידור אור חדש בית כנסת ספרד - ספרי אור החיים">
            <a:extLst>
              <a:ext uri="{FF2B5EF4-FFF2-40B4-BE49-F238E27FC236}">
                <a16:creationId xmlns:a16="http://schemas.microsoft.com/office/drawing/2014/main" id="{8ACCF535-9761-473F-81F0-289AF81F7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470" y="5403532"/>
            <a:ext cx="1137098" cy="113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 descr="happy family young mother and teen girl daughter cuddling hugging at home - parents stock pictures, royalty-free photos &amp; images">
            <a:extLst>
              <a:ext uri="{FF2B5EF4-FFF2-40B4-BE49-F238E27FC236}">
                <a16:creationId xmlns:a16="http://schemas.microsoft.com/office/drawing/2014/main" id="{8008811E-72A8-4799-9FF5-DC8D8989E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49" y="5482007"/>
            <a:ext cx="1515651" cy="10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safety pin icon vector design. - safety pin stock illustrations">
            <a:extLst>
              <a:ext uri="{FF2B5EF4-FFF2-40B4-BE49-F238E27FC236}">
                <a16:creationId xmlns:a16="http://schemas.microsoft.com/office/drawing/2014/main" id="{4C4C34BD-308E-4578-A21E-19441FBF87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03541">
            <a:off x="3987271" y="1742194"/>
            <a:ext cx="2236330" cy="223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 descr="small children brother and sister hug showing love - siblings stock pictures, royalty-free photos &amp; images">
            <a:extLst>
              <a:ext uri="{FF2B5EF4-FFF2-40B4-BE49-F238E27FC236}">
                <a16:creationId xmlns:a16="http://schemas.microsoft.com/office/drawing/2014/main" id="{84C8C482-C415-4070-9BDB-F143F6D844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4" y="2870744"/>
            <a:ext cx="1463937" cy="97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כיפת ברזל במהלך שיגור טיל מיירט">
            <a:extLst>
              <a:ext uri="{FF2B5EF4-FFF2-40B4-BE49-F238E27FC236}">
                <a16:creationId xmlns:a16="http://schemas.microsoft.com/office/drawing/2014/main" id="{A63A1DA8-D03F-4CAF-9507-3418C36B3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4919" y="2314173"/>
            <a:ext cx="1596902" cy="15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2" descr="silhouette of soldier with israel flag - the israel defense forces stock illustrations">
            <a:extLst>
              <a:ext uri="{FF2B5EF4-FFF2-40B4-BE49-F238E27FC236}">
                <a16:creationId xmlns:a16="http://schemas.microsoft.com/office/drawing/2014/main" id="{58434034-FD95-4EE4-943D-FEDD89174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7144" y="2314173"/>
            <a:ext cx="2760830" cy="16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30" descr="ראש המטה הכללי – ויקיפדיה">
            <a:extLst>
              <a:ext uri="{FF2B5EF4-FFF2-40B4-BE49-F238E27FC236}">
                <a16:creationId xmlns:a16="http://schemas.microsoft.com/office/drawing/2014/main" id="{F04A83AE-9A5E-41FD-A7FC-0C848AE6F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344" y="2329616"/>
            <a:ext cx="1267336" cy="15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מלבן 2">
            <a:extLst>
              <a:ext uri="{FF2B5EF4-FFF2-40B4-BE49-F238E27FC236}">
                <a16:creationId xmlns:a16="http://schemas.microsoft.com/office/drawing/2014/main" id="{CAA41147-7E5E-43A3-9A63-BCAFE084D464}"/>
              </a:ext>
            </a:extLst>
          </p:cNvPr>
          <p:cNvSpPr/>
          <p:nvPr/>
        </p:nvSpPr>
        <p:spPr>
          <a:xfrm>
            <a:off x="2827782" y="2090940"/>
            <a:ext cx="8218339" cy="218823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DAC006C5-5A88-4D42-B3E1-E024DE5F07E1}"/>
              </a:ext>
            </a:extLst>
          </p:cNvPr>
          <p:cNvSpPr txBox="1"/>
          <p:nvPr/>
        </p:nvSpPr>
        <p:spPr>
          <a:xfrm>
            <a:off x="2882646" y="1688791"/>
            <a:ext cx="8218339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b="1" dirty="0">
                <a:solidFill>
                  <a:srgbClr val="C00000"/>
                </a:solidFill>
              </a:rPr>
              <a:t>דוגמא לשרשרת 'סיכת ביטחון' </a:t>
            </a:r>
          </a:p>
        </p:txBody>
      </p:sp>
    </p:spTree>
    <p:extLst>
      <p:ext uri="{BB962C8B-B14F-4D97-AF65-F5344CB8AC3E}">
        <p14:creationId xmlns:p14="http://schemas.microsoft.com/office/powerpoint/2010/main" val="617544039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4649</TotalTime>
  <Words>362</Words>
  <Application>Microsoft Office PowerPoint</Application>
  <PresentationFormat>מסך רחב</PresentationFormat>
  <Paragraphs>55</Paragraphs>
  <Slides>5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Meir Avitan</dc:creator>
  <cp:lastModifiedBy>Meir Avitan</cp:lastModifiedBy>
  <cp:revision>33</cp:revision>
  <dcterms:created xsi:type="dcterms:W3CDTF">2023-10-12T07:20:40Z</dcterms:created>
  <dcterms:modified xsi:type="dcterms:W3CDTF">2023-10-16T12:55:25Z</dcterms:modified>
</cp:coreProperties>
</file>