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81" r:id="rId6"/>
    <p:sldId id="260" r:id="rId7"/>
    <p:sldId id="261" r:id="rId8"/>
    <p:sldId id="280" r:id="rId9"/>
    <p:sldId id="262" r:id="rId10"/>
    <p:sldId id="279" r:id="rId11"/>
    <p:sldId id="267" r:id="rId12"/>
    <p:sldId id="282" r:id="rId13"/>
    <p:sldId id="283" r:id="rId14"/>
    <p:sldId id="284" r:id="rId15"/>
    <p:sldId id="273" r:id="rId16"/>
    <p:sldId id="265" r:id="rId17"/>
    <p:sldId id="285" r:id="rId18"/>
    <p:sldId id="266" r:id="rId19"/>
    <p:sldId id="268" r:id="rId20"/>
    <p:sldId id="286" r:id="rId21"/>
    <p:sldId id="287"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David" panose="020E0502060401010101" pitchFamily="34" charset="-79"/>
      <p:regular r:id="rId28"/>
      <p:bold r:id="rId29"/>
    </p:embeddedFont>
    <p:embeddedFont>
      <p:font typeface="Montserrat Classic" panose="020B0604020202020204" charset="0"/>
      <p:regular r:id="rId30"/>
    </p:embeddedFont>
    <p:embeddedFont>
      <p:font typeface="Montserrat Classic Bold" panose="020B0604020202020204" charset="0"/>
      <p:regular r:id="rId31"/>
    </p:embeddedFont>
    <p:embeddedFont>
      <p:font typeface="Montserrat Light" panose="020B060402020202020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3" autoAdjust="0"/>
    <p:restoredTop sz="94622" autoAdjust="0"/>
  </p:normalViewPr>
  <p:slideViewPr>
    <p:cSldViewPr>
      <p:cViewPr varScale="1">
        <p:scale>
          <a:sx n="52" d="100"/>
          <a:sy n="52" d="100"/>
        </p:scale>
        <p:origin x="43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2372B92-1B47-4090-835A-7B0AC6EF350C}" type="datetimeFigureOut">
              <a:rPr lang="he-IL" smtClean="0"/>
              <a:t>ז'/חשון/תשפ"ד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EE6BFA2-3471-4CA6-9775-4DEE631C7047}" type="slidenum">
              <a:rPr lang="he-IL" smtClean="0"/>
              <a:t>‹#›</a:t>
            </a:fld>
            <a:endParaRPr lang="he-IL"/>
          </a:p>
        </p:txBody>
      </p:sp>
    </p:spTree>
    <p:extLst>
      <p:ext uri="{BB962C8B-B14F-4D97-AF65-F5344CB8AC3E}">
        <p14:creationId xmlns:p14="http://schemas.microsoft.com/office/powerpoint/2010/main" val="670409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6BFA2-3471-4CA6-9775-4DEE631C7047}" type="slidenum">
              <a:rPr lang="he-IL" smtClean="0"/>
              <a:t>3</a:t>
            </a:fld>
            <a:endParaRPr lang="he-IL"/>
          </a:p>
        </p:txBody>
      </p:sp>
    </p:spTree>
    <p:extLst>
      <p:ext uri="{BB962C8B-B14F-4D97-AF65-F5344CB8AC3E}">
        <p14:creationId xmlns:p14="http://schemas.microsoft.com/office/powerpoint/2010/main" val="392350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E6BFA2-3471-4CA6-9775-4DEE631C7047}" type="slidenum">
              <a:rPr lang="he-IL" smtClean="0"/>
              <a:t>6</a:t>
            </a:fld>
            <a:endParaRPr lang="he-IL"/>
          </a:p>
        </p:txBody>
      </p:sp>
    </p:spTree>
    <p:extLst>
      <p:ext uri="{BB962C8B-B14F-4D97-AF65-F5344CB8AC3E}">
        <p14:creationId xmlns:p14="http://schemas.microsoft.com/office/powerpoint/2010/main" val="415067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E9FCBB-147B-46FD-9DFB-BE292239418A}" type="datetime1">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A1C36-B9BB-4F5B-82F6-34F016349435}" type="datetime1">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28984-37C1-4F19-8FA7-061435E8D788}" type="datetime1">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C9D0C7-A30C-41F4-AA5C-08F33EBA83C1}" type="datetime1">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C26CE-DE96-401B-AD17-80D3A3A4A5F0}" type="datetime1">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C7203-3BB5-44C5-9D93-310B0E49D251}" type="datetime1">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D3845A-69B9-4036-9704-A5717B0D2F8F}" type="datetime1">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E29E51-AEEE-406F-A1FE-205F93451975}" type="datetime1">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4BFB5-146A-40D8-A110-7041A4C2AF87}" type="datetime1">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A8EAA6-0A86-497E-9751-328A876D4726}" type="datetime1">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DF5AE-701C-4C4A-A0D8-F3C644838107}" type="datetime1">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43668-6803-41C5-B609-328D93CE9F8E}" type="datetime1">
              <a:rPr lang="en-US" smtClean="0"/>
              <a:t>10/22/2023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https://www.youtube.com/embed/kRBs9x2kj8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V9hav4QPSeU"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ljGUq2ysng"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m1HW7uYdUHg" TargetMode="External"/><Relationship Id="rId5" Type="http://schemas.openxmlformats.org/officeDocument/2006/relationships/image" Target="../media/image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93056" y="38100"/>
            <a:ext cx="7391400" cy="10287000"/>
          </a:xfrm>
          <a:prstGeom prst="rect">
            <a:avLst/>
          </a:prstGeom>
          <a:solidFill>
            <a:srgbClr val="000000"/>
          </a:solidFill>
        </p:spPr>
      </p:sp>
      <p:grpSp>
        <p:nvGrpSpPr>
          <p:cNvPr id="4" name="Group 4"/>
          <p:cNvGrpSpPr/>
          <p:nvPr/>
        </p:nvGrpSpPr>
        <p:grpSpPr>
          <a:xfrm>
            <a:off x="11811000" y="3755134"/>
            <a:ext cx="5846588" cy="6147511"/>
            <a:chOff x="0" y="1656679"/>
            <a:chExt cx="7795450" cy="8196681"/>
          </a:xfrm>
        </p:grpSpPr>
        <p:sp>
          <p:nvSpPr>
            <p:cNvPr id="5" name="AutoShape 5"/>
            <p:cNvSpPr/>
            <p:nvPr/>
          </p:nvSpPr>
          <p:spPr>
            <a:xfrm>
              <a:off x="3319873" y="5055439"/>
              <a:ext cx="1803401" cy="177801"/>
            </a:xfrm>
            <a:prstGeom prst="rect">
              <a:avLst/>
            </a:prstGeom>
            <a:solidFill>
              <a:srgbClr val="FFFFFF"/>
            </a:solidFill>
          </p:spPr>
        </p:sp>
        <p:sp>
          <p:nvSpPr>
            <p:cNvPr id="6" name="TextBox 6"/>
            <p:cNvSpPr txBox="1"/>
            <p:nvPr/>
          </p:nvSpPr>
          <p:spPr>
            <a:xfrm>
              <a:off x="0" y="1656679"/>
              <a:ext cx="7637873" cy="2769989"/>
            </a:xfrm>
            <a:prstGeom prst="rect">
              <a:avLst/>
            </a:prstGeom>
          </p:spPr>
          <p:txBody>
            <a:bodyPr lIns="0" tIns="0" rIns="0" bIns="0" rtlCol="0" anchor="t">
              <a:spAutoFit/>
            </a:bodyPr>
            <a:lstStyle/>
            <a:p>
              <a:pPr algn="r">
                <a:lnSpc>
                  <a:spcPts val="8064"/>
                </a:lnSpc>
              </a:pPr>
              <a:r>
                <a:rPr lang="he-IL" sz="6600" b="1" dirty="0">
                  <a:solidFill>
                    <a:schemeClr val="bg1"/>
                  </a:solidFill>
                </a:rPr>
                <a:t>יום הזיכרון </a:t>
              </a:r>
            </a:p>
            <a:p>
              <a:pPr algn="r">
                <a:lnSpc>
                  <a:spcPts val="8064"/>
                </a:lnSpc>
              </a:pPr>
              <a:r>
                <a:rPr lang="he-IL" sz="6600" b="1" dirty="0">
                  <a:solidFill>
                    <a:schemeClr val="bg1"/>
                  </a:solidFill>
                </a:rPr>
                <a:t>לרצח יצחק רבין </a:t>
              </a:r>
              <a:endParaRPr lang="en-US" sz="6400" b="1" spc="57" dirty="0">
                <a:solidFill>
                  <a:schemeClr val="bg1"/>
                </a:solidFill>
                <a:latin typeface="Montserrat Classic Bold"/>
              </a:endParaRPr>
            </a:p>
          </p:txBody>
        </p:sp>
        <p:sp>
          <p:nvSpPr>
            <p:cNvPr id="8" name="TextBox 8"/>
            <p:cNvSpPr txBox="1"/>
            <p:nvPr/>
          </p:nvSpPr>
          <p:spPr>
            <a:xfrm>
              <a:off x="170273" y="5862011"/>
              <a:ext cx="7625177" cy="3991349"/>
            </a:xfrm>
            <a:prstGeom prst="rect">
              <a:avLst/>
            </a:prstGeom>
          </p:spPr>
          <p:txBody>
            <a:bodyPr lIns="0" tIns="0" rIns="0" bIns="0" rtlCol="0" anchor="t">
              <a:spAutoFit/>
            </a:bodyPr>
            <a:lstStyle/>
            <a:p>
              <a:pPr algn="ctr">
                <a:lnSpc>
                  <a:spcPts val="4788"/>
                </a:lnSpc>
              </a:pPr>
              <a:r>
                <a:rPr lang="he-IL" sz="2800" dirty="0">
                  <a:solidFill>
                    <a:schemeClr val="bg1"/>
                  </a:solidFill>
                </a:rPr>
                <a:t>"אין אנו שוכחים לרגע כי בין שתומכים במהלכים שלנו ובין שמתנגדים להם - כולנו אחים, כולנו יהודים וגורל אחד לכולנו."</a:t>
              </a:r>
              <a:endParaRPr lang="en-US" sz="2800" dirty="0">
                <a:solidFill>
                  <a:schemeClr val="bg1"/>
                </a:solidFill>
              </a:endParaRPr>
            </a:p>
            <a:p>
              <a:pPr algn="ctr">
                <a:lnSpc>
                  <a:spcPts val="4788"/>
                </a:lnSpc>
              </a:pPr>
              <a:endParaRPr lang="en-US" sz="2800" spc="196" dirty="0">
                <a:solidFill>
                  <a:schemeClr val="bg1"/>
                </a:solidFill>
                <a:latin typeface="Montserrat Light"/>
              </a:endParaRPr>
            </a:p>
            <a:p>
              <a:pPr algn="ctr">
                <a:lnSpc>
                  <a:spcPts val="4788"/>
                </a:lnSpc>
              </a:pPr>
              <a:r>
                <a:rPr lang="he-IL" sz="2800" spc="196" dirty="0">
                  <a:solidFill>
                    <a:schemeClr val="bg1"/>
                  </a:solidFill>
                  <a:latin typeface="Montserrat Light"/>
                </a:rPr>
                <a:t>יצחק רבין</a:t>
              </a:r>
              <a:endParaRPr lang="en-US" sz="2800" spc="196" dirty="0">
                <a:solidFill>
                  <a:schemeClr val="bg1"/>
                </a:solidFill>
                <a:latin typeface="Montserrat Light"/>
              </a:endParaRPr>
            </a:p>
          </p:txBody>
        </p:sp>
      </p:grpSp>
      <p:sp>
        <p:nvSpPr>
          <p:cNvPr id="14" name="TextBox 13"/>
          <p:cNvSpPr txBox="1"/>
          <p:nvPr/>
        </p:nvSpPr>
        <p:spPr>
          <a:xfrm>
            <a:off x="7328007" y="723900"/>
            <a:ext cx="3048000" cy="8648521"/>
          </a:xfrm>
          <a:prstGeom prst="rect">
            <a:avLst/>
          </a:prstGeom>
          <a:noFill/>
        </p:spPr>
        <p:txBody>
          <a:bodyPr wrap="square" rtlCol="1">
            <a:spAutoFit/>
          </a:bodyPr>
          <a:lstStyle/>
          <a:p>
            <a:pPr algn="ctr"/>
            <a:r>
              <a:rPr lang="he-IL" sz="3200" b="1" dirty="0"/>
              <a:t>טקס זיכרון ליצחק רבין באמצעות </a:t>
            </a:r>
          </a:p>
          <a:p>
            <a:pPr algn="ctr"/>
            <a:r>
              <a:rPr lang="he-IL" sz="3200" b="1" dirty="0"/>
              <a:t>מצגת להפעלה בקבוצת הזום </a:t>
            </a:r>
          </a:p>
          <a:p>
            <a:pPr algn="ctr"/>
            <a:endParaRPr lang="he-IL" b="1" dirty="0"/>
          </a:p>
          <a:p>
            <a:pPr algn="ctr"/>
            <a:endParaRPr lang="he-IL" dirty="0"/>
          </a:p>
          <a:p>
            <a:pPr algn="ctr"/>
            <a:endParaRPr lang="he-IL" dirty="0"/>
          </a:p>
          <a:p>
            <a:pPr algn="ctr"/>
            <a:endParaRPr lang="he-IL" dirty="0"/>
          </a:p>
          <a:p>
            <a:pPr algn="ctr"/>
            <a:endParaRPr lang="he-IL" dirty="0"/>
          </a:p>
          <a:p>
            <a:pPr algn="ctr"/>
            <a:endParaRPr lang="he-IL" dirty="0"/>
          </a:p>
          <a:p>
            <a:pPr algn="ctr"/>
            <a:endParaRPr lang="he-IL" dirty="0"/>
          </a:p>
          <a:p>
            <a:pPr algn="ctr"/>
            <a:endParaRPr lang="he-IL" dirty="0"/>
          </a:p>
          <a:p>
            <a:pPr algn="ctr"/>
            <a:r>
              <a:rPr lang="he-IL" dirty="0"/>
              <a:t>חלקים מן התמונות והחומרים מבוססים עפ"י החוברת חומרים שהופקו ע"י מרכז יצחק רבין </a:t>
            </a:r>
          </a:p>
          <a:p>
            <a:pPr algn="ctr"/>
            <a:r>
              <a:rPr lang="he-IL" dirty="0"/>
              <a:t>והזכויות הם של מרכז יצחק רבין</a:t>
            </a:r>
          </a:p>
          <a:p>
            <a:pPr algn="ctr"/>
            <a:r>
              <a:rPr lang="he-IL" dirty="0"/>
              <a:t>וכן של לשכת העיתונות הממשלתית</a:t>
            </a:r>
          </a:p>
          <a:p>
            <a:pPr algn="ctr"/>
            <a:r>
              <a:rPr lang="he-IL" dirty="0"/>
              <a:t>והשירים עפ"י חוק לאקו"ם.</a:t>
            </a:r>
            <a:endParaRPr lang="en-US" dirty="0"/>
          </a:p>
          <a:p>
            <a:pPr algn="ctr"/>
            <a:endParaRPr lang="en-US" dirty="0"/>
          </a:p>
          <a:p>
            <a:pPr algn="ctr"/>
            <a:r>
              <a:rPr lang="he-IL" dirty="0"/>
              <a:t>אין להוריד את שמות הזכויות של בעלי התמונות </a:t>
            </a:r>
          </a:p>
          <a:p>
            <a:pPr algn="ctr"/>
            <a:r>
              <a:rPr lang="he-IL" dirty="0"/>
              <a:t> </a:t>
            </a:r>
          </a:p>
          <a:p>
            <a:pPr algn="ctr"/>
            <a:r>
              <a:rPr lang="he-IL" dirty="0"/>
              <a:t>במצגת זו תוכל לערוך מחדשו, להוסיף או להחסיר- היעזרו במסך וורד המצורף למצגת.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3884" y="594864"/>
            <a:ext cx="3468523" cy="2254773"/>
          </a:xfrm>
          <a:prstGeom prst="rect">
            <a:avLst/>
          </a:prstGeom>
        </p:spPr>
      </p:pic>
      <p:sp>
        <p:nvSpPr>
          <p:cNvPr id="12" name="מלבן 11"/>
          <p:cNvSpPr/>
          <p:nvPr/>
        </p:nvSpPr>
        <p:spPr>
          <a:xfrm>
            <a:off x="7010400" y="9715500"/>
            <a:ext cx="2356734" cy="913070"/>
          </a:xfrm>
          <a:prstGeom prst="rect">
            <a:avLst/>
          </a:prstGeom>
        </p:spPr>
        <p:txBody>
          <a:bodyPr wrap="none">
            <a:spAutoFit/>
          </a:bodyPr>
          <a:lstStyle/>
          <a:p>
            <a:pPr algn="r" rtl="1">
              <a:lnSpc>
                <a:spcPts val="3168"/>
              </a:lnSpc>
            </a:pPr>
            <a:r>
              <a:rPr lang="he-IL" sz="1600" dirty="0"/>
              <a:t>צילום: לע"מ - </a:t>
            </a:r>
            <a:r>
              <a:rPr lang="en-US" sz="1600" dirty="0"/>
              <a:t>OHAYON AVI</a:t>
            </a:r>
          </a:p>
          <a:p>
            <a:pPr algn="r" rtl="1">
              <a:lnSpc>
                <a:spcPts val="3168"/>
              </a:lnSpc>
            </a:pPr>
            <a:endParaRPr lang="he-IL" sz="1600" dirty="0">
              <a:solidFill>
                <a:schemeClr val="bg1"/>
              </a:solidFill>
            </a:endParaRPr>
          </a:p>
        </p:txBody>
      </p:sp>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5" y="12405"/>
            <a:ext cx="6855200" cy="10287000"/>
          </a:xfrm>
          <a:prstGeom prst="rect">
            <a:avLst/>
          </a:prstGeom>
        </p:spPr>
      </p:pic>
      <p:sp>
        <p:nvSpPr>
          <p:cNvPr id="17" name="לחצן פעולה: אחורה או הקודם 16">
            <a:hlinkClick r:id="" action="ppaction://hlinkshowjump?jump=nextslide" highlightClick="1"/>
          </p:cNvPr>
          <p:cNvSpPr/>
          <p:nvPr/>
        </p:nvSpPr>
        <p:spPr>
          <a:xfrm>
            <a:off x="11007037" y="9486235"/>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AutoShape 3"/>
          <p:cNvSpPr/>
          <p:nvPr/>
        </p:nvSpPr>
        <p:spPr>
          <a:xfrm>
            <a:off x="11180135" y="114300"/>
            <a:ext cx="6532925" cy="8686800"/>
          </a:xfrm>
          <a:prstGeom prst="rect">
            <a:avLst/>
          </a:prstGeom>
          <a:solidFill>
            <a:srgbClr val="FFFFFF"/>
          </a:solidFill>
        </p:spPr>
      </p:sp>
      <p:sp>
        <p:nvSpPr>
          <p:cNvPr id="14" name="TextBox 13"/>
          <p:cNvSpPr txBox="1"/>
          <p:nvPr/>
        </p:nvSpPr>
        <p:spPr>
          <a:xfrm>
            <a:off x="11933275" y="614919"/>
            <a:ext cx="5257800" cy="7848302"/>
          </a:xfrm>
          <a:prstGeom prst="rect">
            <a:avLst/>
          </a:prstGeom>
          <a:noFill/>
        </p:spPr>
        <p:txBody>
          <a:bodyPr wrap="square" rtlCol="1">
            <a:spAutoFit/>
          </a:bodyPr>
          <a:lstStyle/>
          <a:p>
            <a:pPr algn="ctr" fontAlgn="base"/>
            <a:r>
              <a:rPr lang="he-IL" sz="2800" dirty="0"/>
              <a:t>המקום שבו אנו צודקים / </a:t>
            </a:r>
          </a:p>
          <a:p>
            <a:pPr algn="ctr" fontAlgn="base"/>
            <a:r>
              <a:rPr lang="he-IL" sz="2800" dirty="0"/>
              <a:t>יהודה עמיחי</a:t>
            </a:r>
            <a:endParaRPr lang="en-US" sz="2800" dirty="0"/>
          </a:p>
          <a:p>
            <a:pPr algn="ctr" fontAlgn="base"/>
            <a:endParaRPr lang="en-US" sz="2800" dirty="0"/>
          </a:p>
          <a:p>
            <a:pPr algn="ctr" rtl="1" fontAlgn="base"/>
            <a:r>
              <a:rPr lang="he-IL" sz="2800" b="1" dirty="0"/>
              <a:t>מִן הַמָקוֹם שֶׁבּוֹ אֲנוּ צוֹדְקִים</a:t>
            </a:r>
            <a:endParaRPr lang="en-US" sz="2800" dirty="0"/>
          </a:p>
          <a:p>
            <a:pPr algn="ctr" rtl="1" fontAlgn="base"/>
            <a:r>
              <a:rPr lang="he-IL" sz="2800" b="1" dirty="0"/>
              <a:t>לֹא יִצְמֵחוּ לְעוֹלָם</a:t>
            </a:r>
            <a:endParaRPr lang="en-US" sz="2800" dirty="0"/>
          </a:p>
          <a:p>
            <a:pPr algn="ctr" rtl="1" fontAlgn="base"/>
            <a:r>
              <a:rPr lang="he-IL" sz="2800" b="1" dirty="0"/>
              <a:t>פְּרָחִים בָּאַבִיב.</a:t>
            </a:r>
          </a:p>
          <a:p>
            <a:pPr algn="ctr" rtl="1" fontAlgn="base"/>
            <a:endParaRPr lang="en-US" sz="2800" dirty="0"/>
          </a:p>
          <a:p>
            <a:pPr algn="ctr" rtl="1" fontAlgn="base"/>
            <a:r>
              <a:rPr lang="he-IL" sz="2800" b="1" dirty="0"/>
              <a:t>הַמָקוֹם שֶׁבּוֹ אֲנוּ צוֹדְקִים</a:t>
            </a:r>
            <a:endParaRPr lang="en-US" sz="2800" dirty="0"/>
          </a:p>
          <a:p>
            <a:pPr algn="ctr" rtl="1" fontAlgn="base"/>
            <a:r>
              <a:rPr lang="he-IL" sz="2800" b="1" dirty="0"/>
              <a:t>הוּא רַמוּס וְקָשֶׁה</a:t>
            </a:r>
            <a:endParaRPr lang="en-US" sz="2800" dirty="0"/>
          </a:p>
          <a:p>
            <a:pPr algn="ctr" rtl="1" fontAlgn="base"/>
            <a:r>
              <a:rPr lang="he-IL" sz="2800" b="1" dirty="0"/>
              <a:t>כְּמוֹ חֲצֵר.</a:t>
            </a:r>
          </a:p>
          <a:p>
            <a:pPr algn="ctr" rtl="1" fontAlgn="base"/>
            <a:endParaRPr lang="en-US" sz="2800" dirty="0"/>
          </a:p>
          <a:p>
            <a:pPr algn="ctr" rtl="1" fontAlgn="base"/>
            <a:r>
              <a:rPr lang="he-IL" sz="2800" b="1" dirty="0"/>
              <a:t>אַבָל סְפֵקוֹת וְאֲהָבוֹת עוֹשִׂים</a:t>
            </a:r>
            <a:endParaRPr lang="en-US" sz="2800" dirty="0"/>
          </a:p>
          <a:p>
            <a:pPr algn="ctr" rtl="1" fontAlgn="base"/>
            <a:r>
              <a:rPr lang="he-IL" sz="2800" b="1" dirty="0"/>
              <a:t>אֵת הַעוֹלָם לְתַחוּחַ</a:t>
            </a:r>
            <a:endParaRPr lang="en-US" sz="2800" dirty="0"/>
          </a:p>
          <a:p>
            <a:pPr algn="ctr" rtl="1" fontAlgn="base"/>
            <a:r>
              <a:rPr lang="he-IL" sz="2800" b="1" dirty="0"/>
              <a:t>כְּמוֹ חַפָרְפֶרֶת, כְּמוֹ חַרִישׁ.</a:t>
            </a:r>
          </a:p>
          <a:p>
            <a:pPr algn="ctr" rtl="1" fontAlgn="base"/>
            <a:endParaRPr lang="en-US" sz="2800" dirty="0"/>
          </a:p>
          <a:p>
            <a:pPr algn="ctr" rtl="1" fontAlgn="base"/>
            <a:r>
              <a:rPr lang="he-IL" sz="2800" b="1" dirty="0"/>
              <a:t>וּלְחִישָׁה תִּשָׁמַע בַּמָקוֹם</a:t>
            </a:r>
            <a:endParaRPr lang="en-US" sz="2800" dirty="0"/>
          </a:p>
          <a:p>
            <a:pPr algn="ctr" rtl="1" fontAlgn="base"/>
            <a:r>
              <a:rPr lang="he-IL" sz="2800" b="1" dirty="0"/>
              <a:t>שֶׁבּוֹ הָיָה הַבָּיִת</a:t>
            </a:r>
            <a:endParaRPr lang="en-US" sz="2800" dirty="0"/>
          </a:p>
          <a:p>
            <a:pPr algn="ctr" rtl="1" fontAlgn="base"/>
            <a:r>
              <a:rPr lang="he-IL" sz="2800" b="1" dirty="0"/>
              <a:t>אֲשֶׁר נֵּחֵרַב.</a:t>
            </a:r>
            <a:endParaRPr lang="en-US" sz="2800" dirty="0"/>
          </a:p>
        </p:txBody>
      </p:sp>
      <p:sp>
        <p:nvSpPr>
          <p:cNvPr id="18" name="TextBox 8"/>
          <p:cNvSpPr txBox="1"/>
          <p:nvPr/>
        </p:nvSpPr>
        <p:spPr>
          <a:xfrm>
            <a:off x="6147390" y="495300"/>
            <a:ext cx="4826465" cy="615553"/>
          </a:xfrm>
          <a:prstGeom prst="rect">
            <a:avLst/>
          </a:prstGeom>
        </p:spPr>
        <p:txBody>
          <a:bodyPr wrap="square"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grpSp>
        <p:nvGrpSpPr>
          <p:cNvPr id="9" name="Group 7"/>
          <p:cNvGrpSpPr/>
          <p:nvPr/>
        </p:nvGrpSpPr>
        <p:grpSpPr>
          <a:xfrm>
            <a:off x="0" y="9275005"/>
            <a:ext cx="18288000" cy="1047437"/>
            <a:chOff x="0" y="0"/>
            <a:chExt cx="25781000" cy="1980782"/>
          </a:xfrm>
        </p:grpSpPr>
        <p:sp>
          <p:nvSpPr>
            <p:cNvPr id="10" name="AutoShape 8"/>
            <p:cNvSpPr/>
            <p:nvPr/>
          </p:nvSpPr>
          <p:spPr>
            <a:xfrm>
              <a:off x="0" y="0"/>
              <a:ext cx="25781000" cy="1980782"/>
            </a:xfrm>
            <a:prstGeom prst="rect">
              <a:avLst/>
            </a:prstGeom>
            <a:solidFill>
              <a:srgbClr val="FFFFFF"/>
            </a:solidFill>
          </p:spPr>
        </p:sp>
        <p:sp>
          <p:nvSpPr>
            <p:cNvPr id="11"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2"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8" name="לחצן פעולה: אחורה או הקודם 7">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6352953" y="8737728"/>
            <a:ext cx="3733651" cy="880497"/>
          </a:xfrm>
          <a:prstGeom prst="rect">
            <a:avLst/>
          </a:prstGeom>
        </p:spPr>
        <p:txBody>
          <a:bodyPr wrap="none">
            <a:spAutoFit/>
          </a:bodyPr>
          <a:lstStyle/>
          <a:p>
            <a:pPr algn="r" rtl="1">
              <a:lnSpc>
                <a:spcPts val="3168"/>
              </a:lnSpc>
            </a:pPr>
            <a:r>
              <a:rPr lang="he-IL" sz="2400" dirty="0">
                <a:solidFill>
                  <a:schemeClr val="bg1"/>
                </a:solidFill>
              </a:rPr>
              <a:t>צילום: לע"מ - </a:t>
            </a:r>
            <a:r>
              <a:rPr lang="en-US" sz="2400" dirty="0">
                <a:solidFill>
                  <a:schemeClr val="bg1"/>
                </a:solidFill>
              </a:rPr>
              <a:t>SA'AR YA'ACOV</a:t>
            </a:r>
          </a:p>
          <a:p>
            <a:pPr algn="r" rtl="1">
              <a:lnSpc>
                <a:spcPts val="3168"/>
              </a:lnSpc>
            </a:pPr>
            <a:endParaRPr lang="he-IL" sz="2400" dirty="0">
              <a:solidFill>
                <a:schemeClr val="bg1"/>
              </a:solidFill>
            </a:endParaRPr>
          </a:p>
        </p:txBody>
      </p:sp>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7" y="32784"/>
            <a:ext cx="6101316" cy="9151974"/>
          </a:xfrm>
          <a:prstGeom prst="rect">
            <a:avLst/>
          </a:prstGeom>
        </p:spPr>
      </p:pic>
      <p:sp>
        <p:nvSpPr>
          <p:cNvPr id="20" name="TextBox 8"/>
          <p:cNvSpPr txBox="1"/>
          <p:nvPr/>
        </p:nvSpPr>
        <p:spPr>
          <a:xfrm>
            <a:off x="4419600" y="8420100"/>
            <a:ext cx="5718883" cy="548996"/>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
            <a:lum/>
          </a:blip>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671794" y="0"/>
            <a:ext cx="5616206" cy="10287000"/>
          </a:xfrm>
          <a:prstGeom prst="rect">
            <a:avLst/>
          </a:prstGeom>
          <a:solidFill>
            <a:srgbClr val="000000"/>
          </a:solidFill>
        </p:spPr>
      </p:sp>
      <p:sp>
        <p:nvSpPr>
          <p:cNvPr id="3" name="TextBox 3"/>
          <p:cNvSpPr txBox="1"/>
          <p:nvPr/>
        </p:nvSpPr>
        <p:spPr>
          <a:xfrm>
            <a:off x="13487400" y="190500"/>
            <a:ext cx="4213933" cy="8186857"/>
          </a:xfrm>
          <a:prstGeom prst="rect">
            <a:avLst/>
          </a:prstGeom>
        </p:spPr>
        <p:txBody>
          <a:bodyPr wrap="square" lIns="0" tIns="0" rIns="0" bIns="0" rtlCol="0" anchor="t">
            <a:spAutoFit/>
          </a:bodyPr>
          <a:lstStyle/>
          <a:p>
            <a:pPr algn="r" rtl="1"/>
            <a:r>
              <a:rPr lang="he-IL" sz="2800" dirty="0">
                <a:solidFill>
                  <a:schemeClr val="bg1"/>
                </a:solidFill>
              </a:rPr>
              <a:t>אַחֲרֵי מוֹתִי /</a:t>
            </a:r>
            <a:endParaRPr lang="en-US" sz="2800" dirty="0">
              <a:solidFill>
                <a:schemeClr val="bg1"/>
              </a:solidFill>
            </a:endParaRPr>
          </a:p>
          <a:p>
            <a:pPr algn="r" rtl="1"/>
            <a:r>
              <a:rPr lang="he-IL" dirty="0">
                <a:solidFill>
                  <a:schemeClr val="bg1"/>
                </a:solidFill>
              </a:rPr>
              <a:t>חיים נחמן ביאליק</a:t>
            </a:r>
          </a:p>
          <a:p>
            <a:pPr algn="r" rtl="1"/>
            <a:endParaRPr lang="en-US" sz="2800" dirty="0">
              <a:solidFill>
                <a:schemeClr val="bg1"/>
              </a:solidFill>
            </a:endParaRPr>
          </a:p>
          <a:p>
            <a:pPr algn="r" rtl="1"/>
            <a:r>
              <a:rPr lang="he-IL" sz="2800" dirty="0">
                <a:solidFill>
                  <a:schemeClr val="bg1"/>
                </a:solidFill>
              </a:rPr>
              <a:t>אַחֲרֵי מוֹתִי סִפְדוּ כָּכָה לִי:</a:t>
            </a:r>
            <a:endParaRPr lang="en-US" sz="2800" dirty="0">
              <a:solidFill>
                <a:schemeClr val="bg1"/>
              </a:solidFill>
            </a:endParaRPr>
          </a:p>
          <a:p>
            <a:pPr algn="r" rtl="1"/>
            <a:r>
              <a:rPr lang="he-IL" sz="2800" dirty="0">
                <a:solidFill>
                  <a:schemeClr val="bg1"/>
                </a:solidFill>
              </a:rPr>
              <a:t>הָיָה אִישׁ – וּרְאוּ: אֵינֶנּוּ עוֹד;</a:t>
            </a:r>
            <a:endParaRPr lang="en-US" sz="2800" dirty="0">
              <a:solidFill>
                <a:schemeClr val="bg1"/>
              </a:solidFill>
            </a:endParaRPr>
          </a:p>
          <a:p>
            <a:pPr algn="r" rtl="1"/>
            <a:r>
              <a:rPr lang="he-IL" sz="2800" dirty="0">
                <a:solidFill>
                  <a:schemeClr val="bg1"/>
                </a:solidFill>
              </a:rPr>
              <a:t>קֹדֶם זְמַנּוֹ מֵת הָאִישׁ הַזֶּה,</a:t>
            </a:r>
            <a:endParaRPr lang="en-US" sz="2800" dirty="0">
              <a:solidFill>
                <a:schemeClr val="bg1"/>
              </a:solidFill>
            </a:endParaRPr>
          </a:p>
          <a:p>
            <a:pPr algn="r" rtl="1"/>
            <a:r>
              <a:rPr lang="he-IL" sz="2800" dirty="0">
                <a:solidFill>
                  <a:schemeClr val="bg1"/>
                </a:solidFill>
              </a:rPr>
              <a:t>וְשִׁירַת חַיָּיו בְּאֶמְצַע נִפְסְקָה;</a:t>
            </a:r>
            <a:endParaRPr lang="en-US" sz="2800" dirty="0">
              <a:solidFill>
                <a:schemeClr val="bg1"/>
              </a:solidFill>
            </a:endParaRPr>
          </a:p>
          <a:p>
            <a:pPr algn="r" rtl="1"/>
            <a:r>
              <a:rPr lang="he-IL" sz="2800" dirty="0">
                <a:solidFill>
                  <a:schemeClr val="bg1"/>
                </a:solidFill>
              </a:rPr>
              <a:t>וְצַר! עוֹד מִזְמוֹר אֶחָד הָיָה-לּוֹ –</a:t>
            </a:r>
            <a:endParaRPr lang="en-US" sz="2800" dirty="0">
              <a:solidFill>
                <a:schemeClr val="bg1"/>
              </a:solidFill>
            </a:endParaRPr>
          </a:p>
          <a:p>
            <a:pPr algn="r" rtl="1"/>
            <a:r>
              <a:rPr lang="he-IL" sz="2800" dirty="0">
                <a:solidFill>
                  <a:schemeClr val="bg1"/>
                </a:solidFill>
              </a:rPr>
              <a:t>וְהִנֵּה אָבַד הַמִּזְמוֹר לָעַד,</a:t>
            </a:r>
            <a:endParaRPr lang="en-US" sz="2800" dirty="0">
              <a:solidFill>
                <a:schemeClr val="bg1"/>
              </a:solidFill>
            </a:endParaRPr>
          </a:p>
          <a:p>
            <a:pPr algn="r" rtl="1"/>
            <a:r>
              <a:rPr lang="he-IL" sz="2800" dirty="0">
                <a:solidFill>
                  <a:schemeClr val="bg1"/>
                </a:solidFill>
              </a:rPr>
              <a:t>אָבַד לָעַד!</a:t>
            </a:r>
            <a:endParaRPr lang="en-US" sz="2800" dirty="0">
              <a:solidFill>
                <a:schemeClr val="bg1"/>
              </a:solidFill>
            </a:endParaRPr>
          </a:p>
          <a:p>
            <a:pPr algn="r" rtl="1"/>
            <a:br>
              <a:rPr lang="en-US" sz="2800" dirty="0">
                <a:solidFill>
                  <a:schemeClr val="bg1"/>
                </a:solidFill>
              </a:rPr>
            </a:br>
            <a:r>
              <a:rPr lang="he-IL" sz="2800" dirty="0">
                <a:solidFill>
                  <a:schemeClr val="bg1"/>
                </a:solidFill>
              </a:rPr>
              <a:t>....</a:t>
            </a:r>
            <a:endParaRPr lang="en-US" sz="2800" dirty="0">
              <a:solidFill>
                <a:schemeClr val="bg1"/>
              </a:solidFill>
            </a:endParaRPr>
          </a:p>
          <a:p>
            <a:pPr algn="r" rtl="1"/>
            <a:r>
              <a:rPr lang="he-IL" sz="2800" dirty="0">
                <a:solidFill>
                  <a:schemeClr val="bg1"/>
                </a:solidFill>
              </a:rPr>
              <a:t> </a:t>
            </a:r>
            <a:endParaRPr lang="en-US" sz="2800" dirty="0">
              <a:solidFill>
                <a:schemeClr val="bg1"/>
              </a:solidFill>
            </a:endParaRPr>
          </a:p>
          <a:p>
            <a:pPr algn="r" rtl="1"/>
            <a:r>
              <a:rPr lang="he-IL" sz="2800" dirty="0">
                <a:solidFill>
                  <a:schemeClr val="bg1"/>
                </a:solidFill>
              </a:rPr>
              <a:t>וְגָדוֹל מְאֹד, מְאֹד הַכְּאֵב!</a:t>
            </a:r>
            <a:endParaRPr lang="en-US" sz="2800" dirty="0">
              <a:solidFill>
                <a:schemeClr val="bg1"/>
              </a:solidFill>
            </a:endParaRPr>
          </a:p>
          <a:p>
            <a:pPr algn="r" rtl="1"/>
            <a:r>
              <a:rPr lang="he-IL" sz="2800" dirty="0">
                <a:solidFill>
                  <a:schemeClr val="bg1"/>
                </a:solidFill>
              </a:rPr>
              <a:t>הָיָה אִישׁ – וּרְאוּ: אֵינֶנּוּ עוֹד,</a:t>
            </a:r>
            <a:endParaRPr lang="en-US" sz="2800" dirty="0">
              <a:solidFill>
                <a:schemeClr val="bg1"/>
              </a:solidFill>
            </a:endParaRPr>
          </a:p>
          <a:p>
            <a:pPr algn="r" rtl="1"/>
            <a:r>
              <a:rPr lang="he-IL" sz="2800" dirty="0">
                <a:solidFill>
                  <a:schemeClr val="bg1"/>
                </a:solidFill>
              </a:rPr>
              <a:t>וְשִׁירַת חַיָּיו בְּאֶמְצַע נִפְסְקָה;</a:t>
            </a:r>
            <a:endParaRPr lang="en-US" sz="2800" dirty="0">
              <a:solidFill>
                <a:schemeClr val="bg1"/>
              </a:solidFill>
            </a:endParaRPr>
          </a:p>
          <a:p>
            <a:pPr algn="r" rtl="1"/>
            <a:r>
              <a:rPr lang="he-IL" sz="2800" dirty="0">
                <a:solidFill>
                  <a:schemeClr val="bg1"/>
                </a:solidFill>
              </a:rPr>
              <a:t>עוֹד שִׁיר מִזְמוֹר אֶחָד הָיָה-לּוֹ,</a:t>
            </a:r>
            <a:endParaRPr lang="en-US" sz="2800" dirty="0">
              <a:solidFill>
                <a:schemeClr val="bg1"/>
              </a:solidFill>
            </a:endParaRPr>
          </a:p>
          <a:p>
            <a:pPr algn="r" rtl="1"/>
            <a:r>
              <a:rPr lang="he-IL" sz="2800" dirty="0">
                <a:solidFill>
                  <a:schemeClr val="bg1"/>
                </a:solidFill>
              </a:rPr>
              <a:t>וְהִנֵּה אָבַד הַמִּזְמוֹר לָעַד,</a:t>
            </a:r>
            <a:endParaRPr lang="en-US" sz="2800" dirty="0">
              <a:solidFill>
                <a:schemeClr val="bg1"/>
              </a:solidFill>
            </a:endParaRPr>
          </a:p>
          <a:p>
            <a:pPr algn="r" rtl="1"/>
            <a:r>
              <a:rPr lang="he-IL" sz="2800" dirty="0">
                <a:solidFill>
                  <a:schemeClr val="bg1"/>
                </a:solidFill>
              </a:rPr>
              <a:t>אָבַד לָעַד</a:t>
            </a:r>
            <a:r>
              <a:rPr lang="he-IL" dirty="0"/>
              <a:t>!"</a:t>
            </a:r>
            <a:endParaRPr lang="en-US" dirty="0"/>
          </a:p>
        </p:txBody>
      </p:sp>
      <p:sp>
        <p:nvSpPr>
          <p:cNvPr id="5" name="מציין מיקום של מספר שקופית 4"/>
          <p:cNvSpPr>
            <a:spLocks noGrp="1"/>
          </p:cNvSpPr>
          <p:nvPr>
            <p:ph type="sldNum" sz="quarter" idx="12"/>
          </p:nvPr>
        </p:nvSpPr>
        <p:spPr/>
        <p:txBody>
          <a:bodyPr/>
          <a:lstStyle/>
          <a:p>
            <a:fld id="{B6F15528-21DE-4FAA-801E-634DDDAF4B2B}" type="slidenum">
              <a:rPr lang="en-US" smtClean="0"/>
              <a:pPr/>
              <a:t>11</a:t>
            </a:fld>
            <a:endParaRPr lang="en-US"/>
          </a:p>
        </p:txBody>
      </p:sp>
      <p:sp>
        <p:nvSpPr>
          <p:cNvPr id="7" name="TextBox 8"/>
          <p:cNvSpPr txBox="1"/>
          <p:nvPr/>
        </p:nvSpPr>
        <p:spPr>
          <a:xfrm>
            <a:off x="9677400" y="8449990"/>
            <a:ext cx="5718883" cy="541174"/>
          </a:xfrm>
          <a:prstGeom prst="rect">
            <a:avLst/>
          </a:prstGeom>
        </p:spPr>
        <p:txBody>
          <a:bodyPr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grpSp>
        <p:nvGrpSpPr>
          <p:cNvPr id="9" name="Group 7"/>
          <p:cNvGrpSpPr/>
          <p:nvPr/>
        </p:nvGrpSpPr>
        <p:grpSpPr>
          <a:xfrm>
            <a:off x="0" y="9239563"/>
            <a:ext cx="18288000" cy="1047437"/>
            <a:chOff x="0" y="0"/>
            <a:chExt cx="25781000" cy="1980782"/>
          </a:xfrm>
        </p:grpSpPr>
        <p:sp>
          <p:nvSpPr>
            <p:cNvPr id="10" name="AutoShape 8"/>
            <p:cNvSpPr/>
            <p:nvPr/>
          </p:nvSpPr>
          <p:spPr>
            <a:xfrm>
              <a:off x="0" y="0"/>
              <a:ext cx="25781000" cy="1980782"/>
            </a:xfrm>
            <a:prstGeom prst="rect">
              <a:avLst/>
            </a:prstGeom>
            <a:solidFill>
              <a:srgbClr val="FFFFFF"/>
            </a:solidFill>
          </p:spPr>
        </p:sp>
        <p:sp>
          <p:nvSpPr>
            <p:cNvPr id="11"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2"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8" name="לחצן פעולה: אחורה או הקודם 7">
            <a:hlinkClick r:id="" action="ppaction://hlinkshowjump?jump=nextslide" highlightClick="1"/>
          </p:cNvPr>
          <p:cNvSpPr/>
          <p:nvPr/>
        </p:nvSpPr>
        <p:spPr>
          <a:xfrm>
            <a:off x="7113107" y="9445449"/>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6853148" y="0"/>
            <a:ext cx="4581703" cy="889346"/>
          </a:xfrm>
          <a:prstGeom prst="rect">
            <a:avLst/>
          </a:prstGeom>
        </p:spPr>
        <p:txBody>
          <a:bodyPr wrap="none">
            <a:spAutoFit/>
          </a:bodyPr>
          <a:lstStyle/>
          <a:p>
            <a:pPr algn="r" rtl="1">
              <a:lnSpc>
                <a:spcPts val="3168"/>
              </a:lnSpc>
            </a:pPr>
            <a:r>
              <a:rPr lang="he-IL" sz="2400" dirty="0"/>
              <a:t>הלוויית ראש הממשלה יצחק רבין ז"ל </a:t>
            </a:r>
          </a:p>
          <a:p>
            <a:pPr algn="r" rtl="1">
              <a:lnSpc>
                <a:spcPts val="3168"/>
              </a:lnSpc>
            </a:pPr>
            <a:r>
              <a:rPr lang="he-IL" sz="2400" dirty="0"/>
              <a:t>צילום: לע"מ </a:t>
            </a:r>
            <a:r>
              <a:rPr lang="en-US" sz="2400" dirty="0"/>
              <a:t>OHAYON AVI</a:t>
            </a:r>
            <a:endParaRPr lang="he-IL" sz="2400" dirty="0">
              <a:solidFill>
                <a:schemeClr val="bg1"/>
              </a:solidFill>
            </a:endParaRPr>
          </a:p>
        </p:txBody>
      </p:sp>
      <p:pic>
        <p:nvPicPr>
          <p:cNvPr id="6" name="תמונה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84" y="0"/>
            <a:ext cx="6858000" cy="10287000"/>
          </a:xfrm>
          <a:prstGeom prst="rect">
            <a:avLst/>
          </a:prstGeom>
        </p:spPr>
      </p:pic>
      <p:pic>
        <p:nvPicPr>
          <p:cNvPr id="15" name="תמונה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5679" y="5059903"/>
            <a:ext cx="3368040" cy="51943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772" y="-114300"/>
            <a:ext cx="6856228" cy="10401300"/>
          </a:xfrm>
          <a:prstGeom prst="rect">
            <a:avLst/>
          </a:prstGeom>
          <a:solidFill>
            <a:srgbClr val="000000"/>
          </a:solidFill>
        </p:spPr>
      </p:sp>
      <p:sp>
        <p:nvSpPr>
          <p:cNvPr id="3" name="TextBox 3"/>
          <p:cNvSpPr txBox="1"/>
          <p:nvPr/>
        </p:nvSpPr>
        <p:spPr>
          <a:xfrm>
            <a:off x="1219200" y="952500"/>
            <a:ext cx="4213933" cy="861774"/>
          </a:xfrm>
          <a:prstGeom prst="rect">
            <a:avLst/>
          </a:prstGeom>
        </p:spPr>
        <p:txBody>
          <a:bodyPr wrap="square" lIns="0" tIns="0" rIns="0" bIns="0" rtlCol="0" anchor="t">
            <a:spAutoFit/>
          </a:bodyPr>
          <a:lstStyle/>
          <a:p>
            <a:pPr algn="r" rtl="1"/>
            <a:r>
              <a:rPr lang="he-IL" sz="2800" dirty="0">
                <a:solidFill>
                  <a:schemeClr val="bg1"/>
                </a:solidFill>
              </a:rPr>
              <a:t>הוספת שיר /</a:t>
            </a:r>
            <a:endParaRPr lang="en-US" sz="2800" dirty="0">
              <a:solidFill>
                <a:schemeClr val="bg1"/>
              </a:solidFill>
            </a:endParaRPr>
          </a:p>
          <a:p>
            <a:pPr algn="r" rtl="1"/>
            <a:endParaRPr lang="en-US" sz="2800" dirty="0">
              <a:solidFill>
                <a:schemeClr val="bg1"/>
              </a:solidFill>
            </a:endParaRPr>
          </a:p>
        </p:txBody>
      </p:sp>
      <p:sp>
        <p:nvSpPr>
          <p:cNvPr id="6" name="מציין מיקום של מספר שקופית 5"/>
          <p:cNvSpPr>
            <a:spLocks noGrp="1"/>
          </p:cNvSpPr>
          <p:nvPr>
            <p:ph type="sldNum" sz="quarter" idx="12"/>
          </p:nvPr>
        </p:nvSpPr>
        <p:spPr/>
        <p:txBody>
          <a:bodyPr/>
          <a:lstStyle/>
          <a:p>
            <a:fld id="{B6F15528-21DE-4FAA-801E-634DDDAF4B2B}" type="slidenum">
              <a:rPr lang="en-US" smtClean="0"/>
              <a:pPr/>
              <a:t>12</a:t>
            </a:fld>
            <a:endParaRPr lang="en-US"/>
          </a:p>
        </p:txBody>
      </p:sp>
      <p:sp>
        <p:nvSpPr>
          <p:cNvPr id="8" name="TextBox 8"/>
          <p:cNvSpPr txBox="1"/>
          <p:nvPr/>
        </p:nvSpPr>
        <p:spPr>
          <a:xfrm>
            <a:off x="838200" y="8550057"/>
            <a:ext cx="5718883" cy="541174"/>
          </a:xfrm>
          <a:prstGeom prst="rect">
            <a:avLst/>
          </a:prstGeom>
        </p:spPr>
        <p:txBody>
          <a:bodyPr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sp>
        <p:nvSpPr>
          <p:cNvPr id="7" name="לחצן פעולה: אחורה או הקודם 6">
            <a:hlinkClick r:id="" action="ppaction://hlinkshowjump?jump=nextslide" highlightClick="1"/>
          </p:cNvPr>
          <p:cNvSpPr/>
          <p:nvPr/>
        </p:nvSpPr>
        <p:spPr>
          <a:xfrm>
            <a:off x="228600" y="92583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9" name="Group 7"/>
          <p:cNvGrpSpPr/>
          <p:nvPr/>
        </p:nvGrpSpPr>
        <p:grpSpPr>
          <a:xfrm>
            <a:off x="0" y="9239563"/>
            <a:ext cx="18288000" cy="1047437"/>
            <a:chOff x="0" y="0"/>
            <a:chExt cx="25781000" cy="1980782"/>
          </a:xfrm>
        </p:grpSpPr>
        <p:sp>
          <p:nvSpPr>
            <p:cNvPr id="10" name="AutoShape 8"/>
            <p:cNvSpPr/>
            <p:nvPr/>
          </p:nvSpPr>
          <p:spPr>
            <a:xfrm>
              <a:off x="0" y="0"/>
              <a:ext cx="25781000" cy="1980782"/>
            </a:xfrm>
            <a:prstGeom prst="rect">
              <a:avLst/>
            </a:prstGeom>
            <a:solidFill>
              <a:srgbClr val="FFFFFF"/>
            </a:solidFill>
          </p:spPr>
        </p:sp>
        <p:sp>
          <p:nvSpPr>
            <p:cNvPr id="11"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2"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14" name="תמונה 13"/>
          <p:cNvPicPr>
            <a:picLocks noChangeAspect="1"/>
          </p:cNvPicPr>
          <p:nvPr/>
        </p:nvPicPr>
        <p:blipFill rotWithShape="1">
          <a:blip r:embed="rId4" cstate="print">
            <a:extLst>
              <a:ext uri="{28A0092B-C50C-407E-A947-70E740481C1C}">
                <a14:useLocalDpi xmlns:a14="http://schemas.microsoft.com/office/drawing/2010/main" val="0"/>
              </a:ext>
            </a:extLst>
          </a:blip>
          <a:srcRect l="15990"/>
          <a:stretch/>
        </p:blipFill>
        <p:spPr>
          <a:xfrm>
            <a:off x="6672368" y="-85568"/>
            <a:ext cx="11610316" cy="9296400"/>
          </a:xfrm>
          <a:prstGeom prst="rect">
            <a:avLst/>
          </a:prstGeom>
        </p:spPr>
      </p:pic>
      <p:sp>
        <p:nvSpPr>
          <p:cNvPr id="13" name="מלבן 12"/>
          <p:cNvSpPr/>
          <p:nvPr/>
        </p:nvSpPr>
        <p:spPr>
          <a:xfrm>
            <a:off x="10591800" y="8658991"/>
            <a:ext cx="7417415" cy="478977"/>
          </a:xfrm>
          <a:prstGeom prst="rect">
            <a:avLst/>
          </a:prstGeom>
        </p:spPr>
        <p:txBody>
          <a:bodyPr wrap="none">
            <a:spAutoFit/>
          </a:bodyPr>
          <a:lstStyle/>
          <a:p>
            <a:pPr algn="r" rtl="1">
              <a:lnSpc>
                <a:spcPts val="3168"/>
              </a:lnSpc>
            </a:pPr>
            <a:r>
              <a:rPr lang="he-IL" sz="2400" dirty="0"/>
              <a:t>קבר ראש הממשלה יצחק רבין צילום: לע"מ </a:t>
            </a:r>
            <a:r>
              <a:rPr lang="en-US" sz="2400" dirty="0"/>
              <a:t>MARK NEYMAN</a:t>
            </a:r>
            <a:endParaRPr lang="he-IL" sz="2400" dirty="0">
              <a:solidFill>
                <a:schemeClr val="bg1"/>
              </a:solidFill>
            </a:endParaRPr>
          </a:p>
        </p:txBody>
      </p:sp>
      <p:sp>
        <p:nvSpPr>
          <p:cNvPr id="15" name="לחצן פעולה: אחורה או הקודם 14">
            <a:hlinkClick r:id="" action="ppaction://hlinkshowjump?jump=nextslide" highlightClick="1"/>
          </p:cNvPr>
          <p:cNvSpPr/>
          <p:nvPr/>
        </p:nvSpPr>
        <p:spPr>
          <a:xfrm>
            <a:off x="173462" y="9457323"/>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6859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
            <a:lum/>
          </a:blip>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2668250" y="-38100"/>
            <a:ext cx="5619750" cy="10363200"/>
          </a:xfrm>
          <a:prstGeom prst="rect">
            <a:avLst/>
          </a:prstGeom>
          <a:solidFill>
            <a:srgbClr val="000000"/>
          </a:solidFill>
        </p:spPr>
      </p:sp>
      <p:sp>
        <p:nvSpPr>
          <p:cNvPr id="3" name="TextBox 3"/>
          <p:cNvSpPr txBox="1"/>
          <p:nvPr/>
        </p:nvSpPr>
        <p:spPr>
          <a:xfrm>
            <a:off x="13487400" y="190500"/>
            <a:ext cx="4213933" cy="707886"/>
          </a:xfrm>
          <a:prstGeom prst="rect">
            <a:avLst/>
          </a:prstGeom>
        </p:spPr>
        <p:txBody>
          <a:bodyPr wrap="square" lIns="0" tIns="0" rIns="0" bIns="0" rtlCol="0" anchor="t">
            <a:spAutoFit/>
          </a:bodyPr>
          <a:lstStyle/>
          <a:p>
            <a:pPr algn="r" rtl="1"/>
            <a:r>
              <a:rPr lang="he-IL" sz="2800" dirty="0">
                <a:solidFill>
                  <a:schemeClr val="bg1"/>
                </a:solidFill>
              </a:rPr>
              <a:t>הוספת שיר/</a:t>
            </a:r>
            <a:endParaRPr lang="en-US" sz="2800" dirty="0">
              <a:solidFill>
                <a:schemeClr val="bg1"/>
              </a:solidFill>
            </a:endParaRPr>
          </a:p>
          <a:p>
            <a:pPr algn="r" rtl="1"/>
            <a:r>
              <a:rPr lang="he-IL" dirty="0">
                <a:solidFill>
                  <a:schemeClr val="bg1"/>
                </a:solidFill>
              </a:rPr>
              <a:t>חיים </a:t>
            </a:r>
            <a:endParaRPr lang="en-US" sz="2800" dirty="0">
              <a:solidFill>
                <a:schemeClr val="bg1"/>
              </a:solidFill>
            </a:endParaRPr>
          </a:p>
        </p:txBody>
      </p:sp>
      <p:sp>
        <p:nvSpPr>
          <p:cNvPr id="5" name="מציין מיקום של מספר שקופית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8"/>
          <p:cNvSpPr txBox="1"/>
          <p:nvPr/>
        </p:nvSpPr>
        <p:spPr>
          <a:xfrm>
            <a:off x="12045587" y="8267700"/>
            <a:ext cx="5718883" cy="541174"/>
          </a:xfrm>
          <a:prstGeom prst="rect">
            <a:avLst/>
          </a:prstGeom>
        </p:spPr>
        <p:txBody>
          <a:bodyPr lIns="0" tIns="0" rIns="0" bIns="0" rtlCol="0" anchor="t">
            <a:spAutoFit/>
          </a:bodyPr>
          <a:lstStyle/>
          <a:p>
            <a:pPr algn="r">
              <a:lnSpc>
                <a:spcPts val="4788"/>
              </a:lnSpc>
            </a:pPr>
            <a:r>
              <a:rPr lang="he-IL" sz="2800" spc="196" dirty="0">
                <a:solidFill>
                  <a:schemeClr val="bg1"/>
                </a:solidFill>
                <a:latin typeface="Montserrat Light"/>
              </a:rPr>
              <a:t>שם התלמיד/ה </a:t>
            </a:r>
            <a:endParaRPr lang="en-US" sz="2800" spc="196" dirty="0">
              <a:solidFill>
                <a:schemeClr val="bg1"/>
              </a:solidFill>
              <a:latin typeface="Montserrat Light"/>
            </a:endParaRPr>
          </a:p>
        </p:txBody>
      </p:sp>
      <p:grpSp>
        <p:nvGrpSpPr>
          <p:cNvPr id="7" name="Group 7"/>
          <p:cNvGrpSpPr/>
          <p:nvPr/>
        </p:nvGrpSpPr>
        <p:grpSpPr>
          <a:xfrm>
            <a:off x="0" y="9239563"/>
            <a:ext cx="18288000" cy="1047437"/>
            <a:chOff x="0" y="0"/>
            <a:chExt cx="25781000" cy="1980782"/>
          </a:xfrm>
        </p:grpSpPr>
        <p:sp>
          <p:nvSpPr>
            <p:cNvPr id="8" name="AutoShape 8"/>
            <p:cNvSpPr/>
            <p:nvPr/>
          </p:nvSpPr>
          <p:spPr>
            <a:xfrm>
              <a:off x="0" y="0"/>
              <a:ext cx="25781000" cy="1980782"/>
            </a:xfrm>
            <a:prstGeom prst="rect">
              <a:avLst/>
            </a:prstGeom>
            <a:solidFill>
              <a:srgbClr val="FFFFFF"/>
            </a:solidFill>
          </p:spPr>
        </p:sp>
        <p:sp>
          <p:nvSpPr>
            <p:cNvPr id="9"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0"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972" y="-38100"/>
            <a:ext cx="14122187" cy="9195113"/>
          </a:xfrm>
          <a:prstGeom prst="rect">
            <a:avLst/>
          </a:prstGeom>
        </p:spPr>
      </p:pic>
      <p:sp>
        <p:nvSpPr>
          <p:cNvPr id="12" name="מלבן 11"/>
          <p:cNvSpPr/>
          <p:nvPr/>
        </p:nvSpPr>
        <p:spPr>
          <a:xfrm>
            <a:off x="1041571" y="9582783"/>
            <a:ext cx="6429965" cy="478977"/>
          </a:xfrm>
          <a:prstGeom prst="rect">
            <a:avLst/>
          </a:prstGeom>
        </p:spPr>
        <p:txBody>
          <a:bodyPr wrap="none">
            <a:spAutoFit/>
          </a:bodyPr>
          <a:lstStyle/>
          <a:p>
            <a:pPr algn="r" rtl="1">
              <a:lnSpc>
                <a:spcPts val="3168"/>
              </a:lnSpc>
            </a:pPr>
            <a:r>
              <a:rPr lang="he-IL" sz="2400" dirty="0"/>
              <a:t>המצבה במקם הרצח /  צילום: לע"מ </a:t>
            </a:r>
            <a:r>
              <a:rPr lang="en-US" sz="2400" dirty="0"/>
              <a:t>MILNER MOSHE</a:t>
            </a:r>
            <a:endParaRPr lang="he-IL" sz="2400" dirty="0">
              <a:solidFill>
                <a:schemeClr val="bg1"/>
              </a:solidFill>
            </a:endParaRPr>
          </a:p>
        </p:txBody>
      </p:sp>
      <p:sp>
        <p:nvSpPr>
          <p:cNvPr id="13" name="לחצן פעולה: אחורה או הקודם 12">
            <a:hlinkClick r:id="" action="ppaction://hlinkshowjump?jump=nextslide" highlightClick="1"/>
          </p:cNvPr>
          <p:cNvSpPr/>
          <p:nvPr/>
        </p:nvSpPr>
        <p:spPr>
          <a:xfrm>
            <a:off x="173462" y="9457323"/>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9961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980" y="-876300"/>
            <a:ext cx="7639050" cy="10287000"/>
          </a:xfrm>
          <a:prstGeom prst="rect">
            <a:avLst/>
          </a:prstGeom>
          <a:solidFill>
            <a:srgbClr val="000000"/>
          </a:solidFill>
        </p:spPr>
      </p:sp>
      <p:grpSp>
        <p:nvGrpSpPr>
          <p:cNvPr id="9" name="Group 9"/>
          <p:cNvGrpSpPr/>
          <p:nvPr/>
        </p:nvGrpSpPr>
        <p:grpSpPr>
          <a:xfrm>
            <a:off x="1247861" y="129496"/>
            <a:ext cx="5118805" cy="4054508"/>
            <a:chOff x="749791" y="-1161685"/>
            <a:chExt cx="6825073" cy="5406010"/>
          </a:xfrm>
        </p:grpSpPr>
        <p:sp>
          <p:nvSpPr>
            <p:cNvPr id="10" name="AutoShape 10"/>
            <p:cNvSpPr/>
            <p:nvPr/>
          </p:nvSpPr>
          <p:spPr>
            <a:xfrm>
              <a:off x="3304732" y="3780581"/>
              <a:ext cx="1803401" cy="177801"/>
            </a:xfrm>
            <a:prstGeom prst="rect">
              <a:avLst/>
            </a:prstGeom>
            <a:solidFill>
              <a:srgbClr val="FFFFFF"/>
            </a:solidFill>
          </p:spPr>
        </p:sp>
        <p:sp>
          <p:nvSpPr>
            <p:cNvPr id="11" name="TextBox 11"/>
            <p:cNvSpPr txBox="1"/>
            <p:nvPr/>
          </p:nvSpPr>
          <p:spPr>
            <a:xfrm>
              <a:off x="749791" y="-1161685"/>
              <a:ext cx="6825073" cy="5406010"/>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ואלה הדברים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יצחק רבין</a:t>
              </a:r>
            </a:p>
            <a:p>
              <a:pPr algn="ctr">
                <a:lnSpc>
                  <a:spcPts val="8064"/>
                </a:lnSpc>
              </a:pPr>
              <a:endParaRPr lang="en-US" sz="6400" spc="57" dirty="0">
                <a:solidFill>
                  <a:srgbClr val="FFFFFF"/>
                </a:solidFill>
                <a:latin typeface="Montserrat Classic Bold"/>
              </a:endParaRPr>
            </a:p>
          </p:txBody>
        </p:sp>
      </p:grpSp>
      <p:sp>
        <p:nvSpPr>
          <p:cNvPr id="13" name="TextBox 13"/>
          <p:cNvSpPr txBox="1"/>
          <p:nvPr/>
        </p:nvSpPr>
        <p:spPr>
          <a:xfrm>
            <a:off x="10363200" y="426130"/>
            <a:ext cx="7543800" cy="2431435"/>
          </a:xfrm>
          <a:prstGeom prst="rect">
            <a:avLst/>
          </a:prstGeom>
        </p:spPr>
        <p:txBody>
          <a:bodyPr wrap="square" lIns="0" tIns="0" rIns="0" bIns="0" rtlCol="0" anchor="t">
            <a:spAutoFit/>
          </a:bodyPr>
          <a:lstStyle/>
          <a:p>
            <a:pPr algn="r" rtl="1"/>
            <a:r>
              <a:rPr lang="he-IL" sz="2800" dirty="0"/>
              <a:t>"...אלימות היא כרסום יסוד הדמוקרטיה הישראלית. יש לגנות אותה, להוקיע אותה, לבודד אותה. זו לא דרכה של מדינת ישראל. יש דמוקרטיה, יכולות להיות מחלוקות, אך הכרעה תהיה בבחירות דמוקרטיות..."</a:t>
            </a:r>
          </a:p>
          <a:p>
            <a:pPr algn="r" rtl="1"/>
            <a:endParaRPr lang="en-US" sz="2800" dirty="0"/>
          </a:p>
          <a:p>
            <a:pPr algn="r" rtl="1"/>
            <a:r>
              <a:rPr lang="he-IL" dirty="0"/>
              <a:t>מתוך נאומו האחרון של יצחק רבין 4 בנובמבר 1995</a:t>
            </a:r>
            <a:endParaRPr lang="en-US" dirty="0"/>
          </a:p>
        </p:txBody>
      </p:sp>
      <p:sp>
        <p:nvSpPr>
          <p:cNvPr id="14" name="TextBox 14"/>
          <p:cNvSpPr txBox="1"/>
          <p:nvPr/>
        </p:nvSpPr>
        <p:spPr>
          <a:xfrm>
            <a:off x="10877550" y="3527819"/>
            <a:ext cx="6938083" cy="1384995"/>
          </a:xfrm>
          <a:prstGeom prst="rect">
            <a:avLst/>
          </a:prstGeom>
        </p:spPr>
        <p:txBody>
          <a:bodyPr wrap="square" lIns="0" tIns="0" rIns="0" bIns="0" rtlCol="0" anchor="t">
            <a:spAutoFit/>
          </a:bodyPr>
          <a:lstStyle/>
          <a:p>
            <a:pPr algn="r">
              <a:lnSpc>
                <a:spcPts val="3590"/>
              </a:lnSpc>
            </a:pPr>
            <a:r>
              <a:rPr lang="he-IL" sz="2800" dirty="0"/>
              <a:t>אין אנו שוכחים לרגע כי בין שתומכים במהלכים שלנו ובין שמתנגדים להם - כולנו אחים, כולנו יהודים וגורל אחד לכולנו."</a:t>
            </a:r>
            <a:endParaRPr lang="en-US" sz="2800" spc="147" dirty="0">
              <a:solidFill>
                <a:srgbClr val="000000"/>
              </a:solidFill>
              <a:latin typeface="Montserrat Light"/>
            </a:endParaRPr>
          </a:p>
        </p:txBody>
      </p:sp>
      <p:sp>
        <p:nvSpPr>
          <p:cNvPr id="15" name="TextBox 15"/>
          <p:cNvSpPr txBox="1"/>
          <p:nvPr/>
        </p:nvSpPr>
        <p:spPr>
          <a:xfrm>
            <a:off x="12593859" y="6853564"/>
            <a:ext cx="5313517" cy="1846659"/>
          </a:xfrm>
          <a:prstGeom prst="rect">
            <a:avLst/>
          </a:prstGeom>
        </p:spPr>
        <p:txBody>
          <a:bodyPr wrap="square" lIns="0" tIns="0" rIns="0" bIns="0" rtlCol="0" anchor="t">
            <a:spAutoFit/>
          </a:bodyPr>
          <a:lstStyle/>
          <a:p>
            <a:pPr lvl="0" algn="r">
              <a:lnSpc>
                <a:spcPts val="3590"/>
              </a:lnSpc>
            </a:pPr>
            <a:r>
              <a:rPr lang="he-IL" sz="2800" dirty="0"/>
              <a:t>"כל ההיסטוריה של העם היהודי נמצאת בין חריציו של הכותל הקדוש הזה."</a:t>
            </a:r>
          </a:p>
          <a:p>
            <a:pPr lvl="0" algn="r">
              <a:lnSpc>
                <a:spcPts val="3590"/>
              </a:lnSpc>
            </a:pPr>
            <a:r>
              <a:rPr lang="he-IL" sz="2800" dirty="0"/>
              <a:t> (פרק ראשון מספרו "פנקס שירות")</a:t>
            </a:r>
            <a:endParaRPr lang="en-US" sz="2800" dirty="0"/>
          </a:p>
          <a:p>
            <a:pPr algn="l">
              <a:lnSpc>
                <a:spcPts val="3590"/>
              </a:lnSpc>
            </a:pPr>
            <a:endParaRPr lang="en-US" sz="2100" spc="147" dirty="0">
              <a:solidFill>
                <a:srgbClr val="000000"/>
              </a:solidFill>
              <a:latin typeface="Montserrat Light"/>
            </a:endParaRPr>
          </a:p>
        </p:txBody>
      </p:sp>
      <p:pic>
        <p:nvPicPr>
          <p:cNvPr id="18" name="Picture 18"/>
          <p:cNvPicPr>
            <a:picLocks noChangeAspect="1"/>
          </p:cNvPicPr>
          <p:nvPr/>
        </p:nvPicPr>
        <p:blipFill>
          <a:blip r:embed="rId2"/>
          <a:srcRect/>
          <a:stretch>
            <a:fillRect/>
          </a:stretch>
        </p:blipFill>
        <p:spPr>
          <a:xfrm>
            <a:off x="8704000" y="8289467"/>
            <a:ext cx="1157411" cy="410881"/>
          </a:xfrm>
          <a:prstGeom prst="rect">
            <a:avLst/>
          </a:prstGeom>
        </p:spPr>
      </p:pic>
      <p:sp>
        <p:nvSpPr>
          <p:cNvPr id="22" name="AutoShape 4" descr="הכותל המערבי – ויקיפדיה"/>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26" name="TextBox 8"/>
          <p:cNvSpPr txBox="1"/>
          <p:nvPr/>
        </p:nvSpPr>
        <p:spPr>
          <a:xfrm>
            <a:off x="13978413" y="4971852"/>
            <a:ext cx="3801778" cy="615553"/>
          </a:xfrm>
          <a:prstGeom prst="rect">
            <a:avLst/>
          </a:prstGeom>
        </p:spPr>
        <p:txBody>
          <a:bodyPr wrap="square"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7" name="TextBox 8"/>
          <p:cNvSpPr txBox="1"/>
          <p:nvPr/>
        </p:nvSpPr>
        <p:spPr>
          <a:xfrm>
            <a:off x="12327162" y="8402570"/>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8" name="TextBox 8"/>
          <p:cNvSpPr txBox="1"/>
          <p:nvPr/>
        </p:nvSpPr>
        <p:spPr>
          <a:xfrm>
            <a:off x="4563734" y="2090352"/>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1" name="AutoShape 3"/>
          <p:cNvSpPr/>
          <p:nvPr/>
        </p:nvSpPr>
        <p:spPr>
          <a:xfrm>
            <a:off x="0" y="9239563"/>
            <a:ext cx="18288000" cy="1047437"/>
          </a:xfrm>
          <a:prstGeom prst="rect">
            <a:avLst/>
          </a:prstGeom>
          <a:solidFill>
            <a:srgbClr val="000000"/>
          </a:solidFill>
        </p:spPr>
      </p:sp>
      <p:sp>
        <p:nvSpPr>
          <p:cNvPr id="23" name="TextBox 22"/>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a:t>
            </a:r>
            <a:endParaRPr lang="en-US" sz="1800" spc="144" dirty="0">
              <a:solidFill>
                <a:schemeClr val="bg1"/>
              </a:solidFill>
              <a:latin typeface="Montserrat Classic"/>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
        <p:nvSpPr>
          <p:cNvPr id="19" name="לחצן פעולה: אחורה או הקודם 18">
            <a:hlinkClick r:id="" action="ppaction://hlinkshowjump?jump=nextslide" highlightClick="1"/>
          </p:cNvPr>
          <p:cNvSpPr/>
          <p:nvPr/>
        </p:nvSpPr>
        <p:spPr>
          <a:xfrm>
            <a:off x="7646563" y="9420381"/>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rotWithShape="1">
          <a:blip r:embed="rId4" cstate="print">
            <a:extLst>
              <a:ext uri="{28A0092B-C50C-407E-A947-70E740481C1C}">
                <a14:useLocalDpi xmlns:a14="http://schemas.microsoft.com/office/drawing/2010/main" val="0"/>
              </a:ext>
            </a:extLst>
          </a:blip>
          <a:srcRect b="23076"/>
          <a:stretch/>
        </p:blipFill>
        <p:spPr>
          <a:xfrm>
            <a:off x="1484675" y="4544470"/>
            <a:ext cx="4952957" cy="5715000"/>
          </a:xfrm>
          <a:prstGeom prst="rect">
            <a:avLst/>
          </a:prstGeom>
        </p:spPr>
      </p:pic>
      <p:sp>
        <p:nvSpPr>
          <p:cNvPr id="24" name="TextBox 12"/>
          <p:cNvSpPr txBox="1"/>
          <p:nvPr/>
        </p:nvSpPr>
        <p:spPr>
          <a:xfrm>
            <a:off x="842539" y="4062340"/>
            <a:ext cx="5718883" cy="406522"/>
          </a:xfrm>
          <a:prstGeom prst="rect">
            <a:avLst/>
          </a:prstGeom>
        </p:spPr>
        <p:txBody>
          <a:bodyPr lIns="0" tIns="0" rIns="0" bIns="0" rtlCol="0" anchor="t">
            <a:spAutoFit/>
          </a:bodyPr>
          <a:lstStyle/>
          <a:p>
            <a:pPr algn="ctr">
              <a:lnSpc>
                <a:spcPts val="3360"/>
              </a:lnSpc>
            </a:pPr>
            <a:r>
              <a:rPr lang="he-IL" sz="2800" spc="207" dirty="0">
                <a:solidFill>
                  <a:srgbClr val="FFFFFF"/>
                </a:solidFill>
                <a:latin typeface="Montserrat Classic"/>
              </a:rPr>
              <a:t>מתוך נאומיו של יצחק רבין </a:t>
            </a:r>
            <a:endParaRPr lang="en-US" sz="2800" spc="207" dirty="0">
              <a:solidFill>
                <a:srgbClr val="FFFFFF"/>
              </a:solidFill>
              <a:latin typeface="Montserrat Classic"/>
            </a:endParaRPr>
          </a:p>
        </p:txBody>
      </p:sp>
      <p:sp>
        <p:nvSpPr>
          <p:cNvPr id="25" name="מלבן 24"/>
          <p:cNvSpPr/>
          <p:nvPr/>
        </p:nvSpPr>
        <p:spPr>
          <a:xfrm>
            <a:off x="682425" y="8421806"/>
            <a:ext cx="3010631" cy="502702"/>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ZIV</a:t>
            </a:r>
            <a:r>
              <a:rPr lang="he-IL" sz="2400" dirty="0">
                <a:solidFill>
                  <a:schemeClr val="bg1"/>
                </a:solidFill>
              </a:rPr>
              <a:t> </a:t>
            </a:r>
            <a:r>
              <a:rPr lang="en-US" sz="2400" dirty="0">
                <a:solidFill>
                  <a:schemeClr val="bg1"/>
                </a:solidFill>
              </a:rPr>
              <a:t>KOREN</a:t>
            </a:r>
            <a:endParaRPr lang="he-IL" sz="2400" dirty="0">
              <a:solidFill>
                <a:schemeClr val="bg1"/>
              </a:solidFill>
            </a:endParaRPr>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767" y="3244154"/>
            <a:ext cx="3287358" cy="4931037"/>
          </a:xfrm>
          <a:prstGeom prst="rect">
            <a:avLst/>
          </a:prstGeom>
        </p:spPr>
      </p:pic>
      <p:sp>
        <p:nvSpPr>
          <p:cNvPr id="30" name="מלבן 29"/>
          <p:cNvSpPr/>
          <p:nvPr/>
        </p:nvSpPr>
        <p:spPr>
          <a:xfrm>
            <a:off x="7863685" y="8214921"/>
            <a:ext cx="4408579" cy="913070"/>
          </a:xfrm>
          <a:prstGeom prst="rect">
            <a:avLst/>
          </a:prstGeom>
        </p:spPr>
        <p:txBody>
          <a:bodyPr wrap="none">
            <a:spAutoFit/>
          </a:bodyPr>
          <a:lstStyle/>
          <a:p>
            <a:pPr algn="r" rtl="1">
              <a:lnSpc>
                <a:spcPts val="3168"/>
              </a:lnSpc>
            </a:pPr>
            <a:r>
              <a:rPr lang="he-IL" sz="1400" dirty="0"/>
              <a:t>הרב הראשי לצה"ל הרב גורן עם הרמטכ"ל רבין בשמחת תורה</a:t>
            </a:r>
          </a:p>
          <a:p>
            <a:pPr algn="r" rtl="1">
              <a:lnSpc>
                <a:spcPts val="3168"/>
              </a:lnSpc>
            </a:pPr>
            <a:r>
              <a:rPr lang="he-IL" sz="1400" dirty="0"/>
              <a:t>צילום: לע"מ </a:t>
            </a:r>
            <a:r>
              <a:rPr lang="en-US" sz="1400" dirty="0"/>
              <a:t>MILNER MOSHE</a:t>
            </a:r>
            <a:endParaRPr lang="he-IL" sz="1400" dirty="0"/>
          </a:p>
        </p:txBody>
      </p:sp>
    </p:spTree>
    <p:extLst>
      <p:ext uri="{BB962C8B-B14F-4D97-AF65-F5344CB8AC3E}">
        <p14:creationId xmlns:p14="http://schemas.microsoft.com/office/powerpoint/2010/main" val="128142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5149" y="-988106"/>
            <a:ext cx="7639050" cy="10287000"/>
          </a:xfrm>
          <a:prstGeom prst="rect">
            <a:avLst/>
          </a:prstGeom>
          <a:solidFill>
            <a:srgbClr val="000000"/>
          </a:solidFill>
        </p:spPr>
      </p:sp>
      <p:grpSp>
        <p:nvGrpSpPr>
          <p:cNvPr id="9" name="Group 9"/>
          <p:cNvGrpSpPr/>
          <p:nvPr/>
        </p:nvGrpSpPr>
        <p:grpSpPr>
          <a:xfrm>
            <a:off x="842960" y="203485"/>
            <a:ext cx="5718883" cy="3246657"/>
            <a:chOff x="209547" y="-1443187"/>
            <a:chExt cx="7625177" cy="4328876"/>
          </a:xfrm>
        </p:grpSpPr>
        <p:sp>
          <p:nvSpPr>
            <p:cNvPr id="10" name="AutoShape 10"/>
            <p:cNvSpPr/>
            <p:nvPr/>
          </p:nvSpPr>
          <p:spPr>
            <a:xfrm>
              <a:off x="2969807" y="1847827"/>
              <a:ext cx="1803401" cy="149244"/>
            </a:xfrm>
            <a:prstGeom prst="rect">
              <a:avLst/>
            </a:prstGeom>
            <a:solidFill>
              <a:srgbClr val="FFFFFF"/>
            </a:solidFill>
          </p:spPr>
        </p:sp>
        <p:sp>
          <p:nvSpPr>
            <p:cNvPr id="11" name="TextBox 11"/>
            <p:cNvSpPr txBox="1"/>
            <p:nvPr/>
          </p:nvSpPr>
          <p:spPr>
            <a:xfrm>
              <a:off x="609600" y="-1443187"/>
              <a:ext cx="6825073" cy="4021016"/>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ואלה הדברים </a:t>
              </a:r>
            </a:p>
            <a:p>
              <a:pPr algn="ctr">
                <a:lnSpc>
                  <a:spcPts val="8064"/>
                </a:lnSpc>
              </a:pPr>
              <a:r>
                <a:rPr lang="he-IL" sz="6400" spc="57" dirty="0">
                  <a:solidFill>
                    <a:srgbClr val="FFFFFF"/>
                  </a:solidFill>
                  <a:latin typeface="Montserrat Classic Bold"/>
                </a:rPr>
                <a:t>יצחק רבין</a:t>
              </a:r>
            </a:p>
            <a:p>
              <a:pPr algn="ctr">
                <a:lnSpc>
                  <a:spcPts val="8064"/>
                </a:lnSpc>
              </a:pPr>
              <a:endParaRPr lang="en-US" sz="6400" spc="57" dirty="0">
                <a:solidFill>
                  <a:srgbClr val="FFFFFF"/>
                </a:solidFill>
                <a:latin typeface="Montserrat Classic Bold"/>
              </a:endParaRPr>
            </a:p>
          </p:txBody>
        </p:sp>
        <p:sp>
          <p:nvSpPr>
            <p:cNvPr id="12" name="TextBox 12"/>
            <p:cNvSpPr txBox="1"/>
            <p:nvPr/>
          </p:nvSpPr>
          <p:spPr>
            <a:xfrm>
              <a:off x="209547" y="2343660"/>
              <a:ext cx="7625177" cy="542029"/>
            </a:xfrm>
            <a:prstGeom prst="rect">
              <a:avLst/>
            </a:prstGeom>
          </p:spPr>
          <p:txBody>
            <a:bodyPr lIns="0" tIns="0" rIns="0" bIns="0" rtlCol="0" anchor="t">
              <a:spAutoFit/>
            </a:bodyPr>
            <a:lstStyle/>
            <a:p>
              <a:pPr algn="ctr">
                <a:lnSpc>
                  <a:spcPts val="3360"/>
                </a:lnSpc>
              </a:pPr>
              <a:r>
                <a:rPr lang="he-IL" sz="2800" spc="207" dirty="0">
                  <a:solidFill>
                    <a:srgbClr val="FFFFFF"/>
                  </a:solidFill>
                  <a:latin typeface="Montserrat Classic"/>
                </a:rPr>
                <a:t>מתוך נאומיו של יצחק רבין </a:t>
              </a:r>
              <a:endParaRPr lang="en-US" sz="2800" spc="207" dirty="0">
                <a:solidFill>
                  <a:srgbClr val="FFFFFF"/>
                </a:solidFill>
                <a:latin typeface="Montserrat Classic"/>
              </a:endParaRPr>
            </a:p>
          </p:txBody>
        </p:sp>
      </p:grpSp>
      <p:sp>
        <p:nvSpPr>
          <p:cNvPr id="13" name="TextBox 13"/>
          <p:cNvSpPr txBox="1"/>
          <p:nvPr/>
        </p:nvSpPr>
        <p:spPr>
          <a:xfrm>
            <a:off x="10515600" y="799578"/>
            <a:ext cx="7078246" cy="2862322"/>
          </a:xfrm>
          <a:prstGeom prst="rect">
            <a:avLst/>
          </a:prstGeom>
        </p:spPr>
        <p:txBody>
          <a:bodyPr wrap="square" lIns="0" tIns="0" rIns="0" bIns="0" rtlCol="0" anchor="t">
            <a:spAutoFit/>
          </a:bodyPr>
          <a:lstStyle/>
          <a:p>
            <a:pPr algn="r" rtl="1"/>
            <a:r>
              <a:rPr lang="he-IL" sz="2800" dirty="0"/>
              <a:t>ביטחון איננו רק הטנק, המטוס וספינת הטילים. ביטחון הוא גם, ואולי קודם כל, האדם- האזרח הישראלי. ביטחון הוא גם החינוך של האדם, הוא הבית שלו, הוא בית הספר, הוא הרחוב והשכונה שלו, הוא החברה שבתוכה צמח. וביטחון הוא גם התקווה של האדם.</a:t>
            </a:r>
            <a:endParaRPr lang="en-US" sz="2800" dirty="0"/>
          </a:p>
          <a:p>
            <a:pPr rtl="1"/>
            <a:r>
              <a:rPr lang="he-IL" dirty="0"/>
              <a:t>דברים שאמר יצחק רבין בישיבה הראשונה של הכנסת השלוש עשרה: </a:t>
            </a:r>
            <a:endParaRPr lang="en-US" dirty="0"/>
          </a:p>
        </p:txBody>
      </p:sp>
      <p:sp>
        <p:nvSpPr>
          <p:cNvPr id="14" name="TextBox 14"/>
          <p:cNvSpPr txBox="1"/>
          <p:nvPr/>
        </p:nvSpPr>
        <p:spPr>
          <a:xfrm>
            <a:off x="10926361" y="4716057"/>
            <a:ext cx="6667485" cy="4154984"/>
          </a:xfrm>
          <a:prstGeom prst="rect">
            <a:avLst/>
          </a:prstGeom>
        </p:spPr>
        <p:txBody>
          <a:bodyPr wrap="square" lIns="0" tIns="0" rIns="0" bIns="0" rtlCol="0" anchor="t">
            <a:spAutoFit/>
          </a:bodyPr>
          <a:lstStyle/>
          <a:p>
            <a:pPr algn="r">
              <a:lnSpc>
                <a:spcPts val="3590"/>
              </a:lnSpc>
            </a:pPr>
            <a:r>
              <a:rPr lang="he-IL" sz="2800" dirty="0"/>
              <a:t>אנחנו חלוקים בדעותינו מימין ומשמאל יש לנו ויכוחים על דרך ועל מטרה. </a:t>
            </a:r>
          </a:p>
          <a:p>
            <a:pPr algn="r">
              <a:lnSpc>
                <a:spcPts val="3590"/>
              </a:lnSpc>
            </a:pPr>
            <a:r>
              <a:rPr lang="he-IL" sz="2800" dirty="0"/>
              <a:t>בישראל אין לנו ויכוח בנושא אחד: שלמותה של ירושלים והמשך כינונה וביסוסה כבירתה של מדינת ישראל אין שתי ירושלים.</a:t>
            </a:r>
          </a:p>
          <a:p>
            <a:pPr algn="r">
              <a:lnSpc>
                <a:spcPts val="3590"/>
              </a:lnSpc>
            </a:pPr>
            <a:r>
              <a:rPr lang="he-IL" sz="2800" dirty="0"/>
              <a:t> יש רק ירושלים אחת. ומבחינתנו, ירושלים אינה נושא לפשרה- ואין שלום בלי ירושלים.</a:t>
            </a:r>
            <a:endParaRPr lang="en-US" sz="2800" dirty="0"/>
          </a:p>
          <a:p>
            <a:pPr algn="r">
              <a:lnSpc>
                <a:spcPts val="3590"/>
              </a:lnSpc>
            </a:pPr>
            <a:endParaRPr lang="en-US" sz="2800" spc="147" dirty="0">
              <a:solidFill>
                <a:srgbClr val="000000"/>
              </a:solidFill>
              <a:latin typeface="Montserrat Light"/>
            </a:endParaRPr>
          </a:p>
          <a:p>
            <a:pPr algn="r">
              <a:lnSpc>
                <a:spcPts val="3590"/>
              </a:lnSpc>
            </a:pPr>
            <a:r>
              <a:rPr lang="he-IL" sz="2000" dirty="0"/>
              <a:t>דברים שנאמרו בפתיחת חגיגות ה- 3000 לירושלים:</a:t>
            </a:r>
            <a:endParaRPr lang="en-US" sz="2000" spc="147" dirty="0">
              <a:solidFill>
                <a:srgbClr val="000000"/>
              </a:solidFill>
              <a:latin typeface="Montserrat Light"/>
            </a:endParaRPr>
          </a:p>
        </p:txBody>
      </p:sp>
      <p:pic>
        <p:nvPicPr>
          <p:cNvPr id="16" name="Picture 16"/>
          <p:cNvPicPr>
            <a:picLocks noChangeAspect="1"/>
          </p:cNvPicPr>
          <p:nvPr/>
        </p:nvPicPr>
        <p:blipFill>
          <a:blip r:embed="rId2"/>
          <a:srcRect/>
          <a:stretch>
            <a:fillRect/>
          </a:stretch>
        </p:blipFill>
        <p:spPr>
          <a:xfrm>
            <a:off x="8704000" y="2522701"/>
            <a:ext cx="1122484" cy="521955"/>
          </a:xfrm>
          <a:prstGeom prst="rect">
            <a:avLst/>
          </a:prstGeom>
        </p:spPr>
      </p:pic>
      <p:pic>
        <p:nvPicPr>
          <p:cNvPr id="18" name="Picture 18"/>
          <p:cNvPicPr>
            <a:picLocks noChangeAspect="1"/>
          </p:cNvPicPr>
          <p:nvPr/>
        </p:nvPicPr>
        <p:blipFill>
          <a:blip r:embed="rId3"/>
          <a:srcRect/>
          <a:stretch>
            <a:fillRect/>
          </a:stretch>
        </p:blipFill>
        <p:spPr>
          <a:xfrm>
            <a:off x="8704000" y="8289467"/>
            <a:ext cx="1157411" cy="410881"/>
          </a:xfrm>
          <a:prstGeom prst="rect">
            <a:avLst/>
          </a:prstGeom>
        </p:spPr>
      </p:pic>
      <p:sp>
        <p:nvSpPr>
          <p:cNvPr id="19" name="מציין מיקום של מספר שקופית 18"/>
          <p:cNvSpPr>
            <a:spLocks noGrp="1"/>
          </p:cNvSpPr>
          <p:nvPr>
            <p:ph type="sldNum" sz="quarter" idx="12"/>
          </p:nvPr>
        </p:nvSpPr>
        <p:spPr/>
        <p:txBody>
          <a:bodyPr/>
          <a:lstStyle/>
          <a:p>
            <a:fld id="{B6F15528-21DE-4FAA-801E-634DDDAF4B2B}" type="slidenum">
              <a:rPr lang="en-US" smtClean="0"/>
              <a:pPr/>
              <a:t>15</a:t>
            </a:fld>
            <a:endParaRPr lang="en-US"/>
          </a:p>
        </p:txBody>
      </p:sp>
      <p:sp>
        <p:nvSpPr>
          <p:cNvPr id="22" name="TextBox 8"/>
          <p:cNvSpPr txBox="1"/>
          <p:nvPr/>
        </p:nvSpPr>
        <p:spPr>
          <a:xfrm>
            <a:off x="4531077" y="3589125"/>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3" name="TextBox 8"/>
          <p:cNvSpPr txBox="1"/>
          <p:nvPr/>
        </p:nvSpPr>
        <p:spPr>
          <a:xfrm>
            <a:off x="4531076" y="7742181"/>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4" name="AutoShape 3"/>
          <p:cNvSpPr/>
          <p:nvPr/>
        </p:nvSpPr>
        <p:spPr>
          <a:xfrm>
            <a:off x="35149" y="9239563"/>
            <a:ext cx="18288000" cy="1047437"/>
          </a:xfrm>
          <a:prstGeom prst="rect">
            <a:avLst/>
          </a:prstGeom>
          <a:solidFill>
            <a:srgbClr val="000000"/>
          </a:solidFill>
        </p:spPr>
      </p:sp>
      <p:sp>
        <p:nvSpPr>
          <p:cNvPr id="25" name="TextBox 24"/>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a:t>
            </a:r>
            <a:endParaRPr lang="en-US" sz="1800" spc="144" dirty="0">
              <a:solidFill>
                <a:schemeClr val="bg1"/>
              </a:solidFill>
              <a:latin typeface="Montserrat Classic"/>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
        <p:nvSpPr>
          <p:cNvPr id="17" name="לחצן פעולה: אחורה או הקודם 16">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3150" y="3601514"/>
            <a:ext cx="4292600" cy="6438900"/>
          </a:xfrm>
          <a:prstGeom prst="rect">
            <a:avLst/>
          </a:prstGeom>
        </p:spPr>
      </p:pic>
      <p:sp>
        <p:nvSpPr>
          <p:cNvPr id="20" name="מלבן 19"/>
          <p:cNvSpPr/>
          <p:nvPr/>
        </p:nvSpPr>
        <p:spPr>
          <a:xfrm>
            <a:off x="6324600" y="9525647"/>
            <a:ext cx="3010631" cy="502702"/>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ZIV</a:t>
            </a:r>
            <a:r>
              <a:rPr lang="he-IL" sz="2400" dirty="0">
                <a:solidFill>
                  <a:schemeClr val="bg1"/>
                </a:solidFill>
              </a:rPr>
              <a:t> </a:t>
            </a:r>
            <a:r>
              <a:rPr lang="en-US" sz="2400" dirty="0">
                <a:solidFill>
                  <a:schemeClr val="bg1"/>
                </a:solidFill>
              </a:rPr>
              <a:t>KOREN</a:t>
            </a:r>
            <a:endParaRPr lang="he-IL"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52466" y="1222882"/>
            <a:ext cx="7467600" cy="10287000"/>
          </a:xfrm>
          <a:prstGeom prst="rect">
            <a:avLst/>
          </a:prstGeom>
          <a:solidFill>
            <a:srgbClr val="000000"/>
          </a:solidFill>
        </p:spPr>
      </p:sp>
      <p:sp>
        <p:nvSpPr>
          <p:cNvPr id="6" name="TextBox 6"/>
          <p:cNvSpPr txBox="1"/>
          <p:nvPr/>
        </p:nvSpPr>
        <p:spPr>
          <a:xfrm>
            <a:off x="11220893" y="7903295"/>
            <a:ext cx="6547558" cy="807913"/>
          </a:xfrm>
          <a:prstGeom prst="rect">
            <a:avLst/>
          </a:prstGeom>
        </p:spPr>
        <p:txBody>
          <a:bodyPr wrap="square" lIns="0" tIns="0" rIns="0" bIns="0" rtlCol="0" anchor="t">
            <a:spAutoFit/>
          </a:bodyPr>
          <a:lstStyle/>
          <a:p>
            <a:pPr algn="r">
              <a:lnSpc>
                <a:spcPts val="6288"/>
              </a:lnSpc>
            </a:pPr>
            <a:r>
              <a:rPr lang="he-IL" sz="4800" spc="139" dirty="0">
                <a:solidFill>
                  <a:srgbClr val="FFFFFF"/>
                </a:solidFill>
                <a:latin typeface="Montserrat Classic Bold"/>
              </a:rPr>
              <a:t>ילדים כותבים ליצחק רבין </a:t>
            </a:r>
            <a:endParaRPr lang="en-US" sz="4800" spc="139" dirty="0">
              <a:solidFill>
                <a:srgbClr val="FFFFFF"/>
              </a:solidFill>
              <a:latin typeface="Montserrat Classic Bold"/>
            </a:endParaRPr>
          </a:p>
        </p:txBody>
      </p:sp>
      <p:grpSp>
        <p:nvGrpSpPr>
          <p:cNvPr id="7" name="Group 7"/>
          <p:cNvGrpSpPr/>
          <p:nvPr/>
        </p:nvGrpSpPr>
        <p:grpSpPr>
          <a:xfrm>
            <a:off x="1251008" y="1080155"/>
            <a:ext cx="6326020" cy="3185394"/>
            <a:chOff x="-836283" y="2001432"/>
            <a:chExt cx="8434693" cy="4247193"/>
          </a:xfrm>
        </p:grpSpPr>
        <p:sp>
          <p:nvSpPr>
            <p:cNvPr id="10" name="TextBox 10"/>
            <p:cNvSpPr txBox="1"/>
            <p:nvPr/>
          </p:nvSpPr>
          <p:spPr>
            <a:xfrm>
              <a:off x="-836283" y="2447155"/>
              <a:ext cx="8434693" cy="3801470"/>
            </a:xfrm>
            <a:prstGeom prst="rect">
              <a:avLst/>
            </a:prstGeom>
          </p:spPr>
          <p:txBody>
            <a:bodyPr wrap="square" lIns="0" tIns="0" rIns="0" bIns="0" rtlCol="0" anchor="t">
              <a:spAutoFit/>
            </a:bodyPr>
            <a:lstStyle/>
            <a:p>
              <a:pPr algn="r" rtl="1">
                <a:lnSpc>
                  <a:spcPts val="3168"/>
                </a:lnSpc>
              </a:pPr>
              <a:r>
                <a:rPr lang="he-IL" sz="2600" dirty="0"/>
                <a:t>"יצחק זה מילה של צחוק אבל עכשיו זה אבל...יצחק זה מילה של שמחה, כיף ושלום, אבל עכשיו זה רק מצבה. </a:t>
              </a:r>
            </a:p>
            <a:p>
              <a:pPr algn="r" rtl="1">
                <a:lnSpc>
                  <a:spcPts val="3168"/>
                </a:lnSpc>
              </a:pPr>
              <a:r>
                <a:rPr lang="he-IL" sz="2600" dirty="0"/>
                <a:t>כי עושה השלום היחיד בעולם כבר לא על האדמה, הוא בשמים רחוק-רחוק; אבל זה לא אומר שלא נשמע עוד צחוק – כי הוא תמיד יהיה </a:t>
              </a:r>
              <a:r>
                <a:rPr lang="he-IL" sz="2600" dirty="0" err="1"/>
                <a:t>איתנו</a:t>
              </a:r>
              <a:r>
                <a:rPr lang="he-IL" sz="2600" dirty="0"/>
                <a:t>, לא משנה איפה ומתי, תמיד, תמיד רוחו תהיה מעלי"</a:t>
              </a:r>
              <a:endParaRPr lang="en-US" sz="2600" spc="126" dirty="0">
                <a:solidFill>
                  <a:srgbClr val="000000"/>
                </a:solidFill>
                <a:latin typeface="Montserrat Light"/>
              </a:endParaRPr>
            </a:p>
          </p:txBody>
        </p:sp>
        <p:sp>
          <p:nvSpPr>
            <p:cNvPr id="11" name="AutoShape 11"/>
            <p:cNvSpPr/>
            <p:nvPr/>
          </p:nvSpPr>
          <p:spPr>
            <a:xfrm>
              <a:off x="1248411" y="2001432"/>
              <a:ext cx="6349999" cy="76200"/>
            </a:xfrm>
            <a:prstGeom prst="rect">
              <a:avLst/>
            </a:prstGeom>
            <a:solidFill>
              <a:srgbClr val="000000"/>
            </a:solidFill>
          </p:spPr>
        </p:sp>
      </p:grpSp>
      <p:sp>
        <p:nvSpPr>
          <p:cNvPr id="22" name="מלבן 21"/>
          <p:cNvSpPr/>
          <p:nvPr/>
        </p:nvSpPr>
        <p:spPr>
          <a:xfrm>
            <a:off x="4083827" y="392122"/>
            <a:ext cx="3716210" cy="461665"/>
          </a:xfrm>
          <a:prstGeom prst="rect">
            <a:avLst/>
          </a:prstGeom>
        </p:spPr>
        <p:txBody>
          <a:bodyPr wrap="none">
            <a:spAutoFit/>
          </a:bodyPr>
          <a:lstStyle/>
          <a:p>
            <a:r>
              <a:rPr lang="he-IL" sz="2400" dirty="0"/>
              <a:t>עינב דגן בת 9 מגבעת שמואל</a:t>
            </a:r>
          </a:p>
        </p:txBody>
      </p:sp>
      <p:grpSp>
        <p:nvGrpSpPr>
          <p:cNvPr id="23" name="Group 7"/>
          <p:cNvGrpSpPr/>
          <p:nvPr/>
        </p:nvGrpSpPr>
        <p:grpSpPr>
          <a:xfrm>
            <a:off x="1130674" y="5600700"/>
            <a:ext cx="6478420" cy="4332288"/>
            <a:chOff x="-890811" y="2001432"/>
            <a:chExt cx="8637893" cy="5776384"/>
          </a:xfrm>
        </p:grpSpPr>
        <p:sp>
          <p:nvSpPr>
            <p:cNvPr id="25" name="AutoShape 11"/>
            <p:cNvSpPr/>
            <p:nvPr/>
          </p:nvSpPr>
          <p:spPr>
            <a:xfrm>
              <a:off x="1248411" y="2001432"/>
              <a:ext cx="6349999" cy="76200"/>
            </a:xfrm>
            <a:prstGeom prst="rect">
              <a:avLst/>
            </a:prstGeom>
            <a:solidFill>
              <a:srgbClr val="000000"/>
            </a:solidFill>
          </p:spPr>
        </p:sp>
        <p:sp>
          <p:nvSpPr>
            <p:cNvPr id="24" name="TextBox 10"/>
            <p:cNvSpPr txBox="1"/>
            <p:nvPr/>
          </p:nvSpPr>
          <p:spPr>
            <a:xfrm>
              <a:off x="-890811" y="2306232"/>
              <a:ext cx="8637893" cy="5471584"/>
            </a:xfrm>
            <a:prstGeom prst="rect">
              <a:avLst/>
            </a:prstGeom>
          </p:spPr>
          <p:txBody>
            <a:bodyPr wrap="square" lIns="0" tIns="0" rIns="0" bIns="0" rtlCol="0" anchor="t">
              <a:spAutoFit/>
            </a:bodyPr>
            <a:lstStyle/>
            <a:p>
              <a:pPr algn="r" rtl="1">
                <a:lnSpc>
                  <a:spcPts val="3168"/>
                </a:lnSpc>
              </a:pPr>
              <a:r>
                <a:rPr lang="he-IL" sz="2600" dirty="0"/>
                <a:t>ראשית עלי לומר שאני מצטערת מאד ועצובה בקשר לכל מה שארע אתמול. מר רבין הינו אדם מכובד, טוב לב, הגון, ישר, אדם שפעל למען המולדת, למען הצדק. אני מעריכה ומכבדת את כל מה שהוא עשה ולא אשכח זאת לעולם. החלום שלי הוא לעזור לעולם, לעזור לאנשים חלשים, לעזור ולהפסיק את האלימות והטרור שמשליט פחד על העולם. זהו לא רק חלום זה משהו שברצוני לעשות.</a:t>
              </a:r>
              <a:r>
                <a:rPr lang="he-IL" sz="2800" dirty="0"/>
                <a:t>												</a:t>
              </a:r>
            </a:p>
          </p:txBody>
        </p:sp>
      </p:grpSp>
      <p:sp>
        <p:nvSpPr>
          <p:cNvPr id="26" name="מלבן 25"/>
          <p:cNvSpPr/>
          <p:nvPr/>
        </p:nvSpPr>
        <p:spPr>
          <a:xfrm>
            <a:off x="3764068" y="4912667"/>
            <a:ext cx="3956531" cy="470129"/>
          </a:xfrm>
          <a:prstGeom prst="rect">
            <a:avLst/>
          </a:prstGeom>
        </p:spPr>
        <p:txBody>
          <a:bodyPr wrap="none">
            <a:spAutoFit/>
          </a:bodyPr>
          <a:lstStyle/>
          <a:p>
            <a:pPr algn="r" rtl="1">
              <a:lnSpc>
                <a:spcPts val="3168"/>
              </a:lnSpc>
            </a:pPr>
            <a:r>
              <a:rPr lang="he-IL" sz="2400" dirty="0"/>
              <a:t>אירית חזן, בת 15 1995 תשנ"ה</a:t>
            </a:r>
          </a:p>
        </p:txBody>
      </p:sp>
      <p:sp>
        <p:nvSpPr>
          <p:cNvPr id="29" name="מציין מיקום של מספר שקופית 28"/>
          <p:cNvSpPr>
            <a:spLocks noGrp="1"/>
          </p:cNvSpPr>
          <p:nvPr>
            <p:ph type="sldNum" sz="quarter" idx="12"/>
          </p:nvPr>
        </p:nvSpPr>
        <p:spPr/>
        <p:txBody>
          <a:bodyPr/>
          <a:lstStyle/>
          <a:p>
            <a:fld id="{B6F15528-21DE-4FAA-801E-634DDDAF4B2B}" type="slidenum">
              <a:rPr lang="en-US" smtClean="0"/>
              <a:pPr/>
              <a:t>16</a:t>
            </a:fld>
            <a:endParaRPr lang="en-US"/>
          </a:p>
        </p:txBody>
      </p:sp>
      <p:sp>
        <p:nvSpPr>
          <p:cNvPr id="33" name="TextBox 8"/>
          <p:cNvSpPr txBox="1"/>
          <p:nvPr/>
        </p:nvSpPr>
        <p:spPr>
          <a:xfrm>
            <a:off x="8068763" y="1137305"/>
            <a:ext cx="2456636" cy="548996"/>
          </a:xfrm>
          <a:prstGeom prst="rect">
            <a:avLst/>
          </a:prstGeom>
        </p:spPr>
        <p:txBody>
          <a:bodyPr wrap="square"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grpSp>
        <p:nvGrpSpPr>
          <p:cNvPr id="18" name="Group 7"/>
          <p:cNvGrpSpPr/>
          <p:nvPr/>
        </p:nvGrpSpPr>
        <p:grpSpPr>
          <a:xfrm>
            <a:off x="0" y="9239563"/>
            <a:ext cx="18288000" cy="1047437"/>
            <a:chOff x="0" y="0"/>
            <a:chExt cx="25781000" cy="1980782"/>
          </a:xfrm>
        </p:grpSpPr>
        <p:sp>
          <p:nvSpPr>
            <p:cNvPr id="19" name="AutoShape 8"/>
            <p:cNvSpPr/>
            <p:nvPr/>
          </p:nvSpPr>
          <p:spPr>
            <a:xfrm>
              <a:off x="0" y="0"/>
              <a:ext cx="25781000" cy="1980782"/>
            </a:xfrm>
            <a:prstGeom prst="rect">
              <a:avLst/>
            </a:prstGeom>
            <a:solidFill>
              <a:srgbClr val="FFFFFF"/>
            </a:solidFill>
          </p:spPr>
        </p:sp>
        <p:sp>
          <p:nvSpPr>
            <p:cNvPr id="20"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21"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17" name="לחצן פעולה: אחורה או הקודם 16">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466" y="44137"/>
            <a:ext cx="7467600" cy="4978400"/>
          </a:xfrm>
          <a:prstGeom prst="rect">
            <a:avLst/>
          </a:prstGeom>
        </p:spPr>
      </p:pic>
      <p:sp>
        <p:nvSpPr>
          <p:cNvPr id="27" name="TextBox 8"/>
          <p:cNvSpPr txBox="1"/>
          <p:nvPr/>
        </p:nvSpPr>
        <p:spPr>
          <a:xfrm>
            <a:off x="8081901" y="5817386"/>
            <a:ext cx="2456636" cy="548996"/>
          </a:xfrm>
          <a:prstGeom prst="rect">
            <a:avLst/>
          </a:prstGeom>
        </p:spPr>
        <p:txBody>
          <a:bodyPr wrap="square"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28" name="מלבן 27"/>
          <p:cNvSpPr/>
          <p:nvPr/>
        </p:nvSpPr>
        <p:spPr>
          <a:xfrm>
            <a:off x="10852466" y="5178873"/>
            <a:ext cx="3243773" cy="478977"/>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OHAYON AVI</a:t>
            </a:r>
            <a:endParaRPr lang="he-IL" sz="2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20400" y="0"/>
            <a:ext cx="7467600" cy="10287000"/>
          </a:xfrm>
          <a:prstGeom prst="rect">
            <a:avLst/>
          </a:prstGeom>
          <a:solidFill>
            <a:srgbClr val="000000"/>
          </a:solidFill>
        </p:spPr>
      </p:sp>
      <p:sp>
        <p:nvSpPr>
          <p:cNvPr id="6" name="TextBox 6"/>
          <p:cNvSpPr txBox="1"/>
          <p:nvPr/>
        </p:nvSpPr>
        <p:spPr>
          <a:xfrm>
            <a:off x="11174256" y="7871780"/>
            <a:ext cx="6547558" cy="807913"/>
          </a:xfrm>
          <a:prstGeom prst="rect">
            <a:avLst/>
          </a:prstGeom>
        </p:spPr>
        <p:txBody>
          <a:bodyPr wrap="square" lIns="0" tIns="0" rIns="0" bIns="0" rtlCol="0" anchor="t">
            <a:spAutoFit/>
          </a:bodyPr>
          <a:lstStyle/>
          <a:p>
            <a:pPr algn="r">
              <a:lnSpc>
                <a:spcPts val="6288"/>
              </a:lnSpc>
            </a:pPr>
            <a:r>
              <a:rPr lang="he-IL" sz="4800" spc="139" dirty="0">
                <a:solidFill>
                  <a:srgbClr val="FFFFFF"/>
                </a:solidFill>
                <a:latin typeface="Montserrat Classic Bold"/>
              </a:rPr>
              <a:t>ילדים כותבים ליצחק רבין </a:t>
            </a:r>
            <a:endParaRPr lang="en-US" sz="4800" spc="139" dirty="0">
              <a:solidFill>
                <a:srgbClr val="FFFFFF"/>
              </a:solidFill>
              <a:latin typeface="Montserrat Classic Bold"/>
            </a:endParaRPr>
          </a:p>
        </p:txBody>
      </p:sp>
      <p:grpSp>
        <p:nvGrpSpPr>
          <p:cNvPr id="7" name="Group 7"/>
          <p:cNvGrpSpPr/>
          <p:nvPr/>
        </p:nvGrpSpPr>
        <p:grpSpPr>
          <a:xfrm>
            <a:off x="1111973" y="1485900"/>
            <a:ext cx="6615254" cy="4416842"/>
            <a:chOff x="73770" y="2001432"/>
            <a:chExt cx="7629410" cy="5889124"/>
          </a:xfrm>
        </p:grpSpPr>
        <p:sp>
          <p:nvSpPr>
            <p:cNvPr id="10" name="TextBox 10"/>
            <p:cNvSpPr txBox="1"/>
            <p:nvPr/>
          </p:nvSpPr>
          <p:spPr>
            <a:xfrm>
              <a:off x="73770" y="2418971"/>
              <a:ext cx="7629410" cy="5471585"/>
            </a:xfrm>
            <a:prstGeom prst="rect">
              <a:avLst/>
            </a:prstGeom>
          </p:spPr>
          <p:txBody>
            <a:bodyPr lIns="0" tIns="0" rIns="0" bIns="0" rtlCol="0" anchor="t">
              <a:spAutoFit/>
            </a:bodyPr>
            <a:lstStyle/>
            <a:p>
              <a:pPr algn="r" rtl="1">
                <a:lnSpc>
                  <a:spcPts val="3168"/>
                </a:lnSpc>
              </a:pPr>
              <a:r>
                <a:rPr lang="he-IL" sz="2800" dirty="0"/>
                <a:t>...אומנם ההרגשה היא נוראית, אבל אל לנו לאבד את התקווה. יצחק החל בדרך השלום ועלינו להמשיך בה. אני חושבת שעלינו להיות חזקים, לאסוף את השברים ולהמשיך- לפעול נגד האלימות ובעד השלום. </a:t>
              </a:r>
            </a:p>
            <a:p>
              <a:pPr algn="just" rtl="1">
                <a:lnSpc>
                  <a:spcPts val="3168"/>
                </a:lnSpc>
              </a:pPr>
              <a:r>
                <a:rPr lang="he-IL" sz="2800" dirty="0"/>
                <a:t>ולא ניתן לקבוצת קיצוניים לנצח במעשיהם. אני יודעת שלעולם לא אוכל להבין את הרגשתכם, את שעובר עליכם, ומי אני שאתן לכם עצות, אך אני מבטיחה: זה מה שאני, בתור "דור העתיד", אתחיל לעשות.				</a:t>
              </a:r>
            </a:p>
          </p:txBody>
        </p:sp>
        <p:sp>
          <p:nvSpPr>
            <p:cNvPr id="11" name="AutoShape 11"/>
            <p:cNvSpPr/>
            <p:nvPr/>
          </p:nvSpPr>
          <p:spPr>
            <a:xfrm>
              <a:off x="1248411" y="2001432"/>
              <a:ext cx="6349999" cy="76200"/>
            </a:xfrm>
            <a:prstGeom prst="rect">
              <a:avLst/>
            </a:prstGeom>
            <a:solidFill>
              <a:srgbClr val="000000"/>
            </a:solidFill>
          </p:spPr>
        </p:sp>
      </p:grpSp>
      <p:sp>
        <p:nvSpPr>
          <p:cNvPr id="22" name="מלבן 21"/>
          <p:cNvSpPr/>
          <p:nvPr/>
        </p:nvSpPr>
        <p:spPr>
          <a:xfrm>
            <a:off x="3866875" y="927665"/>
            <a:ext cx="3860352" cy="470129"/>
          </a:xfrm>
          <a:prstGeom prst="rect">
            <a:avLst/>
          </a:prstGeom>
        </p:spPr>
        <p:txBody>
          <a:bodyPr wrap="none">
            <a:spAutoFit/>
          </a:bodyPr>
          <a:lstStyle/>
          <a:p>
            <a:pPr algn="r" rtl="1">
              <a:lnSpc>
                <a:spcPts val="3168"/>
              </a:lnSpc>
            </a:pPr>
            <a:r>
              <a:rPr lang="he-IL" sz="2400" dirty="0"/>
              <a:t>קרן צבר, בת 14, 1995 תשנ"ה</a:t>
            </a:r>
          </a:p>
        </p:txBody>
      </p:sp>
      <p:sp>
        <p:nvSpPr>
          <p:cNvPr id="25" name="AutoShape 11"/>
          <p:cNvSpPr/>
          <p:nvPr/>
        </p:nvSpPr>
        <p:spPr>
          <a:xfrm>
            <a:off x="2625998" y="6568698"/>
            <a:ext cx="4762500" cy="57150"/>
          </a:xfrm>
          <a:prstGeom prst="rect">
            <a:avLst/>
          </a:prstGeom>
          <a:solidFill>
            <a:srgbClr val="000000"/>
          </a:solidFill>
        </p:spPr>
      </p:sp>
      <p:sp>
        <p:nvSpPr>
          <p:cNvPr id="9" name="מציין מיקום של מספר שקופית 8"/>
          <p:cNvSpPr>
            <a:spLocks noGrp="1"/>
          </p:cNvSpPr>
          <p:nvPr>
            <p:ph type="sldNum" sz="quarter" idx="12"/>
          </p:nvPr>
        </p:nvSpPr>
        <p:spPr/>
        <p:txBody>
          <a:bodyPr/>
          <a:lstStyle/>
          <a:p>
            <a:fld id="{B6F15528-21DE-4FAA-801E-634DDDAF4B2B}" type="slidenum">
              <a:rPr lang="en-US" smtClean="0"/>
              <a:pPr/>
              <a:t>17</a:t>
            </a:fld>
            <a:endParaRPr lang="en-US"/>
          </a:p>
        </p:txBody>
      </p:sp>
      <p:sp>
        <p:nvSpPr>
          <p:cNvPr id="18" name="TextBox 8"/>
          <p:cNvSpPr txBox="1"/>
          <p:nvPr/>
        </p:nvSpPr>
        <p:spPr>
          <a:xfrm>
            <a:off x="2362200" y="8275737"/>
            <a:ext cx="5718883" cy="548996"/>
          </a:xfrm>
          <a:prstGeom prst="rect">
            <a:avLst/>
          </a:prstGeom>
        </p:spPr>
        <p:txBody>
          <a:bodyPr lIns="0" tIns="0" rIns="0" bIns="0" rtlCol="0" anchor="t">
            <a:spAutoFit/>
          </a:bodyPr>
          <a:lstStyle/>
          <a:p>
            <a:pPr algn="r">
              <a:lnSpc>
                <a:spcPts val="4788"/>
              </a:lnSpc>
            </a:pPr>
            <a:r>
              <a:rPr lang="he-IL" sz="2800" spc="196" dirty="0">
                <a:latin typeface="Montserrat Light"/>
              </a:rPr>
              <a:t>שם התלמיד/ה</a:t>
            </a:r>
            <a:r>
              <a:rPr lang="he-IL" sz="2800" spc="196" dirty="0">
                <a:solidFill>
                  <a:srgbClr val="FFFFFF"/>
                </a:solidFill>
                <a:latin typeface="Montserrat Light"/>
              </a:rPr>
              <a:t> </a:t>
            </a:r>
            <a:endParaRPr lang="en-US" sz="2800" spc="196" dirty="0">
              <a:solidFill>
                <a:srgbClr val="FFFFFF"/>
              </a:solidFill>
              <a:latin typeface="Montserrat Light"/>
            </a:endParaRPr>
          </a:p>
        </p:txBody>
      </p:sp>
      <p:grpSp>
        <p:nvGrpSpPr>
          <p:cNvPr id="14" name="Group 7"/>
          <p:cNvGrpSpPr/>
          <p:nvPr/>
        </p:nvGrpSpPr>
        <p:grpSpPr>
          <a:xfrm>
            <a:off x="0" y="9239563"/>
            <a:ext cx="18288000" cy="1047437"/>
            <a:chOff x="0" y="0"/>
            <a:chExt cx="25781000" cy="1980782"/>
          </a:xfrm>
        </p:grpSpPr>
        <p:sp>
          <p:nvSpPr>
            <p:cNvPr id="15" name="AutoShape 8"/>
            <p:cNvSpPr/>
            <p:nvPr/>
          </p:nvSpPr>
          <p:spPr>
            <a:xfrm>
              <a:off x="0" y="0"/>
              <a:ext cx="25781000" cy="1980782"/>
            </a:xfrm>
            <a:prstGeom prst="rect">
              <a:avLst/>
            </a:prstGeom>
            <a:solidFill>
              <a:srgbClr val="FFFFFF"/>
            </a:solidFill>
          </p:spPr>
        </p:sp>
        <p:sp>
          <p:nvSpPr>
            <p:cNvPr id="16"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sp>
        <p:nvSpPr>
          <p:cNvPr id="13" name="לחצן פעולה: אחורה או הקודם 12">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576" y="124306"/>
            <a:ext cx="7414491" cy="4942994"/>
          </a:xfrm>
          <a:prstGeom prst="rect">
            <a:avLst/>
          </a:prstGeom>
        </p:spPr>
      </p:pic>
      <p:sp>
        <p:nvSpPr>
          <p:cNvPr id="19" name="מלבן 18"/>
          <p:cNvSpPr/>
          <p:nvPr/>
        </p:nvSpPr>
        <p:spPr>
          <a:xfrm>
            <a:off x="10980047" y="5159169"/>
            <a:ext cx="3600281" cy="502702"/>
          </a:xfrm>
          <a:prstGeom prst="rect">
            <a:avLst/>
          </a:prstGeom>
        </p:spPr>
        <p:txBody>
          <a:bodyPr wrap="none">
            <a:spAutoFit/>
          </a:bodyPr>
          <a:lstStyle/>
          <a:p>
            <a:pPr algn="r" rtl="1">
              <a:lnSpc>
                <a:spcPts val="3168"/>
              </a:lnSpc>
            </a:pPr>
            <a:r>
              <a:rPr lang="he-IL" sz="2400" dirty="0">
                <a:solidFill>
                  <a:schemeClr val="bg1"/>
                </a:solidFill>
              </a:rPr>
              <a:t>צילום: לע"מ </a:t>
            </a:r>
            <a:r>
              <a:rPr lang="en-US" sz="2400" dirty="0">
                <a:solidFill>
                  <a:schemeClr val="bg1"/>
                </a:solidFill>
              </a:rPr>
              <a:t>ISRAELI TSVIKA </a:t>
            </a:r>
            <a:endParaRPr lang="he-IL" sz="2400" dirty="0">
              <a:solidFill>
                <a:schemeClr val="bg1"/>
              </a:solidFill>
            </a:endParaRPr>
          </a:p>
        </p:txBody>
      </p:sp>
    </p:spTree>
    <p:extLst>
      <p:ext uri="{BB962C8B-B14F-4D97-AF65-F5344CB8AC3E}">
        <p14:creationId xmlns:p14="http://schemas.microsoft.com/office/powerpoint/2010/main" val="53224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6200" y="0"/>
            <a:ext cx="6781800" cy="10287000"/>
            <a:chOff x="-228600" y="411988"/>
            <a:chExt cx="16510000" cy="6894576"/>
          </a:xfrm>
        </p:grpSpPr>
        <p:sp>
          <p:nvSpPr>
            <p:cNvPr id="4" name="AutoShape 4"/>
            <p:cNvSpPr/>
            <p:nvPr/>
          </p:nvSpPr>
          <p:spPr>
            <a:xfrm>
              <a:off x="-228600" y="411988"/>
              <a:ext cx="16510000" cy="6894576"/>
            </a:xfrm>
            <a:prstGeom prst="rect">
              <a:avLst/>
            </a:prstGeom>
            <a:solidFill>
              <a:srgbClr val="000000"/>
            </a:solidFill>
          </p:spPr>
        </p:sp>
        <p:sp>
          <p:nvSpPr>
            <p:cNvPr id="5" name="TextBox 5"/>
            <p:cNvSpPr txBox="1"/>
            <p:nvPr/>
          </p:nvSpPr>
          <p:spPr>
            <a:xfrm>
              <a:off x="3631962" y="1717140"/>
              <a:ext cx="8289337" cy="3867725"/>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יצחק רבין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חייו </a:t>
              </a:r>
            </a:p>
            <a:p>
              <a:pPr algn="ctr">
                <a:lnSpc>
                  <a:spcPts val="8064"/>
                </a:lnSpc>
              </a:pPr>
              <a:r>
                <a:rPr lang="he-IL" sz="6400" spc="57" dirty="0">
                  <a:solidFill>
                    <a:srgbClr val="FFFFFF"/>
                  </a:solidFill>
                  <a:latin typeface="Montserrat Classic Bold"/>
                </a:rPr>
                <a:t>ומותו </a:t>
              </a:r>
              <a:endParaRPr lang="en-US" sz="6400" spc="57" dirty="0">
                <a:solidFill>
                  <a:srgbClr val="FFFFFF"/>
                </a:solidFill>
                <a:latin typeface="Montserrat Classic Bold"/>
              </a:endParaRPr>
            </a:p>
          </p:txBody>
        </p:sp>
        <p:sp>
          <p:nvSpPr>
            <p:cNvPr id="6" name="TextBox 6"/>
            <p:cNvSpPr txBox="1"/>
            <p:nvPr/>
          </p:nvSpPr>
          <p:spPr>
            <a:xfrm>
              <a:off x="1879126" y="4931704"/>
              <a:ext cx="11795010" cy="653161"/>
            </a:xfrm>
            <a:prstGeom prst="rect">
              <a:avLst/>
            </a:prstGeom>
          </p:spPr>
          <p:txBody>
            <a:bodyPr lIns="0" tIns="0" rIns="0" bIns="0" rtlCol="0" anchor="t">
              <a:spAutoFit/>
            </a:bodyPr>
            <a:lstStyle/>
            <a:p>
              <a:pPr algn="r">
                <a:lnSpc>
                  <a:spcPts val="4284"/>
                </a:lnSpc>
              </a:pPr>
              <a:endParaRPr lang="en-US" sz="2800" spc="308" dirty="0">
                <a:solidFill>
                  <a:srgbClr val="FFFFFF"/>
                </a:solidFill>
                <a:latin typeface="Montserrat Classic"/>
              </a:endParaRPr>
            </a:p>
          </p:txBody>
        </p:sp>
        <p:sp>
          <p:nvSpPr>
            <p:cNvPr id="7" name="AutoShape 7"/>
            <p:cNvSpPr/>
            <p:nvPr/>
          </p:nvSpPr>
          <p:spPr>
            <a:xfrm>
              <a:off x="6874927" y="2786786"/>
              <a:ext cx="1803401" cy="177801"/>
            </a:xfrm>
            <a:prstGeom prst="rect">
              <a:avLst/>
            </a:prstGeom>
            <a:solidFill>
              <a:srgbClr val="FFFFFF"/>
            </a:solidFill>
          </p:spPr>
        </p:sp>
      </p:grpSp>
      <p:sp>
        <p:nvSpPr>
          <p:cNvPr id="9" name="מלבן 8"/>
          <p:cNvSpPr/>
          <p:nvPr/>
        </p:nvSpPr>
        <p:spPr>
          <a:xfrm>
            <a:off x="12670693" y="7478663"/>
            <a:ext cx="4269118" cy="478977"/>
          </a:xfrm>
          <a:prstGeom prst="rect">
            <a:avLst/>
          </a:prstGeom>
        </p:spPr>
        <p:txBody>
          <a:bodyPr wrap="none">
            <a:spAutoFit/>
          </a:bodyPr>
          <a:lstStyle/>
          <a:p>
            <a:pPr algn="r" rtl="1">
              <a:lnSpc>
                <a:spcPts val="3168"/>
              </a:lnSpc>
            </a:pPr>
            <a:r>
              <a:rPr lang="he-IL" sz="2400" dirty="0">
                <a:solidFill>
                  <a:schemeClr val="bg1"/>
                </a:solidFill>
              </a:rPr>
              <a:t>לחץ לשקופית הבאה – וצפו בסרטון</a:t>
            </a:r>
          </a:p>
        </p:txBody>
      </p:sp>
      <p:sp>
        <p:nvSpPr>
          <p:cNvPr id="10" name="מציין מיקום של מספר שקופית 9"/>
          <p:cNvSpPr>
            <a:spLocks noGrp="1"/>
          </p:cNvSpPr>
          <p:nvPr>
            <p:ph type="sldNum" sz="quarter" idx="12"/>
          </p:nvPr>
        </p:nvSpPr>
        <p:spPr/>
        <p:txBody>
          <a:bodyPr/>
          <a:lstStyle/>
          <a:p>
            <a:fld id="{B6F15528-21DE-4FAA-801E-634DDDAF4B2B}" type="slidenum">
              <a:rPr lang="en-US" smtClean="0"/>
              <a:pPr/>
              <a:t>18</a:t>
            </a:fld>
            <a:endParaRPr lang="en-US"/>
          </a:p>
        </p:txBody>
      </p:sp>
      <p:sp>
        <p:nvSpPr>
          <p:cNvPr id="11" name="לחצן פעולה: אחורה או הקודם 10">
            <a:hlinkClick r:id="" action="ppaction://hlinkshowjump?jump=nextslide" highlightClick="1"/>
          </p:cNvPr>
          <p:cNvSpPr/>
          <p:nvPr/>
        </p:nvSpPr>
        <p:spPr>
          <a:xfrm>
            <a:off x="228600" y="92583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2" name="Group 7"/>
          <p:cNvGrpSpPr/>
          <p:nvPr/>
        </p:nvGrpSpPr>
        <p:grpSpPr>
          <a:xfrm>
            <a:off x="0" y="9239563"/>
            <a:ext cx="18288000" cy="1047437"/>
            <a:chOff x="0" y="0"/>
            <a:chExt cx="25781000" cy="1980782"/>
          </a:xfrm>
        </p:grpSpPr>
        <p:sp>
          <p:nvSpPr>
            <p:cNvPr id="13" name="AutoShape 8"/>
            <p:cNvSpPr/>
            <p:nvPr/>
          </p:nvSpPr>
          <p:spPr>
            <a:xfrm>
              <a:off x="0" y="0"/>
              <a:ext cx="25781000" cy="1980782"/>
            </a:xfrm>
            <a:prstGeom prst="rect">
              <a:avLst/>
            </a:prstGeom>
            <a:solidFill>
              <a:srgbClr val="FFFFFF"/>
            </a:solidFill>
          </p:spPr>
        </p:sp>
        <p:sp>
          <p:nvSpPr>
            <p:cNvPr id="14"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5"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21" name="מלבן 20"/>
          <p:cNvSpPr/>
          <p:nvPr/>
        </p:nvSpPr>
        <p:spPr>
          <a:xfrm>
            <a:off x="11688741" y="8661409"/>
            <a:ext cx="3635996" cy="880497"/>
          </a:xfrm>
          <a:prstGeom prst="rect">
            <a:avLst/>
          </a:prstGeom>
        </p:spPr>
        <p:txBody>
          <a:bodyPr wrap="none">
            <a:spAutoFit/>
          </a:bodyPr>
          <a:lstStyle/>
          <a:p>
            <a:pPr algn="r" rtl="1">
              <a:lnSpc>
                <a:spcPts val="3168"/>
              </a:lnSpc>
            </a:pPr>
            <a:r>
              <a:rPr lang="he-IL" sz="2400" dirty="0">
                <a:solidFill>
                  <a:schemeClr val="bg1"/>
                </a:solidFill>
              </a:rPr>
              <a:t>צילום: לע"מ - </a:t>
            </a:r>
            <a:r>
              <a:rPr lang="en-US" sz="2400" dirty="0">
                <a:solidFill>
                  <a:schemeClr val="bg1"/>
                </a:solidFill>
              </a:rPr>
              <a:t>ILAN BRUNER</a:t>
            </a:r>
          </a:p>
          <a:p>
            <a:pPr algn="r" rtl="1">
              <a:lnSpc>
                <a:spcPts val="3168"/>
              </a:lnSpc>
            </a:pPr>
            <a:endParaRPr lang="he-IL" sz="2400" dirty="0">
              <a:solidFill>
                <a:schemeClr val="bg1"/>
              </a:solidFill>
            </a:endParaRPr>
          </a:p>
        </p:txBody>
      </p:sp>
      <p:sp>
        <p:nvSpPr>
          <p:cNvPr id="23" name="Rectangle 1"/>
          <p:cNvSpPr>
            <a:spLocks noChangeArrowheads="1"/>
          </p:cNvSpPr>
          <p:nvPr/>
        </p:nvSpPr>
        <p:spPr bwMode="auto">
          <a:xfrm>
            <a:off x="457200" y="35893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e-IL" altLang="he-IL" sz="1800" b="0" i="0" u="none" strike="noStrike" cap="none" normalizeH="0" baseline="0">
                <a:ln>
                  <a:noFill/>
                </a:ln>
                <a:solidFill>
                  <a:schemeClr val="tx1"/>
                </a:solidFill>
                <a:effectLst/>
                <a:latin typeface="Arial" panose="020B0604020202020204" pitchFamily="34" charset="0"/>
              </a:rPr>
            </a:br>
            <a:endParaRPr kumimoji="0" lang="he-IL" altLang="he-IL" sz="1800" b="0" i="0" u="none" strike="noStrike" cap="none" normalizeH="0" baseline="0">
              <a:ln>
                <a:noFill/>
              </a:ln>
              <a:solidFill>
                <a:schemeClr val="tx1"/>
              </a:solidFill>
              <a:effectLst/>
              <a:latin typeface="Arial" panose="020B0604020202020204" pitchFamily="34" charset="0"/>
            </a:endParaRPr>
          </a:p>
        </p:txBody>
      </p:sp>
      <p:pic>
        <p:nvPicPr>
          <p:cNvPr id="24" name="תמונה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834" y="0"/>
            <a:ext cx="13019175" cy="10175907"/>
          </a:xfrm>
          <a:prstGeom prst="rect">
            <a:avLst/>
          </a:prstGeom>
        </p:spPr>
      </p:pic>
      <p:sp>
        <p:nvSpPr>
          <p:cNvPr id="25" name="לחצן פעולה: אחורה או הקודם 24">
            <a:hlinkClick r:id="" action="ppaction://hlinkshowjump?jump=nextslide" highlightClick="1"/>
          </p:cNvPr>
          <p:cNvSpPr/>
          <p:nvPr/>
        </p:nvSpPr>
        <p:spPr>
          <a:xfrm>
            <a:off x="14489701" y="6619955"/>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RBs9x2kj8U"/>
          <p:cNvPicPr>
            <a:picLocks noRot="1" noChangeAspect="1"/>
          </p:cNvPicPr>
          <p:nvPr>
            <a:videoFile r:link="rId1"/>
          </p:nvPr>
        </p:nvPicPr>
        <p:blipFill>
          <a:blip r:embed="rId3"/>
          <a:stretch>
            <a:fillRect/>
          </a:stretch>
        </p:blipFill>
        <p:spPr>
          <a:xfrm>
            <a:off x="609600" y="266700"/>
            <a:ext cx="16556665" cy="9313124"/>
          </a:xfrm>
          <a:prstGeom prst="rect">
            <a:avLst/>
          </a:prstGeom>
        </p:spPr>
      </p:pic>
      <p:sp>
        <p:nvSpPr>
          <p:cNvPr id="2" name="TextBox 1"/>
          <p:cNvSpPr txBox="1"/>
          <p:nvPr/>
        </p:nvSpPr>
        <p:spPr>
          <a:xfrm>
            <a:off x="914400" y="9841468"/>
            <a:ext cx="3352800"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1">
            <a:spAutoFit/>
          </a:bodyPr>
          <a:lstStyle/>
          <a:p>
            <a:r>
              <a:rPr lang="he-IL">
                <a:solidFill>
                  <a:schemeClr val="tx1"/>
                </a:solidFill>
              </a:rPr>
              <a:t>סרט - </a:t>
            </a:r>
            <a:r>
              <a:rPr lang="he-IL" dirty="0">
                <a:solidFill>
                  <a:schemeClr val="tx1"/>
                </a:solidFill>
              </a:rPr>
              <a:t>חייו ומותו של יצחק רבין  </a:t>
            </a:r>
          </a:p>
        </p:txBody>
      </p:sp>
      <p:sp>
        <p:nvSpPr>
          <p:cNvPr id="4" name="לחצן פעולה: אחורה או הקודם 3">
            <a:hlinkClick r:id="" action="ppaction://hlinkshowjump?jump=nextslide" highlightClick="1"/>
          </p:cNvPr>
          <p:cNvSpPr/>
          <p:nvPr/>
        </p:nvSpPr>
        <p:spPr>
          <a:xfrm>
            <a:off x="76200" y="95250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3" name="Group 3"/>
          <p:cNvGrpSpPr/>
          <p:nvPr/>
        </p:nvGrpSpPr>
        <p:grpSpPr>
          <a:xfrm>
            <a:off x="685800" y="7383124"/>
            <a:ext cx="7652458" cy="1446551"/>
            <a:chOff x="-50800" y="4786243"/>
            <a:chExt cx="10203277" cy="1928734"/>
          </a:xfrm>
        </p:grpSpPr>
        <p:sp>
          <p:nvSpPr>
            <p:cNvPr id="4" name="TextBox 4"/>
            <p:cNvSpPr txBox="1"/>
            <p:nvPr/>
          </p:nvSpPr>
          <p:spPr>
            <a:xfrm>
              <a:off x="-50800" y="4786243"/>
              <a:ext cx="10152473" cy="1281034"/>
            </a:xfrm>
            <a:prstGeom prst="rect">
              <a:avLst/>
            </a:prstGeom>
          </p:spPr>
          <p:txBody>
            <a:bodyPr lIns="0" tIns="0" rIns="0" bIns="0" rtlCol="0" anchor="t">
              <a:spAutoFit/>
            </a:bodyPr>
            <a:lstStyle/>
            <a:p>
              <a:pPr>
                <a:lnSpc>
                  <a:spcPts val="8064"/>
                </a:lnSpc>
              </a:pPr>
              <a:r>
                <a:rPr lang="he-IL" sz="6400" b="1" spc="57" dirty="0">
                  <a:solidFill>
                    <a:srgbClr val="FFFFFF"/>
                  </a:solidFill>
                  <a:latin typeface="Montserrat Classic Bold"/>
                </a:rPr>
                <a:t>פתיחה</a:t>
              </a:r>
              <a:endParaRPr lang="en-US" sz="6400" b="1" spc="57" dirty="0">
                <a:solidFill>
                  <a:srgbClr val="FFFFFF"/>
                </a:solidFill>
                <a:latin typeface="Montserrat Classic Bold"/>
              </a:endParaRPr>
            </a:p>
          </p:txBody>
        </p:sp>
        <p:sp>
          <p:nvSpPr>
            <p:cNvPr id="5" name="TextBox 5"/>
            <p:cNvSpPr txBox="1"/>
            <p:nvPr/>
          </p:nvSpPr>
          <p:spPr>
            <a:xfrm>
              <a:off x="0" y="6067277"/>
              <a:ext cx="10152477" cy="647700"/>
            </a:xfrm>
            <a:prstGeom prst="rect">
              <a:avLst/>
            </a:prstGeom>
          </p:spPr>
          <p:txBody>
            <a:bodyPr lIns="0" tIns="0" rIns="0" bIns="0" rtlCol="0" anchor="t">
              <a:spAutoFit/>
            </a:bodyPr>
            <a:lstStyle/>
            <a:p>
              <a:pPr>
                <a:lnSpc>
                  <a:spcPts val="3840"/>
                </a:lnSpc>
              </a:pPr>
              <a:r>
                <a:rPr lang="he-IL" sz="3200" spc="236" dirty="0">
                  <a:solidFill>
                    <a:srgbClr val="FFFFFF"/>
                  </a:solidFill>
                  <a:latin typeface="Montserrat Classic Bold"/>
                </a:rPr>
                <a:t>שם התלמיד/ה</a:t>
              </a:r>
              <a:endParaRPr lang="en-US" sz="3200" spc="236" dirty="0">
                <a:solidFill>
                  <a:srgbClr val="FFFFFF"/>
                </a:solidFill>
                <a:latin typeface="Montserrat Classic Bold"/>
              </a:endParaRPr>
            </a:p>
          </p:txBody>
        </p:sp>
      </p:grpSp>
      <p:sp>
        <p:nvSpPr>
          <p:cNvPr id="6" name="TextBox 6"/>
          <p:cNvSpPr txBox="1"/>
          <p:nvPr/>
        </p:nvSpPr>
        <p:spPr>
          <a:xfrm>
            <a:off x="7315200" y="2742193"/>
            <a:ext cx="9867900" cy="6217087"/>
          </a:xfrm>
          <a:prstGeom prst="rect">
            <a:avLst/>
          </a:prstGeom>
        </p:spPr>
        <p:txBody>
          <a:bodyPr wrap="square" lIns="0" tIns="0" rIns="0" bIns="0" rtlCol="0" anchor="t">
            <a:spAutoFit/>
          </a:bodyPr>
          <a:lstStyle/>
          <a:p>
            <a:pPr algn="r" rtl="1"/>
            <a:r>
              <a:rPr lang="he-IL" sz="2800" dirty="0">
                <a:solidFill>
                  <a:schemeClr val="bg1"/>
                </a:solidFill>
              </a:rPr>
              <a:t>שבת י"ב בחשוון תשנ"ו 4 בנובמבר 1995  נפל דבר בישראל.</a:t>
            </a:r>
          </a:p>
          <a:p>
            <a:pPr algn="r" rtl="1"/>
            <a:r>
              <a:rPr lang="he-IL" sz="2800" dirty="0">
                <a:solidFill>
                  <a:schemeClr val="bg1"/>
                </a:solidFill>
              </a:rPr>
              <a:t> יצחק רבין, ראש הממשלה ושר הביטחון של מדינת ישראל נרצח.</a:t>
            </a:r>
          </a:p>
          <a:p>
            <a:pPr algn="r" rtl="1"/>
            <a:endParaRPr lang="en-US" sz="2800" dirty="0">
              <a:solidFill>
                <a:schemeClr val="bg1"/>
              </a:solidFill>
            </a:endParaRPr>
          </a:p>
          <a:p>
            <a:pPr algn="r" rtl="1"/>
            <a:r>
              <a:rPr lang="he-IL" sz="2800" dirty="0">
                <a:solidFill>
                  <a:schemeClr val="bg1"/>
                </a:solidFill>
              </a:rPr>
              <a:t>סיפור חייו של יצחק רבין משתרע על פני 73 שנים, מ 1922 עד 1995. רבין היה לוחם, מצביא ומדינאי שפעל בשדה המלחמה ובשדה השלום.</a:t>
            </a:r>
          </a:p>
          <a:p>
            <a:pPr algn="r" rtl="1"/>
            <a:endParaRPr lang="en-US" sz="2800" dirty="0">
              <a:solidFill>
                <a:schemeClr val="bg1"/>
              </a:solidFill>
            </a:endParaRPr>
          </a:p>
          <a:p>
            <a:pPr algn="r" rtl="1"/>
            <a:r>
              <a:rPr lang="he-IL" sz="2800" dirty="0">
                <a:solidFill>
                  <a:schemeClr val="bg1"/>
                </a:solidFill>
              </a:rPr>
              <a:t>היום אנו מציינים את יום הזיכרון העשרים וחמש לרצח יצחק רבין.  זה היה מאורע שטלטל את החברה הישראלית, אירוע זה השאיר צלקת בלבם של החיים במדינת ישראל. המציאות שבה אדם מישראל רצח ראש ממשלה זעזעה את כל שכבות העם.</a:t>
            </a:r>
          </a:p>
          <a:p>
            <a:pPr algn="r" rtl="1"/>
            <a:endParaRPr lang="en-US" sz="2800" dirty="0">
              <a:solidFill>
                <a:schemeClr val="bg1"/>
              </a:solidFill>
            </a:endParaRPr>
          </a:p>
          <a:p>
            <a:pPr algn="r" rtl="1"/>
            <a:r>
              <a:rPr lang="he-IL" sz="2800" dirty="0">
                <a:solidFill>
                  <a:schemeClr val="bg1"/>
                </a:solidFill>
              </a:rPr>
              <a:t>ביום זה עלינו לזכור ולפעול ואיך אנו כחברה מתמודדים עם משברים ועם מחלוקות בחברה דמוקרטית</a:t>
            </a:r>
            <a:r>
              <a:rPr lang="en-US" sz="2800" dirty="0">
                <a:solidFill>
                  <a:schemeClr val="bg1"/>
                </a:solidFill>
              </a:rPr>
              <a:t>. </a:t>
            </a:r>
            <a:r>
              <a:rPr lang="he-IL" sz="2800" dirty="0">
                <a:solidFill>
                  <a:schemeClr val="bg1"/>
                </a:solidFill>
              </a:rPr>
              <a:t>כל ישראל ערבים זה לזה.</a:t>
            </a:r>
            <a:endParaRPr lang="en-US" sz="2800" dirty="0">
              <a:solidFill>
                <a:schemeClr val="bg1"/>
              </a:solidFill>
            </a:endParaRPr>
          </a:p>
          <a:p>
            <a:pPr algn="r" rtl="1">
              <a:lnSpc>
                <a:spcPts val="4788"/>
              </a:lnSpc>
            </a:pPr>
            <a:endParaRPr lang="en-US" sz="2800" spc="196" dirty="0">
              <a:solidFill>
                <a:srgbClr val="FFFFFF"/>
              </a:solidFill>
              <a:latin typeface="Montserrat Light"/>
            </a:endParaRPr>
          </a:p>
        </p:txBody>
      </p:sp>
      <p:grpSp>
        <p:nvGrpSpPr>
          <p:cNvPr id="7" name="Group 7"/>
          <p:cNvGrpSpPr/>
          <p:nvPr/>
        </p:nvGrpSpPr>
        <p:grpSpPr>
          <a:xfrm>
            <a:off x="0" y="9239563"/>
            <a:ext cx="18288000" cy="1047437"/>
            <a:chOff x="0" y="0"/>
            <a:chExt cx="25781000" cy="1980782"/>
          </a:xfrm>
        </p:grpSpPr>
        <p:sp>
          <p:nvSpPr>
            <p:cNvPr id="8" name="AutoShape 8"/>
            <p:cNvSpPr/>
            <p:nvPr/>
          </p:nvSpPr>
          <p:spPr>
            <a:xfrm>
              <a:off x="0" y="0"/>
              <a:ext cx="25781000" cy="1980782"/>
            </a:xfrm>
            <a:prstGeom prst="rect">
              <a:avLst/>
            </a:prstGeom>
            <a:solidFill>
              <a:srgbClr val="FFFFFF"/>
            </a:solidFill>
          </p:spPr>
        </p:sp>
        <p:sp>
          <p:nvSpPr>
            <p:cNvPr id="9"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028" name="Picture 4" descr="https://upload.wikimedia.org/wikipedia/commons/thumb/4/4a/%D7%9E%D7%9E%D7%A9%D7%9C%D7%AA_%D7%99%D7%A9%D7%A8%D7%90%D7%9C_%D7%9E%D7%95%D7%93%D7%99%D7%A2%D7%94_%D7%91%D7%AA%D7%93%D7%94%D7%9E%D7%94.jpg/200px-%D7%9E%D7%9E%D7%A9%D7%9C%D7%AA_%D7%99%D7%A9%D7%A8%D7%90%D7%9C_%D7%9E%D7%95%D7%93%D7%99%D7%A2%D7%94_%D7%91%D7%AA%D7%93%D7%94%D7%9E%D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6600"/>
            <a:ext cx="5715000" cy="56007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t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329750"/>
            <a:ext cx="8096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p:nvPr/>
        </p:nvSpPr>
        <p:spPr>
          <a:xfrm>
            <a:off x="565623" y="6172666"/>
            <a:ext cx="5758977" cy="485775"/>
          </a:xfrm>
          <a:prstGeom prst="rect">
            <a:avLst/>
          </a:prstGeom>
        </p:spPr>
        <p:txBody>
          <a:bodyPr wrap="square" lIns="0" tIns="0" rIns="0" bIns="0" rtlCol="0" anchor="t">
            <a:spAutoFit/>
          </a:bodyPr>
          <a:lstStyle/>
          <a:p>
            <a:pPr>
              <a:lnSpc>
                <a:spcPts val="3840"/>
              </a:lnSpc>
            </a:pPr>
            <a:r>
              <a:rPr lang="he-IL" sz="3200" spc="236" dirty="0">
                <a:solidFill>
                  <a:srgbClr val="FFFFFF"/>
                </a:solidFill>
                <a:latin typeface="Montserrat Classic Bold"/>
              </a:rPr>
              <a:t>ההודעה על רצח ראש הממשלה</a:t>
            </a:r>
            <a:endParaRPr lang="en-US" sz="3200" spc="236" dirty="0">
              <a:solidFill>
                <a:srgbClr val="FFFFFF"/>
              </a:solidFill>
              <a:latin typeface="Montserrat Classic Bold"/>
            </a:endParaRPr>
          </a:p>
        </p:txBody>
      </p:sp>
      <p:pic>
        <p:nvPicPr>
          <p:cNvPr id="14" name="תמונה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10" name="מציין מיקום של מספר שקופית 9"/>
          <p:cNvSpPr>
            <a:spLocks noGrp="1"/>
          </p:cNvSpPr>
          <p:nvPr>
            <p:ph type="sldNum" sz="quarter" idx="12"/>
          </p:nvPr>
        </p:nvSpPr>
        <p:spPr/>
        <p:txBody>
          <a:bodyPr/>
          <a:lstStyle/>
          <a:p>
            <a:fld id="{B6F15528-21DE-4FAA-801E-634DDDAF4B2B}" type="slidenum">
              <a:rPr lang="en-US" smtClean="0"/>
              <a:pPr/>
              <a:t>2</a:t>
            </a:fld>
            <a:endParaRPr lang="en-US"/>
          </a:p>
        </p:txBody>
      </p:sp>
      <p:sp>
        <p:nvSpPr>
          <p:cNvPr id="15" name="מלבן 14"/>
          <p:cNvSpPr/>
          <p:nvPr/>
        </p:nvSpPr>
        <p:spPr>
          <a:xfrm>
            <a:off x="6367228" y="328524"/>
            <a:ext cx="1972143" cy="880497"/>
          </a:xfrm>
          <a:prstGeom prst="rect">
            <a:avLst/>
          </a:prstGeom>
        </p:spPr>
        <p:txBody>
          <a:bodyPr wrap="none">
            <a:spAutoFit/>
          </a:bodyPr>
          <a:lstStyle/>
          <a:p>
            <a:pPr algn="r" rtl="1">
              <a:lnSpc>
                <a:spcPts val="3168"/>
              </a:lnSpc>
            </a:pPr>
            <a:r>
              <a:rPr lang="he-IL" sz="2400" dirty="0">
                <a:solidFill>
                  <a:schemeClr val="bg1"/>
                </a:solidFill>
              </a:rPr>
              <a:t>צילום:</a:t>
            </a:r>
            <a:r>
              <a:rPr lang="en-US" sz="2400" dirty="0" err="1">
                <a:solidFill>
                  <a:schemeClr val="bg1"/>
                </a:solidFill>
              </a:rPr>
              <a:t>Damzow</a:t>
            </a:r>
            <a:endParaRPr lang="en-US" sz="2400" dirty="0">
              <a:solidFill>
                <a:schemeClr val="bg1"/>
              </a:solidFill>
            </a:endParaRPr>
          </a:p>
          <a:p>
            <a:pPr algn="r" rtl="1">
              <a:lnSpc>
                <a:spcPts val="3168"/>
              </a:lnSpc>
            </a:pPr>
            <a:endParaRPr lang="he-IL" sz="2400" dirty="0">
              <a:solidFill>
                <a:schemeClr val="bg1"/>
              </a:solidFill>
            </a:endParaRPr>
          </a:p>
        </p:txBody>
      </p:sp>
      <p:sp>
        <p:nvSpPr>
          <p:cNvPr id="16" name="לחצן פעולה: אחורה או הקודם 15">
            <a:hlinkClick r:id="" action="ppaction://hlinkshowjump?jump=nextslide" highlightClick="1"/>
          </p:cNvPr>
          <p:cNvSpPr/>
          <p:nvPr/>
        </p:nvSpPr>
        <p:spPr>
          <a:xfrm>
            <a:off x="228600" y="942670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6200" y="0"/>
            <a:ext cx="6858000" cy="10287000"/>
            <a:chOff x="-228600" y="411988"/>
            <a:chExt cx="16510000" cy="6894576"/>
          </a:xfrm>
        </p:grpSpPr>
        <p:sp>
          <p:nvSpPr>
            <p:cNvPr id="4" name="AutoShape 4"/>
            <p:cNvSpPr/>
            <p:nvPr/>
          </p:nvSpPr>
          <p:spPr>
            <a:xfrm>
              <a:off x="-228600" y="411988"/>
              <a:ext cx="16510000" cy="6894576"/>
            </a:xfrm>
            <a:prstGeom prst="rect">
              <a:avLst/>
            </a:prstGeom>
            <a:solidFill>
              <a:srgbClr val="000000"/>
            </a:solidFill>
          </p:spPr>
        </p:sp>
        <p:sp>
          <p:nvSpPr>
            <p:cNvPr id="5" name="TextBox 5"/>
            <p:cNvSpPr txBox="1"/>
            <p:nvPr/>
          </p:nvSpPr>
          <p:spPr>
            <a:xfrm>
              <a:off x="2894070" y="1741954"/>
              <a:ext cx="10264660" cy="2784763"/>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סיום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דבר המנהל/ת </a:t>
              </a:r>
              <a:endParaRPr lang="en-US" sz="6400" spc="57" dirty="0">
                <a:solidFill>
                  <a:srgbClr val="FFFFFF"/>
                </a:solidFill>
                <a:latin typeface="Montserrat Classic Bold"/>
              </a:endParaRPr>
            </a:p>
          </p:txBody>
        </p:sp>
        <p:sp>
          <p:nvSpPr>
            <p:cNvPr id="6" name="TextBox 6"/>
            <p:cNvSpPr txBox="1"/>
            <p:nvPr/>
          </p:nvSpPr>
          <p:spPr>
            <a:xfrm>
              <a:off x="1879126" y="4931704"/>
              <a:ext cx="11795010" cy="653161"/>
            </a:xfrm>
            <a:prstGeom prst="rect">
              <a:avLst/>
            </a:prstGeom>
          </p:spPr>
          <p:txBody>
            <a:bodyPr lIns="0" tIns="0" rIns="0" bIns="0" rtlCol="0" anchor="t">
              <a:spAutoFit/>
            </a:bodyPr>
            <a:lstStyle/>
            <a:p>
              <a:pPr algn="r">
                <a:lnSpc>
                  <a:spcPts val="4284"/>
                </a:lnSpc>
              </a:pPr>
              <a:endParaRPr lang="en-US" sz="2800" spc="308" dirty="0">
                <a:solidFill>
                  <a:srgbClr val="FFFFFF"/>
                </a:solidFill>
                <a:latin typeface="Montserrat Classic"/>
              </a:endParaRPr>
            </a:p>
          </p:txBody>
        </p:sp>
        <p:sp>
          <p:nvSpPr>
            <p:cNvPr id="7" name="AutoShape 7"/>
            <p:cNvSpPr/>
            <p:nvPr/>
          </p:nvSpPr>
          <p:spPr>
            <a:xfrm>
              <a:off x="6874927" y="2786786"/>
              <a:ext cx="1803401" cy="177801"/>
            </a:xfrm>
            <a:prstGeom prst="rect">
              <a:avLst/>
            </a:prstGeom>
            <a:solidFill>
              <a:srgbClr val="FFFFFF"/>
            </a:solidFill>
          </p:spPr>
        </p:sp>
      </p:grpSp>
      <p:sp>
        <p:nvSpPr>
          <p:cNvPr id="9" name="מלבן 8"/>
          <p:cNvSpPr/>
          <p:nvPr/>
        </p:nvSpPr>
        <p:spPr>
          <a:xfrm>
            <a:off x="12632222" y="7999880"/>
            <a:ext cx="4307589" cy="478977"/>
          </a:xfrm>
          <a:prstGeom prst="rect">
            <a:avLst/>
          </a:prstGeom>
        </p:spPr>
        <p:txBody>
          <a:bodyPr wrap="none">
            <a:spAutoFit/>
          </a:bodyPr>
          <a:lstStyle/>
          <a:p>
            <a:pPr algn="r" rtl="1">
              <a:lnSpc>
                <a:spcPts val="3168"/>
              </a:lnSpc>
            </a:pPr>
            <a:r>
              <a:rPr lang="he-IL" sz="2400" dirty="0">
                <a:solidFill>
                  <a:schemeClr val="bg1"/>
                </a:solidFill>
              </a:rPr>
              <a:t>לחץ לשקופית הבאה – וצפו בתקווה</a:t>
            </a:r>
          </a:p>
        </p:txBody>
      </p:sp>
      <p:sp>
        <p:nvSpPr>
          <p:cNvPr id="2" name="TextBox 1"/>
          <p:cNvSpPr txBox="1"/>
          <p:nvPr/>
        </p:nvSpPr>
        <p:spPr>
          <a:xfrm>
            <a:off x="6324600" y="571500"/>
            <a:ext cx="4724400" cy="646331"/>
          </a:xfrm>
          <a:prstGeom prst="rect">
            <a:avLst/>
          </a:prstGeom>
          <a:noFill/>
        </p:spPr>
        <p:txBody>
          <a:bodyPr wrap="square" rtlCol="1">
            <a:spAutoFit/>
          </a:bodyPr>
          <a:lstStyle/>
          <a:p>
            <a:pPr algn="r"/>
            <a:r>
              <a:rPr lang="he-IL" b="1" dirty="0"/>
              <a:t>דבר המנהל/ת </a:t>
            </a:r>
          </a:p>
          <a:p>
            <a:pPr algn="r"/>
            <a:endParaRPr lang="he-IL" dirty="0"/>
          </a:p>
        </p:txBody>
      </p:sp>
      <p:grpSp>
        <p:nvGrpSpPr>
          <p:cNvPr id="11" name="Group 7"/>
          <p:cNvGrpSpPr/>
          <p:nvPr/>
        </p:nvGrpSpPr>
        <p:grpSpPr>
          <a:xfrm>
            <a:off x="0" y="9239563"/>
            <a:ext cx="18288000" cy="1047437"/>
            <a:chOff x="0" y="0"/>
            <a:chExt cx="25781000" cy="1980782"/>
          </a:xfrm>
        </p:grpSpPr>
        <p:sp>
          <p:nvSpPr>
            <p:cNvPr id="12" name="AutoShape 8"/>
            <p:cNvSpPr/>
            <p:nvPr/>
          </p:nvSpPr>
          <p:spPr>
            <a:xfrm>
              <a:off x="0" y="0"/>
              <a:ext cx="25781000" cy="1980782"/>
            </a:xfrm>
            <a:prstGeom prst="rect">
              <a:avLst/>
            </a:prstGeom>
            <a:solidFill>
              <a:srgbClr val="FFFFFF"/>
            </a:solidFill>
          </p:spPr>
        </p:sp>
        <p:sp>
          <p:nvSpPr>
            <p:cNvPr id="13"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sp>
        <p:nvSpPr>
          <p:cNvPr id="10" name="לחצן פעולה: אחורה או הקודם 9">
            <a:hlinkClick r:id="" action="ppaction://hlinkshowjump?jump=nextslide" highlightClick="1"/>
          </p:cNvPr>
          <p:cNvSpPr/>
          <p:nvPr/>
        </p:nvSpPr>
        <p:spPr>
          <a:xfrm>
            <a:off x="11353800" y="9477702"/>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pic>
        <p:nvPicPr>
          <p:cNvPr id="8" name="תמונה 7"/>
          <p:cNvPicPr>
            <a:picLocks noChangeAspect="1"/>
          </p:cNvPicPr>
          <p:nvPr/>
        </p:nvPicPr>
        <p:blipFill rotWithShape="1">
          <a:blip r:embed="rId3" cstate="print">
            <a:extLst>
              <a:ext uri="{28A0092B-C50C-407E-A947-70E740481C1C}">
                <a14:useLocalDpi xmlns:a14="http://schemas.microsoft.com/office/drawing/2010/main" val="0"/>
              </a:ext>
            </a:extLst>
          </a:blip>
          <a:srcRect l="12344"/>
          <a:stretch/>
        </p:blipFill>
        <p:spPr>
          <a:xfrm>
            <a:off x="-127203" y="38101"/>
            <a:ext cx="5989167" cy="10248900"/>
          </a:xfrm>
          <a:prstGeom prst="rect">
            <a:avLst/>
          </a:prstGeom>
        </p:spPr>
      </p:pic>
    </p:spTree>
    <p:extLst>
      <p:ext uri="{BB962C8B-B14F-4D97-AF65-F5344CB8AC3E}">
        <p14:creationId xmlns:p14="http://schemas.microsoft.com/office/powerpoint/2010/main" val="125803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6200" y="0"/>
            <a:ext cx="6858000" cy="10287000"/>
            <a:chOff x="-228600" y="411988"/>
            <a:chExt cx="16510000" cy="6894576"/>
          </a:xfrm>
        </p:grpSpPr>
        <p:sp>
          <p:nvSpPr>
            <p:cNvPr id="4" name="AutoShape 4"/>
            <p:cNvSpPr/>
            <p:nvPr/>
          </p:nvSpPr>
          <p:spPr>
            <a:xfrm>
              <a:off x="-228600" y="411988"/>
              <a:ext cx="16510000" cy="6894576"/>
            </a:xfrm>
            <a:prstGeom prst="rect">
              <a:avLst/>
            </a:prstGeom>
            <a:solidFill>
              <a:schemeClr val="tx2"/>
            </a:solidFill>
          </p:spPr>
        </p:sp>
        <p:sp>
          <p:nvSpPr>
            <p:cNvPr id="5" name="TextBox 5"/>
            <p:cNvSpPr txBox="1"/>
            <p:nvPr/>
          </p:nvSpPr>
          <p:spPr>
            <a:xfrm>
              <a:off x="3631962" y="1717140"/>
              <a:ext cx="8289337" cy="2036315"/>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יצחק רבין </a:t>
              </a:r>
            </a:p>
            <a:p>
              <a:pPr algn="ctr">
                <a:lnSpc>
                  <a:spcPts val="8064"/>
                </a:lnSpc>
              </a:pPr>
              <a:endParaRPr lang="he-IL" sz="6400" spc="57" dirty="0">
                <a:solidFill>
                  <a:srgbClr val="FFFFFF"/>
                </a:solidFill>
                <a:latin typeface="Montserrat Classic Bold"/>
              </a:endParaRPr>
            </a:p>
            <a:p>
              <a:pPr algn="ctr">
                <a:lnSpc>
                  <a:spcPts val="8064"/>
                </a:lnSpc>
              </a:pPr>
              <a:r>
                <a:rPr lang="he-IL" sz="6400" spc="57" dirty="0">
                  <a:solidFill>
                    <a:srgbClr val="FFFFFF"/>
                  </a:solidFill>
                  <a:latin typeface="Montserrat Classic Bold"/>
                </a:rPr>
                <a:t>התקווה</a:t>
              </a:r>
              <a:endParaRPr lang="en-US" sz="6400" spc="57" dirty="0">
                <a:solidFill>
                  <a:srgbClr val="FFFFFF"/>
                </a:solidFill>
                <a:latin typeface="Montserrat Classic Bold"/>
              </a:endParaRPr>
            </a:p>
          </p:txBody>
        </p:sp>
        <p:sp>
          <p:nvSpPr>
            <p:cNvPr id="6" name="TextBox 6"/>
            <p:cNvSpPr txBox="1"/>
            <p:nvPr/>
          </p:nvSpPr>
          <p:spPr>
            <a:xfrm>
              <a:off x="1879126" y="4931704"/>
              <a:ext cx="11795010" cy="653161"/>
            </a:xfrm>
            <a:prstGeom prst="rect">
              <a:avLst/>
            </a:prstGeom>
          </p:spPr>
          <p:txBody>
            <a:bodyPr lIns="0" tIns="0" rIns="0" bIns="0" rtlCol="0" anchor="t">
              <a:spAutoFit/>
            </a:bodyPr>
            <a:lstStyle/>
            <a:p>
              <a:pPr algn="r">
                <a:lnSpc>
                  <a:spcPts val="4284"/>
                </a:lnSpc>
              </a:pPr>
              <a:endParaRPr lang="en-US" sz="2800" spc="308" dirty="0">
                <a:solidFill>
                  <a:srgbClr val="FFFFFF"/>
                </a:solidFill>
                <a:latin typeface="Montserrat Classic"/>
              </a:endParaRPr>
            </a:p>
          </p:txBody>
        </p:sp>
        <p:sp>
          <p:nvSpPr>
            <p:cNvPr id="7" name="AutoShape 7"/>
            <p:cNvSpPr/>
            <p:nvPr/>
          </p:nvSpPr>
          <p:spPr>
            <a:xfrm>
              <a:off x="6874927" y="2786786"/>
              <a:ext cx="1803401" cy="177801"/>
            </a:xfrm>
            <a:prstGeom prst="rect">
              <a:avLst/>
            </a:prstGeom>
            <a:solidFill>
              <a:srgbClr val="FFFFFF"/>
            </a:solidFill>
          </p:spPr>
        </p:sp>
      </p:grpSp>
      <p:sp>
        <p:nvSpPr>
          <p:cNvPr id="10" name="מציין מיקום של מספר שקופית 9"/>
          <p:cNvSpPr>
            <a:spLocks noGrp="1"/>
          </p:cNvSpPr>
          <p:nvPr>
            <p:ph type="sldNum" sz="quarter" idx="12"/>
          </p:nvPr>
        </p:nvSpPr>
        <p:spPr/>
        <p:txBody>
          <a:bodyPr/>
          <a:lstStyle/>
          <a:p>
            <a:fld id="{B6F15528-21DE-4FAA-801E-634DDDAF4B2B}" type="slidenum">
              <a:rPr lang="en-US" smtClean="0"/>
              <a:pPr/>
              <a:t>21</a:t>
            </a:fld>
            <a:endParaRPr lang="en-US"/>
          </a:p>
        </p:txBody>
      </p:sp>
      <p:pic>
        <p:nvPicPr>
          <p:cNvPr id="2" name="V9hav4QPSeU"/>
          <p:cNvPicPr>
            <a:picLocks noRot="1" noChangeAspect="1"/>
          </p:cNvPicPr>
          <p:nvPr>
            <a:videoFile r:link="rId1"/>
          </p:nvPr>
        </p:nvPicPr>
        <p:blipFill>
          <a:blip r:embed="rId3"/>
          <a:stretch>
            <a:fillRect/>
          </a:stretch>
        </p:blipFill>
        <p:spPr>
          <a:xfrm>
            <a:off x="-164724" y="1682432"/>
            <a:ext cx="11744632" cy="6606356"/>
          </a:xfrm>
          <a:prstGeom prst="rect">
            <a:avLst/>
          </a:prstGeom>
        </p:spPr>
      </p:pic>
      <p:grpSp>
        <p:nvGrpSpPr>
          <p:cNvPr id="9" name="Group 7"/>
          <p:cNvGrpSpPr/>
          <p:nvPr/>
        </p:nvGrpSpPr>
        <p:grpSpPr>
          <a:xfrm>
            <a:off x="0" y="9239563"/>
            <a:ext cx="18288000" cy="1047437"/>
            <a:chOff x="0" y="0"/>
            <a:chExt cx="25781000" cy="1980782"/>
          </a:xfrm>
        </p:grpSpPr>
        <p:sp>
          <p:nvSpPr>
            <p:cNvPr id="11" name="AutoShape 8"/>
            <p:cNvSpPr/>
            <p:nvPr/>
          </p:nvSpPr>
          <p:spPr>
            <a:xfrm>
              <a:off x="0" y="0"/>
              <a:ext cx="25781000" cy="1980782"/>
            </a:xfrm>
            <a:prstGeom prst="rect">
              <a:avLst/>
            </a:prstGeom>
            <a:solidFill>
              <a:srgbClr val="FFFFFF"/>
            </a:solidFill>
          </p:spPr>
        </p:sp>
        <p:sp>
          <p:nvSpPr>
            <p:cNvPr id="12"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3" name="תמונה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Tree>
    <p:extLst>
      <p:ext uri="{BB962C8B-B14F-4D97-AF65-F5344CB8AC3E}">
        <p14:creationId xmlns:p14="http://schemas.microsoft.com/office/powerpoint/2010/main" val="151233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28600" y="60175"/>
            <a:ext cx="18108170" cy="9038389"/>
            <a:chOff x="-5270528" y="-545259"/>
            <a:chExt cx="23869051" cy="11868250"/>
          </a:xfrm>
        </p:grpSpPr>
        <p:sp>
          <p:nvSpPr>
            <p:cNvPr id="4" name="AutoShape 4"/>
            <p:cNvSpPr/>
            <p:nvPr/>
          </p:nvSpPr>
          <p:spPr>
            <a:xfrm>
              <a:off x="-4667876" y="-274072"/>
              <a:ext cx="23266399" cy="9305368"/>
            </a:xfrm>
            <a:prstGeom prst="rect">
              <a:avLst/>
            </a:prstGeom>
            <a:solidFill>
              <a:srgbClr val="000000"/>
            </a:solidFill>
          </p:spPr>
        </p:sp>
        <p:sp>
          <p:nvSpPr>
            <p:cNvPr id="5" name="TextBox 5"/>
            <p:cNvSpPr txBox="1"/>
            <p:nvPr/>
          </p:nvSpPr>
          <p:spPr>
            <a:xfrm>
              <a:off x="-3763897" y="-255180"/>
              <a:ext cx="7934922" cy="2727941"/>
            </a:xfrm>
            <a:prstGeom prst="rect">
              <a:avLst/>
            </a:prstGeom>
          </p:spPr>
          <p:txBody>
            <a:bodyPr wrap="square" lIns="0" tIns="0" rIns="0" bIns="0" rtlCol="0" anchor="t">
              <a:spAutoFit/>
            </a:bodyPr>
            <a:lstStyle/>
            <a:p>
              <a:pPr algn="ctr">
                <a:lnSpc>
                  <a:spcPts val="8064"/>
                </a:lnSpc>
              </a:pPr>
              <a:r>
                <a:rPr lang="he-IL" sz="6400" spc="57" dirty="0">
                  <a:solidFill>
                    <a:srgbClr val="FFFFFF"/>
                  </a:solidFill>
                  <a:latin typeface="Montserrat Classic Bold"/>
                </a:rPr>
                <a:t>הורדת הדגל </a:t>
              </a:r>
            </a:p>
            <a:p>
              <a:pPr algn="ctr">
                <a:lnSpc>
                  <a:spcPts val="8064"/>
                </a:lnSpc>
              </a:pPr>
              <a:r>
                <a:rPr lang="he-IL" sz="6400" spc="57" dirty="0">
                  <a:solidFill>
                    <a:srgbClr val="FFFFFF"/>
                  </a:solidFill>
                  <a:latin typeface="Montserrat Classic Bold"/>
                </a:rPr>
                <a:t>לחצי התורן</a:t>
              </a:r>
              <a:endParaRPr lang="en-US" sz="6400" spc="57" dirty="0">
                <a:solidFill>
                  <a:srgbClr val="FFFFFF"/>
                </a:solidFill>
                <a:latin typeface="Montserrat Classic Bold"/>
              </a:endParaRPr>
            </a:p>
          </p:txBody>
        </p:sp>
        <p:sp>
          <p:nvSpPr>
            <p:cNvPr id="7" name="TextBox 7"/>
            <p:cNvSpPr txBox="1"/>
            <p:nvPr/>
          </p:nvSpPr>
          <p:spPr>
            <a:xfrm>
              <a:off x="-5270528" y="8898155"/>
              <a:ext cx="23869051" cy="2424836"/>
            </a:xfrm>
            <a:prstGeom prst="rect">
              <a:avLst/>
            </a:prstGeom>
          </p:spPr>
          <p:txBody>
            <a:bodyPr wrap="square" lIns="0" tIns="0" rIns="0" bIns="0" rtlCol="0" anchor="t">
              <a:spAutoFit/>
            </a:bodyPr>
            <a:lstStyle/>
            <a:p>
              <a:pPr algn="r" rtl="1">
                <a:lnSpc>
                  <a:spcPts val="4788"/>
                </a:lnSpc>
              </a:pPr>
              <a:r>
                <a:rPr lang="he-IL" sz="2800" spc="196" dirty="0">
                  <a:solidFill>
                    <a:srgbClr val="000000"/>
                  </a:solidFill>
                  <a:latin typeface="Montserrat Light"/>
                </a:rPr>
                <a:t> הנפת דגל בחצי התורן משמשת במדינות רבות כביטוי לאבל, כבוד או מצוקה.</a:t>
              </a:r>
            </a:p>
            <a:p>
              <a:pPr algn="r" rtl="1">
                <a:lnSpc>
                  <a:spcPts val="4788"/>
                </a:lnSpc>
              </a:pPr>
              <a:r>
                <a:rPr lang="he-IL" sz="2400" spc="196" dirty="0">
                  <a:solidFill>
                    <a:srgbClr val="000000"/>
                  </a:solidFill>
                  <a:latin typeface="Montserrat Light"/>
                </a:rPr>
                <a:t>במדינת ישראל דגל המדינה מורד לחצי התורן על פי חוק ביום הזיכרון לחללי מערכות ישראל, ביום הזיכרון לשואה ולגבורה, וביום הזיכרון ליצחק רבין. כמו כן מורד הדגל גם ביום לוויות אישים לשעבר כגון: נשיא המדינה, ראש ממשלה או יושב ראש הכנסת.</a:t>
              </a:r>
              <a:endParaRPr lang="en-US" sz="2400" spc="196" dirty="0">
                <a:solidFill>
                  <a:srgbClr val="000000"/>
                </a:solidFill>
                <a:latin typeface="Montserrat Light"/>
              </a:endParaRPr>
            </a:p>
          </p:txBody>
        </p:sp>
        <p:sp>
          <p:nvSpPr>
            <p:cNvPr id="16" name="TextBox 5"/>
            <p:cNvSpPr txBox="1"/>
            <p:nvPr/>
          </p:nvSpPr>
          <p:spPr>
            <a:xfrm>
              <a:off x="7284728" y="-545259"/>
              <a:ext cx="10176439" cy="1363971"/>
            </a:xfrm>
            <a:prstGeom prst="rect">
              <a:avLst/>
            </a:prstGeom>
          </p:spPr>
          <p:txBody>
            <a:bodyPr wrap="square" lIns="0" tIns="0" rIns="0" bIns="0" rtlCol="0" anchor="t">
              <a:spAutoFit/>
            </a:bodyPr>
            <a:lstStyle/>
            <a:p>
              <a:pPr algn="r">
                <a:lnSpc>
                  <a:spcPts val="8064"/>
                </a:lnSpc>
              </a:pPr>
              <a:r>
                <a:rPr lang="he-IL" sz="2800" spc="57" dirty="0">
                  <a:solidFill>
                    <a:srgbClr val="FFFFFF"/>
                  </a:solidFill>
                  <a:latin typeface="Montserrat Classic Bold"/>
                </a:rPr>
                <a:t>לחצו על הסרטון לקטע-הורדת הדגל לחצי התורן</a:t>
              </a:r>
              <a:endParaRPr lang="en-US" sz="2800" spc="57" dirty="0">
                <a:solidFill>
                  <a:srgbClr val="FFFFFF"/>
                </a:solidFill>
                <a:latin typeface="Montserrat Classic Bold"/>
              </a:endParaRPr>
            </a:p>
          </p:txBody>
        </p:sp>
      </p:grpSp>
      <p:sp>
        <p:nvSpPr>
          <p:cNvPr id="9" name="AutoShape 9"/>
          <p:cNvSpPr/>
          <p:nvPr/>
        </p:nvSpPr>
        <p:spPr>
          <a:xfrm>
            <a:off x="-1" y="9239563"/>
            <a:ext cx="18288001" cy="1047437"/>
          </a:xfrm>
          <a:prstGeom prst="rect">
            <a:avLst/>
          </a:prstGeom>
          <a:solidFill>
            <a:srgbClr val="000000"/>
          </a:solidFill>
        </p:spPr>
      </p:sp>
      <p:pic>
        <p:nvPicPr>
          <p:cNvPr id="12" name="-ljGUq2ysng"/>
          <p:cNvPicPr>
            <a:picLocks noRot="1" noChangeAspect="1"/>
          </p:cNvPicPr>
          <p:nvPr>
            <a:videoFile r:link="rId1"/>
          </p:nvPr>
        </p:nvPicPr>
        <p:blipFill>
          <a:blip r:embed="rId4"/>
          <a:stretch>
            <a:fillRect/>
          </a:stretch>
        </p:blipFill>
        <p:spPr>
          <a:xfrm>
            <a:off x="6852684" y="1110805"/>
            <a:ext cx="11097770" cy="6242495"/>
          </a:xfrm>
          <a:prstGeom prst="rect">
            <a:avLst/>
          </a:prstGeom>
        </p:spPr>
      </p:pic>
      <p:sp>
        <p:nvSpPr>
          <p:cNvPr id="14" name="TextBox 9"/>
          <p:cNvSpPr txBox="1"/>
          <p:nvPr/>
        </p:nvSpPr>
        <p:spPr>
          <a:xfrm>
            <a:off x="10675890" y="9577726"/>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a:t>
            </a:r>
            <a:endParaRPr lang="en-US" sz="1800" spc="144" dirty="0">
              <a:solidFill>
                <a:schemeClr val="bg1"/>
              </a:solidFill>
              <a:latin typeface="Montserrat Classic"/>
            </a:endParaRPr>
          </a:p>
        </p:txBody>
      </p:sp>
      <p:sp>
        <p:nvSpPr>
          <p:cNvPr id="15" name="מציין מיקום של מספר שקופית 14"/>
          <p:cNvSpPr>
            <a:spLocks noGrp="1"/>
          </p:cNvSpPr>
          <p:nvPr>
            <p:ph type="sldNum" sz="quarter" idx="12"/>
          </p:nvPr>
        </p:nvSpPr>
        <p:spPr/>
        <p:txBody>
          <a:bodyPr/>
          <a:lstStyle/>
          <a:p>
            <a:fld id="{B6F15528-21DE-4FAA-801E-634DDDAF4B2B}" type="slidenum">
              <a:rPr lang="en-US" smtClean="0"/>
              <a:pPr/>
              <a:t>3</a:t>
            </a:fld>
            <a:endParaRPr lang="en-US" dirty="0"/>
          </a:p>
        </p:txBody>
      </p:sp>
      <p:sp>
        <p:nvSpPr>
          <p:cNvPr id="11" name="לחצן פעולה: אחורה או הקודם 10">
            <a:hlinkClick r:id="" action="ppaction://hlinkshowjump?jump=nextslide" highlightClick="1"/>
          </p:cNvPr>
          <p:cNvSpPr/>
          <p:nvPr/>
        </p:nvSpPr>
        <p:spPr>
          <a:xfrm>
            <a:off x="228600" y="942670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57261" y="9426708"/>
            <a:ext cx="1147561" cy="745992"/>
          </a:xfrm>
          <a:prstGeom prst="rect">
            <a:avLst/>
          </a:prstGeom>
        </p:spPr>
      </p:pic>
      <p:sp>
        <p:nvSpPr>
          <p:cNvPr id="13" name="מלבן 12"/>
          <p:cNvSpPr/>
          <p:nvPr/>
        </p:nvSpPr>
        <p:spPr>
          <a:xfrm>
            <a:off x="2407793" y="6896765"/>
            <a:ext cx="2623795" cy="913070"/>
          </a:xfrm>
          <a:prstGeom prst="rect">
            <a:avLst/>
          </a:prstGeom>
        </p:spPr>
        <p:txBody>
          <a:bodyPr wrap="none">
            <a:spAutoFit/>
          </a:bodyPr>
          <a:lstStyle/>
          <a:p>
            <a:pPr algn="r" rtl="1">
              <a:lnSpc>
                <a:spcPts val="3168"/>
              </a:lnSpc>
            </a:pPr>
            <a:r>
              <a:rPr lang="he-IL" dirty="0">
                <a:solidFill>
                  <a:schemeClr val="bg1"/>
                </a:solidFill>
              </a:rPr>
              <a:t>צילום: לע"מ - </a:t>
            </a:r>
            <a:r>
              <a:rPr lang="en-US" dirty="0">
                <a:solidFill>
                  <a:schemeClr val="bg1"/>
                </a:solidFill>
              </a:rPr>
              <a:t>OHAYON AVI</a:t>
            </a:r>
          </a:p>
          <a:p>
            <a:pPr algn="r" rtl="1">
              <a:lnSpc>
                <a:spcPts val="3168"/>
              </a:lnSpc>
            </a:pPr>
            <a:endParaRPr lang="he-IL" dirty="0">
              <a:solidFill>
                <a:schemeClr val="bg1"/>
              </a:solidFill>
            </a:endParaRPr>
          </a:p>
        </p:txBody>
      </p:sp>
      <p:pic>
        <p:nvPicPr>
          <p:cNvPr id="18" name="תמונה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2597889"/>
            <a:ext cx="6572250" cy="4381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20400" y="0"/>
            <a:ext cx="7467600" cy="10287000"/>
          </a:xfrm>
          <a:prstGeom prst="rect">
            <a:avLst/>
          </a:prstGeom>
          <a:solidFill>
            <a:srgbClr val="000000"/>
          </a:solidFill>
        </p:spPr>
      </p:sp>
      <p:grpSp>
        <p:nvGrpSpPr>
          <p:cNvPr id="4" name="Group 4"/>
          <p:cNvGrpSpPr/>
          <p:nvPr/>
        </p:nvGrpSpPr>
        <p:grpSpPr>
          <a:xfrm>
            <a:off x="11582401" y="1601449"/>
            <a:ext cx="5728405" cy="1999001"/>
            <a:chOff x="24226" y="827165"/>
            <a:chExt cx="7637873" cy="2665335"/>
          </a:xfrm>
        </p:grpSpPr>
        <p:sp>
          <p:nvSpPr>
            <p:cNvPr id="5" name="AutoShape 5"/>
            <p:cNvSpPr/>
            <p:nvPr/>
          </p:nvSpPr>
          <p:spPr>
            <a:xfrm>
              <a:off x="3173825" y="3314699"/>
              <a:ext cx="1803401" cy="177801"/>
            </a:xfrm>
            <a:prstGeom prst="rect">
              <a:avLst/>
            </a:prstGeom>
            <a:solidFill>
              <a:srgbClr val="FFFFFF"/>
            </a:solidFill>
          </p:spPr>
        </p:sp>
        <p:sp>
          <p:nvSpPr>
            <p:cNvPr id="6" name="TextBox 6"/>
            <p:cNvSpPr txBox="1"/>
            <p:nvPr/>
          </p:nvSpPr>
          <p:spPr>
            <a:xfrm>
              <a:off x="24226" y="827165"/>
              <a:ext cx="7637873" cy="1281035"/>
            </a:xfrm>
            <a:prstGeom prst="rect">
              <a:avLst/>
            </a:prstGeom>
          </p:spPr>
          <p:txBody>
            <a:bodyPr lIns="0" tIns="0" rIns="0" bIns="0" rtlCol="0" anchor="t">
              <a:spAutoFit/>
            </a:bodyPr>
            <a:lstStyle/>
            <a:p>
              <a:pPr algn="ctr">
                <a:lnSpc>
                  <a:spcPts val="8064"/>
                </a:lnSpc>
              </a:pPr>
              <a:r>
                <a:rPr lang="he-IL" sz="6400" b="1" spc="57" dirty="0">
                  <a:solidFill>
                    <a:srgbClr val="FFFFFF"/>
                  </a:solidFill>
                  <a:latin typeface="Montserrat Classic Bold"/>
                </a:rPr>
                <a:t>תפילה</a:t>
              </a:r>
              <a:endParaRPr lang="en-US" sz="6400" b="1" spc="57" dirty="0">
                <a:solidFill>
                  <a:srgbClr val="FFFFFF"/>
                </a:solidFill>
                <a:latin typeface="Montserrat Classic Bold"/>
              </a:endParaRPr>
            </a:p>
          </p:txBody>
        </p:sp>
      </p:grpSp>
      <p:pic>
        <p:nvPicPr>
          <p:cNvPr id="20" name="תמונה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467100"/>
            <a:ext cx="2621280" cy="3276600"/>
          </a:xfrm>
          <a:prstGeom prst="rect">
            <a:avLst/>
          </a:prstGeom>
        </p:spPr>
      </p:pic>
      <p:sp>
        <p:nvSpPr>
          <p:cNvPr id="21" name="TextBox 7"/>
          <p:cNvSpPr txBox="1"/>
          <p:nvPr/>
        </p:nvSpPr>
        <p:spPr>
          <a:xfrm>
            <a:off x="11816201" y="4693204"/>
            <a:ext cx="6028447" cy="2436564"/>
          </a:xfrm>
          <a:prstGeom prst="rect">
            <a:avLst/>
          </a:prstGeom>
        </p:spPr>
        <p:txBody>
          <a:bodyPr wrap="square" lIns="0" tIns="0" rIns="0" bIns="0" rtlCol="0" anchor="t">
            <a:spAutoFit/>
          </a:bodyPr>
          <a:lstStyle/>
          <a:p>
            <a:pPr algn="ctr">
              <a:lnSpc>
                <a:spcPts val="3840"/>
              </a:lnSpc>
            </a:pPr>
            <a:r>
              <a:rPr lang="he-IL" sz="3200" spc="236" dirty="0">
                <a:solidFill>
                  <a:srgbClr val="FFFFFF"/>
                </a:solidFill>
                <a:latin typeface="Montserrat Classic"/>
              </a:rPr>
              <a:t>תפילת יזכור</a:t>
            </a:r>
          </a:p>
          <a:p>
            <a:pPr algn="ctr">
              <a:lnSpc>
                <a:spcPts val="3840"/>
              </a:lnSpc>
            </a:pPr>
            <a:r>
              <a:rPr lang="he-IL" sz="3200" spc="236" dirty="0">
                <a:solidFill>
                  <a:srgbClr val="FFFFFF"/>
                </a:solidFill>
                <a:latin typeface="Montserrat Classic"/>
              </a:rPr>
              <a:t>פרק תהילים</a:t>
            </a:r>
          </a:p>
          <a:p>
            <a:pPr algn="ctr">
              <a:lnSpc>
                <a:spcPts val="3840"/>
              </a:lnSpc>
            </a:pPr>
            <a:r>
              <a:rPr lang="he-IL" sz="3200" spc="236" dirty="0">
                <a:solidFill>
                  <a:srgbClr val="FFFFFF"/>
                </a:solidFill>
                <a:latin typeface="Montserrat Classic"/>
              </a:rPr>
              <a:t>תפילה – השלום/ רבי נחמן</a:t>
            </a:r>
          </a:p>
          <a:p>
            <a:pPr algn="ctr">
              <a:lnSpc>
                <a:spcPts val="3840"/>
              </a:lnSpc>
            </a:pPr>
            <a:endParaRPr lang="he-IL" sz="3200" spc="236" dirty="0">
              <a:solidFill>
                <a:srgbClr val="FFFFFF"/>
              </a:solidFill>
              <a:latin typeface="Montserrat Classic"/>
            </a:endParaRPr>
          </a:p>
          <a:p>
            <a:pPr algn="ctr">
              <a:lnSpc>
                <a:spcPts val="3840"/>
              </a:lnSpc>
            </a:pPr>
            <a:endParaRPr lang="en-US" sz="3200" spc="236" dirty="0">
              <a:solidFill>
                <a:srgbClr val="FFFFFF"/>
              </a:solidFill>
              <a:latin typeface="Montserrat Classic"/>
            </a:endParaRPr>
          </a:p>
        </p:txBody>
      </p:sp>
      <p:grpSp>
        <p:nvGrpSpPr>
          <p:cNvPr id="10" name="Group 7"/>
          <p:cNvGrpSpPr/>
          <p:nvPr/>
        </p:nvGrpSpPr>
        <p:grpSpPr>
          <a:xfrm>
            <a:off x="0" y="9239563"/>
            <a:ext cx="18288000" cy="1047437"/>
            <a:chOff x="0" y="0"/>
            <a:chExt cx="25781000" cy="1980782"/>
          </a:xfrm>
        </p:grpSpPr>
        <p:sp>
          <p:nvSpPr>
            <p:cNvPr id="11" name="AutoShape 8"/>
            <p:cNvSpPr/>
            <p:nvPr/>
          </p:nvSpPr>
          <p:spPr>
            <a:xfrm>
              <a:off x="0" y="0"/>
              <a:ext cx="25781000" cy="1980782"/>
            </a:xfrm>
            <a:prstGeom prst="rect">
              <a:avLst/>
            </a:prstGeom>
            <a:solidFill>
              <a:srgbClr val="FFFFFF"/>
            </a:solidFill>
          </p:spPr>
        </p:sp>
        <p:sp>
          <p:nvSpPr>
            <p:cNvPr id="12"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3" name="תמונה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sp>
        <p:nvSpPr>
          <p:cNvPr id="23" name="לחצן פעולה: אחורה או הקודם 22">
            <a:hlinkClick r:id="" action="ppaction://hlinkshowjump?jump=nextslide" highlightClick="1"/>
          </p:cNvPr>
          <p:cNvSpPr/>
          <p:nvPr/>
        </p:nvSpPr>
        <p:spPr>
          <a:xfrm>
            <a:off x="228600" y="9420381"/>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ציין מיקום של מספר שקופית 2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820400" y="0"/>
            <a:ext cx="7467600" cy="10287000"/>
          </a:xfrm>
          <a:prstGeom prst="rect">
            <a:avLst/>
          </a:prstGeom>
          <a:solidFill>
            <a:srgbClr val="000000"/>
          </a:solidFill>
        </p:spPr>
      </p:sp>
      <p:grpSp>
        <p:nvGrpSpPr>
          <p:cNvPr id="13" name="Group 7"/>
          <p:cNvGrpSpPr/>
          <p:nvPr/>
        </p:nvGrpSpPr>
        <p:grpSpPr>
          <a:xfrm>
            <a:off x="0" y="9239563"/>
            <a:ext cx="18288000" cy="1047437"/>
            <a:chOff x="0" y="0"/>
            <a:chExt cx="25781000" cy="1980782"/>
          </a:xfrm>
        </p:grpSpPr>
        <p:sp>
          <p:nvSpPr>
            <p:cNvPr id="14" name="AutoShape 8"/>
            <p:cNvSpPr/>
            <p:nvPr/>
          </p:nvSpPr>
          <p:spPr>
            <a:xfrm>
              <a:off x="0" y="0"/>
              <a:ext cx="25781000" cy="1980782"/>
            </a:xfrm>
            <a:prstGeom prst="rect">
              <a:avLst/>
            </a:prstGeom>
            <a:solidFill>
              <a:srgbClr val="FFFFFF"/>
            </a:solidFill>
          </p:spPr>
        </p:sp>
        <p:sp>
          <p:nvSpPr>
            <p:cNvPr id="15"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6"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grpSp>
        <p:nvGrpSpPr>
          <p:cNvPr id="4" name="Group 4"/>
          <p:cNvGrpSpPr/>
          <p:nvPr/>
        </p:nvGrpSpPr>
        <p:grpSpPr>
          <a:xfrm>
            <a:off x="2667000" y="952500"/>
            <a:ext cx="15429619" cy="8975249"/>
            <a:chOff x="-11862973" y="-38100"/>
            <a:chExt cx="20572823" cy="11966997"/>
          </a:xfrm>
        </p:grpSpPr>
        <p:sp>
          <p:nvSpPr>
            <p:cNvPr id="5" name="AutoShape 5"/>
            <p:cNvSpPr/>
            <p:nvPr/>
          </p:nvSpPr>
          <p:spPr>
            <a:xfrm>
              <a:off x="3082046" y="6159499"/>
              <a:ext cx="1803401" cy="177801"/>
            </a:xfrm>
            <a:prstGeom prst="rect">
              <a:avLst/>
            </a:prstGeom>
            <a:solidFill>
              <a:srgbClr val="FFFFFF"/>
            </a:solidFill>
          </p:spPr>
        </p:sp>
        <p:sp>
          <p:nvSpPr>
            <p:cNvPr id="6" name="TextBox 6"/>
            <p:cNvSpPr txBox="1"/>
            <p:nvPr/>
          </p:nvSpPr>
          <p:spPr>
            <a:xfrm>
              <a:off x="0" y="-38100"/>
              <a:ext cx="7637873" cy="1281035"/>
            </a:xfrm>
            <a:prstGeom prst="rect">
              <a:avLst/>
            </a:prstGeom>
          </p:spPr>
          <p:txBody>
            <a:bodyPr lIns="0" tIns="0" rIns="0" bIns="0" rtlCol="0" anchor="t">
              <a:spAutoFit/>
            </a:bodyPr>
            <a:lstStyle/>
            <a:p>
              <a:pPr algn="ctr">
                <a:lnSpc>
                  <a:spcPts val="8064"/>
                </a:lnSpc>
              </a:pPr>
              <a:r>
                <a:rPr lang="he-IL" sz="6400" b="1" spc="57" dirty="0">
                  <a:solidFill>
                    <a:srgbClr val="FFFFFF"/>
                  </a:solidFill>
                  <a:latin typeface="Montserrat Classic Bold"/>
                </a:rPr>
                <a:t>תפילת יזכור</a:t>
              </a:r>
              <a:endParaRPr lang="en-US" sz="6400" b="1" spc="57" dirty="0">
                <a:solidFill>
                  <a:srgbClr val="FFFFFF"/>
                </a:solidFill>
                <a:latin typeface="Montserrat Classic Bold"/>
              </a:endParaRPr>
            </a:p>
          </p:txBody>
        </p:sp>
        <p:sp>
          <p:nvSpPr>
            <p:cNvPr id="7" name="TextBox 7"/>
            <p:cNvSpPr txBox="1"/>
            <p:nvPr/>
          </p:nvSpPr>
          <p:spPr>
            <a:xfrm>
              <a:off x="12696" y="2275933"/>
              <a:ext cx="8037929" cy="1299501"/>
            </a:xfrm>
            <a:prstGeom prst="rect">
              <a:avLst/>
            </a:prstGeom>
          </p:spPr>
          <p:txBody>
            <a:bodyPr wrap="square" lIns="0" tIns="0" rIns="0" bIns="0" rtlCol="0" anchor="t">
              <a:spAutoFit/>
            </a:bodyPr>
            <a:lstStyle/>
            <a:p>
              <a:pPr algn="ctr">
                <a:lnSpc>
                  <a:spcPts val="3840"/>
                </a:lnSpc>
              </a:pPr>
              <a:r>
                <a:rPr lang="he-IL" sz="3200" spc="236" dirty="0">
                  <a:solidFill>
                    <a:srgbClr val="FFFFFF"/>
                  </a:solidFill>
                  <a:latin typeface="Montserrat Classic"/>
                </a:rPr>
                <a:t>יִזְכּוֹר היא תפילה יהודית של הזכרת נשמות ששורשיה קדומים,</a:t>
              </a:r>
              <a:endParaRPr lang="en-US" sz="3200" spc="236" dirty="0">
                <a:solidFill>
                  <a:srgbClr val="FFFFFF"/>
                </a:solidFill>
                <a:latin typeface="Montserrat Classic"/>
              </a:endParaRPr>
            </a:p>
          </p:txBody>
        </p:sp>
        <p:sp>
          <p:nvSpPr>
            <p:cNvPr id="8" name="TextBox 8"/>
            <p:cNvSpPr txBox="1"/>
            <p:nvPr/>
          </p:nvSpPr>
          <p:spPr>
            <a:xfrm>
              <a:off x="1084673" y="9865414"/>
              <a:ext cx="7625177" cy="721565"/>
            </a:xfrm>
            <a:prstGeom prst="rect">
              <a:avLst/>
            </a:prstGeom>
          </p:spPr>
          <p:txBody>
            <a:bodyPr lIns="0" tIns="0" rIns="0" bIns="0" rtlCol="0" anchor="t">
              <a:spAutoFit/>
            </a:bodyPr>
            <a:lstStyle/>
            <a:p>
              <a:pPr algn="r">
                <a:lnSpc>
                  <a:spcPts val="4788"/>
                </a:lnSpc>
              </a:pPr>
              <a:r>
                <a:rPr lang="he-IL" sz="2800" spc="196" dirty="0">
                  <a:solidFill>
                    <a:srgbClr val="FFFFFF"/>
                  </a:solidFill>
                  <a:latin typeface="Montserrat Light"/>
                </a:rPr>
                <a:t>שם התלמיד/ה </a:t>
              </a:r>
              <a:endParaRPr lang="en-US" sz="2800" spc="196" dirty="0">
                <a:solidFill>
                  <a:srgbClr val="FFFFFF"/>
                </a:solidFill>
                <a:latin typeface="Montserrat Light"/>
              </a:endParaRPr>
            </a:p>
          </p:txBody>
        </p:sp>
        <p:sp>
          <p:nvSpPr>
            <p:cNvPr id="18" name="TextBox 8"/>
            <p:cNvSpPr txBox="1"/>
            <p:nvPr/>
          </p:nvSpPr>
          <p:spPr>
            <a:xfrm>
              <a:off x="-11862973" y="11108160"/>
              <a:ext cx="9651999" cy="820737"/>
            </a:xfrm>
            <a:prstGeom prst="rect">
              <a:avLst/>
            </a:prstGeom>
          </p:spPr>
          <p:txBody>
            <a:bodyPr wrap="square" lIns="0" tIns="0" rIns="0" bIns="0" rtlCol="0" anchor="t">
              <a:spAutoFit/>
            </a:bodyPr>
            <a:lstStyle/>
            <a:p>
              <a:pPr algn="r">
                <a:lnSpc>
                  <a:spcPts val="4788"/>
                </a:lnSpc>
              </a:pPr>
              <a:r>
                <a:rPr lang="he-IL" sz="2800" b="1" spc="196" dirty="0">
                  <a:latin typeface="Montserrat Light"/>
                </a:rPr>
                <a:t>הדלקת נר זיכרון ע"י אחד התלמידים</a:t>
              </a:r>
              <a:endParaRPr lang="en-US" sz="2800" b="1" spc="196" dirty="0">
                <a:latin typeface="Montserrat Light"/>
              </a:endParaRPr>
            </a:p>
          </p:txBody>
        </p:sp>
      </p:grpSp>
      <p:pic>
        <p:nvPicPr>
          <p:cNvPr id="12" name="תמונה 11"/>
          <p:cNvPicPr>
            <a:picLocks noChangeAspect="1"/>
          </p:cNvPicPr>
          <p:nvPr/>
        </p:nvPicPr>
        <p:blipFill rotWithShape="1">
          <a:blip r:embed="rId3"/>
          <a:srcRect l="444" r="695"/>
          <a:stretch/>
        </p:blipFill>
        <p:spPr>
          <a:xfrm>
            <a:off x="1066800" y="1000125"/>
            <a:ext cx="8474765" cy="7258050"/>
          </a:xfrm>
          <a:prstGeom prst="rect">
            <a:avLst/>
          </a:prstGeom>
        </p:spPr>
      </p:pic>
      <p:pic>
        <p:nvPicPr>
          <p:cNvPr id="20" name="תמונה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00" y="4506179"/>
            <a:ext cx="2621280" cy="3276600"/>
          </a:xfrm>
          <a:prstGeom prst="rect">
            <a:avLst/>
          </a:prstGeom>
        </p:spPr>
      </p:pic>
      <p:sp>
        <p:nvSpPr>
          <p:cNvPr id="3" name="מציין מיקום של מספר שקופית 2"/>
          <p:cNvSpPr>
            <a:spLocks noGrp="1"/>
          </p:cNvSpPr>
          <p:nvPr>
            <p:ph type="sldNum" sz="quarter" idx="12"/>
          </p:nvPr>
        </p:nvSpPr>
        <p:spPr/>
        <p:txBody>
          <a:bodyPr/>
          <a:lstStyle/>
          <a:p>
            <a:fld id="{B6F15528-21DE-4FAA-801E-634DDDAF4B2B}" type="slidenum">
              <a:rPr lang="en-US" smtClean="0"/>
              <a:pPr/>
              <a:t>5</a:t>
            </a:fld>
            <a:endParaRPr lang="en-US"/>
          </a:p>
        </p:txBody>
      </p:sp>
      <p:sp>
        <p:nvSpPr>
          <p:cNvPr id="17" name="לחצן פעולה: אחורה או הקודם 16">
            <a:hlinkClick r:id="" action="ppaction://hlinkshowjump?jump=nextslide" highlightClick="1"/>
          </p:cNvPr>
          <p:cNvSpPr/>
          <p:nvPr/>
        </p:nvSpPr>
        <p:spPr>
          <a:xfrm>
            <a:off x="228600" y="942670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4426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477359"/>
            <a:ext cx="7614355" cy="960776"/>
          </a:xfrm>
          <a:prstGeom prst="rect">
            <a:avLst/>
          </a:prstGeom>
        </p:spPr>
        <p:txBody>
          <a:bodyPr lIns="0" tIns="0" rIns="0" bIns="0" rtlCol="0" anchor="t">
            <a:spAutoFit/>
          </a:bodyPr>
          <a:lstStyle/>
          <a:p>
            <a:pPr algn="ctr">
              <a:lnSpc>
                <a:spcPts val="8064"/>
              </a:lnSpc>
            </a:pPr>
            <a:r>
              <a:rPr lang="he-IL" sz="6400" spc="57" dirty="0">
                <a:solidFill>
                  <a:srgbClr val="000000"/>
                </a:solidFill>
                <a:latin typeface="Montserrat Classic Bold"/>
              </a:rPr>
              <a:t>פרק ט"ו - תהילים </a:t>
            </a:r>
            <a:endParaRPr lang="en-US" sz="6400" spc="57" dirty="0">
              <a:solidFill>
                <a:srgbClr val="000000"/>
              </a:solidFill>
              <a:latin typeface="Montserrat Classic Bold"/>
            </a:endParaRPr>
          </a:p>
        </p:txBody>
      </p:sp>
      <p:sp>
        <p:nvSpPr>
          <p:cNvPr id="4" name="AutoShape 4"/>
          <p:cNvSpPr/>
          <p:nvPr/>
        </p:nvSpPr>
        <p:spPr>
          <a:xfrm>
            <a:off x="0" y="9239563"/>
            <a:ext cx="18288000" cy="1047437"/>
          </a:xfrm>
          <a:prstGeom prst="rect">
            <a:avLst/>
          </a:prstGeom>
          <a:solidFill>
            <a:srgbClr val="000000"/>
          </a:solidFill>
        </p:spPr>
      </p:sp>
      <p:sp>
        <p:nvSpPr>
          <p:cNvPr id="13" name="מלבן 12"/>
          <p:cNvSpPr/>
          <p:nvPr/>
        </p:nvSpPr>
        <p:spPr>
          <a:xfrm>
            <a:off x="5791200" y="1273249"/>
            <a:ext cx="11353800" cy="7170424"/>
          </a:xfrm>
          <a:prstGeom prst="rect">
            <a:avLst/>
          </a:prstGeom>
        </p:spPr>
        <p:txBody>
          <a:bodyPr wrap="square">
            <a:spAutoFit/>
          </a:bodyPr>
          <a:lstStyle/>
          <a:p>
            <a:pPr algn="r" rtl="1">
              <a:lnSpc>
                <a:spcPct val="107000"/>
              </a:lnSpc>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מִזְמוֹר, לְדָוִד: ה' , מִי-יָגוּר </a:t>
            </a:r>
            <a:r>
              <a:rPr lang="he-IL" sz="3200" dirty="0" err="1">
                <a:solidFill>
                  <a:srgbClr val="000000"/>
                </a:solidFill>
                <a:latin typeface="Calibri" panose="020F0502020204030204" pitchFamily="34" charset="0"/>
                <a:ea typeface="Times New Roman" panose="02020603050405020304" pitchFamily="18" charset="0"/>
                <a:cs typeface="David" panose="020E0502060401010101" pitchFamily="34" charset="-79"/>
              </a:rPr>
              <a:t>בְּאָהֳלֶך</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 מִי-יִשְׁכֹּן, בְּהַר </a:t>
            </a:r>
            <a:r>
              <a:rPr lang="he-IL" sz="3200" dirty="0" err="1">
                <a:solidFill>
                  <a:srgbClr val="000000"/>
                </a:solidFill>
                <a:latin typeface="Calibri" panose="020F0502020204030204" pitchFamily="34" charset="0"/>
                <a:ea typeface="Times New Roman" panose="02020603050405020304" pitchFamily="18" charset="0"/>
                <a:cs typeface="David" panose="020E0502060401010101" pitchFamily="34" charset="-79"/>
              </a:rPr>
              <a:t>קָדְשֶׁך</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a:t>
            </a:r>
            <a:b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b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הוֹלֵךְ תָּמִים, וּפֹעֵל צֶדֶק; וְדֹבֵר אֱמֶת, בִּלְבָבוֹ:</a:t>
            </a:r>
          </a:p>
          <a:p>
            <a:pPr algn="r" rtl="1">
              <a:lnSpc>
                <a:spcPct val="107000"/>
              </a:lnSpc>
              <a:spcAft>
                <a:spcPts val="800"/>
              </a:spcAft>
            </a:pP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לֹא-רָגַל, עַל-לְשֹׁנוֹ--לֹא-עָשָׂה לְרֵעֵהוּ רָעָה; וְחֶרְפָּה, לֹא-נָשָׂא עַל-קְרֹבוֹ</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b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b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נִבְזֶה, בְּעֵינָיו נִמְאָס--  וְאֶת-יִרְאֵי ה' יְכַבֵּד</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נִשְׁבַּע לְהָרַע, וְלֹא יָמִר</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b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b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 </a:t>
            </a: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כַּסְפּוֹ, לֹא-נָתַן בְּנֶשֶׁךְ-- וְשֹׁחַד עַל-נָקִי, לֹא לָקָח</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endParaRPr lang="he-IL" sz="3200" dirty="0">
              <a:solidFill>
                <a:srgbClr val="000000"/>
              </a:solidFill>
              <a:latin typeface="David" panose="020E0502060401010101" pitchFamily="34" charset="-79"/>
              <a:ea typeface="Times New Roman" panose="02020603050405020304" pitchFamily="18" charset="0"/>
              <a:cs typeface="Arial" panose="020B0604020202020204" pitchFamily="34" charset="0"/>
            </a:endParaRPr>
          </a:p>
          <a:p>
            <a:pPr algn="r" rtl="1">
              <a:lnSpc>
                <a:spcPct val="107000"/>
              </a:lnSpc>
              <a:spcAft>
                <a:spcPts val="800"/>
              </a:spcAft>
            </a:pPr>
            <a:endParaRPr lang="en-US" sz="32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3200" dirty="0">
                <a:solidFill>
                  <a:srgbClr val="000000"/>
                </a:solidFill>
                <a:latin typeface="Calibri" panose="020F0502020204030204" pitchFamily="34" charset="0"/>
                <a:ea typeface="Times New Roman" panose="02020603050405020304" pitchFamily="18" charset="0"/>
                <a:cs typeface="David" panose="020E0502060401010101" pitchFamily="34" charset="-79"/>
              </a:rPr>
              <a:t>עֹשֵׂה-אֵלֶּה- לֹא יִמּוֹט לְעוֹלָם</a:t>
            </a:r>
            <a:r>
              <a:rPr lang="en-US" sz="3200" dirty="0">
                <a:solidFill>
                  <a:srgbClr val="000000"/>
                </a:solidFill>
                <a:latin typeface="David" panose="020E0502060401010101" pitchFamily="34" charset="-79"/>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TextBox 8"/>
          <p:cNvSpPr txBox="1"/>
          <p:nvPr/>
        </p:nvSpPr>
        <p:spPr>
          <a:xfrm>
            <a:off x="6318572" y="8503471"/>
            <a:ext cx="5718883" cy="541174"/>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18" name="מציין מיקום של מספר שקופית 17"/>
          <p:cNvSpPr>
            <a:spLocks noGrp="1"/>
          </p:cNvSpPr>
          <p:nvPr>
            <p:ph type="sldNum" sz="quarter" idx="12"/>
          </p:nvPr>
        </p:nvSpPr>
        <p:spPr/>
        <p:txBody>
          <a:bodyPr/>
          <a:lstStyle/>
          <a:p>
            <a:fld id="{B6F15528-21DE-4FAA-801E-634DDDAF4B2B}" type="slidenum">
              <a:rPr lang="en-US" smtClean="0"/>
              <a:pPr/>
              <a:t>6</a:t>
            </a:fld>
            <a:endParaRPr lang="en-US"/>
          </a:p>
        </p:txBody>
      </p:sp>
      <p:sp>
        <p:nvSpPr>
          <p:cNvPr id="10" name="לחצן פעולה: אחורה או הקודם 9">
            <a:hlinkClick r:id="" action="ppaction://hlinkshowjump?jump=nextslide" highlightClick="1"/>
          </p:cNvPr>
          <p:cNvSpPr/>
          <p:nvPr/>
        </p:nvSpPr>
        <p:spPr>
          <a:xfrm>
            <a:off x="228600" y="9420381"/>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9"/>
          <p:cNvSpPr txBox="1"/>
          <p:nvPr/>
        </p:nvSpPr>
        <p:spPr>
          <a:xfrm>
            <a:off x="10675890" y="9577726"/>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a:t>
            </a:r>
            <a:endParaRPr lang="en-US" sz="1800" spc="144" dirty="0">
              <a:solidFill>
                <a:schemeClr val="bg1"/>
              </a:solidFill>
              <a:latin typeface="Montserrat Classic"/>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57261" y="9426708"/>
            <a:ext cx="1147561" cy="745992"/>
          </a:xfrm>
          <a:prstGeom prst="rect">
            <a:avLst/>
          </a:prstGeom>
        </p:spPr>
      </p:pic>
      <p:sp>
        <p:nvSpPr>
          <p:cNvPr id="14" name="מלבן 13"/>
          <p:cNvSpPr/>
          <p:nvPr/>
        </p:nvSpPr>
        <p:spPr>
          <a:xfrm>
            <a:off x="1289372" y="8227469"/>
            <a:ext cx="5029200" cy="1323439"/>
          </a:xfrm>
          <a:prstGeom prst="rect">
            <a:avLst/>
          </a:prstGeom>
        </p:spPr>
        <p:txBody>
          <a:bodyPr wrap="square">
            <a:spAutoFit/>
          </a:bodyPr>
          <a:lstStyle/>
          <a:p>
            <a:pPr algn="ctr" rtl="1">
              <a:lnSpc>
                <a:spcPts val="3168"/>
              </a:lnSpc>
            </a:pPr>
            <a:r>
              <a:rPr lang="he-IL" sz="1400" dirty="0"/>
              <a:t>קברו של ראש הממשלה</a:t>
            </a:r>
          </a:p>
          <a:p>
            <a:pPr algn="ctr" rtl="1">
              <a:lnSpc>
                <a:spcPts val="3168"/>
              </a:lnSpc>
            </a:pPr>
            <a:r>
              <a:rPr lang="he-IL" sz="1400" dirty="0"/>
              <a:t>צילום: לע"מ –  </a:t>
            </a:r>
            <a:r>
              <a:rPr lang="en-US" sz="1400" dirty="0"/>
              <a:t>MARK NEYMAN</a:t>
            </a:r>
            <a:endParaRPr lang="he-IL" sz="1400" dirty="0"/>
          </a:p>
          <a:p>
            <a:pPr algn="ctr" rtl="1">
              <a:lnSpc>
                <a:spcPts val="3168"/>
              </a:lnSpc>
            </a:pPr>
            <a:endParaRPr lang="en-US" sz="1400" dirty="0"/>
          </a:p>
        </p:txBody>
      </p:sp>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052" y="1706813"/>
            <a:ext cx="4053840" cy="62519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39563"/>
            <a:ext cx="18288000" cy="1047437"/>
          </a:xfrm>
          <a:prstGeom prst="rect">
            <a:avLst/>
          </a:prstGeom>
          <a:solidFill>
            <a:srgbClr val="000000"/>
          </a:solidFill>
        </p:spPr>
      </p:sp>
      <p:sp>
        <p:nvSpPr>
          <p:cNvPr id="12" name="TextBox 12"/>
          <p:cNvSpPr txBox="1"/>
          <p:nvPr/>
        </p:nvSpPr>
        <p:spPr>
          <a:xfrm>
            <a:off x="11125200" y="419100"/>
            <a:ext cx="7633408" cy="525785"/>
          </a:xfrm>
          <a:prstGeom prst="rect">
            <a:avLst/>
          </a:prstGeom>
        </p:spPr>
        <p:txBody>
          <a:bodyPr lIns="0" tIns="0" rIns="0" bIns="0" rtlCol="0" anchor="t">
            <a:spAutoFit/>
          </a:bodyPr>
          <a:lstStyle/>
          <a:p>
            <a:pPr algn="ctr">
              <a:lnSpc>
                <a:spcPts val="4079"/>
              </a:lnSpc>
            </a:pPr>
            <a:r>
              <a:rPr lang="he-IL" sz="2000" spc="251" dirty="0">
                <a:solidFill>
                  <a:srgbClr val="000000"/>
                </a:solidFill>
                <a:latin typeface="Montserrat Classic Bold"/>
              </a:rPr>
              <a:t>קטעים מתוך השלום- תפילה </a:t>
            </a:r>
            <a:endParaRPr lang="en-US" sz="2000" spc="251" dirty="0">
              <a:solidFill>
                <a:srgbClr val="000000"/>
              </a:solidFill>
              <a:latin typeface="Montserrat Classic Bold"/>
            </a:endParaRPr>
          </a:p>
        </p:txBody>
      </p:sp>
      <p:pic>
        <p:nvPicPr>
          <p:cNvPr id="14" name="תמונה 13"/>
          <p:cNvPicPr/>
          <p:nvPr/>
        </p:nvPicPr>
        <p:blipFill>
          <a:blip r:embed="rId2">
            <a:extLst>
              <a:ext uri="{28A0092B-C50C-407E-A947-70E740481C1C}">
                <a14:useLocalDpi xmlns:a14="http://schemas.microsoft.com/office/drawing/2010/main" val="0"/>
              </a:ext>
            </a:extLst>
          </a:blip>
          <a:stretch>
            <a:fillRect/>
          </a:stretch>
        </p:blipFill>
        <p:spPr>
          <a:xfrm>
            <a:off x="9906000" y="1266936"/>
            <a:ext cx="7581265" cy="4007588"/>
          </a:xfrm>
          <a:prstGeom prst="rect">
            <a:avLst/>
          </a:prstGeom>
        </p:spPr>
      </p:pic>
      <p:pic>
        <p:nvPicPr>
          <p:cNvPr id="15" name="תמונה 14"/>
          <p:cNvPicPr/>
          <p:nvPr/>
        </p:nvPicPr>
        <p:blipFill>
          <a:blip r:embed="rId3">
            <a:extLst>
              <a:ext uri="{28A0092B-C50C-407E-A947-70E740481C1C}">
                <a14:useLocalDpi xmlns:a14="http://schemas.microsoft.com/office/drawing/2010/main" val="0"/>
              </a:ext>
            </a:extLst>
          </a:blip>
          <a:stretch>
            <a:fillRect/>
          </a:stretch>
        </p:blipFill>
        <p:spPr>
          <a:xfrm>
            <a:off x="9972357" y="6235563"/>
            <a:ext cx="7448550" cy="2657522"/>
          </a:xfrm>
          <a:prstGeom prst="rect">
            <a:avLst/>
          </a:prstGeom>
        </p:spPr>
      </p:pic>
      <p:sp>
        <p:nvSpPr>
          <p:cNvPr id="17" name="מציין מיקום של מספר שקופית 16"/>
          <p:cNvSpPr>
            <a:spLocks noGrp="1"/>
          </p:cNvSpPr>
          <p:nvPr>
            <p:ph type="sldNum" sz="quarter" idx="12"/>
          </p:nvPr>
        </p:nvSpPr>
        <p:spPr/>
        <p:txBody>
          <a:bodyPr/>
          <a:lstStyle/>
          <a:p>
            <a:fld id="{B6F15528-21DE-4FAA-801E-634DDDAF4B2B}" type="slidenum">
              <a:rPr lang="en-US" smtClean="0"/>
              <a:pPr/>
              <a:t>7</a:t>
            </a:fld>
            <a:endParaRPr lang="en-US"/>
          </a:p>
        </p:txBody>
      </p:sp>
      <p:sp>
        <p:nvSpPr>
          <p:cNvPr id="19" name="TextBox 8"/>
          <p:cNvSpPr txBox="1"/>
          <p:nvPr/>
        </p:nvSpPr>
        <p:spPr>
          <a:xfrm>
            <a:off x="4419600" y="8420100"/>
            <a:ext cx="5718883" cy="548996"/>
          </a:xfrm>
          <a:prstGeom prst="rect">
            <a:avLst/>
          </a:prstGeom>
        </p:spPr>
        <p:txBody>
          <a:bodyPr lIns="0" tIns="0" rIns="0" bIns="0" rtlCol="0" anchor="t">
            <a:spAutoFit/>
          </a:bodyPr>
          <a:lstStyle/>
          <a:p>
            <a:pPr algn="r">
              <a:lnSpc>
                <a:spcPts val="4788"/>
              </a:lnSpc>
            </a:pPr>
            <a:r>
              <a:rPr lang="he-IL" sz="2800" spc="196" dirty="0">
                <a:latin typeface="Montserrat Light"/>
              </a:rPr>
              <a:t>שם התלמיד/ה </a:t>
            </a:r>
            <a:endParaRPr lang="en-US" sz="2800" spc="196" dirty="0">
              <a:latin typeface="Montserrat Light"/>
            </a:endParaRPr>
          </a:p>
        </p:txBody>
      </p:sp>
      <p:sp>
        <p:nvSpPr>
          <p:cNvPr id="11" name="לחצן פעולה: אחורה או הקודם 10">
            <a:hlinkClick r:id="" action="ppaction://hlinkshowjump?jump=nextslide" highlightClick="1"/>
          </p:cNvPr>
          <p:cNvSpPr/>
          <p:nvPr/>
        </p:nvSpPr>
        <p:spPr>
          <a:xfrm>
            <a:off x="7391400" y="938586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9"/>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a:t>
            </a:r>
            <a:endParaRPr lang="en-US" sz="1800" spc="144" dirty="0">
              <a:solidFill>
                <a:schemeClr val="bg1"/>
              </a:solidFill>
              <a:latin typeface="Montserrat Classic"/>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
        <p:nvSpPr>
          <p:cNvPr id="20" name="מלבן 19"/>
          <p:cNvSpPr/>
          <p:nvPr/>
        </p:nvSpPr>
        <p:spPr>
          <a:xfrm>
            <a:off x="6844316" y="103660"/>
            <a:ext cx="3128041" cy="1323439"/>
          </a:xfrm>
          <a:prstGeom prst="rect">
            <a:avLst/>
          </a:prstGeom>
        </p:spPr>
        <p:txBody>
          <a:bodyPr wrap="square">
            <a:spAutoFit/>
          </a:bodyPr>
          <a:lstStyle/>
          <a:p>
            <a:pPr algn="r" rtl="1">
              <a:lnSpc>
                <a:spcPts val="3168"/>
              </a:lnSpc>
            </a:pPr>
            <a:r>
              <a:rPr lang="he-IL" sz="1400" dirty="0"/>
              <a:t>רבין עם מלך ירדן חוסיין – שלום עם ירדן </a:t>
            </a:r>
          </a:p>
          <a:p>
            <a:pPr algn="r" rtl="1">
              <a:lnSpc>
                <a:spcPts val="3168"/>
              </a:lnSpc>
            </a:pPr>
            <a:r>
              <a:rPr lang="he-IL" sz="1400" dirty="0"/>
              <a:t>צילום: לע"מ - </a:t>
            </a:r>
            <a:r>
              <a:rPr lang="en-US" sz="1400" dirty="0"/>
              <a:t>  SA'AR YA'ACOV</a:t>
            </a:r>
          </a:p>
          <a:p>
            <a:pPr algn="r" rtl="1">
              <a:lnSpc>
                <a:spcPts val="3168"/>
              </a:lnSpc>
            </a:pPr>
            <a:endParaRPr lang="he-IL" sz="2400" dirty="0">
              <a:solidFill>
                <a:schemeClr val="bg1"/>
              </a:solidFill>
            </a:endParaRPr>
          </a:p>
        </p:txBody>
      </p:sp>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7576"/>
            <a:ext cx="6844317" cy="102664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t="7786" b="7786"/>
          <a:stretch>
            <a:fillRect/>
          </a:stretch>
        </a:blipFill>
        <a:effectLst/>
      </p:bgPr>
    </p:bg>
    <p:spTree>
      <p:nvGrpSpPr>
        <p:cNvPr id="1" name=""/>
        <p:cNvGrpSpPr/>
        <p:nvPr/>
      </p:nvGrpSpPr>
      <p:grpSpPr>
        <a:xfrm>
          <a:off x="0" y="0"/>
          <a:ext cx="0" cy="0"/>
          <a:chOff x="0" y="0"/>
          <a:chExt cx="0" cy="0"/>
        </a:xfrm>
      </p:grpSpPr>
      <p:sp>
        <p:nvSpPr>
          <p:cNvPr id="9" name="AutoShape 3"/>
          <p:cNvSpPr/>
          <p:nvPr/>
        </p:nvSpPr>
        <p:spPr>
          <a:xfrm>
            <a:off x="0" y="9239563"/>
            <a:ext cx="18288000" cy="1047437"/>
          </a:xfrm>
          <a:prstGeom prst="rect">
            <a:avLst/>
          </a:prstGeom>
          <a:solidFill>
            <a:srgbClr val="000000"/>
          </a:solidFill>
        </p:spPr>
      </p:sp>
      <p:sp>
        <p:nvSpPr>
          <p:cNvPr id="3" name="TextBox 3"/>
          <p:cNvSpPr txBox="1"/>
          <p:nvPr/>
        </p:nvSpPr>
        <p:spPr>
          <a:xfrm>
            <a:off x="2362200" y="271040"/>
            <a:ext cx="14706600" cy="742191"/>
          </a:xfrm>
          <a:prstGeom prst="rect">
            <a:avLst/>
          </a:prstGeom>
        </p:spPr>
        <p:txBody>
          <a:bodyPr wrap="square" lIns="0" tIns="0" rIns="0" bIns="0" rtlCol="0" anchor="t">
            <a:spAutoFit/>
          </a:bodyPr>
          <a:lstStyle/>
          <a:p>
            <a:pPr algn="ctr">
              <a:lnSpc>
                <a:spcPts val="6288"/>
              </a:lnSpc>
            </a:pPr>
            <a:r>
              <a:rPr lang="he-IL" sz="4800" b="1" spc="139" dirty="0">
                <a:latin typeface="Montserrat Classic Bold"/>
              </a:rPr>
              <a:t>מורין נהדר - תפילה לשלום בפסטיבל הפיוט במרכז ברוד</a:t>
            </a:r>
            <a:endParaRPr lang="en-US" sz="4800" b="1" spc="139" dirty="0">
              <a:latin typeface="Montserrat Classic Bold"/>
            </a:endParaRPr>
          </a:p>
        </p:txBody>
      </p:sp>
      <p:pic>
        <p:nvPicPr>
          <p:cNvPr id="5" name="m1HW7uYdUHg"/>
          <p:cNvPicPr>
            <a:picLocks noRot="1" noChangeAspect="1"/>
          </p:cNvPicPr>
          <p:nvPr>
            <a:videoFile r:link="rId1"/>
          </p:nvPr>
        </p:nvPicPr>
        <p:blipFill>
          <a:blip r:embed="rId4"/>
          <a:stretch>
            <a:fillRect/>
          </a:stretch>
        </p:blipFill>
        <p:spPr>
          <a:xfrm>
            <a:off x="2667000" y="1348238"/>
            <a:ext cx="13445067" cy="7562850"/>
          </a:xfrm>
          <a:prstGeom prst="rect">
            <a:avLst/>
          </a:prstGeom>
        </p:spPr>
      </p:pic>
      <p:sp>
        <p:nvSpPr>
          <p:cNvPr id="6" name="מציין מיקום של מספר שקופית 5"/>
          <p:cNvSpPr>
            <a:spLocks noGrp="1"/>
          </p:cNvSpPr>
          <p:nvPr>
            <p:ph type="sldNum" sz="quarter" idx="12"/>
          </p:nvPr>
        </p:nvSpPr>
        <p:spPr/>
        <p:txBody>
          <a:bodyPr/>
          <a:lstStyle/>
          <a:p>
            <a:fld id="{B6F15528-21DE-4FAA-801E-634DDDAF4B2B}" type="slidenum">
              <a:rPr lang="en-US" smtClean="0"/>
              <a:pPr/>
              <a:t>8</a:t>
            </a:fld>
            <a:endParaRPr lang="en-US"/>
          </a:p>
        </p:txBody>
      </p:sp>
      <p:sp>
        <p:nvSpPr>
          <p:cNvPr id="7" name="לחצן פעולה: אחורה או הקודם 6">
            <a:hlinkClick r:id="" action="ppaction://hlinkshowjump?jump=nextslide" highlightClick="1"/>
          </p:cNvPr>
          <p:cNvSpPr/>
          <p:nvPr/>
        </p:nvSpPr>
        <p:spPr>
          <a:xfrm>
            <a:off x="228600" y="9404348"/>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5"/>
          <p:cNvSpPr txBox="1"/>
          <p:nvPr/>
        </p:nvSpPr>
        <p:spPr>
          <a:xfrm>
            <a:off x="10820400" y="7900503"/>
            <a:ext cx="5053319" cy="1038746"/>
          </a:xfrm>
          <a:prstGeom prst="rect">
            <a:avLst/>
          </a:prstGeom>
        </p:spPr>
        <p:txBody>
          <a:bodyPr wrap="square" lIns="0" tIns="0" rIns="0" bIns="0" rtlCol="0" anchor="t">
            <a:spAutoFit/>
          </a:bodyPr>
          <a:lstStyle/>
          <a:p>
            <a:pPr algn="r">
              <a:lnSpc>
                <a:spcPts val="8064"/>
              </a:lnSpc>
            </a:pPr>
            <a:r>
              <a:rPr lang="he-IL" sz="2800" spc="57" dirty="0">
                <a:solidFill>
                  <a:schemeClr val="bg1"/>
                </a:solidFill>
                <a:latin typeface="Montserrat Classic Bold"/>
              </a:rPr>
              <a:t>לחצו על הסרטון לשמיעת השיר</a:t>
            </a:r>
            <a:endParaRPr lang="en-US" sz="2800" spc="57" dirty="0">
              <a:solidFill>
                <a:schemeClr val="bg1"/>
              </a:solidFill>
              <a:latin typeface="Montserrat Classic Bold"/>
            </a:endParaRPr>
          </a:p>
        </p:txBody>
      </p:sp>
      <p:sp>
        <p:nvSpPr>
          <p:cNvPr id="10" name="TextBox 9"/>
          <p:cNvSpPr txBox="1"/>
          <p:nvPr/>
        </p:nvSpPr>
        <p:spPr>
          <a:xfrm>
            <a:off x="10675890" y="9561718"/>
            <a:ext cx="5595058" cy="291555"/>
          </a:xfrm>
          <a:prstGeom prst="rect">
            <a:avLst/>
          </a:prstGeom>
        </p:spPr>
        <p:txBody>
          <a:bodyPr lIns="0" tIns="0" rIns="0" bIns="0" rtlCol="0" anchor="t">
            <a:spAutoFit/>
          </a:bodyPr>
          <a:lstStyle/>
          <a:p>
            <a:pPr algn="r">
              <a:lnSpc>
                <a:spcPts val="2520"/>
              </a:lnSpc>
            </a:pPr>
            <a:r>
              <a:rPr lang="he-IL" spc="144" dirty="0">
                <a:solidFill>
                  <a:schemeClr val="bg1"/>
                </a:solidFill>
                <a:latin typeface="Montserrat Classic"/>
              </a:rPr>
              <a:t>יום הזיכרון ליצחק רבין</a:t>
            </a:r>
            <a:endParaRPr lang="en-US" sz="1800" spc="144" dirty="0">
              <a:solidFill>
                <a:schemeClr val="bg1"/>
              </a:solidFill>
              <a:latin typeface="Montserrat Classic"/>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57261" y="9410700"/>
            <a:ext cx="1147561" cy="7459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p:cNvGrpSpPr/>
          <p:nvPr/>
        </p:nvGrpSpPr>
        <p:grpSpPr>
          <a:xfrm>
            <a:off x="0" y="9239563"/>
            <a:ext cx="18288000" cy="1047437"/>
            <a:chOff x="0" y="0"/>
            <a:chExt cx="25781000" cy="1980782"/>
          </a:xfrm>
        </p:grpSpPr>
        <p:sp>
          <p:nvSpPr>
            <p:cNvPr id="11" name="AutoShape 8"/>
            <p:cNvSpPr/>
            <p:nvPr/>
          </p:nvSpPr>
          <p:spPr>
            <a:xfrm>
              <a:off x="0" y="0"/>
              <a:ext cx="25781000" cy="1980782"/>
            </a:xfrm>
            <a:prstGeom prst="rect">
              <a:avLst/>
            </a:prstGeom>
            <a:solidFill>
              <a:srgbClr val="FFFFFF"/>
            </a:solidFill>
          </p:spPr>
        </p:sp>
        <p:sp>
          <p:nvSpPr>
            <p:cNvPr id="12" name="TextBox 9"/>
            <p:cNvSpPr txBox="1"/>
            <p:nvPr/>
          </p:nvSpPr>
          <p:spPr>
            <a:xfrm>
              <a:off x="15790863" y="649055"/>
              <a:ext cx="7460077" cy="551352"/>
            </a:xfrm>
            <a:prstGeom prst="rect">
              <a:avLst/>
            </a:prstGeom>
          </p:spPr>
          <p:txBody>
            <a:bodyPr lIns="0" tIns="0" rIns="0" bIns="0" rtlCol="0" anchor="t">
              <a:spAutoFit/>
            </a:bodyPr>
            <a:lstStyle/>
            <a:p>
              <a:pPr algn="r">
                <a:lnSpc>
                  <a:spcPts val="2520"/>
                </a:lnSpc>
              </a:pPr>
              <a:r>
                <a:rPr lang="he-IL" spc="144" dirty="0">
                  <a:solidFill>
                    <a:srgbClr val="000000"/>
                  </a:solidFill>
                  <a:latin typeface="Montserrat Classic"/>
                </a:rPr>
                <a:t>יום הזיכרון ליצחק רבין</a:t>
              </a:r>
              <a:endParaRPr lang="en-US" sz="1800" spc="144" dirty="0">
                <a:solidFill>
                  <a:srgbClr val="000000"/>
                </a:solidFill>
                <a:latin typeface="Montserrat Classic"/>
              </a:endParaRPr>
            </a:p>
          </p:txBody>
        </p:sp>
      </p:grpSp>
      <p:pic>
        <p:nvPicPr>
          <p:cNvPr id="13" name="תמונה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92600" y="9397131"/>
            <a:ext cx="1143000" cy="745992"/>
          </a:xfrm>
          <a:prstGeom prst="rect">
            <a:avLst/>
          </a:prstGeom>
        </p:spPr>
      </p:pic>
      <p:grpSp>
        <p:nvGrpSpPr>
          <p:cNvPr id="2" name="Group 2"/>
          <p:cNvGrpSpPr/>
          <p:nvPr/>
        </p:nvGrpSpPr>
        <p:grpSpPr>
          <a:xfrm>
            <a:off x="-1" y="1562100"/>
            <a:ext cx="18288001" cy="7138027"/>
            <a:chOff x="48900" y="-16516"/>
            <a:chExt cx="26513800" cy="9517367"/>
          </a:xfrm>
        </p:grpSpPr>
        <p:sp>
          <p:nvSpPr>
            <p:cNvPr id="3" name="AutoShape 3"/>
            <p:cNvSpPr/>
            <p:nvPr/>
          </p:nvSpPr>
          <p:spPr>
            <a:xfrm>
              <a:off x="48900" y="-16516"/>
              <a:ext cx="26513800" cy="9517367"/>
            </a:xfrm>
            <a:prstGeom prst="rect">
              <a:avLst/>
            </a:prstGeom>
            <a:solidFill>
              <a:srgbClr val="000000"/>
            </a:solidFill>
          </p:spPr>
        </p:sp>
        <p:sp>
          <p:nvSpPr>
            <p:cNvPr id="5" name="TextBox 5"/>
            <p:cNvSpPr txBox="1"/>
            <p:nvPr/>
          </p:nvSpPr>
          <p:spPr>
            <a:xfrm>
              <a:off x="7544221" y="2624738"/>
              <a:ext cx="11425357" cy="1683766"/>
            </a:xfrm>
            <a:prstGeom prst="rect">
              <a:avLst/>
            </a:prstGeom>
          </p:spPr>
          <p:txBody>
            <a:bodyPr lIns="0" tIns="0" rIns="0" bIns="0" rtlCol="0" anchor="t">
              <a:spAutoFit/>
            </a:bodyPr>
            <a:lstStyle/>
            <a:p>
              <a:pPr algn="ctr">
                <a:lnSpc>
                  <a:spcPts val="9504"/>
                </a:lnSpc>
              </a:pPr>
              <a:r>
                <a:rPr lang="he-IL" sz="8800" spc="615" dirty="0">
                  <a:solidFill>
                    <a:srgbClr val="FFFFFF"/>
                  </a:solidFill>
                  <a:latin typeface="Montserrat Classic Bold"/>
                </a:rPr>
                <a:t>פרקי שירה</a:t>
              </a:r>
              <a:endParaRPr lang="en-US" sz="8800" spc="615" dirty="0">
                <a:solidFill>
                  <a:srgbClr val="FFFFFF"/>
                </a:solidFill>
                <a:latin typeface="Montserrat Classic Bold"/>
              </a:endParaRPr>
            </a:p>
          </p:txBody>
        </p:sp>
        <p:sp>
          <p:nvSpPr>
            <p:cNvPr id="7" name="TextBox 7"/>
            <p:cNvSpPr txBox="1"/>
            <p:nvPr/>
          </p:nvSpPr>
          <p:spPr>
            <a:xfrm>
              <a:off x="7539312" y="5662437"/>
              <a:ext cx="11435177" cy="1641474"/>
            </a:xfrm>
            <a:prstGeom prst="rect">
              <a:avLst/>
            </a:prstGeom>
          </p:spPr>
          <p:txBody>
            <a:bodyPr lIns="0" tIns="0" rIns="0" bIns="0" rtlCol="0" anchor="t">
              <a:spAutoFit/>
            </a:bodyPr>
            <a:lstStyle/>
            <a:p>
              <a:pPr algn="ctr">
                <a:lnSpc>
                  <a:spcPts val="4788"/>
                </a:lnSpc>
              </a:pPr>
              <a:r>
                <a:rPr lang="he-IL" sz="2800" spc="28" dirty="0">
                  <a:solidFill>
                    <a:srgbClr val="FFFFFF"/>
                  </a:solidFill>
                  <a:latin typeface="Montserrat Light"/>
                </a:rPr>
                <a:t>המקום בו אנו צודקים / יהודה עמיחי</a:t>
              </a:r>
            </a:p>
            <a:p>
              <a:pPr algn="ctr">
                <a:lnSpc>
                  <a:spcPts val="4788"/>
                </a:lnSpc>
              </a:pPr>
              <a:r>
                <a:rPr lang="he-IL" sz="2800" spc="28" dirty="0">
                  <a:solidFill>
                    <a:srgbClr val="FFFFFF"/>
                  </a:solidFill>
                  <a:latin typeface="Montserrat Light"/>
                </a:rPr>
                <a:t>אחרי מותי / חיים נחמן ביאליק</a:t>
              </a:r>
              <a:endParaRPr lang="en-US" sz="2800" spc="28" dirty="0">
                <a:solidFill>
                  <a:srgbClr val="FFFFFF"/>
                </a:solidFill>
                <a:latin typeface="Montserrat Light"/>
              </a:endParaRPr>
            </a:p>
          </p:txBody>
        </p:sp>
      </p:grpSp>
      <p:sp>
        <p:nvSpPr>
          <p:cNvPr id="8" name="מציין מיקום של מספר שקופית 7"/>
          <p:cNvSpPr>
            <a:spLocks noGrp="1"/>
          </p:cNvSpPr>
          <p:nvPr>
            <p:ph type="sldNum" sz="quarter" idx="12"/>
          </p:nvPr>
        </p:nvSpPr>
        <p:spPr/>
        <p:txBody>
          <a:bodyPr/>
          <a:lstStyle/>
          <a:p>
            <a:fld id="{B6F15528-21DE-4FAA-801E-634DDDAF4B2B}" type="slidenum">
              <a:rPr lang="en-US" smtClean="0"/>
              <a:pPr/>
              <a:t>9</a:t>
            </a:fld>
            <a:endParaRPr lang="en-US"/>
          </a:p>
        </p:txBody>
      </p:sp>
      <p:sp>
        <p:nvSpPr>
          <p:cNvPr id="9" name="לחצן פעולה: אחורה או הקודם 8">
            <a:hlinkClick r:id="" action="ppaction://hlinkshowjump?jump=nextslide" highlightClick="1"/>
          </p:cNvPr>
          <p:cNvSpPr/>
          <p:nvPr/>
        </p:nvSpPr>
        <p:spPr>
          <a:xfrm>
            <a:off x="228600" y="9410700"/>
            <a:ext cx="609600" cy="685800"/>
          </a:xfrm>
          <a:prstGeom prst="actionButtonBackPreviou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1389</Words>
  <Application>Microsoft Office PowerPoint</Application>
  <PresentationFormat>מותאם אישית</PresentationFormat>
  <Paragraphs>218</Paragraphs>
  <Slides>21</Slides>
  <Notes>2</Notes>
  <HiddenSlides>0</HiddenSlides>
  <MMClips>4</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21</vt:i4>
      </vt:variant>
    </vt:vector>
  </HeadingPairs>
  <TitlesOfParts>
    <vt:vector size="29" baseType="lpstr">
      <vt:lpstr>David</vt:lpstr>
      <vt:lpstr>Montserrat Classic Bold</vt:lpstr>
      <vt:lpstr>Times New Roman</vt:lpstr>
      <vt:lpstr>Montserrat Classic</vt:lpstr>
      <vt:lpstr>Montserrat Light</vt:lpstr>
      <vt:lpstr>Calibri</vt:lpstr>
      <vt:lpstr>Arial</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Snowboard Sale Wide Presentation</dc:title>
  <dc:creator>Meir Avitan</dc:creator>
  <cp:lastModifiedBy>Meir Avitan</cp:lastModifiedBy>
  <cp:revision>62</cp:revision>
  <dcterms:created xsi:type="dcterms:W3CDTF">2006-08-16T00:00:00Z</dcterms:created>
  <dcterms:modified xsi:type="dcterms:W3CDTF">2023-10-22T13:58:01Z</dcterms:modified>
  <dc:identifier>DAEKSvrpe1E</dc:identifier>
</cp:coreProperties>
</file>