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9" r:id="rId2"/>
    <p:sldId id="300" r:id="rId3"/>
    <p:sldId id="258"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20" r:id="rId22"/>
    <p:sldId id="319" r:id="rId23"/>
    <p:sldId id="321" r:id="rId24"/>
    <p:sldId id="322" r:id="rId25"/>
    <p:sldId id="318" r:id="rId26"/>
    <p:sldId id="323"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257" r:id="rId4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43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2" autoAdjust="0"/>
    <p:restoredTop sz="94660"/>
  </p:normalViewPr>
  <p:slideViewPr>
    <p:cSldViewPr snapToGrid="0">
      <p:cViewPr varScale="1">
        <p:scale>
          <a:sx n="82" d="100"/>
          <a:sy n="82" d="100"/>
        </p:scale>
        <p:origin x="670" y="5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38212686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77017123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16424991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8005587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230942542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4542086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31674836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280015184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18528227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26531739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02F01F6-1E4E-4722-A789-3E01F213DF61}" type="datetimeFigureOut">
              <a:rPr lang="he-IL" smtClean="0"/>
              <a:t>ז'/חשון/תשפ"ד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67C3319-00DE-4254-8F3F-FC0C6A1CAEC4}" type="slidenum">
              <a:rPr lang="he-IL" smtClean="0"/>
              <a:t>‹#›</a:t>
            </a:fld>
            <a:endParaRPr lang="he-IL"/>
          </a:p>
        </p:txBody>
      </p:sp>
    </p:spTree>
    <p:extLst>
      <p:ext uri="{BB962C8B-B14F-4D97-AF65-F5344CB8AC3E}">
        <p14:creationId xmlns:p14="http://schemas.microsoft.com/office/powerpoint/2010/main" val="30273163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hade val="85000"/>
          </a:srgb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2F01F6-1E4E-4722-A789-3E01F213DF61}" type="datetimeFigureOut">
              <a:rPr lang="he-IL" smtClean="0"/>
              <a:t>ז'/חשון/תשפ"ד</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7C3319-00DE-4254-8F3F-FC0C6A1CAEC4}" type="slidenum">
              <a:rPr lang="he-IL" smtClean="0"/>
              <a:t>‹#›</a:t>
            </a:fld>
            <a:endParaRPr lang="he-IL"/>
          </a:p>
        </p:txBody>
      </p:sp>
    </p:spTree>
    <p:extLst>
      <p:ext uri="{BB962C8B-B14F-4D97-AF65-F5344CB8AC3E}">
        <p14:creationId xmlns:p14="http://schemas.microsoft.com/office/powerpoint/2010/main" val="224713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slide" Target="slide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slide" Target="slide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slide" Target="slide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slide" Target="slide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13" Type="http://schemas.openxmlformats.org/officeDocument/2006/relationships/slide" Target="slide16.xml"/><Relationship Id="rId18" Type="http://schemas.openxmlformats.org/officeDocument/2006/relationships/image" Target="../media/image5.png"/><Relationship Id="rId26" Type="http://schemas.openxmlformats.org/officeDocument/2006/relationships/slide" Target="slide27.xml"/><Relationship Id="rId39" Type="http://schemas.openxmlformats.org/officeDocument/2006/relationships/slide" Target="slide23.xml"/><Relationship Id="rId21" Type="http://schemas.openxmlformats.org/officeDocument/2006/relationships/slide" Target="slide10.xml"/><Relationship Id="rId34" Type="http://schemas.openxmlformats.org/officeDocument/2006/relationships/slide" Target="slide36.xml"/><Relationship Id="rId7" Type="http://schemas.openxmlformats.org/officeDocument/2006/relationships/slide" Target="slide6.xml"/><Relationship Id="rId2" Type="http://schemas.openxmlformats.org/officeDocument/2006/relationships/hyperlink" Target="https://www.darcaconnect.org.il/" TargetMode="External"/><Relationship Id="rId16" Type="http://schemas.openxmlformats.org/officeDocument/2006/relationships/slide" Target="slide19.xml"/><Relationship Id="rId20" Type="http://schemas.openxmlformats.org/officeDocument/2006/relationships/slide" Target="slide9.xml"/><Relationship Id="rId29" Type="http://schemas.openxmlformats.org/officeDocument/2006/relationships/slide" Target="slide32.xml"/><Relationship Id="rId41"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slide" Target="slide5.xml"/><Relationship Id="rId11" Type="http://schemas.openxmlformats.org/officeDocument/2006/relationships/slide" Target="slide14.xml"/><Relationship Id="rId24" Type="http://schemas.openxmlformats.org/officeDocument/2006/relationships/slide" Target="slide28.xml"/><Relationship Id="rId32" Type="http://schemas.openxmlformats.org/officeDocument/2006/relationships/slide" Target="slide33.xml"/><Relationship Id="rId37" Type="http://schemas.openxmlformats.org/officeDocument/2006/relationships/slide" Target="slide22.xml"/><Relationship Id="rId40" Type="http://schemas.openxmlformats.org/officeDocument/2006/relationships/slide" Target="slide24.xml"/><Relationship Id="rId5" Type="http://schemas.openxmlformats.org/officeDocument/2006/relationships/slide" Target="slide4.xml"/><Relationship Id="rId15" Type="http://schemas.openxmlformats.org/officeDocument/2006/relationships/slide" Target="slide18.xml"/><Relationship Id="rId23" Type="http://schemas.openxmlformats.org/officeDocument/2006/relationships/slide" Target="slide26.xml"/><Relationship Id="rId28" Type="http://schemas.openxmlformats.org/officeDocument/2006/relationships/slide" Target="slide29.xml"/><Relationship Id="rId36" Type="http://schemas.openxmlformats.org/officeDocument/2006/relationships/slide" Target="slide35.xml"/><Relationship Id="rId10" Type="http://schemas.openxmlformats.org/officeDocument/2006/relationships/slide" Target="slide13.xml"/><Relationship Id="rId19" Type="http://schemas.openxmlformats.org/officeDocument/2006/relationships/slide" Target="slide8.xml"/><Relationship Id="rId31" Type="http://schemas.openxmlformats.org/officeDocument/2006/relationships/slide" Target="slide34.xml"/><Relationship Id="rId4" Type="http://schemas.openxmlformats.org/officeDocument/2006/relationships/slide" Target="slide3.xml"/><Relationship Id="rId9" Type="http://schemas.openxmlformats.org/officeDocument/2006/relationships/slide" Target="slide12.xml"/><Relationship Id="rId14" Type="http://schemas.openxmlformats.org/officeDocument/2006/relationships/slide" Target="slide17.xml"/><Relationship Id="rId22" Type="http://schemas.openxmlformats.org/officeDocument/2006/relationships/slide" Target="slide11.xml"/><Relationship Id="rId27" Type="http://schemas.openxmlformats.org/officeDocument/2006/relationships/slide" Target="slide30.xml"/><Relationship Id="rId30" Type="http://schemas.openxmlformats.org/officeDocument/2006/relationships/slide" Target="slide31.xml"/><Relationship Id="rId35" Type="http://schemas.openxmlformats.org/officeDocument/2006/relationships/slide" Target="slide38.xml"/><Relationship Id="rId8" Type="http://schemas.openxmlformats.org/officeDocument/2006/relationships/slide" Target="slide7.xml"/><Relationship Id="rId3" Type="http://schemas.openxmlformats.org/officeDocument/2006/relationships/image" Target="../media/image4.png"/><Relationship Id="rId12" Type="http://schemas.openxmlformats.org/officeDocument/2006/relationships/slide" Target="slide15.xml"/><Relationship Id="rId17" Type="http://schemas.openxmlformats.org/officeDocument/2006/relationships/slide" Target="slide20.xml"/><Relationship Id="rId25" Type="http://schemas.openxmlformats.org/officeDocument/2006/relationships/slide" Target="slide25.xml"/><Relationship Id="rId33" Type="http://schemas.openxmlformats.org/officeDocument/2006/relationships/slide" Target="slide37.xml"/><Relationship Id="rId38" Type="http://schemas.openxmlformats.org/officeDocument/2006/relationships/slide" Target="slide2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181311" y="-1824204"/>
            <a:ext cx="12369672" cy="59679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640976" y="1839728"/>
            <a:ext cx="10580501" cy="3662541"/>
          </a:xfrm>
          <a:prstGeom prst="rect">
            <a:avLst/>
          </a:prstGeom>
          <a:noFill/>
        </p:spPr>
        <p:txBody>
          <a:bodyPr wrap="square" rtlCol="1">
            <a:spAutoFit/>
          </a:bodyPr>
          <a:lstStyle/>
          <a:p>
            <a:pPr algn="ctr"/>
            <a:r>
              <a:rPr lang="he-IL" sz="6600" b="1" dirty="0">
                <a:solidFill>
                  <a:schemeClr val="bg1"/>
                </a:solidFill>
              </a:rPr>
              <a:t>סליחה על השאלה </a:t>
            </a:r>
          </a:p>
          <a:p>
            <a:pPr algn="ctr"/>
            <a:r>
              <a:rPr lang="he-IL" sz="6600" b="1" dirty="0">
                <a:solidFill>
                  <a:schemeClr val="bg1"/>
                </a:solidFill>
              </a:rPr>
              <a:t>יום הזיכרון ליצחק רבין </a:t>
            </a:r>
          </a:p>
          <a:p>
            <a:pPr algn="ctr"/>
            <a:endParaRPr lang="he-IL" dirty="0"/>
          </a:p>
          <a:p>
            <a:pPr algn="ctr"/>
            <a:r>
              <a:rPr lang="he-IL" dirty="0"/>
              <a:t>התנסות במשחק קלפים </a:t>
            </a:r>
            <a:r>
              <a:rPr lang="he-IL" b="1" dirty="0"/>
              <a:t>דיגיטלי באמצעות מצגת </a:t>
            </a:r>
          </a:p>
          <a:p>
            <a:pPr algn="ctr"/>
            <a:endParaRPr lang="he-IL" sz="2800" b="1" dirty="0"/>
          </a:p>
          <a:p>
            <a:pPr algn="ctr"/>
            <a:r>
              <a:rPr lang="he-IL" sz="3600" b="1" dirty="0">
                <a:solidFill>
                  <a:schemeClr val="bg1"/>
                </a:solidFill>
              </a:rPr>
              <a:t> </a:t>
            </a:r>
          </a:p>
        </p:txBody>
      </p:sp>
      <p:sp>
        <p:nvSpPr>
          <p:cNvPr id="5" name="Shape">
            <a:hlinkClick r:id="rId3" action="ppaction://hlinksldjump"/>
            <a:extLst>
              <a:ext uri="{FF2B5EF4-FFF2-40B4-BE49-F238E27FC236}">
                <a16:creationId xmlns:a16="http://schemas.microsoft.com/office/drawing/2014/main" id="{106BEE73-4B8B-439B-AD25-55FF6E2EA0C4}"/>
              </a:ext>
            </a:extLst>
          </p:cNvPr>
          <p:cNvSpPr/>
          <p:nvPr/>
        </p:nvSpPr>
        <p:spPr>
          <a:xfrm rot="19503491">
            <a:off x="5690294" y="5601709"/>
            <a:ext cx="819282" cy="1057182"/>
          </a:xfrm>
          <a:custGeom>
            <a:avLst/>
            <a:gdLst/>
            <a:ahLst/>
            <a:cxnLst>
              <a:cxn ang="0">
                <a:pos x="wd2" y="hd2"/>
              </a:cxn>
              <a:cxn ang="5400000">
                <a:pos x="wd2" y="hd2"/>
              </a:cxn>
              <a:cxn ang="10800000">
                <a:pos x="wd2" y="hd2"/>
              </a:cxn>
              <a:cxn ang="16200000">
                <a:pos x="wd2" y="hd2"/>
              </a:cxn>
            </a:cxnLst>
            <a:rect l="0" t="0" r="r" b="b"/>
            <a:pathLst>
              <a:path w="21136" h="20384" extrusionOk="0">
                <a:moveTo>
                  <a:pt x="19743" y="8151"/>
                </a:moveTo>
                <a:lnTo>
                  <a:pt x="11924" y="4239"/>
                </a:lnTo>
                <a:lnTo>
                  <a:pt x="4105" y="327"/>
                </a:lnTo>
                <a:cubicBezTo>
                  <a:pt x="2248" y="-608"/>
                  <a:pt x="0" y="583"/>
                  <a:pt x="0" y="2368"/>
                </a:cubicBezTo>
                <a:lnTo>
                  <a:pt x="0" y="10192"/>
                </a:lnTo>
                <a:lnTo>
                  <a:pt x="0" y="18016"/>
                </a:lnTo>
                <a:cubicBezTo>
                  <a:pt x="0" y="19801"/>
                  <a:pt x="2248" y="20992"/>
                  <a:pt x="4105" y="20057"/>
                </a:cubicBezTo>
                <a:lnTo>
                  <a:pt x="11924" y="16145"/>
                </a:lnTo>
                <a:lnTo>
                  <a:pt x="19743" y="12233"/>
                </a:lnTo>
                <a:cubicBezTo>
                  <a:pt x="21600" y="11383"/>
                  <a:pt x="21600" y="9086"/>
                  <a:pt x="19743" y="8151"/>
                </a:cubicBez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dirty="0"/>
          </a:p>
        </p:txBody>
      </p:sp>
      <p:sp>
        <p:nvSpPr>
          <p:cNvPr id="6" name="TextBox 5"/>
          <p:cNvSpPr txBox="1"/>
          <p:nvPr/>
        </p:nvSpPr>
        <p:spPr>
          <a:xfrm>
            <a:off x="5391352" y="5033993"/>
            <a:ext cx="1824037" cy="646331"/>
          </a:xfrm>
          <a:prstGeom prst="rect">
            <a:avLst/>
          </a:prstGeom>
          <a:noFill/>
        </p:spPr>
        <p:txBody>
          <a:bodyPr wrap="square" rtlCol="1">
            <a:spAutoFit/>
          </a:bodyPr>
          <a:lstStyle/>
          <a:p>
            <a:pPr algn="ctr"/>
            <a:r>
              <a:rPr lang="he-IL" b="1" dirty="0"/>
              <a:t>לחץ  להפעלת המשחק</a:t>
            </a:r>
          </a:p>
        </p:txBody>
      </p:sp>
      <p:sp>
        <p:nvSpPr>
          <p:cNvPr id="7" name="TextBox 6"/>
          <p:cNvSpPr txBox="1"/>
          <p:nvPr/>
        </p:nvSpPr>
        <p:spPr>
          <a:xfrm>
            <a:off x="8462682" y="6376786"/>
            <a:ext cx="3454723" cy="400110"/>
          </a:xfrm>
          <a:prstGeom prst="rect">
            <a:avLst/>
          </a:prstGeom>
          <a:noFill/>
        </p:spPr>
        <p:txBody>
          <a:bodyPr wrap="square" rtlCol="1">
            <a:spAutoFit/>
          </a:bodyPr>
          <a:lstStyle/>
          <a:p>
            <a:r>
              <a:rPr lang="he-IL" sz="1000" b="1" dirty="0">
                <a:solidFill>
                  <a:srgbClr val="00B050"/>
                </a:solidFill>
              </a:rPr>
              <a:t>כתיבה ופיתוח: מאיר אביטן, מטה רשת דרכא</a:t>
            </a:r>
          </a:p>
          <a:p>
            <a:endParaRPr lang="he-IL" sz="1000" b="1" dirty="0"/>
          </a:p>
        </p:txBody>
      </p:sp>
      <p:pic>
        <p:nvPicPr>
          <p:cNvPr id="9" name="תמונה 8">
            <a:extLst>
              <a:ext uri="{FF2B5EF4-FFF2-40B4-BE49-F238E27FC236}">
                <a16:creationId xmlns:a16="http://schemas.microsoft.com/office/drawing/2014/main" id="{6FDF6A1F-1E00-4E73-8D92-0F7212244DCF}"/>
              </a:ext>
            </a:extLst>
          </p:cNvPr>
          <p:cNvPicPr/>
          <p:nvPr/>
        </p:nvPicPr>
        <p:blipFill rotWithShape="1">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l="12306" t="7423" r="6866" b="4897"/>
          <a:stretch/>
        </p:blipFill>
        <p:spPr bwMode="auto">
          <a:xfrm>
            <a:off x="4790443" y="-1579894"/>
            <a:ext cx="2140025" cy="1587656"/>
          </a:xfrm>
          <a:prstGeom prst="rect">
            <a:avLst/>
          </a:prstGeom>
          <a:noFill/>
          <a:ln>
            <a:noFill/>
          </a:ln>
          <a:extLst>
            <a:ext uri="{53640926-AAD7-44D8-BBD7-CCE9431645EC}">
              <a14:shadowObscured xmlns:a14="http://schemas.microsoft.com/office/drawing/2010/main"/>
            </a:ext>
          </a:extLst>
        </p:spPr>
      </p:pic>
      <p:pic>
        <p:nvPicPr>
          <p:cNvPr id="8" name="תמונה 7">
            <a:extLst>
              <a:ext uri="{FF2B5EF4-FFF2-40B4-BE49-F238E27FC236}">
                <a16:creationId xmlns:a16="http://schemas.microsoft.com/office/drawing/2014/main" id="{360FEE99-FDA3-436D-9E9F-A88BFD67026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8210425" y="-1415630"/>
            <a:ext cx="2697978" cy="3371948"/>
          </a:xfrm>
          <a:prstGeom prst="rect">
            <a:avLst/>
          </a:prstGeom>
        </p:spPr>
      </p:pic>
    </p:spTree>
    <p:extLst>
      <p:ext uri="{BB962C8B-B14F-4D97-AF65-F5344CB8AC3E}">
        <p14:creationId xmlns:p14="http://schemas.microsoft.com/office/powerpoint/2010/main" val="216370277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EBD695B5-F769-475B-968C-34207F1AC74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B3093EFC-A51D-4929-AC89-54036E6EF461}"/>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08</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69240" y="4303455"/>
            <a:ext cx="12019591" cy="2554545"/>
          </a:xfrm>
          <a:prstGeom prst="rect">
            <a:avLst/>
          </a:prstGeom>
          <a:noFill/>
        </p:spPr>
        <p:txBody>
          <a:bodyPr wrap="square">
            <a:spAutoFit/>
          </a:bodyPr>
          <a:lstStyle/>
          <a:p>
            <a:pPr lvl="0"/>
            <a:r>
              <a:rPr lang="he-IL" sz="8000" b="1" dirty="0"/>
              <a:t>כיצד לדעתך נכון לזכור את יצחק רבין?</a:t>
            </a:r>
            <a:endParaRPr lang="en-US" sz="8000" b="1" dirty="0"/>
          </a:p>
        </p:txBody>
      </p:sp>
      <p:sp>
        <p:nvSpPr>
          <p:cNvPr id="13" name="TextBox 9">
            <a:extLst>
              <a:ext uri="{FF2B5EF4-FFF2-40B4-BE49-F238E27FC236}">
                <a16:creationId xmlns:a16="http://schemas.microsoft.com/office/drawing/2014/main" id="{A2B9A7CF-789D-4C85-9A50-34DFC8D82C19}"/>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4" name="תמונה 13">
            <a:extLst>
              <a:ext uri="{FF2B5EF4-FFF2-40B4-BE49-F238E27FC236}">
                <a16:creationId xmlns:a16="http://schemas.microsoft.com/office/drawing/2014/main" id="{08936AF1-9E91-4FD0-9A82-7E8B69D049A4}"/>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5" name="מלבן 14">
            <a:extLst>
              <a:ext uri="{FF2B5EF4-FFF2-40B4-BE49-F238E27FC236}">
                <a16:creationId xmlns:a16="http://schemas.microsoft.com/office/drawing/2014/main" id="{AAE43E07-C8D7-4B2A-AA81-EF312D04F167}"/>
              </a:ext>
            </a:extLst>
          </p:cNvPr>
          <p:cNvSpPr/>
          <p:nvPr/>
        </p:nvSpPr>
        <p:spPr>
          <a:xfrm>
            <a:off x="7367100" y="-36254"/>
            <a:ext cx="4642019" cy="3542573"/>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44375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0419F934-4918-4D46-B89E-6D54039A5B0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83" y="-2213061"/>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897FC462-B215-47C3-A2A3-58AAC684B654}"/>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1007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09</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83607" y="4123968"/>
            <a:ext cx="10858811" cy="2554545"/>
          </a:xfrm>
          <a:prstGeom prst="rect">
            <a:avLst/>
          </a:prstGeom>
          <a:noFill/>
        </p:spPr>
        <p:txBody>
          <a:bodyPr wrap="square">
            <a:spAutoFit/>
          </a:bodyPr>
          <a:lstStyle/>
          <a:p>
            <a:pPr lvl="0"/>
            <a:r>
              <a:rPr lang="he-IL" sz="8000" b="1" dirty="0"/>
              <a:t>במה חשוב לעסוק ביום הזיכרון ליצחק רבין? </a:t>
            </a:r>
            <a:endParaRPr lang="en-US" sz="8000" b="1" dirty="0"/>
          </a:p>
        </p:txBody>
      </p:sp>
      <p:sp>
        <p:nvSpPr>
          <p:cNvPr id="13" name="TextBox 9">
            <a:extLst>
              <a:ext uri="{FF2B5EF4-FFF2-40B4-BE49-F238E27FC236}">
                <a16:creationId xmlns:a16="http://schemas.microsoft.com/office/drawing/2014/main" id="{7E2CE8A1-3DC0-4D21-B60A-26888B74F363}"/>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4" name="תמונה 13">
            <a:extLst>
              <a:ext uri="{FF2B5EF4-FFF2-40B4-BE49-F238E27FC236}">
                <a16:creationId xmlns:a16="http://schemas.microsoft.com/office/drawing/2014/main" id="{44504CF0-F6C3-46B8-81F9-9BD9CBA0A789}"/>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5" name="מלבן 14">
            <a:extLst>
              <a:ext uri="{FF2B5EF4-FFF2-40B4-BE49-F238E27FC236}">
                <a16:creationId xmlns:a16="http://schemas.microsoft.com/office/drawing/2014/main" id="{50ED8642-0D6E-40D9-BE18-7BAD85D3793B}"/>
              </a:ext>
            </a:extLst>
          </p:cNvPr>
          <p:cNvSpPr/>
          <p:nvPr/>
        </p:nvSpPr>
        <p:spPr>
          <a:xfrm>
            <a:off x="7367100" y="-36254"/>
            <a:ext cx="4733459" cy="3246210"/>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85311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17A0FB1B-9C8A-492F-AB8B-05373B69C44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83" y="-2307723"/>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CF0E40E2-7345-484F-8BDE-B302870E8079}"/>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10</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914088" y="3838936"/>
            <a:ext cx="10858811" cy="2862322"/>
          </a:xfrm>
          <a:prstGeom prst="rect">
            <a:avLst/>
          </a:prstGeom>
          <a:noFill/>
        </p:spPr>
        <p:txBody>
          <a:bodyPr wrap="square">
            <a:spAutoFit/>
          </a:bodyPr>
          <a:lstStyle/>
          <a:p>
            <a:pPr lvl="0"/>
            <a:r>
              <a:rPr lang="he-IL" sz="6000" b="1" dirty="0"/>
              <a:t>כיצד היית ממליץ/ממליצה להנהלת בית הספר לציין את יום הזיכרון ליצחק רבין?</a:t>
            </a:r>
            <a:endParaRPr lang="en-US" sz="6000" b="1" dirty="0"/>
          </a:p>
        </p:txBody>
      </p:sp>
      <p:sp>
        <p:nvSpPr>
          <p:cNvPr id="12" name="TextBox 9">
            <a:extLst>
              <a:ext uri="{FF2B5EF4-FFF2-40B4-BE49-F238E27FC236}">
                <a16:creationId xmlns:a16="http://schemas.microsoft.com/office/drawing/2014/main" id="{A0BBA7C2-7FDD-408B-9EE3-4CB9877AA72E}"/>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3" name="תמונה 12">
            <a:extLst>
              <a:ext uri="{FF2B5EF4-FFF2-40B4-BE49-F238E27FC236}">
                <a16:creationId xmlns:a16="http://schemas.microsoft.com/office/drawing/2014/main" id="{8BC20CAC-11F8-4E67-8E04-BA544F3735E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4" name="מלבן 13">
            <a:extLst>
              <a:ext uri="{FF2B5EF4-FFF2-40B4-BE49-F238E27FC236}">
                <a16:creationId xmlns:a16="http://schemas.microsoft.com/office/drawing/2014/main" id="{E3EB1ACA-C724-4BB0-8667-BEC93C7885A2}"/>
              </a:ext>
            </a:extLst>
          </p:cNvPr>
          <p:cNvSpPr/>
          <p:nvPr/>
        </p:nvSpPr>
        <p:spPr>
          <a:xfrm>
            <a:off x="7367101" y="-36254"/>
            <a:ext cx="4606886" cy="3542573"/>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63659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FCCB9266-3B23-4ED5-9B68-A0AF60E86B24}"/>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2202962"/>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27453E2-5AB5-4792-A383-B8582EA05F94}"/>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B776D647-481D-447C-A5E1-88C479EB7A0B}"/>
              </a:ext>
            </a:extLst>
          </p:cNvPr>
          <p:cNvSpPr txBox="1"/>
          <p:nvPr/>
        </p:nvSpPr>
        <p:spPr>
          <a:xfrm>
            <a:off x="8107439" y="6922"/>
            <a:ext cx="2755638" cy="646331"/>
          </a:xfrm>
          <a:prstGeom prst="rect">
            <a:avLst/>
          </a:prstGeom>
          <a:noFill/>
        </p:spPr>
        <p:txBody>
          <a:bodyPr wrap="square" rtlCol="1">
            <a:spAutoFit/>
          </a:bodyPr>
          <a:lstStyle/>
          <a:p>
            <a:r>
              <a:rPr lang="he-IL" sz="3600" b="1" dirty="0"/>
              <a:t>על דֵּמוֹקְרַטְיָה</a:t>
            </a:r>
            <a:endParaRPr lang="en-US" sz="3600" dirty="0"/>
          </a:p>
        </p:txBody>
      </p:sp>
      <p:pic>
        <p:nvPicPr>
          <p:cNvPr id="9" name="Picture 2">
            <a:extLst>
              <a:ext uri="{FF2B5EF4-FFF2-40B4-BE49-F238E27FC236}">
                <a16:creationId xmlns:a16="http://schemas.microsoft.com/office/drawing/2014/main" id="{49BEA128-ABB1-44D5-8DD5-2C6E457494B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11</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678180" y="3509469"/>
            <a:ext cx="11209331" cy="2308324"/>
          </a:xfrm>
          <a:prstGeom prst="rect">
            <a:avLst/>
          </a:prstGeom>
          <a:noFill/>
        </p:spPr>
        <p:txBody>
          <a:bodyPr wrap="square">
            <a:spAutoFit/>
          </a:bodyPr>
          <a:lstStyle/>
          <a:p>
            <a:pPr lvl="0"/>
            <a:r>
              <a:rPr lang="he-IL" sz="7200" b="1" dirty="0"/>
              <a:t>האם השלטון בישראל משקף לדעתך את רצון העם? </a:t>
            </a:r>
            <a:endParaRPr lang="en-US" sz="7200" b="1" dirty="0"/>
          </a:p>
        </p:txBody>
      </p:sp>
      <p:sp>
        <p:nvSpPr>
          <p:cNvPr id="3" name="מלבן 2">
            <a:extLst>
              <a:ext uri="{FF2B5EF4-FFF2-40B4-BE49-F238E27FC236}">
                <a16:creationId xmlns:a16="http://schemas.microsoft.com/office/drawing/2014/main" id="{26DE65BF-16F8-44BF-BA1B-4603A4DDFDDF}"/>
              </a:ext>
            </a:extLst>
          </p:cNvPr>
          <p:cNvSpPr/>
          <p:nvPr/>
        </p:nvSpPr>
        <p:spPr>
          <a:xfrm>
            <a:off x="7520084" y="612716"/>
            <a:ext cx="3627378" cy="2816284"/>
          </a:xfrm>
          <a:prstGeom prst="rect">
            <a:avLst/>
          </a:prstGeom>
        </p:spPr>
        <p:txBody>
          <a:bodyPr wrap="square">
            <a:spAutoFit/>
          </a:bodyPr>
          <a:lstStyle/>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דֵּמוֹקְרַטְיָה - שלטון העם, שיטת ממשל שבה רצונם של האזרחים בא לידי ביטוי בדרך של הצבעה. לאזרחי מדינה דמוקרטית זכות חוקית להשפיע על המדיניות הציבורית במדינתם או בעירם.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דמוקרטיות של ימינו מעמידות במרכז גם את ההקפדה על שמירת זכויות אדם, כמו הזכות לחירות, חופש הביטוי, חופש ההתאגדות, זכות הקניין וחופש התנועה (מתוך ערך 'דמוקרטיה' ויקיפדיה).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conceptual image of a person voting during elections - democracy stock pictures, royalty-free photos &amp; images">
            <a:extLst>
              <a:ext uri="{FF2B5EF4-FFF2-40B4-BE49-F238E27FC236}">
                <a16:creationId xmlns:a16="http://schemas.microsoft.com/office/drawing/2014/main" id="{3089EC03-08FE-49F2-A2C8-4F4DA61926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6326" y="240583"/>
            <a:ext cx="2796462" cy="303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8232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A6ECDF2C-9604-4A4A-8AD8-025DEF1C7F6E}"/>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DCB793C5-7AE7-4283-8C52-363509D92D29}"/>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pic>
        <p:nvPicPr>
          <p:cNvPr id="9" name="Picture 2">
            <a:extLst>
              <a:ext uri="{FF2B5EF4-FFF2-40B4-BE49-F238E27FC236}">
                <a16:creationId xmlns:a16="http://schemas.microsoft.com/office/drawing/2014/main" id="{6306B27D-46FA-459A-AB1B-ADCD2240C4A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8257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12</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480059" y="4399961"/>
            <a:ext cx="12346570" cy="1754326"/>
          </a:xfrm>
          <a:prstGeom prst="rect">
            <a:avLst/>
          </a:prstGeom>
          <a:noFill/>
        </p:spPr>
        <p:txBody>
          <a:bodyPr wrap="square">
            <a:spAutoFit/>
          </a:bodyPr>
          <a:lstStyle/>
          <a:p>
            <a:pPr lvl="0"/>
            <a:r>
              <a:rPr lang="he-IL" sz="5400" b="1" dirty="0"/>
              <a:t>מי הם "נציגי העם" במדינת ישראל? מה דעתך על נציגי העם?</a:t>
            </a:r>
            <a:endParaRPr lang="en-US" sz="5400" b="1" dirty="0"/>
          </a:p>
        </p:txBody>
      </p:sp>
      <p:sp>
        <p:nvSpPr>
          <p:cNvPr id="11" name="TextBox 9">
            <a:extLst>
              <a:ext uri="{FF2B5EF4-FFF2-40B4-BE49-F238E27FC236}">
                <a16:creationId xmlns:a16="http://schemas.microsoft.com/office/drawing/2014/main" id="{45D56731-4BFE-45C8-B796-0C0CAE24E335}"/>
              </a:ext>
            </a:extLst>
          </p:cNvPr>
          <p:cNvSpPr txBox="1"/>
          <p:nvPr/>
        </p:nvSpPr>
        <p:spPr>
          <a:xfrm>
            <a:off x="8107439" y="6922"/>
            <a:ext cx="2755638" cy="646331"/>
          </a:xfrm>
          <a:prstGeom prst="rect">
            <a:avLst/>
          </a:prstGeom>
          <a:noFill/>
        </p:spPr>
        <p:txBody>
          <a:bodyPr wrap="square" rtlCol="1">
            <a:spAutoFit/>
          </a:bodyPr>
          <a:lstStyle/>
          <a:p>
            <a:r>
              <a:rPr lang="he-IL" sz="3600" b="1" dirty="0"/>
              <a:t>על דֵּמוֹקְרַטְיָה</a:t>
            </a:r>
            <a:endParaRPr lang="en-US" sz="3600" dirty="0"/>
          </a:p>
        </p:txBody>
      </p:sp>
      <p:sp>
        <p:nvSpPr>
          <p:cNvPr id="12" name="מלבן 11">
            <a:extLst>
              <a:ext uri="{FF2B5EF4-FFF2-40B4-BE49-F238E27FC236}">
                <a16:creationId xmlns:a16="http://schemas.microsoft.com/office/drawing/2014/main" id="{FA8DF4B1-62C3-408E-B01C-CB7CCEF2BA13}"/>
              </a:ext>
            </a:extLst>
          </p:cNvPr>
          <p:cNvSpPr/>
          <p:nvPr/>
        </p:nvSpPr>
        <p:spPr>
          <a:xfrm>
            <a:off x="7520084" y="612716"/>
            <a:ext cx="3627378" cy="2816284"/>
          </a:xfrm>
          <a:prstGeom prst="rect">
            <a:avLst/>
          </a:prstGeom>
        </p:spPr>
        <p:txBody>
          <a:bodyPr wrap="square">
            <a:spAutoFit/>
          </a:bodyPr>
          <a:lstStyle/>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דֵּמוֹקְרַטְיָה - שלטון העם, שיטת ממשל שבה רצונם של האזרחים בא לידי ביטוי בדרך של הצבעה. לאזרחי מדינה דמוקרטית זכות חוקית להשפיע על המדיניות הציבורית במדינתם או בעירם.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דמוקרטיות של ימינו מעמידות במרכז גם את ההקפדה על שמירת זכויות אדם, כמו הזכות לחירות, חופש הביטוי, חופש ההתאגדות, זכות הקניין וחופש התנועה (מתוך ערך 'דמוקרטיה' ויקיפדיה).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5" name="Picture 2" descr="conceptual image of a person voting during elections - democracy stock pictures, royalty-free photos &amp; images">
            <a:extLst>
              <a:ext uri="{FF2B5EF4-FFF2-40B4-BE49-F238E27FC236}">
                <a16:creationId xmlns:a16="http://schemas.microsoft.com/office/drawing/2014/main" id="{D2623701-4AC7-4B36-B458-3D99CD3221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6326" y="240583"/>
            <a:ext cx="2796462" cy="303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45461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4B2FD9E1-A955-418F-9439-C15A9D3D91C4}"/>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67721" y="-23514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61A6A1F3-0B14-4E82-936B-6FC4EE02D200}"/>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pic>
        <p:nvPicPr>
          <p:cNvPr id="9" name="Picture 2">
            <a:extLst>
              <a:ext uri="{FF2B5EF4-FFF2-40B4-BE49-F238E27FC236}">
                <a16:creationId xmlns:a16="http://schemas.microsoft.com/office/drawing/2014/main" id="{CA3CF391-3893-4840-B30F-E335AD0C7FD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53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13</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60020" y="3633249"/>
            <a:ext cx="11880933" cy="2123658"/>
          </a:xfrm>
          <a:prstGeom prst="rect">
            <a:avLst/>
          </a:prstGeom>
          <a:noFill/>
        </p:spPr>
        <p:txBody>
          <a:bodyPr wrap="square">
            <a:spAutoFit/>
          </a:bodyPr>
          <a:lstStyle/>
          <a:p>
            <a:pPr lvl="0"/>
            <a:r>
              <a:rPr lang="he-IL" sz="6600" b="1" dirty="0"/>
              <a:t>כיצד את/ה נוטה להתייחס לקבוצות שמביעות עמדות שונות מעמדתך? </a:t>
            </a:r>
            <a:endParaRPr lang="en-US" sz="6600" b="1" dirty="0"/>
          </a:p>
        </p:txBody>
      </p:sp>
      <p:sp>
        <p:nvSpPr>
          <p:cNvPr id="13" name="TextBox 9">
            <a:extLst>
              <a:ext uri="{FF2B5EF4-FFF2-40B4-BE49-F238E27FC236}">
                <a16:creationId xmlns:a16="http://schemas.microsoft.com/office/drawing/2014/main" id="{A5DA6131-47D5-4F59-9B71-DA009C045093}"/>
              </a:ext>
            </a:extLst>
          </p:cNvPr>
          <p:cNvSpPr txBox="1"/>
          <p:nvPr/>
        </p:nvSpPr>
        <p:spPr>
          <a:xfrm>
            <a:off x="8107439" y="6922"/>
            <a:ext cx="2755638" cy="646331"/>
          </a:xfrm>
          <a:prstGeom prst="rect">
            <a:avLst/>
          </a:prstGeom>
          <a:noFill/>
        </p:spPr>
        <p:txBody>
          <a:bodyPr wrap="square" rtlCol="1">
            <a:spAutoFit/>
          </a:bodyPr>
          <a:lstStyle/>
          <a:p>
            <a:r>
              <a:rPr lang="he-IL" sz="3600" b="1" dirty="0"/>
              <a:t>על דֵּמוֹקְרַטְיָה</a:t>
            </a:r>
            <a:endParaRPr lang="en-US" sz="3600" dirty="0"/>
          </a:p>
        </p:txBody>
      </p:sp>
      <p:sp>
        <p:nvSpPr>
          <p:cNvPr id="14" name="מלבן 13">
            <a:extLst>
              <a:ext uri="{FF2B5EF4-FFF2-40B4-BE49-F238E27FC236}">
                <a16:creationId xmlns:a16="http://schemas.microsoft.com/office/drawing/2014/main" id="{09AAD52C-8D20-4831-8821-6A89B9C37CB3}"/>
              </a:ext>
            </a:extLst>
          </p:cNvPr>
          <p:cNvSpPr/>
          <p:nvPr/>
        </p:nvSpPr>
        <p:spPr>
          <a:xfrm>
            <a:off x="7520084" y="612716"/>
            <a:ext cx="3627378" cy="2816284"/>
          </a:xfrm>
          <a:prstGeom prst="rect">
            <a:avLst/>
          </a:prstGeom>
        </p:spPr>
        <p:txBody>
          <a:bodyPr wrap="square">
            <a:spAutoFit/>
          </a:bodyPr>
          <a:lstStyle/>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דֵּמוֹקְרַטְיָה - שלטון העם, שיטת ממשל שבה רצונם של האזרחים בא לידי ביטוי בדרך של הצבעה. לאזרחי מדינה דמוקרטית זכות חוקית להשפיע על המדיניות הציבורית במדינתם או בעירם.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דמוקרטיות של ימינו מעמידות במרכז גם את ההקפדה על שמירת זכויות אדם, כמו הזכות לחירות, חופש הביטוי, חופש ההתאגדות, זכות הקניין וחופש התנועה (מתוך ערך 'דמוקרטיה' ויקיפדיה).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5" name="Picture 2" descr="conceptual image of a person voting during elections - democracy stock pictures, royalty-free photos &amp; images">
            <a:extLst>
              <a:ext uri="{FF2B5EF4-FFF2-40B4-BE49-F238E27FC236}">
                <a16:creationId xmlns:a16="http://schemas.microsoft.com/office/drawing/2014/main" id="{58DAFEA3-E261-4A90-9257-9CC3ADEEF5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6326" y="240583"/>
            <a:ext cx="2796462" cy="303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0713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A5A90CCB-0A19-4282-B4F8-DEB84C03829C}"/>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3599B306-9C65-4C75-88A4-235314F63A0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pic>
        <p:nvPicPr>
          <p:cNvPr id="9" name="Picture 2">
            <a:extLst>
              <a:ext uri="{FF2B5EF4-FFF2-40B4-BE49-F238E27FC236}">
                <a16:creationId xmlns:a16="http://schemas.microsoft.com/office/drawing/2014/main" id="{1E911A5C-25CB-4B9D-BD9C-2B21CCA34EB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5" name="Shape">
            <a:hlinkClick r:id="rId5"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14</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28039" y="4096597"/>
            <a:ext cx="12808080" cy="2308324"/>
          </a:xfrm>
          <a:prstGeom prst="rect">
            <a:avLst/>
          </a:prstGeom>
          <a:noFill/>
        </p:spPr>
        <p:txBody>
          <a:bodyPr wrap="square">
            <a:spAutoFit/>
          </a:bodyPr>
          <a:lstStyle/>
          <a:p>
            <a:pPr lvl="0"/>
            <a:r>
              <a:rPr lang="he-IL" sz="7200" b="1" dirty="0"/>
              <a:t>מהי משמעות רצח רבין עבורנו, כחברה דמוקרטית?</a:t>
            </a:r>
            <a:endParaRPr lang="en-US" sz="7200" b="1" dirty="0"/>
          </a:p>
        </p:txBody>
      </p:sp>
      <p:sp>
        <p:nvSpPr>
          <p:cNvPr id="13" name="TextBox 9">
            <a:extLst>
              <a:ext uri="{FF2B5EF4-FFF2-40B4-BE49-F238E27FC236}">
                <a16:creationId xmlns:a16="http://schemas.microsoft.com/office/drawing/2014/main" id="{8442EEC0-958B-41C3-ADFE-DA3AE4CAED03}"/>
              </a:ext>
            </a:extLst>
          </p:cNvPr>
          <p:cNvSpPr txBox="1"/>
          <p:nvPr/>
        </p:nvSpPr>
        <p:spPr>
          <a:xfrm>
            <a:off x="8107439" y="6922"/>
            <a:ext cx="2755638" cy="646331"/>
          </a:xfrm>
          <a:prstGeom prst="rect">
            <a:avLst/>
          </a:prstGeom>
          <a:noFill/>
        </p:spPr>
        <p:txBody>
          <a:bodyPr wrap="square" rtlCol="1">
            <a:spAutoFit/>
          </a:bodyPr>
          <a:lstStyle/>
          <a:p>
            <a:r>
              <a:rPr lang="he-IL" sz="3600" b="1" dirty="0"/>
              <a:t>על דֵּמוֹקְרַטְיָה</a:t>
            </a:r>
            <a:endParaRPr lang="en-US" sz="3600" dirty="0"/>
          </a:p>
        </p:txBody>
      </p:sp>
      <p:sp>
        <p:nvSpPr>
          <p:cNvPr id="14" name="מלבן 13">
            <a:extLst>
              <a:ext uri="{FF2B5EF4-FFF2-40B4-BE49-F238E27FC236}">
                <a16:creationId xmlns:a16="http://schemas.microsoft.com/office/drawing/2014/main" id="{83EBCEAA-09EC-4087-AD2D-39A8CB61794C}"/>
              </a:ext>
            </a:extLst>
          </p:cNvPr>
          <p:cNvSpPr/>
          <p:nvPr/>
        </p:nvSpPr>
        <p:spPr>
          <a:xfrm>
            <a:off x="7520084" y="612716"/>
            <a:ext cx="3627378" cy="2816284"/>
          </a:xfrm>
          <a:prstGeom prst="rect">
            <a:avLst/>
          </a:prstGeom>
        </p:spPr>
        <p:txBody>
          <a:bodyPr wrap="square">
            <a:spAutoFit/>
          </a:bodyPr>
          <a:lstStyle/>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דֵּמוֹקְרַטְיָה - שלטון העם, שיטת ממשל שבה רצונם של האזרחים בא לידי ביטוי בדרך של הצבעה. לאזרחי מדינה דמוקרטית זכות חוקית להשפיע על המדיניות הציבורית במדינתם או בעירם.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דמוקרטיות של ימינו מעמידות במרכז גם את ההקפדה על שמירת זכויות אדם, כמו הזכות לחירות, חופש הביטוי, חופש ההתאגדות, זכות הקניין וחופש התנועה (מתוך ערך 'דמוקרטיה' ויקיפדיה).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5" name="Picture 2" descr="conceptual image of a person voting during elections - democracy stock pictures, royalty-free photos &amp; images">
            <a:extLst>
              <a:ext uri="{FF2B5EF4-FFF2-40B4-BE49-F238E27FC236}">
                <a16:creationId xmlns:a16="http://schemas.microsoft.com/office/drawing/2014/main" id="{31272B59-F4FE-41CD-BC79-7082A6ED1F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6326" y="240583"/>
            <a:ext cx="2796462" cy="303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2852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
            <a:extLst>
              <a:ext uri="{FF2B5EF4-FFF2-40B4-BE49-F238E27FC236}">
                <a16:creationId xmlns:a16="http://schemas.microsoft.com/office/drawing/2014/main" id="{DAD698C8-DA78-47E8-AFC3-6AC64D42B731}"/>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תמונה 11">
            <a:extLst>
              <a:ext uri="{FF2B5EF4-FFF2-40B4-BE49-F238E27FC236}">
                <a16:creationId xmlns:a16="http://schemas.microsoft.com/office/drawing/2014/main" id="{16CDCAE4-4F3D-44FD-B2A7-FB9137C6A16F}"/>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1007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15</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906780" y="4236277"/>
            <a:ext cx="10858811" cy="2554545"/>
          </a:xfrm>
          <a:prstGeom prst="rect">
            <a:avLst/>
          </a:prstGeom>
          <a:noFill/>
        </p:spPr>
        <p:txBody>
          <a:bodyPr wrap="square">
            <a:spAutoFit/>
          </a:bodyPr>
          <a:lstStyle/>
          <a:p>
            <a:pPr lvl="0"/>
            <a:r>
              <a:rPr lang="he-IL" sz="8000" b="1" dirty="0"/>
              <a:t>האם, לדעתך, רצח פוליטי נוסף אפשרי בישראל?</a:t>
            </a:r>
            <a:endParaRPr lang="en-US" sz="8000" b="1" dirty="0"/>
          </a:p>
        </p:txBody>
      </p:sp>
      <p:pic>
        <p:nvPicPr>
          <p:cNvPr id="14" name="Picture 2">
            <a:extLst>
              <a:ext uri="{FF2B5EF4-FFF2-40B4-BE49-F238E27FC236}">
                <a16:creationId xmlns:a16="http://schemas.microsoft.com/office/drawing/2014/main" id="{B6AF018D-25A2-4027-B42F-9F73C335400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9">
            <a:extLst>
              <a:ext uri="{FF2B5EF4-FFF2-40B4-BE49-F238E27FC236}">
                <a16:creationId xmlns:a16="http://schemas.microsoft.com/office/drawing/2014/main" id="{2D69648C-B5A2-4A70-8DEE-46DF93085DE8}"/>
              </a:ext>
            </a:extLst>
          </p:cNvPr>
          <p:cNvSpPr txBox="1"/>
          <p:nvPr/>
        </p:nvSpPr>
        <p:spPr>
          <a:xfrm>
            <a:off x="8107439" y="6922"/>
            <a:ext cx="2755638" cy="646331"/>
          </a:xfrm>
          <a:prstGeom prst="rect">
            <a:avLst/>
          </a:prstGeom>
          <a:noFill/>
        </p:spPr>
        <p:txBody>
          <a:bodyPr wrap="square" rtlCol="1">
            <a:spAutoFit/>
          </a:bodyPr>
          <a:lstStyle/>
          <a:p>
            <a:r>
              <a:rPr lang="he-IL" sz="3600" b="1" dirty="0"/>
              <a:t>על דֵּמוֹקְרַטְיָה</a:t>
            </a:r>
            <a:endParaRPr lang="en-US" sz="3600" dirty="0"/>
          </a:p>
        </p:txBody>
      </p:sp>
      <p:sp>
        <p:nvSpPr>
          <p:cNvPr id="15" name="מלבן 14">
            <a:extLst>
              <a:ext uri="{FF2B5EF4-FFF2-40B4-BE49-F238E27FC236}">
                <a16:creationId xmlns:a16="http://schemas.microsoft.com/office/drawing/2014/main" id="{C4F239C0-A244-4758-AAC2-72F6FA117284}"/>
              </a:ext>
            </a:extLst>
          </p:cNvPr>
          <p:cNvSpPr/>
          <p:nvPr/>
        </p:nvSpPr>
        <p:spPr>
          <a:xfrm>
            <a:off x="7520084" y="612716"/>
            <a:ext cx="3627378" cy="2816284"/>
          </a:xfrm>
          <a:prstGeom prst="rect">
            <a:avLst/>
          </a:prstGeom>
        </p:spPr>
        <p:txBody>
          <a:bodyPr wrap="square">
            <a:spAutoFit/>
          </a:bodyPr>
          <a:lstStyle/>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דֵּמוֹקְרַטְיָה - שלטון העם, שיטת ממשל שבה רצונם של האזרחים בא לידי ביטוי בדרך של הצבעה. לאזרחי מדינה דמוקרטית זכות חוקית להשפיע על המדיניות הציבורית במדינתם או בעירם.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דמוקרטיות של ימינו מעמידות במרכז גם את ההקפדה על שמירת זכויות אדם, כמו הזכות לחירות, חופש הביטוי, חופש ההתאגדות, זכות הקניין וחופש התנועה (מתוך ערך 'דמוקרטיה' ויקיפדיה).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8" name="Picture 2" descr="conceptual image of a person voting during elections - democracy stock pictures, royalty-free photos &amp; images">
            <a:extLst>
              <a:ext uri="{FF2B5EF4-FFF2-40B4-BE49-F238E27FC236}">
                <a16:creationId xmlns:a16="http://schemas.microsoft.com/office/drawing/2014/main" id="{BECDC321-56F3-4811-BCDE-1F2FA141D2C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6326" y="240583"/>
            <a:ext cx="2796462" cy="303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8403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DF9D55DD-065E-4F54-99B7-4DEA89E8D485}"/>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B5CA800F-5CE8-49BE-873C-D7F5404260A6}"/>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16</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333189" y="3837539"/>
            <a:ext cx="10858811" cy="2554545"/>
          </a:xfrm>
          <a:prstGeom prst="rect">
            <a:avLst/>
          </a:prstGeom>
          <a:noFill/>
        </p:spPr>
        <p:txBody>
          <a:bodyPr wrap="square">
            <a:spAutoFit/>
          </a:bodyPr>
          <a:lstStyle/>
          <a:p>
            <a:pPr lvl="0"/>
            <a:r>
              <a:rPr lang="he-IL" sz="8000" b="1" dirty="0"/>
              <a:t>כיצד לדעתך ניתן להגן על הדמוקרטיה?</a:t>
            </a:r>
            <a:endParaRPr lang="en-US" sz="8000" b="1" dirty="0"/>
          </a:p>
        </p:txBody>
      </p:sp>
      <p:sp>
        <p:nvSpPr>
          <p:cNvPr id="12" name="TextBox 9">
            <a:extLst>
              <a:ext uri="{FF2B5EF4-FFF2-40B4-BE49-F238E27FC236}">
                <a16:creationId xmlns:a16="http://schemas.microsoft.com/office/drawing/2014/main" id="{A53DD73B-E3D2-4ACE-9FF7-94C4E95144CC}"/>
              </a:ext>
            </a:extLst>
          </p:cNvPr>
          <p:cNvSpPr txBox="1"/>
          <p:nvPr/>
        </p:nvSpPr>
        <p:spPr>
          <a:xfrm>
            <a:off x="8107439" y="6922"/>
            <a:ext cx="2755638" cy="646331"/>
          </a:xfrm>
          <a:prstGeom prst="rect">
            <a:avLst/>
          </a:prstGeom>
          <a:noFill/>
        </p:spPr>
        <p:txBody>
          <a:bodyPr wrap="square" rtlCol="1">
            <a:spAutoFit/>
          </a:bodyPr>
          <a:lstStyle/>
          <a:p>
            <a:r>
              <a:rPr lang="he-IL" sz="3600" b="1" dirty="0"/>
              <a:t>על דֵּמוֹקְרַטְיָה</a:t>
            </a:r>
            <a:endParaRPr lang="en-US" sz="3600" dirty="0"/>
          </a:p>
        </p:txBody>
      </p:sp>
      <p:sp>
        <p:nvSpPr>
          <p:cNvPr id="14" name="מלבן 13">
            <a:extLst>
              <a:ext uri="{FF2B5EF4-FFF2-40B4-BE49-F238E27FC236}">
                <a16:creationId xmlns:a16="http://schemas.microsoft.com/office/drawing/2014/main" id="{173F33E3-ED77-413C-AEA3-467EA81174EB}"/>
              </a:ext>
            </a:extLst>
          </p:cNvPr>
          <p:cNvSpPr/>
          <p:nvPr/>
        </p:nvSpPr>
        <p:spPr>
          <a:xfrm>
            <a:off x="7520084" y="612716"/>
            <a:ext cx="4191856" cy="2552815"/>
          </a:xfrm>
          <a:prstGeom prst="rect">
            <a:avLst/>
          </a:prstGeom>
        </p:spPr>
        <p:txBody>
          <a:bodyPr wrap="square">
            <a:spAutoFit/>
          </a:bodyPr>
          <a:lstStyle/>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דֵּמוֹקְרַטְיָה - שלטון העם, שיטת ממשל שבה רצונם של האזרחים בא לידי ביטוי בדרך של הצבעה. לאזרחי מדינה דמוקרטית זכות חוקית להשפיע על המדיניות הציבורית במדינתם או בעירם.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דמוקרטיות של ימינו מעמידות במרכז גם את ההקפדה על שמירת זכויות אדם, כמו הזכות לחירות, חופש הביטוי, חופש ההתאגדות, זכות הקניין וחופש התנועה (מתוך ערך 'דמוקרטיה' ויקיפדיה).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5" name="Picture 2" descr="conceptual image of a person voting during elections - democracy stock pictures, royalty-free photos &amp; images">
            <a:extLst>
              <a:ext uri="{FF2B5EF4-FFF2-40B4-BE49-F238E27FC236}">
                <a16:creationId xmlns:a16="http://schemas.microsoft.com/office/drawing/2014/main" id="{2ABDB8FE-B30F-4052-AB29-7053DBDF54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6326" y="240583"/>
            <a:ext cx="2796462" cy="303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7161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A41BF1E3-7A00-425A-9CE0-3701675791E0}"/>
              </a:ext>
            </a:extLst>
          </p:cNvPr>
          <p:cNvPicPr>
            <a:picLocks noChangeAspect="1"/>
          </p:cNvPicPr>
          <p:nvPr/>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CB4AF0B6-6F55-4CBA-B5EA-99E81857B02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114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17</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495299" y="3575125"/>
            <a:ext cx="12475340" cy="2554545"/>
          </a:xfrm>
          <a:prstGeom prst="rect">
            <a:avLst/>
          </a:prstGeom>
          <a:noFill/>
        </p:spPr>
        <p:txBody>
          <a:bodyPr wrap="square">
            <a:spAutoFit/>
          </a:bodyPr>
          <a:lstStyle/>
          <a:p>
            <a:pPr lvl="0"/>
            <a:r>
              <a:rPr lang="he-IL" sz="8000" b="1" dirty="0"/>
              <a:t>האם לדעתך יכול להיות שהרוב טועה והמיעוט צודק?</a:t>
            </a:r>
            <a:endParaRPr lang="en-US" sz="8000" b="1" dirty="0"/>
          </a:p>
        </p:txBody>
      </p:sp>
      <p:pic>
        <p:nvPicPr>
          <p:cNvPr id="13" name="Picture 2">
            <a:extLst>
              <a:ext uri="{FF2B5EF4-FFF2-40B4-BE49-F238E27FC236}">
                <a16:creationId xmlns:a16="http://schemas.microsoft.com/office/drawing/2014/main" id="{D7E3D339-C535-4473-B509-B5DF43630AD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1353799" y="-2160975"/>
            <a:ext cx="838200" cy="590090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9">
            <a:extLst>
              <a:ext uri="{FF2B5EF4-FFF2-40B4-BE49-F238E27FC236}">
                <a16:creationId xmlns:a16="http://schemas.microsoft.com/office/drawing/2014/main" id="{F32CA73C-4779-46F7-A90C-FEFC330FE0E0}"/>
              </a:ext>
            </a:extLst>
          </p:cNvPr>
          <p:cNvSpPr txBox="1"/>
          <p:nvPr/>
        </p:nvSpPr>
        <p:spPr>
          <a:xfrm>
            <a:off x="8107439" y="6922"/>
            <a:ext cx="2755638" cy="646331"/>
          </a:xfrm>
          <a:prstGeom prst="rect">
            <a:avLst/>
          </a:prstGeom>
          <a:noFill/>
        </p:spPr>
        <p:txBody>
          <a:bodyPr wrap="square" rtlCol="1">
            <a:spAutoFit/>
          </a:bodyPr>
          <a:lstStyle/>
          <a:p>
            <a:r>
              <a:rPr lang="he-IL" sz="3600" b="1" dirty="0"/>
              <a:t>על דֵּמוֹקְרַטְיָה</a:t>
            </a:r>
            <a:endParaRPr lang="en-US" sz="3600" dirty="0"/>
          </a:p>
        </p:txBody>
      </p:sp>
      <p:sp>
        <p:nvSpPr>
          <p:cNvPr id="16" name="מלבן 15">
            <a:extLst>
              <a:ext uri="{FF2B5EF4-FFF2-40B4-BE49-F238E27FC236}">
                <a16:creationId xmlns:a16="http://schemas.microsoft.com/office/drawing/2014/main" id="{9EBC474F-C512-43BD-8FDB-06DA1C851D96}"/>
              </a:ext>
            </a:extLst>
          </p:cNvPr>
          <p:cNvSpPr/>
          <p:nvPr/>
        </p:nvSpPr>
        <p:spPr>
          <a:xfrm>
            <a:off x="7520084" y="612716"/>
            <a:ext cx="3627378" cy="2816284"/>
          </a:xfrm>
          <a:prstGeom prst="rect">
            <a:avLst/>
          </a:prstGeom>
        </p:spPr>
        <p:txBody>
          <a:bodyPr wrap="square">
            <a:spAutoFit/>
          </a:bodyPr>
          <a:lstStyle/>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דֵּמוֹקְרַטְיָה - שלטון העם, שיטת ממשל שבה רצונם של האזרחים בא לידי ביטוי בדרך של הצבעה. לאזרחי מדינה דמוקרטית זכות חוקית להשפיע על המדיניות הציבורית במדינתם או בעירם.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sz="1600" dirty="0">
                <a:solidFill>
                  <a:srgbClr val="202122"/>
                </a:solidFill>
                <a:latin typeface="Calibri" panose="020F0502020204030204" pitchFamily="34" charset="0"/>
                <a:ea typeface="Calibri" panose="020F0502020204030204" pitchFamily="34" charset="0"/>
              </a:rPr>
              <a:t>דמוקרטיות של ימינו מעמידות במרכז גם את ההקפדה על שמירת זכויות אדם, כמו הזכות לחירות, חופש הביטוי, חופש ההתאגדות, זכות הקניין וחופש התנועה (מתוך ערך 'דמוקרטיה' ויקיפדיה).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7" name="Picture 2" descr="conceptual image of a person voting during elections - democracy stock pictures, royalty-free photos &amp; images">
            <a:extLst>
              <a:ext uri="{FF2B5EF4-FFF2-40B4-BE49-F238E27FC236}">
                <a16:creationId xmlns:a16="http://schemas.microsoft.com/office/drawing/2014/main" id="{DB0488F2-DCE3-4389-B600-72B5A9A8B2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6326" y="240583"/>
            <a:ext cx="2796462" cy="303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652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
            <a:hlinkClick r:id="rId2"/>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67857" y="192370"/>
            <a:ext cx="1161258" cy="771218"/>
          </a:xfrm>
          <a:prstGeom prst="rect">
            <a:avLst/>
          </a:prstGeom>
        </p:spPr>
      </p:pic>
      <p:sp>
        <p:nvSpPr>
          <p:cNvPr id="81" name="Shape">
            <a:extLst>
              <a:ext uri="{FF2B5EF4-FFF2-40B4-BE49-F238E27FC236}">
                <a16:creationId xmlns:a16="http://schemas.microsoft.com/office/drawing/2014/main" id="{DAA4052C-B925-42D8-AA01-1C24E296E16A}"/>
              </a:ext>
            </a:extLst>
          </p:cNvPr>
          <p:cNvSpPr/>
          <p:nvPr/>
        </p:nvSpPr>
        <p:spPr>
          <a:xfrm>
            <a:off x="11125245" y="223219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4" action="ppaction://hlinksldjump">
                  <a:extLst>
                    <a:ext uri="{A12FA001-AC4F-418D-AE19-62706E023703}">
                      <ahyp:hlinkClr xmlns:ahyp="http://schemas.microsoft.com/office/drawing/2018/hyperlinkcolor" val="tx"/>
                    </a:ext>
                  </a:extLst>
                </a:hlinkClick>
              </a:rPr>
              <a:t>01</a:t>
            </a:r>
            <a:endParaRPr sz="2800" b="1" dirty="0">
              <a:solidFill>
                <a:schemeClr val="bg1"/>
              </a:solidFill>
            </a:endParaRPr>
          </a:p>
        </p:txBody>
      </p:sp>
      <p:sp>
        <p:nvSpPr>
          <p:cNvPr id="82" name="Shape">
            <a:extLst>
              <a:ext uri="{FF2B5EF4-FFF2-40B4-BE49-F238E27FC236}">
                <a16:creationId xmlns:a16="http://schemas.microsoft.com/office/drawing/2014/main" id="{DAA4052C-B925-42D8-AA01-1C24E296E16A}"/>
              </a:ext>
            </a:extLst>
          </p:cNvPr>
          <p:cNvSpPr/>
          <p:nvPr/>
        </p:nvSpPr>
        <p:spPr>
          <a:xfrm>
            <a:off x="11090870" y="306150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5" action="ppaction://hlinksldjump">
                  <a:extLst>
                    <a:ext uri="{A12FA001-AC4F-418D-AE19-62706E023703}">
                      <ahyp:hlinkClr xmlns:ahyp="http://schemas.microsoft.com/office/drawing/2018/hyperlinkcolor" val="tx"/>
                    </a:ext>
                  </a:extLst>
                </a:hlinkClick>
              </a:rPr>
              <a:t>02</a:t>
            </a:r>
            <a:endParaRPr sz="2800" b="1" dirty="0">
              <a:solidFill>
                <a:schemeClr val="bg1"/>
              </a:solidFill>
            </a:endParaRPr>
          </a:p>
        </p:txBody>
      </p:sp>
      <p:sp>
        <p:nvSpPr>
          <p:cNvPr id="83" name="Shape">
            <a:extLst>
              <a:ext uri="{FF2B5EF4-FFF2-40B4-BE49-F238E27FC236}">
                <a16:creationId xmlns:a16="http://schemas.microsoft.com/office/drawing/2014/main" id="{DAA4052C-B925-42D8-AA01-1C24E296E16A}"/>
              </a:ext>
            </a:extLst>
          </p:cNvPr>
          <p:cNvSpPr/>
          <p:nvPr/>
        </p:nvSpPr>
        <p:spPr>
          <a:xfrm>
            <a:off x="11136659" y="389776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6" action="ppaction://hlinksldjump">
                  <a:extLst>
                    <a:ext uri="{A12FA001-AC4F-418D-AE19-62706E023703}">
                      <ahyp:hlinkClr xmlns:ahyp="http://schemas.microsoft.com/office/drawing/2018/hyperlinkcolor" val="tx"/>
                    </a:ext>
                  </a:extLst>
                </a:hlinkClick>
              </a:rPr>
              <a:t>03</a:t>
            </a:r>
            <a:endParaRPr sz="2800" b="1" dirty="0">
              <a:solidFill>
                <a:schemeClr val="bg1"/>
              </a:solidFill>
            </a:endParaRPr>
          </a:p>
        </p:txBody>
      </p:sp>
      <p:sp>
        <p:nvSpPr>
          <p:cNvPr id="84" name="Shape">
            <a:extLst>
              <a:ext uri="{FF2B5EF4-FFF2-40B4-BE49-F238E27FC236}">
                <a16:creationId xmlns:a16="http://schemas.microsoft.com/office/drawing/2014/main" id="{DAA4052C-B925-42D8-AA01-1C24E296E16A}"/>
              </a:ext>
            </a:extLst>
          </p:cNvPr>
          <p:cNvSpPr/>
          <p:nvPr/>
        </p:nvSpPr>
        <p:spPr>
          <a:xfrm>
            <a:off x="11136660" y="4757437"/>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7" action="ppaction://hlinksldjump">
                  <a:extLst>
                    <a:ext uri="{A12FA001-AC4F-418D-AE19-62706E023703}">
                      <ahyp:hlinkClr xmlns:ahyp="http://schemas.microsoft.com/office/drawing/2018/hyperlinkcolor" val="tx"/>
                    </a:ext>
                  </a:extLst>
                </a:hlinkClick>
              </a:rPr>
              <a:t>04</a:t>
            </a:r>
            <a:endParaRPr sz="2800" b="1" dirty="0">
              <a:solidFill>
                <a:schemeClr val="bg1"/>
              </a:solidFill>
            </a:endParaRPr>
          </a:p>
        </p:txBody>
      </p:sp>
      <p:sp>
        <p:nvSpPr>
          <p:cNvPr id="85" name="Shape">
            <a:extLst>
              <a:ext uri="{FF2B5EF4-FFF2-40B4-BE49-F238E27FC236}">
                <a16:creationId xmlns:a16="http://schemas.microsoft.com/office/drawing/2014/main" id="{DAA4052C-B925-42D8-AA01-1C24E296E16A}"/>
              </a:ext>
            </a:extLst>
          </p:cNvPr>
          <p:cNvSpPr/>
          <p:nvPr/>
        </p:nvSpPr>
        <p:spPr>
          <a:xfrm>
            <a:off x="11107122" y="5657983"/>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8" action="ppaction://hlinksldjump">
                  <a:extLst>
                    <a:ext uri="{A12FA001-AC4F-418D-AE19-62706E023703}">
                      <ahyp:hlinkClr xmlns:ahyp="http://schemas.microsoft.com/office/drawing/2018/hyperlinkcolor" val="tx"/>
                    </a:ext>
                  </a:extLst>
                </a:hlinkClick>
              </a:rPr>
              <a:t>05</a:t>
            </a:r>
            <a:endParaRPr sz="2800" b="1" dirty="0">
              <a:solidFill>
                <a:schemeClr val="bg1"/>
              </a:solidFill>
            </a:endParaRPr>
          </a:p>
        </p:txBody>
      </p:sp>
      <p:sp>
        <p:nvSpPr>
          <p:cNvPr id="90" name="Shape">
            <a:extLst>
              <a:ext uri="{FF2B5EF4-FFF2-40B4-BE49-F238E27FC236}">
                <a16:creationId xmlns:a16="http://schemas.microsoft.com/office/drawing/2014/main" id="{DAA4052C-B925-42D8-AA01-1C24E296E16A}"/>
              </a:ext>
            </a:extLst>
          </p:cNvPr>
          <p:cNvSpPr/>
          <p:nvPr/>
        </p:nvSpPr>
        <p:spPr>
          <a:xfrm>
            <a:off x="10211472" y="562948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9" action="ppaction://hlinksldjump"/>
              </a:rPr>
              <a:t>10</a:t>
            </a:r>
            <a:endParaRPr sz="2800" b="1" dirty="0">
              <a:solidFill>
                <a:schemeClr val="bg1"/>
              </a:solidFill>
            </a:endParaRPr>
          </a:p>
        </p:txBody>
      </p:sp>
      <p:sp>
        <p:nvSpPr>
          <p:cNvPr id="91" name="Shape">
            <a:hlinkClick r:id="rId10" action="ppaction://hlinksldjump"/>
            <a:extLst>
              <a:ext uri="{FF2B5EF4-FFF2-40B4-BE49-F238E27FC236}">
                <a16:creationId xmlns:a16="http://schemas.microsoft.com/office/drawing/2014/main" id="{DAA4052C-B925-42D8-AA01-1C24E296E16A}"/>
              </a:ext>
            </a:extLst>
          </p:cNvPr>
          <p:cNvSpPr/>
          <p:nvPr/>
        </p:nvSpPr>
        <p:spPr>
          <a:xfrm>
            <a:off x="8789196" y="228061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0" action="ppaction://hlinksldjump"/>
              </a:rPr>
              <a:t>11</a:t>
            </a:r>
            <a:endParaRPr sz="2800" b="1" dirty="0">
              <a:solidFill>
                <a:schemeClr val="bg1"/>
              </a:solidFill>
            </a:endParaRPr>
          </a:p>
        </p:txBody>
      </p:sp>
      <p:sp>
        <p:nvSpPr>
          <p:cNvPr id="92" name="Shape">
            <a:extLst>
              <a:ext uri="{FF2B5EF4-FFF2-40B4-BE49-F238E27FC236}">
                <a16:creationId xmlns:a16="http://schemas.microsoft.com/office/drawing/2014/main" id="{DAA4052C-B925-42D8-AA01-1C24E296E16A}"/>
              </a:ext>
            </a:extLst>
          </p:cNvPr>
          <p:cNvSpPr/>
          <p:nvPr/>
        </p:nvSpPr>
        <p:spPr>
          <a:xfrm>
            <a:off x="8811801" y="3117013"/>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1" action="ppaction://hlinksldjump"/>
              </a:rPr>
              <a:t>12</a:t>
            </a:r>
            <a:endParaRPr sz="2800" b="1" dirty="0">
              <a:solidFill>
                <a:schemeClr val="bg1"/>
              </a:solidFill>
            </a:endParaRPr>
          </a:p>
        </p:txBody>
      </p:sp>
      <p:sp>
        <p:nvSpPr>
          <p:cNvPr id="93" name="Shape">
            <a:extLst>
              <a:ext uri="{FF2B5EF4-FFF2-40B4-BE49-F238E27FC236}">
                <a16:creationId xmlns:a16="http://schemas.microsoft.com/office/drawing/2014/main" id="{DAA4052C-B925-42D8-AA01-1C24E296E16A}"/>
              </a:ext>
            </a:extLst>
          </p:cNvPr>
          <p:cNvSpPr/>
          <p:nvPr/>
        </p:nvSpPr>
        <p:spPr>
          <a:xfrm>
            <a:off x="7909799" y="228061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2" action="ppaction://hlinksldjump"/>
              </a:rPr>
              <a:t>13</a:t>
            </a:r>
            <a:endParaRPr sz="2800" b="1" dirty="0">
              <a:solidFill>
                <a:schemeClr val="bg1"/>
              </a:solidFill>
            </a:endParaRPr>
          </a:p>
        </p:txBody>
      </p:sp>
      <p:sp>
        <p:nvSpPr>
          <p:cNvPr id="94" name="Shape">
            <a:extLst>
              <a:ext uri="{FF2B5EF4-FFF2-40B4-BE49-F238E27FC236}">
                <a16:creationId xmlns:a16="http://schemas.microsoft.com/office/drawing/2014/main" id="{DAA4052C-B925-42D8-AA01-1C24E296E16A}"/>
              </a:ext>
            </a:extLst>
          </p:cNvPr>
          <p:cNvSpPr/>
          <p:nvPr/>
        </p:nvSpPr>
        <p:spPr>
          <a:xfrm>
            <a:off x="7881414" y="3088705"/>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3" action="ppaction://hlinksldjump"/>
              </a:rPr>
              <a:t>14</a:t>
            </a:r>
            <a:endParaRPr sz="2800" b="1" dirty="0">
              <a:solidFill>
                <a:schemeClr val="bg1"/>
              </a:solidFill>
            </a:endParaRPr>
          </a:p>
        </p:txBody>
      </p:sp>
      <p:sp>
        <p:nvSpPr>
          <p:cNvPr id="95" name="Shape">
            <a:extLst>
              <a:ext uri="{FF2B5EF4-FFF2-40B4-BE49-F238E27FC236}">
                <a16:creationId xmlns:a16="http://schemas.microsoft.com/office/drawing/2014/main" id="{DAA4052C-B925-42D8-AA01-1C24E296E16A}"/>
              </a:ext>
            </a:extLst>
          </p:cNvPr>
          <p:cNvSpPr/>
          <p:nvPr/>
        </p:nvSpPr>
        <p:spPr>
          <a:xfrm>
            <a:off x="7909799" y="400097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4" action="ppaction://hlinksldjump"/>
              </a:rPr>
              <a:t>15</a:t>
            </a:r>
            <a:endParaRPr sz="2800" b="1" dirty="0">
              <a:solidFill>
                <a:schemeClr val="bg1"/>
              </a:solidFill>
            </a:endParaRPr>
          </a:p>
        </p:txBody>
      </p:sp>
      <p:sp>
        <p:nvSpPr>
          <p:cNvPr id="96" name="Shape">
            <a:extLst>
              <a:ext uri="{FF2B5EF4-FFF2-40B4-BE49-F238E27FC236}">
                <a16:creationId xmlns:a16="http://schemas.microsoft.com/office/drawing/2014/main" id="{DAA4052C-B925-42D8-AA01-1C24E296E16A}"/>
              </a:ext>
            </a:extLst>
          </p:cNvPr>
          <p:cNvSpPr/>
          <p:nvPr/>
        </p:nvSpPr>
        <p:spPr>
          <a:xfrm>
            <a:off x="8837769" y="409113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5" action="ppaction://hlinksldjump"/>
              </a:rPr>
              <a:t>16</a:t>
            </a:r>
            <a:endParaRPr sz="2800" b="1" dirty="0">
              <a:solidFill>
                <a:schemeClr val="bg1"/>
              </a:solidFill>
            </a:endParaRPr>
          </a:p>
        </p:txBody>
      </p:sp>
      <p:sp>
        <p:nvSpPr>
          <p:cNvPr id="97" name="Shape">
            <a:extLst>
              <a:ext uri="{FF2B5EF4-FFF2-40B4-BE49-F238E27FC236}">
                <a16:creationId xmlns:a16="http://schemas.microsoft.com/office/drawing/2014/main" id="{DAA4052C-B925-42D8-AA01-1C24E296E16A}"/>
              </a:ext>
            </a:extLst>
          </p:cNvPr>
          <p:cNvSpPr/>
          <p:nvPr/>
        </p:nvSpPr>
        <p:spPr>
          <a:xfrm>
            <a:off x="8812213" y="4927945"/>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6" action="ppaction://hlinksldjump"/>
              </a:rPr>
              <a:t>17</a:t>
            </a:r>
            <a:endParaRPr sz="2800" b="1" dirty="0">
              <a:solidFill>
                <a:schemeClr val="bg1"/>
              </a:solidFill>
            </a:endParaRPr>
          </a:p>
        </p:txBody>
      </p:sp>
      <p:sp>
        <p:nvSpPr>
          <p:cNvPr id="98" name="Shape">
            <a:extLst>
              <a:ext uri="{FF2B5EF4-FFF2-40B4-BE49-F238E27FC236}">
                <a16:creationId xmlns:a16="http://schemas.microsoft.com/office/drawing/2014/main" id="{DAA4052C-B925-42D8-AA01-1C24E296E16A}"/>
              </a:ext>
            </a:extLst>
          </p:cNvPr>
          <p:cNvSpPr/>
          <p:nvPr/>
        </p:nvSpPr>
        <p:spPr>
          <a:xfrm>
            <a:off x="6592061" y="228061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7" action="ppaction://hlinksldjump"/>
              </a:rPr>
              <a:t>18</a:t>
            </a:r>
            <a:endParaRPr sz="2800" b="1" dirty="0">
              <a:solidFill>
                <a:schemeClr val="bg1"/>
              </a:solidFill>
            </a:endParaRPr>
          </a:p>
        </p:txBody>
      </p:sp>
      <p:sp>
        <p:nvSpPr>
          <p:cNvPr id="107" name="TextBox 106"/>
          <p:cNvSpPr txBox="1"/>
          <p:nvPr/>
        </p:nvSpPr>
        <p:spPr>
          <a:xfrm>
            <a:off x="1605262" y="142573"/>
            <a:ext cx="8204490" cy="646331"/>
          </a:xfrm>
          <a:prstGeom prst="rect">
            <a:avLst/>
          </a:prstGeom>
          <a:noFill/>
        </p:spPr>
        <p:txBody>
          <a:bodyPr wrap="none" rtlCol="1">
            <a:spAutoFit/>
          </a:bodyPr>
          <a:lstStyle/>
          <a:p>
            <a:pPr algn="ctr"/>
            <a:r>
              <a:rPr lang="he-IL" sz="3600" b="1" dirty="0">
                <a:solidFill>
                  <a:srgbClr val="C43430"/>
                </a:solidFill>
              </a:rPr>
              <a:t>סליחה על השאלה - יום הזיכרון ליצחק רבין </a:t>
            </a:r>
          </a:p>
        </p:txBody>
      </p:sp>
      <p:pic>
        <p:nvPicPr>
          <p:cNvPr id="56" name="תמונה 55">
            <a:extLst>
              <a:ext uri="{FF2B5EF4-FFF2-40B4-BE49-F238E27FC236}">
                <a16:creationId xmlns:a16="http://schemas.microsoft.com/office/drawing/2014/main" id="{0F283C36-553A-4837-AAFC-B26D9205C259}"/>
              </a:ext>
            </a:extLst>
          </p:cNvPr>
          <p:cNvPicPr/>
          <p:nvPr/>
        </p:nvPicPr>
        <p:blipFill rotWithShape="1">
          <a:blip r:embed="rId18" cstate="print">
            <a:duotone>
              <a:schemeClr val="accent6">
                <a:shade val="45000"/>
                <a:satMod val="135000"/>
              </a:schemeClr>
              <a:prstClr val="white"/>
            </a:duotone>
            <a:extLst>
              <a:ext uri="{28A0092B-C50C-407E-A947-70E740481C1C}">
                <a14:useLocalDpi xmlns:a14="http://schemas.microsoft.com/office/drawing/2010/main" val="0"/>
              </a:ext>
            </a:extLst>
          </a:blip>
          <a:srcRect l="12306" t="7423" r="6866" b="4897"/>
          <a:stretch/>
        </p:blipFill>
        <p:spPr bwMode="auto">
          <a:xfrm>
            <a:off x="343801" y="1605368"/>
            <a:ext cx="1925774" cy="1568508"/>
          </a:xfrm>
          <a:prstGeom prst="rect">
            <a:avLst/>
          </a:prstGeom>
          <a:noFill/>
          <a:ln>
            <a:noFill/>
          </a:ln>
          <a:extLst>
            <a:ext uri="{53640926-AAD7-44D8-BBD7-CCE9431645EC}">
              <a14:shadowObscured xmlns:a14="http://schemas.microsoft.com/office/drawing/2010/main"/>
            </a:ext>
          </a:extLst>
        </p:spPr>
      </p:pic>
      <p:sp>
        <p:nvSpPr>
          <p:cNvPr id="58" name="Shape">
            <a:extLst>
              <a:ext uri="{FF2B5EF4-FFF2-40B4-BE49-F238E27FC236}">
                <a16:creationId xmlns:a16="http://schemas.microsoft.com/office/drawing/2014/main" id="{05F5ED1D-DCA4-41E1-AF78-9417F896F56F}"/>
              </a:ext>
            </a:extLst>
          </p:cNvPr>
          <p:cNvSpPr/>
          <p:nvPr/>
        </p:nvSpPr>
        <p:spPr>
          <a:xfrm>
            <a:off x="10268358" y="2248295"/>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19" action="ppaction://hlinksldjump">
                  <a:extLst>
                    <a:ext uri="{A12FA001-AC4F-418D-AE19-62706E023703}">
                      <ahyp:hlinkClr xmlns:ahyp="http://schemas.microsoft.com/office/drawing/2018/hyperlinkcolor" val="tx"/>
                    </a:ext>
                  </a:extLst>
                </a:hlinkClick>
              </a:rPr>
              <a:t>06</a:t>
            </a:r>
            <a:endParaRPr sz="2800" b="1" dirty="0">
              <a:solidFill>
                <a:schemeClr val="bg1"/>
              </a:solidFill>
            </a:endParaRPr>
          </a:p>
        </p:txBody>
      </p:sp>
      <p:sp>
        <p:nvSpPr>
          <p:cNvPr id="59" name="Shape">
            <a:extLst>
              <a:ext uri="{FF2B5EF4-FFF2-40B4-BE49-F238E27FC236}">
                <a16:creationId xmlns:a16="http://schemas.microsoft.com/office/drawing/2014/main" id="{4EF044B0-2697-44BA-9A06-F6E219A74DD1}"/>
              </a:ext>
            </a:extLst>
          </p:cNvPr>
          <p:cNvSpPr/>
          <p:nvPr/>
        </p:nvSpPr>
        <p:spPr>
          <a:xfrm>
            <a:off x="10211473" y="3101385"/>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0" action="ppaction://hlinksldjump">
                  <a:extLst>
                    <a:ext uri="{A12FA001-AC4F-418D-AE19-62706E023703}">
                      <ahyp:hlinkClr xmlns:ahyp="http://schemas.microsoft.com/office/drawing/2018/hyperlinkcolor" val="tx"/>
                    </a:ext>
                  </a:extLst>
                </a:hlinkClick>
              </a:rPr>
              <a:t>07</a:t>
            </a:r>
            <a:endParaRPr sz="2800" b="1" dirty="0">
              <a:solidFill>
                <a:schemeClr val="bg1"/>
              </a:solidFill>
            </a:endParaRPr>
          </a:p>
        </p:txBody>
      </p:sp>
      <p:sp>
        <p:nvSpPr>
          <p:cNvPr id="61" name="Shape">
            <a:extLst>
              <a:ext uri="{FF2B5EF4-FFF2-40B4-BE49-F238E27FC236}">
                <a16:creationId xmlns:a16="http://schemas.microsoft.com/office/drawing/2014/main" id="{15037425-5178-4EB9-A2AC-0B777D39910F}"/>
              </a:ext>
            </a:extLst>
          </p:cNvPr>
          <p:cNvSpPr/>
          <p:nvPr/>
        </p:nvSpPr>
        <p:spPr>
          <a:xfrm>
            <a:off x="10238521" y="3909471"/>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1" action="ppaction://hlinksldjump">
                  <a:extLst>
                    <a:ext uri="{A12FA001-AC4F-418D-AE19-62706E023703}">
                      <ahyp:hlinkClr xmlns:ahyp="http://schemas.microsoft.com/office/drawing/2018/hyperlinkcolor" val="tx"/>
                    </a:ext>
                  </a:extLst>
                </a:hlinkClick>
              </a:rPr>
              <a:t>08</a:t>
            </a:r>
            <a:endParaRPr sz="2800" b="1" dirty="0">
              <a:solidFill>
                <a:schemeClr val="bg1"/>
              </a:solidFill>
            </a:endParaRPr>
          </a:p>
        </p:txBody>
      </p:sp>
      <p:sp>
        <p:nvSpPr>
          <p:cNvPr id="62" name="Shape">
            <a:extLst>
              <a:ext uri="{FF2B5EF4-FFF2-40B4-BE49-F238E27FC236}">
                <a16:creationId xmlns:a16="http://schemas.microsoft.com/office/drawing/2014/main" id="{CC3CFFA5-03BA-46D4-8ADF-5AE256E12D48}"/>
              </a:ext>
            </a:extLst>
          </p:cNvPr>
          <p:cNvSpPr/>
          <p:nvPr/>
        </p:nvSpPr>
        <p:spPr>
          <a:xfrm>
            <a:off x="10248640" y="474571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FF3399"/>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bg1"/>
                </a:solidFill>
                <a:hlinkClick r:id="rId22" action="ppaction://hlinksldjump">
                  <a:extLst>
                    <a:ext uri="{A12FA001-AC4F-418D-AE19-62706E023703}">
                      <ahyp:hlinkClr xmlns:ahyp="http://schemas.microsoft.com/office/drawing/2018/hyperlinkcolor" val="tx"/>
                    </a:ext>
                  </a:extLst>
                </a:hlinkClick>
              </a:rPr>
              <a:t>09</a:t>
            </a:r>
            <a:endParaRPr sz="2800" b="1" dirty="0">
              <a:solidFill>
                <a:schemeClr val="bg1"/>
              </a:solidFill>
            </a:endParaRPr>
          </a:p>
        </p:txBody>
      </p:sp>
      <p:sp>
        <p:nvSpPr>
          <p:cNvPr id="3" name="TextBox 2">
            <a:extLst>
              <a:ext uri="{FF2B5EF4-FFF2-40B4-BE49-F238E27FC236}">
                <a16:creationId xmlns:a16="http://schemas.microsoft.com/office/drawing/2014/main" id="{6725D4A8-5668-4A37-BFCF-D3BAF0CE756F}"/>
              </a:ext>
            </a:extLst>
          </p:cNvPr>
          <p:cNvSpPr txBox="1"/>
          <p:nvPr/>
        </p:nvSpPr>
        <p:spPr>
          <a:xfrm>
            <a:off x="3581332" y="992472"/>
            <a:ext cx="5771694" cy="523220"/>
          </a:xfrm>
          <a:prstGeom prst="rect">
            <a:avLst/>
          </a:prstGeom>
          <a:noFill/>
        </p:spPr>
        <p:txBody>
          <a:bodyPr wrap="square" rtlCol="1">
            <a:spAutoFit/>
          </a:bodyPr>
          <a:lstStyle/>
          <a:p>
            <a:r>
              <a:rPr lang="he-IL" sz="2800" b="1" dirty="0"/>
              <a:t>בחרו נושא ומספר וענו על השאלה</a:t>
            </a:r>
          </a:p>
        </p:txBody>
      </p:sp>
      <p:sp>
        <p:nvSpPr>
          <p:cNvPr id="29" name="TextBox 28">
            <a:extLst>
              <a:ext uri="{FF2B5EF4-FFF2-40B4-BE49-F238E27FC236}">
                <a16:creationId xmlns:a16="http://schemas.microsoft.com/office/drawing/2014/main" id="{BB354A5F-48B7-4928-A906-231F9A5E617A}"/>
              </a:ext>
            </a:extLst>
          </p:cNvPr>
          <p:cNvSpPr txBox="1"/>
          <p:nvPr/>
        </p:nvSpPr>
        <p:spPr>
          <a:xfrm>
            <a:off x="10251102" y="1637446"/>
            <a:ext cx="1530251" cy="400110"/>
          </a:xfrm>
          <a:prstGeom prst="rect">
            <a:avLst/>
          </a:prstGeom>
          <a:solidFill>
            <a:srgbClr val="FF3399"/>
          </a:solidFill>
        </p:spPr>
        <p:txBody>
          <a:bodyPr wrap="square" rtlCol="1">
            <a:spAutoFit/>
          </a:bodyPr>
          <a:lstStyle/>
          <a:p>
            <a:pPr algn="ctr"/>
            <a:r>
              <a:rPr lang="he-IL" sz="2000" b="1" dirty="0"/>
              <a:t>זיכרון</a:t>
            </a:r>
          </a:p>
        </p:txBody>
      </p:sp>
      <p:sp>
        <p:nvSpPr>
          <p:cNvPr id="30" name="TextBox 29">
            <a:extLst>
              <a:ext uri="{FF2B5EF4-FFF2-40B4-BE49-F238E27FC236}">
                <a16:creationId xmlns:a16="http://schemas.microsoft.com/office/drawing/2014/main" id="{7C32D749-3156-4D97-88E8-6BCC7A67F98B}"/>
              </a:ext>
            </a:extLst>
          </p:cNvPr>
          <p:cNvSpPr txBox="1"/>
          <p:nvPr/>
        </p:nvSpPr>
        <p:spPr>
          <a:xfrm>
            <a:off x="7927775" y="1655259"/>
            <a:ext cx="1530251" cy="400110"/>
          </a:xfrm>
          <a:prstGeom prst="rect">
            <a:avLst/>
          </a:prstGeom>
          <a:solidFill>
            <a:schemeClr val="accent1">
              <a:lumMod val="60000"/>
              <a:lumOff val="40000"/>
            </a:schemeClr>
          </a:solidFill>
        </p:spPr>
        <p:txBody>
          <a:bodyPr wrap="square" rtlCol="1">
            <a:spAutoFit/>
          </a:bodyPr>
          <a:lstStyle/>
          <a:p>
            <a:pPr algn="ctr"/>
            <a:r>
              <a:rPr lang="en-US" sz="2000" b="1" dirty="0"/>
              <a:t> </a:t>
            </a:r>
            <a:r>
              <a:rPr lang="he-IL" sz="2000" b="1" dirty="0"/>
              <a:t>דֵּמוֹקְרַטְיָה</a:t>
            </a:r>
          </a:p>
        </p:txBody>
      </p:sp>
      <p:sp>
        <p:nvSpPr>
          <p:cNvPr id="31" name="TextBox 30">
            <a:extLst>
              <a:ext uri="{FF2B5EF4-FFF2-40B4-BE49-F238E27FC236}">
                <a16:creationId xmlns:a16="http://schemas.microsoft.com/office/drawing/2014/main" id="{80B5DFE7-1671-4889-8175-C5C524CFD1F6}"/>
              </a:ext>
            </a:extLst>
          </p:cNvPr>
          <p:cNvSpPr txBox="1"/>
          <p:nvPr/>
        </p:nvSpPr>
        <p:spPr>
          <a:xfrm>
            <a:off x="5819057" y="1684229"/>
            <a:ext cx="1530251" cy="400110"/>
          </a:xfrm>
          <a:prstGeom prst="rect">
            <a:avLst/>
          </a:prstGeom>
          <a:solidFill>
            <a:schemeClr val="accent4">
              <a:lumMod val="75000"/>
            </a:schemeClr>
          </a:solidFill>
        </p:spPr>
        <p:txBody>
          <a:bodyPr wrap="square" rtlCol="1">
            <a:spAutoFit/>
          </a:bodyPr>
          <a:lstStyle/>
          <a:p>
            <a:pPr algn="ctr"/>
            <a:r>
              <a:rPr lang="en-US" sz="2000" b="1" dirty="0"/>
              <a:t> </a:t>
            </a:r>
            <a:r>
              <a:rPr lang="he-IL" sz="2000" b="1" dirty="0"/>
              <a:t>אחריות </a:t>
            </a:r>
          </a:p>
        </p:txBody>
      </p:sp>
      <p:sp>
        <p:nvSpPr>
          <p:cNvPr id="32" name="Shape">
            <a:hlinkClick r:id="rId23" action="ppaction://hlinksldjump"/>
            <a:extLst>
              <a:ext uri="{FF2B5EF4-FFF2-40B4-BE49-F238E27FC236}">
                <a16:creationId xmlns:a16="http://schemas.microsoft.com/office/drawing/2014/main" id="{A4ACC6C1-EC65-45A4-9ED6-1A7B316DA818}"/>
              </a:ext>
            </a:extLst>
          </p:cNvPr>
          <p:cNvSpPr/>
          <p:nvPr/>
        </p:nvSpPr>
        <p:spPr>
          <a:xfrm>
            <a:off x="5631640" y="505899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24</a:t>
            </a:r>
            <a:endParaRPr sz="2800" b="1" dirty="0">
              <a:solidFill>
                <a:schemeClr val="tx1"/>
              </a:solidFill>
            </a:endParaRPr>
          </a:p>
        </p:txBody>
      </p:sp>
      <p:sp>
        <p:nvSpPr>
          <p:cNvPr id="33" name="Shape">
            <a:hlinkClick r:id="rId24" action="ppaction://hlinksldjump"/>
            <a:extLst>
              <a:ext uri="{FF2B5EF4-FFF2-40B4-BE49-F238E27FC236}">
                <a16:creationId xmlns:a16="http://schemas.microsoft.com/office/drawing/2014/main" id="{D79A6769-4DE1-4D69-9B8F-0A94A926170C}"/>
              </a:ext>
            </a:extLst>
          </p:cNvPr>
          <p:cNvSpPr/>
          <p:nvPr/>
        </p:nvSpPr>
        <p:spPr>
          <a:xfrm>
            <a:off x="3743432" y="2429789"/>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26</a:t>
            </a:r>
            <a:endParaRPr sz="2800" b="1" dirty="0">
              <a:solidFill>
                <a:schemeClr val="tx1"/>
              </a:solidFill>
            </a:endParaRPr>
          </a:p>
        </p:txBody>
      </p:sp>
      <p:sp>
        <p:nvSpPr>
          <p:cNvPr id="34" name="TextBox 33">
            <a:extLst>
              <a:ext uri="{FF2B5EF4-FFF2-40B4-BE49-F238E27FC236}">
                <a16:creationId xmlns:a16="http://schemas.microsoft.com/office/drawing/2014/main" id="{C6B239DB-C594-4205-8CAA-0C1B2571125E}"/>
              </a:ext>
            </a:extLst>
          </p:cNvPr>
          <p:cNvSpPr txBox="1"/>
          <p:nvPr/>
        </p:nvSpPr>
        <p:spPr>
          <a:xfrm>
            <a:off x="3159833" y="1684229"/>
            <a:ext cx="1530251" cy="400110"/>
          </a:xfrm>
          <a:prstGeom prst="rect">
            <a:avLst/>
          </a:prstGeom>
          <a:solidFill>
            <a:schemeClr val="accent2">
              <a:lumMod val="40000"/>
              <a:lumOff val="60000"/>
            </a:schemeClr>
          </a:solidFill>
        </p:spPr>
        <p:txBody>
          <a:bodyPr wrap="square" rtlCol="1">
            <a:spAutoFit/>
          </a:bodyPr>
          <a:lstStyle/>
          <a:p>
            <a:pPr algn="ctr"/>
            <a:r>
              <a:rPr lang="en-US" sz="2000" b="1" dirty="0"/>
              <a:t> </a:t>
            </a:r>
            <a:r>
              <a:rPr lang="he-IL" sz="2000" b="1" dirty="0"/>
              <a:t>מחלוקת  </a:t>
            </a:r>
          </a:p>
        </p:txBody>
      </p:sp>
      <p:sp>
        <p:nvSpPr>
          <p:cNvPr id="35" name="Shape">
            <a:hlinkClick r:id="rId25" action="ppaction://hlinksldjump"/>
            <a:extLst>
              <a:ext uri="{FF2B5EF4-FFF2-40B4-BE49-F238E27FC236}">
                <a16:creationId xmlns:a16="http://schemas.microsoft.com/office/drawing/2014/main" id="{541B51BB-3139-44FE-B98A-AE8490C22AC6}"/>
              </a:ext>
            </a:extLst>
          </p:cNvPr>
          <p:cNvSpPr/>
          <p:nvPr/>
        </p:nvSpPr>
        <p:spPr>
          <a:xfrm>
            <a:off x="5610292" y="4080340"/>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23</a:t>
            </a:r>
            <a:endParaRPr sz="2800" b="1" dirty="0">
              <a:solidFill>
                <a:schemeClr val="tx1"/>
              </a:solidFill>
            </a:endParaRPr>
          </a:p>
        </p:txBody>
      </p:sp>
      <p:sp>
        <p:nvSpPr>
          <p:cNvPr id="36" name="Shape">
            <a:extLst>
              <a:ext uri="{FF2B5EF4-FFF2-40B4-BE49-F238E27FC236}">
                <a16:creationId xmlns:a16="http://schemas.microsoft.com/office/drawing/2014/main" id="{BDCDE0DF-91F8-4DB8-98CD-0C5638A7943F}"/>
              </a:ext>
            </a:extLst>
          </p:cNvPr>
          <p:cNvSpPr/>
          <p:nvPr/>
        </p:nvSpPr>
        <p:spPr>
          <a:xfrm>
            <a:off x="2813045" y="2414959"/>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hlinkClick r:id="rId26" action="ppaction://hlinksldjump"/>
              </a:rPr>
              <a:t>25</a:t>
            </a:r>
            <a:endParaRPr sz="2800" b="1" dirty="0">
              <a:solidFill>
                <a:schemeClr val="tx1"/>
              </a:solidFill>
            </a:endParaRPr>
          </a:p>
        </p:txBody>
      </p:sp>
      <p:sp>
        <p:nvSpPr>
          <p:cNvPr id="37" name="Shape">
            <a:hlinkClick r:id="rId27" action="ppaction://hlinksldjump"/>
            <a:extLst>
              <a:ext uri="{FF2B5EF4-FFF2-40B4-BE49-F238E27FC236}">
                <a16:creationId xmlns:a16="http://schemas.microsoft.com/office/drawing/2014/main" id="{6E1A111F-F6DC-4163-AC50-9C93B4165ECF}"/>
              </a:ext>
            </a:extLst>
          </p:cNvPr>
          <p:cNvSpPr/>
          <p:nvPr/>
        </p:nvSpPr>
        <p:spPr>
          <a:xfrm>
            <a:off x="3743432" y="325861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28</a:t>
            </a:r>
            <a:endParaRPr sz="2800" b="1" dirty="0">
              <a:solidFill>
                <a:schemeClr val="tx1"/>
              </a:solidFill>
            </a:endParaRPr>
          </a:p>
        </p:txBody>
      </p:sp>
      <p:sp>
        <p:nvSpPr>
          <p:cNvPr id="38" name="Shape">
            <a:hlinkClick r:id="rId28" action="ppaction://hlinksldjump"/>
            <a:extLst>
              <a:ext uri="{FF2B5EF4-FFF2-40B4-BE49-F238E27FC236}">
                <a16:creationId xmlns:a16="http://schemas.microsoft.com/office/drawing/2014/main" id="{18AAFBF6-7DAA-4E6A-BA59-B5B68D501958}"/>
              </a:ext>
            </a:extLst>
          </p:cNvPr>
          <p:cNvSpPr/>
          <p:nvPr/>
        </p:nvSpPr>
        <p:spPr>
          <a:xfrm>
            <a:off x="2813045" y="324378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27</a:t>
            </a:r>
            <a:endParaRPr sz="2800" b="1" dirty="0">
              <a:solidFill>
                <a:schemeClr val="tx1"/>
              </a:solidFill>
            </a:endParaRPr>
          </a:p>
        </p:txBody>
      </p:sp>
      <p:sp>
        <p:nvSpPr>
          <p:cNvPr id="39" name="Shape">
            <a:hlinkClick r:id="rId29" action="ppaction://hlinksldjump"/>
            <a:extLst>
              <a:ext uri="{FF2B5EF4-FFF2-40B4-BE49-F238E27FC236}">
                <a16:creationId xmlns:a16="http://schemas.microsoft.com/office/drawing/2014/main" id="{B1F85A8C-59F7-4CA9-8B93-D33FF27A2FC6}"/>
              </a:ext>
            </a:extLst>
          </p:cNvPr>
          <p:cNvSpPr/>
          <p:nvPr/>
        </p:nvSpPr>
        <p:spPr>
          <a:xfrm>
            <a:off x="3778741" y="412329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30</a:t>
            </a:r>
            <a:endParaRPr sz="2800" b="1" dirty="0">
              <a:solidFill>
                <a:schemeClr val="tx1"/>
              </a:solidFill>
            </a:endParaRPr>
          </a:p>
        </p:txBody>
      </p:sp>
      <p:sp>
        <p:nvSpPr>
          <p:cNvPr id="40" name="Shape">
            <a:hlinkClick r:id="rId30" action="ppaction://hlinksldjump"/>
            <a:extLst>
              <a:ext uri="{FF2B5EF4-FFF2-40B4-BE49-F238E27FC236}">
                <a16:creationId xmlns:a16="http://schemas.microsoft.com/office/drawing/2014/main" id="{BF87645C-D7E2-4391-ADF9-88329F0B1F4A}"/>
              </a:ext>
            </a:extLst>
          </p:cNvPr>
          <p:cNvSpPr/>
          <p:nvPr/>
        </p:nvSpPr>
        <p:spPr>
          <a:xfrm>
            <a:off x="2848354" y="410846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29</a:t>
            </a:r>
            <a:endParaRPr sz="2800" b="1" dirty="0">
              <a:solidFill>
                <a:schemeClr val="tx1"/>
              </a:solidFill>
            </a:endParaRPr>
          </a:p>
        </p:txBody>
      </p:sp>
      <p:sp>
        <p:nvSpPr>
          <p:cNvPr id="41" name="Shape">
            <a:extLst>
              <a:ext uri="{FF2B5EF4-FFF2-40B4-BE49-F238E27FC236}">
                <a16:creationId xmlns:a16="http://schemas.microsoft.com/office/drawing/2014/main" id="{118AB71A-879B-4240-88B8-347D49E04DA0}"/>
              </a:ext>
            </a:extLst>
          </p:cNvPr>
          <p:cNvSpPr/>
          <p:nvPr/>
        </p:nvSpPr>
        <p:spPr>
          <a:xfrm>
            <a:off x="3778741" y="4952119"/>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hlinkClick r:id="rId31" action="ppaction://hlinksldjump"/>
              </a:rPr>
              <a:t>32</a:t>
            </a:r>
            <a:endParaRPr sz="2800" b="1" dirty="0">
              <a:solidFill>
                <a:schemeClr val="tx1"/>
              </a:solidFill>
            </a:endParaRPr>
          </a:p>
        </p:txBody>
      </p:sp>
      <p:sp>
        <p:nvSpPr>
          <p:cNvPr id="42" name="Shape">
            <a:hlinkClick r:id="rId32" action="ppaction://hlinksldjump"/>
            <a:extLst>
              <a:ext uri="{FF2B5EF4-FFF2-40B4-BE49-F238E27FC236}">
                <a16:creationId xmlns:a16="http://schemas.microsoft.com/office/drawing/2014/main" id="{37AFA0A7-710D-4238-BA6C-6DD823A3E425}"/>
              </a:ext>
            </a:extLst>
          </p:cNvPr>
          <p:cNvSpPr/>
          <p:nvPr/>
        </p:nvSpPr>
        <p:spPr>
          <a:xfrm>
            <a:off x="2848354" y="4937289"/>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31</a:t>
            </a:r>
            <a:endParaRPr sz="2800" b="1" dirty="0">
              <a:solidFill>
                <a:schemeClr val="tx1"/>
              </a:solidFill>
            </a:endParaRPr>
          </a:p>
        </p:txBody>
      </p:sp>
      <p:sp>
        <p:nvSpPr>
          <p:cNvPr id="43" name="Shape">
            <a:hlinkClick r:id="rId33" action="ppaction://hlinksldjump"/>
            <a:extLst>
              <a:ext uri="{FF2B5EF4-FFF2-40B4-BE49-F238E27FC236}">
                <a16:creationId xmlns:a16="http://schemas.microsoft.com/office/drawing/2014/main" id="{45062A30-504C-466B-B584-A43458BC5D17}"/>
              </a:ext>
            </a:extLst>
          </p:cNvPr>
          <p:cNvSpPr/>
          <p:nvPr/>
        </p:nvSpPr>
        <p:spPr>
          <a:xfrm>
            <a:off x="3743432" y="578094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35</a:t>
            </a:r>
            <a:endParaRPr sz="2800" b="1" dirty="0">
              <a:solidFill>
                <a:schemeClr val="tx1"/>
              </a:solidFill>
            </a:endParaRPr>
          </a:p>
        </p:txBody>
      </p:sp>
      <p:sp>
        <p:nvSpPr>
          <p:cNvPr id="44" name="Shape">
            <a:hlinkClick r:id="rId34" action="ppaction://hlinksldjump"/>
            <a:extLst>
              <a:ext uri="{FF2B5EF4-FFF2-40B4-BE49-F238E27FC236}">
                <a16:creationId xmlns:a16="http://schemas.microsoft.com/office/drawing/2014/main" id="{0EDBFEB1-A53C-4F97-BCB1-8BE3ED3F095F}"/>
              </a:ext>
            </a:extLst>
          </p:cNvPr>
          <p:cNvSpPr/>
          <p:nvPr/>
        </p:nvSpPr>
        <p:spPr>
          <a:xfrm>
            <a:off x="2813045" y="576611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34</a:t>
            </a:r>
            <a:endParaRPr sz="2800" b="1" dirty="0">
              <a:solidFill>
                <a:schemeClr val="tx1"/>
              </a:solidFill>
            </a:endParaRPr>
          </a:p>
        </p:txBody>
      </p:sp>
      <p:sp>
        <p:nvSpPr>
          <p:cNvPr id="45" name="Shape">
            <a:hlinkClick r:id="rId35" action="ppaction://hlinksldjump"/>
            <a:extLst>
              <a:ext uri="{FF2B5EF4-FFF2-40B4-BE49-F238E27FC236}">
                <a16:creationId xmlns:a16="http://schemas.microsoft.com/office/drawing/2014/main" id="{029FF0A5-49ED-4ED6-AABE-C8E716D6BD73}"/>
              </a:ext>
            </a:extLst>
          </p:cNvPr>
          <p:cNvSpPr/>
          <p:nvPr/>
        </p:nvSpPr>
        <p:spPr>
          <a:xfrm>
            <a:off x="4648076" y="5790273"/>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36</a:t>
            </a:r>
            <a:endParaRPr sz="2800" b="1" dirty="0">
              <a:solidFill>
                <a:schemeClr val="tx1"/>
              </a:solidFill>
            </a:endParaRPr>
          </a:p>
        </p:txBody>
      </p:sp>
      <p:sp>
        <p:nvSpPr>
          <p:cNvPr id="46" name="Shape">
            <a:hlinkClick r:id="rId36" action="ppaction://hlinksldjump"/>
            <a:extLst>
              <a:ext uri="{FF2B5EF4-FFF2-40B4-BE49-F238E27FC236}">
                <a16:creationId xmlns:a16="http://schemas.microsoft.com/office/drawing/2014/main" id="{88A9082F-5EAF-4023-95C7-223BB01043B1}"/>
              </a:ext>
            </a:extLst>
          </p:cNvPr>
          <p:cNvSpPr/>
          <p:nvPr/>
        </p:nvSpPr>
        <p:spPr>
          <a:xfrm>
            <a:off x="1911599" y="575211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2">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33</a:t>
            </a:r>
            <a:endParaRPr sz="2800" b="1" dirty="0">
              <a:solidFill>
                <a:schemeClr val="tx1"/>
              </a:solidFill>
            </a:endParaRPr>
          </a:p>
        </p:txBody>
      </p:sp>
      <p:sp>
        <p:nvSpPr>
          <p:cNvPr id="47" name="Shape">
            <a:hlinkClick r:id="rId37" action="ppaction://hlinksldjump"/>
            <a:extLst>
              <a:ext uri="{FF2B5EF4-FFF2-40B4-BE49-F238E27FC236}">
                <a16:creationId xmlns:a16="http://schemas.microsoft.com/office/drawing/2014/main" id="{B80E8001-A9BE-45D9-8EE2-2FFDC0251AAC}"/>
              </a:ext>
            </a:extLst>
          </p:cNvPr>
          <p:cNvSpPr/>
          <p:nvPr/>
        </p:nvSpPr>
        <p:spPr>
          <a:xfrm>
            <a:off x="6593768" y="4269372"/>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20</a:t>
            </a:r>
            <a:endParaRPr sz="2800" b="1" dirty="0">
              <a:solidFill>
                <a:schemeClr val="tx1"/>
              </a:solidFill>
            </a:endParaRPr>
          </a:p>
        </p:txBody>
      </p:sp>
      <p:sp>
        <p:nvSpPr>
          <p:cNvPr id="48" name="Shape">
            <a:hlinkClick r:id="rId38" action="ppaction://hlinksldjump"/>
            <a:extLst>
              <a:ext uri="{FF2B5EF4-FFF2-40B4-BE49-F238E27FC236}">
                <a16:creationId xmlns:a16="http://schemas.microsoft.com/office/drawing/2014/main" id="{71F7E2CE-1E8B-427F-9CBA-1C6FE42C5B47}"/>
              </a:ext>
            </a:extLst>
          </p:cNvPr>
          <p:cNvSpPr/>
          <p:nvPr/>
        </p:nvSpPr>
        <p:spPr>
          <a:xfrm>
            <a:off x="6572420" y="3290720"/>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19</a:t>
            </a:r>
            <a:endParaRPr sz="2800" b="1" dirty="0">
              <a:solidFill>
                <a:schemeClr val="tx1"/>
              </a:solidFill>
            </a:endParaRPr>
          </a:p>
        </p:txBody>
      </p:sp>
      <p:sp>
        <p:nvSpPr>
          <p:cNvPr id="49" name="Shape">
            <a:hlinkClick r:id="rId23" action="ppaction://hlinksldjump"/>
            <a:extLst>
              <a:ext uri="{FF2B5EF4-FFF2-40B4-BE49-F238E27FC236}">
                <a16:creationId xmlns:a16="http://schemas.microsoft.com/office/drawing/2014/main" id="{D2B6F226-FE65-4D97-A1A6-A47A9085263D}"/>
              </a:ext>
            </a:extLst>
          </p:cNvPr>
          <p:cNvSpPr/>
          <p:nvPr/>
        </p:nvSpPr>
        <p:spPr>
          <a:xfrm>
            <a:off x="5594057" y="2267413"/>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hlinkClick r:id="rId39" action="ppaction://hlinksldjump"/>
              </a:rPr>
              <a:t>21</a:t>
            </a:r>
            <a:endParaRPr sz="2800" b="1" dirty="0">
              <a:solidFill>
                <a:schemeClr val="tx1"/>
              </a:solidFill>
            </a:endParaRPr>
          </a:p>
        </p:txBody>
      </p:sp>
      <p:sp>
        <p:nvSpPr>
          <p:cNvPr id="50" name="Shape">
            <a:hlinkClick r:id="rId40" action="ppaction://hlinksldjump"/>
            <a:extLst>
              <a:ext uri="{FF2B5EF4-FFF2-40B4-BE49-F238E27FC236}">
                <a16:creationId xmlns:a16="http://schemas.microsoft.com/office/drawing/2014/main" id="{98720CEB-0BEE-42E7-9908-79EC96341DCF}"/>
              </a:ext>
            </a:extLst>
          </p:cNvPr>
          <p:cNvSpPr/>
          <p:nvPr/>
        </p:nvSpPr>
        <p:spPr>
          <a:xfrm>
            <a:off x="5622259" y="3173876"/>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chemeClr val="accent4">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28575" tIns="28575" rIns="28575" bIns="28575" anchor="ctr"/>
          <a:lstStyle/>
          <a:p>
            <a:pPr algn="ctr">
              <a:defRPr sz="3000">
                <a:solidFill>
                  <a:srgbClr val="FFFFFF"/>
                </a:solidFill>
              </a:defRPr>
            </a:pPr>
            <a:r>
              <a:rPr lang="he-IL" sz="2800" b="1" dirty="0">
                <a:solidFill>
                  <a:schemeClr val="tx1"/>
                </a:solidFill>
              </a:rPr>
              <a:t>22</a:t>
            </a:r>
            <a:endParaRPr sz="2800" b="1" dirty="0">
              <a:solidFill>
                <a:schemeClr val="tx1"/>
              </a:solidFill>
            </a:endParaRPr>
          </a:p>
        </p:txBody>
      </p:sp>
      <p:pic>
        <p:nvPicPr>
          <p:cNvPr id="51" name="תמונה 50">
            <a:extLst>
              <a:ext uri="{FF2B5EF4-FFF2-40B4-BE49-F238E27FC236}">
                <a16:creationId xmlns:a16="http://schemas.microsoft.com/office/drawing/2014/main" id="{AB5658BB-FFAB-45B1-8F89-5F8914E34223}"/>
              </a:ext>
            </a:extLst>
          </p:cNvPr>
          <p:cNvPicPr/>
          <p:nvPr/>
        </p:nvPicPr>
        <p:blipFill>
          <a:blip r:embed="rId41" cstate="print">
            <a:extLst>
              <a:ext uri="{28A0092B-C50C-407E-A947-70E740481C1C}">
                <a14:useLocalDpi xmlns:a14="http://schemas.microsoft.com/office/drawing/2010/main" val="0"/>
              </a:ext>
            </a:extLst>
          </a:blip>
          <a:stretch>
            <a:fillRect/>
          </a:stretch>
        </p:blipFill>
        <p:spPr>
          <a:xfrm>
            <a:off x="416309" y="3475145"/>
            <a:ext cx="1820870" cy="2071912"/>
          </a:xfrm>
          <a:prstGeom prst="rect">
            <a:avLst/>
          </a:prstGeom>
        </p:spPr>
      </p:pic>
    </p:spTree>
    <p:extLst>
      <p:ext uri="{BB962C8B-B14F-4D97-AF65-F5344CB8AC3E}">
        <p14:creationId xmlns:p14="http://schemas.microsoft.com/office/powerpoint/2010/main" val="18561759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25D13420-A859-49CE-A665-313DA819A181}"/>
              </a:ext>
            </a:extLst>
          </p:cNvPr>
          <p:cNvPicPr>
            <a:picLocks noChangeAspect="1"/>
          </p:cNvPicPr>
          <p:nvPr/>
        </p:nvPicPr>
        <p:blipFill rotWithShape="1">
          <a:blip r:embed="rId2"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a:xfrm>
            <a:off x="-19326" y="-2196821"/>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B338880C-85ED-46A6-B8D6-B6D2977255B1}"/>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1007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18</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007698" y="3425896"/>
            <a:ext cx="10858811" cy="3416320"/>
          </a:xfrm>
          <a:prstGeom prst="rect">
            <a:avLst/>
          </a:prstGeom>
          <a:noFill/>
        </p:spPr>
        <p:txBody>
          <a:bodyPr wrap="square">
            <a:spAutoFit/>
          </a:bodyPr>
          <a:lstStyle/>
          <a:p>
            <a:pPr lvl="0"/>
            <a:r>
              <a:rPr lang="he-IL" sz="7200" b="1" dirty="0"/>
              <a:t>מה לדעתך הקשר בין הנושא ''לוקחים אחריות'' לבין יום הזיכרון לרצח יצחק רבין?</a:t>
            </a:r>
            <a:endParaRPr lang="en-US" sz="7200" b="1" dirty="0"/>
          </a:p>
        </p:txBody>
      </p:sp>
      <p:sp>
        <p:nvSpPr>
          <p:cNvPr id="14" name="TextBox 9">
            <a:extLst>
              <a:ext uri="{FF2B5EF4-FFF2-40B4-BE49-F238E27FC236}">
                <a16:creationId xmlns:a16="http://schemas.microsoft.com/office/drawing/2014/main" id="{46FA2051-391F-4D76-8AD2-A0703FE870CF}"/>
              </a:ext>
            </a:extLst>
          </p:cNvPr>
          <p:cNvSpPr txBox="1"/>
          <p:nvPr/>
        </p:nvSpPr>
        <p:spPr>
          <a:xfrm>
            <a:off x="-776919" y="2239696"/>
            <a:ext cx="2463802" cy="646331"/>
          </a:xfrm>
          <a:prstGeom prst="rect">
            <a:avLst/>
          </a:prstGeom>
          <a:noFill/>
        </p:spPr>
        <p:txBody>
          <a:bodyPr wrap="square" rtlCol="1">
            <a:spAutoFit/>
          </a:bodyPr>
          <a:lstStyle/>
          <a:p>
            <a:r>
              <a:rPr lang="he-IL" sz="3600" b="1" dirty="0"/>
              <a:t>אחריות</a:t>
            </a:r>
            <a:endParaRPr lang="en-US" sz="3600" dirty="0"/>
          </a:p>
        </p:txBody>
      </p:sp>
      <p:pic>
        <p:nvPicPr>
          <p:cNvPr id="2050" name="Picture 2" descr="diverse multiethnic partners hands together teamwork group of multi racial people meeting join hands togetherness. diversity people hands join empower partnership teams connection volunteer community - responsibility stock pictures, royalty-free photos &amp; images">
            <a:extLst>
              <a:ext uri="{FF2B5EF4-FFF2-40B4-BE49-F238E27FC236}">
                <a16:creationId xmlns:a16="http://schemas.microsoft.com/office/drawing/2014/main" id="{0D6D1EA4-6862-4443-9CAD-F171A40C82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081" y="287763"/>
            <a:ext cx="2844005" cy="2755905"/>
          </a:xfrm>
          <a:prstGeom prst="rect">
            <a:avLst/>
          </a:prstGeom>
          <a:noFill/>
          <a:extLst>
            <a:ext uri="{909E8E84-426E-40DD-AFC4-6F175D3DCCD1}">
              <a14:hiddenFill xmlns:a14="http://schemas.microsoft.com/office/drawing/2010/main">
                <a:solidFill>
                  <a:srgbClr val="FFFFFF"/>
                </a:solidFill>
              </a14:hiddenFill>
            </a:ext>
          </a:extLst>
        </p:spPr>
      </p:pic>
      <p:sp>
        <p:nvSpPr>
          <p:cNvPr id="12" name="מלבן 11">
            <a:extLst>
              <a:ext uri="{FF2B5EF4-FFF2-40B4-BE49-F238E27FC236}">
                <a16:creationId xmlns:a16="http://schemas.microsoft.com/office/drawing/2014/main" id="{0227EA55-C786-4092-AF92-5C8A774F21E9}"/>
              </a:ext>
            </a:extLst>
          </p:cNvPr>
          <p:cNvSpPr/>
          <p:nvPr/>
        </p:nvSpPr>
        <p:spPr>
          <a:xfrm>
            <a:off x="7166012" y="76823"/>
            <a:ext cx="4876398" cy="3134897"/>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אחריות היא ערך מוסרי, שמשמעותו היא שהאדם, בהיותו בוגר, נושא בתוצאות של מעשיו ופעולותיו שלו כלפי עצמו וכלפי חברתו וסביבתו, אם בחר בהם מרצונו החופשי. </a:t>
            </a:r>
          </a:p>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כמו כן אחריות טמונה בכל תפקיד שאדם לוקח על עצמו, ונותן דין וחשבון על פעולותיו במסגרתו. אחריות היא ערך חיובי, הקשור קשר הדוק בחירות הפרט ובאושרו ('אחריות', ויקיפדיה).</a:t>
            </a:r>
          </a:p>
        </p:txBody>
      </p:sp>
    </p:spTree>
    <p:extLst>
      <p:ext uri="{BB962C8B-B14F-4D97-AF65-F5344CB8AC3E}">
        <p14:creationId xmlns:p14="http://schemas.microsoft.com/office/powerpoint/2010/main" val="13944029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a:extLst>
              <a:ext uri="{FF2B5EF4-FFF2-40B4-BE49-F238E27FC236}">
                <a16:creationId xmlns:a16="http://schemas.microsoft.com/office/drawing/2014/main" id="{BB09550E-E2F8-4837-AFFD-9CD7C88579FC}"/>
              </a:ext>
            </a:extLst>
          </p:cNvPr>
          <p:cNvPicPr>
            <a:picLocks noChangeAspect="1"/>
          </p:cNvPicPr>
          <p:nvPr/>
        </p:nvPicPr>
        <p:blipFill rotWithShape="1">
          <a:blip r:embed="rId2"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a:xfrm>
            <a:off x="-38650" y="-2630412"/>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תמונה 10">
            <a:extLst>
              <a:ext uri="{FF2B5EF4-FFF2-40B4-BE49-F238E27FC236}">
                <a16:creationId xmlns:a16="http://schemas.microsoft.com/office/drawing/2014/main" id="{0BA0F772-4E56-4E3B-834C-00D58422EAB5}"/>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266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19</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2124" y="3587508"/>
            <a:ext cx="12066400" cy="2800767"/>
          </a:xfrm>
          <a:prstGeom prst="rect">
            <a:avLst/>
          </a:prstGeom>
          <a:noFill/>
        </p:spPr>
        <p:txBody>
          <a:bodyPr wrap="square">
            <a:spAutoFit/>
          </a:bodyPr>
          <a:lstStyle/>
          <a:p>
            <a:pPr lvl="0"/>
            <a:r>
              <a:rPr lang="he-IL" sz="4400" b="1" dirty="0" err="1"/>
              <a:t>התוכל</a:t>
            </a:r>
            <a:r>
              <a:rPr lang="he-IL" sz="4400" b="1" dirty="0"/>
              <a:t>/י לתת דוגמה ללקיחת אחריות מחייך האישיים (אירוע או תהליך שבו לקחת אחריות)? איך פעלת? מה הרגשת? אילו התלבטויות היו לך? באילו קשיים נתקלת?</a:t>
            </a:r>
            <a:endParaRPr lang="en-US" sz="4400" b="1" dirty="0"/>
          </a:p>
        </p:txBody>
      </p:sp>
      <p:sp>
        <p:nvSpPr>
          <p:cNvPr id="12" name="TextBox 9">
            <a:extLst>
              <a:ext uri="{FF2B5EF4-FFF2-40B4-BE49-F238E27FC236}">
                <a16:creationId xmlns:a16="http://schemas.microsoft.com/office/drawing/2014/main" id="{E7771E61-F757-49E2-9AC8-4000E67754CC}"/>
              </a:ext>
            </a:extLst>
          </p:cNvPr>
          <p:cNvSpPr txBox="1"/>
          <p:nvPr/>
        </p:nvSpPr>
        <p:spPr>
          <a:xfrm>
            <a:off x="-776919" y="2239696"/>
            <a:ext cx="2463802" cy="646331"/>
          </a:xfrm>
          <a:prstGeom prst="rect">
            <a:avLst/>
          </a:prstGeom>
          <a:noFill/>
        </p:spPr>
        <p:txBody>
          <a:bodyPr wrap="square" rtlCol="1">
            <a:spAutoFit/>
          </a:bodyPr>
          <a:lstStyle/>
          <a:p>
            <a:r>
              <a:rPr lang="he-IL" sz="3600" b="1" dirty="0"/>
              <a:t>אחריות</a:t>
            </a:r>
            <a:endParaRPr lang="en-US" sz="3600" dirty="0"/>
          </a:p>
        </p:txBody>
      </p:sp>
      <p:pic>
        <p:nvPicPr>
          <p:cNvPr id="16" name="Picture 2" descr="diverse multiethnic partners hands together teamwork group of multi racial people meeting join hands togetherness. diversity people hands join empower partnership teams connection volunteer community - responsibility stock pictures, royalty-free photos &amp; images">
            <a:extLst>
              <a:ext uri="{FF2B5EF4-FFF2-40B4-BE49-F238E27FC236}">
                <a16:creationId xmlns:a16="http://schemas.microsoft.com/office/drawing/2014/main" id="{5977C0DE-918C-47DD-8BD5-DF58DE4CFD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081" y="287763"/>
            <a:ext cx="2844005" cy="2755905"/>
          </a:xfrm>
          <a:prstGeom prst="rect">
            <a:avLst/>
          </a:prstGeom>
          <a:noFill/>
          <a:extLst>
            <a:ext uri="{909E8E84-426E-40DD-AFC4-6F175D3DCCD1}">
              <a14:hiddenFill xmlns:a14="http://schemas.microsoft.com/office/drawing/2010/main">
                <a:solidFill>
                  <a:srgbClr val="FFFFFF"/>
                </a:solidFill>
              </a14:hiddenFill>
            </a:ext>
          </a:extLst>
        </p:spPr>
      </p:pic>
      <p:sp>
        <p:nvSpPr>
          <p:cNvPr id="17" name="מלבן 16">
            <a:extLst>
              <a:ext uri="{FF2B5EF4-FFF2-40B4-BE49-F238E27FC236}">
                <a16:creationId xmlns:a16="http://schemas.microsoft.com/office/drawing/2014/main" id="{65A6A765-3208-420E-86AD-803E5553CD41}"/>
              </a:ext>
            </a:extLst>
          </p:cNvPr>
          <p:cNvSpPr/>
          <p:nvPr/>
        </p:nvSpPr>
        <p:spPr>
          <a:xfrm>
            <a:off x="7166012" y="76823"/>
            <a:ext cx="4797388" cy="3134897"/>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אחריות היא ערך מוסרי, שמשמעותו היא שהאדם, בהיותו בוגר, נושא בתוצאות של מעשיו ופעולותיו שלו כלפי עצמו וכלפי חברתו וסביבתו, אם בחר בהם מרצונו החופשי. </a:t>
            </a:r>
          </a:p>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כמו כן אחריות טמונה בכל תפקיד שאדם לוקח על עצמו, ונותן דין וחשבון על פעולותיו במסגרתו. אחריות היא ערך חיובי, הקשור קשר הדוק בחירות הפרט ובאושרו ('אחריות', ויקיפדיה).</a:t>
            </a:r>
          </a:p>
        </p:txBody>
      </p:sp>
    </p:spTree>
    <p:extLst>
      <p:ext uri="{BB962C8B-B14F-4D97-AF65-F5344CB8AC3E}">
        <p14:creationId xmlns:p14="http://schemas.microsoft.com/office/powerpoint/2010/main" val="20190525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9E2DE298-0564-4FBA-B347-0FA8ED9BB79E}"/>
              </a:ext>
            </a:extLst>
          </p:cNvPr>
          <p:cNvPicPr>
            <a:picLocks noChangeAspect="1"/>
          </p:cNvPicPr>
          <p:nvPr/>
        </p:nvPicPr>
        <p:blipFill rotWithShape="1">
          <a:blip r:embed="rId2"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E1A691C6-AADE-48CF-8566-D0A7B026FE3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4701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20</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007699" y="4029135"/>
            <a:ext cx="10858811" cy="1754326"/>
          </a:xfrm>
          <a:prstGeom prst="rect">
            <a:avLst/>
          </a:prstGeom>
          <a:noFill/>
        </p:spPr>
        <p:txBody>
          <a:bodyPr wrap="square">
            <a:spAutoFit/>
          </a:bodyPr>
          <a:lstStyle/>
          <a:p>
            <a:pPr lvl="0"/>
            <a:r>
              <a:rPr lang="he-IL" sz="5400" b="1" dirty="0"/>
              <a:t>מדוע לדעתך ישנם אנשים שנמנעים מלקחת אחריות?</a:t>
            </a:r>
            <a:endParaRPr lang="en-US" sz="5400" b="1" dirty="0"/>
          </a:p>
        </p:txBody>
      </p:sp>
      <p:sp>
        <p:nvSpPr>
          <p:cNvPr id="13" name="TextBox 9">
            <a:extLst>
              <a:ext uri="{FF2B5EF4-FFF2-40B4-BE49-F238E27FC236}">
                <a16:creationId xmlns:a16="http://schemas.microsoft.com/office/drawing/2014/main" id="{6069A455-E288-48EC-83BA-BC36DF3737F1}"/>
              </a:ext>
            </a:extLst>
          </p:cNvPr>
          <p:cNvSpPr txBox="1"/>
          <p:nvPr/>
        </p:nvSpPr>
        <p:spPr>
          <a:xfrm>
            <a:off x="-776919" y="2239696"/>
            <a:ext cx="2463802" cy="646331"/>
          </a:xfrm>
          <a:prstGeom prst="rect">
            <a:avLst/>
          </a:prstGeom>
          <a:noFill/>
        </p:spPr>
        <p:txBody>
          <a:bodyPr wrap="square" rtlCol="1">
            <a:spAutoFit/>
          </a:bodyPr>
          <a:lstStyle/>
          <a:p>
            <a:r>
              <a:rPr lang="he-IL" sz="3600" b="1" dirty="0"/>
              <a:t>אחריות</a:t>
            </a:r>
            <a:endParaRPr lang="en-US" sz="3600" dirty="0"/>
          </a:p>
        </p:txBody>
      </p:sp>
      <p:pic>
        <p:nvPicPr>
          <p:cNvPr id="14" name="Picture 2" descr="diverse multiethnic partners hands together teamwork group of multi racial people meeting join hands togetherness. diversity people hands join empower partnership teams connection volunteer community - responsibility stock pictures, royalty-free photos &amp; images">
            <a:extLst>
              <a:ext uri="{FF2B5EF4-FFF2-40B4-BE49-F238E27FC236}">
                <a16:creationId xmlns:a16="http://schemas.microsoft.com/office/drawing/2014/main" id="{BAC8472D-23DB-41FF-8BB9-1B2BD1B2F9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081" y="287763"/>
            <a:ext cx="2844005" cy="2755905"/>
          </a:xfrm>
          <a:prstGeom prst="rect">
            <a:avLst/>
          </a:prstGeom>
          <a:noFill/>
          <a:extLst>
            <a:ext uri="{909E8E84-426E-40DD-AFC4-6F175D3DCCD1}">
              <a14:hiddenFill xmlns:a14="http://schemas.microsoft.com/office/drawing/2010/main">
                <a:solidFill>
                  <a:srgbClr val="FFFFFF"/>
                </a:solidFill>
              </a14:hiddenFill>
            </a:ext>
          </a:extLst>
        </p:spPr>
      </p:pic>
      <p:sp>
        <p:nvSpPr>
          <p:cNvPr id="15" name="מלבן 14">
            <a:extLst>
              <a:ext uri="{FF2B5EF4-FFF2-40B4-BE49-F238E27FC236}">
                <a16:creationId xmlns:a16="http://schemas.microsoft.com/office/drawing/2014/main" id="{B4A124FB-4DEF-41DB-B32B-5066C310624F}"/>
              </a:ext>
            </a:extLst>
          </p:cNvPr>
          <p:cNvSpPr/>
          <p:nvPr/>
        </p:nvSpPr>
        <p:spPr>
          <a:xfrm>
            <a:off x="7166012" y="76823"/>
            <a:ext cx="4789768" cy="3134897"/>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אחריות היא ערך מוסרי, שמשמעותו היא שהאדם, בהיותו בוגר, נושא בתוצאות של מעשיו ופעולותיו שלו כלפי עצמו וכלפי חברתו וסביבתו, אם בחר בהם מרצונו החופשי. </a:t>
            </a:r>
          </a:p>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כמו כן אחריות טמונה בכל תפקיד שאדם לוקח על עצמו, ונותן דין וחשבון על פעולותיו במסגרתו. אחריות היא ערך חיובי, הקשור קשר הדוק בחירות הפרט ובאושרו ('אחריות', ויקיפדיה).</a:t>
            </a:r>
          </a:p>
        </p:txBody>
      </p:sp>
    </p:spTree>
    <p:extLst>
      <p:ext uri="{BB962C8B-B14F-4D97-AF65-F5344CB8AC3E}">
        <p14:creationId xmlns:p14="http://schemas.microsoft.com/office/powerpoint/2010/main" val="5299187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7737747D-75FA-4FE2-AD80-99728F6EEE6C}"/>
              </a:ext>
            </a:extLst>
          </p:cNvPr>
          <p:cNvPicPr>
            <a:picLocks noChangeAspect="1"/>
          </p:cNvPicPr>
          <p:nvPr/>
        </p:nvPicPr>
        <p:blipFill rotWithShape="1">
          <a:blip r:embed="rId2"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7FC01C60-E92E-4E7E-A65F-1EEA06EDDA6C}"/>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4701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21</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960489" y="3917730"/>
            <a:ext cx="10858811" cy="2585323"/>
          </a:xfrm>
          <a:prstGeom prst="rect">
            <a:avLst/>
          </a:prstGeom>
          <a:noFill/>
        </p:spPr>
        <p:txBody>
          <a:bodyPr wrap="square">
            <a:spAutoFit/>
          </a:bodyPr>
          <a:lstStyle/>
          <a:p>
            <a:pPr lvl="0"/>
            <a:r>
              <a:rPr lang="he-IL" sz="5400" b="1" dirty="0"/>
              <a:t>אילו השפעות עלולות להיות לאי-לקיחת אחריות? </a:t>
            </a:r>
            <a:r>
              <a:rPr lang="he-IL" sz="5400" b="1" dirty="0" err="1"/>
              <a:t>התוכל</a:t>
            </a:r>
            <a:r>
              <a:rPr lang="he-IL" sz="5400" b="1" dirty="0"/>
              <a:t>/י להביא דוגמה מחייך או מאירוע ששמעת עליו?</a:t>
            </a:r>
            <a:endParaRPr lang="en-US" sz="5400" b="1" dirty="0"/>
          </a:p>
        </p:txBody>
      </p:sp>
      <p:sp>
        <p:nvSpPr>
          <p:cNvPr id="11" name="TextBox 9">
            <a:extLst>
              <a:ext uri="{FF2B5EF4-FFF2-40B4-BE49-F238E27FC236}">
                <a16:creationId xmlns:a16="http://schemas.microsoft.com/office/drawing/2014/main" id="{EF5D1322-1C64-4B02-B20B-98CF36A3E98E}"/>
              </a:ext>
            </a:extLst>
          </p:cNvPr>
          <p:cNvSpPr txBox="1"/>
          <p:nvPr/>
        </p:nvSpPr>
        <p:spPr>
          <a:xfrm>
            <a:off x="5750558" y="-1432990"/>
            <a:ext cx="5603240" cy="646331"/>
          </a:xfrm>
          <a:prstGeom prst="rect">
            <a:avLst/>
          </a:prstGeom>
          <a:noFill/>
        </p:spPr>
        <p:txBody>
          <a:bodyPr wrap="square" rtlCol="1">
            <a:spAutoFit/>
          </a:bodyPr>
          <a:lstStyle/>
          <a:p>
            <a:r>
              <a:rPr lang="he-IL" sz="3600" b="1" dirty="0"/>
              <a:t>אחריות</a:t>
            </a:r>
            <a:endParaRPr lang="en-US" sz="3600" dirty="0"/>
          </a:p>
        </p:txBody>
      </p:sp>
      <p:sp>
        <p:nvSpPr>
          <p:cNvPr id="13" name="TextBox 9">
            <a:extLst>
              <a:ext uri="{FF2B5EF4-FFF2-40B4-BE49-F238E27FC236}">
                <a16:creationId xmlns:a16="http://schemas.microsoft.com/office/drawing/2014/main" id="{7C215199-9C19-410F-9889-87E03F6ED8CB}"/>
              </a:ext>
            </a:extLst>
          </p:cNvPr>
          <p:cNvSpPr txBox="1"/>
          <p:nvPr/>
        </p:nvSpPr>
        <p:spPr>
          <a:xfrm>
            <a:off x="-776919" y="2239696"/>
            <a:ext cx="2463802" cy="646331"/>
          </a:xfrm>
          <a:prstGeom prst="rect">
            <a:avLst/>
          </a:prstGeom>
          <a:noFill/>
        </p:spPr>
        <p:txBody>
          <a:bodyPr wrap="square" rtlCol="1">
            <a:spAutoFit/>
          </a:bodyPr>
          <a:lstStyle/>
          <a:p>
            <a:r>
              <a:rPr lang="he-IL" sz="3600" b="1" dirty="0"/>
              <a:t>אחריות</a:t>
            </a:r>
            <a:endParaRPr lang="en-US" sz="3600" dirty="0"/>
          </a:p>
        </p:txBody>
      </p:sp>
      <p:pic>
        <p:nvPicPr>
          <p:cNvPr id="14" name="Picture 2" descr="diverse multiethnic partners hands together teamwork group of multi racial people meeting join hands togetherness. diversity people hands join empower partnership teams connection volunteer community - responsibility stock pictures, royalty-free photos &amp; images">
            <a:extLst>
              <a:ext uri="{FF2B5EF4-FFF2-40B4-BE49-F238E27FC236}">
                <a16:creationId xmlns:a16="http://schemas.microsoft.com/office/drawing/2014/main" id="{CAD8DE1A-EF3E-45A1-B301-2E9B05C3FE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081" y="287763"/>
            <a:ext cx="2844005" cy="2755905"/>
          </a:xfrm>
          <a:prstGeom prst="rect">
            <a:avLst/>
          </a:prstGeom>
          <a:noFill/>
          <a:extLst>
            <a:ext uri="{909E8E84-426E-40DD-AFC4-6F175D3DCCD1}">
              <a14:hiddenFill xmlns:a14="http://schemas.microsoft.com/office/drawing/2010/main">
                <a:solidFill>
                  <a:srgbClr val="FFFFFF"/>
                </a:solidFill>
              </a14:hiddenFill>
            </a:ext>
          </a:extLst>
        </p:spPr>
      </p:pic>
      <p:sp>
        <p:nvSpPr>
          <p:cNvPr id="15" name="מלבן 14">
            <a:extLst>
              <a:ext uri="{FF2B5EF4-FFF2-40B4-BE49-F238E27FC236}">
                <a16:creationId xmlns:a16="http://schemas.microsoft.com/office/drawing/2014/main" id="{33E2D619-43BF-4110-ADC2-31C63B0A22A6}"/>
              </a:ext>
            </a:extLst>
          </p:cNvPr>
          <p:cNvSpPr/>
          <p:nvPr/>
        </p:nvSpPr>
        <p:spPr>
          <a:xfrm>
            <a:off x="7166012" y="76823"/>
            <a:ext cx="4942168" cy="3134897"/>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אחריות היא ערך מוסרי, שמשמעותו היא שהאדם, בהיותו בוגר, נושא בתוצאות של מעשיו ופעולותיו שלו כלפי עצמו וכלפי חברתו וסביבתו, אם בחר בהם מרצונו החופשי. </a:t>
            </a:r>
          </a:p>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כמו כן אחריות טמונה בכל תפקיד שאדם לוקח על עצמו, ונותן דין וחשבון על פעולותיו במסגרתו. אחריות היא ערך חיובי, הקשור קשר הדוק בחירות הפרט ובאושרו ('אחריות', ויקיפדיה).</a:t>
            </a:r>
          </a:p>
        </p:txBody>
      </p:sp>
    </p:spTree>
    <p:extLst>
      <p:ext uri="{BB962C8B-B14F-4D97-AF65-F5344CB8AC3E}">
        <p14:creationId xmlns:p14="http://schemas.microsoft.com/office/powerpoint/2010/main" val="37729875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CD2EAF13-A528-4A56-BFC8-E6D78B77FC0C}"/>
              </a:ext>
            </a:extLst>
          </p:cNvPr>
          <p:cNvPicPr>
            <a:picLocks noChangeAspect="1"/>
          </p:cNvPicPr>
          <p:nvPr/>
        </p:nvPicPr>
        <p:blipFill rotWithShape="1">
          <a:blip r:embed="rId2"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975364C-D180-4E7F-B38B-8E95E8946080}"/>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45397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22</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121229" y="4852095"/>
            <a:ext cx="10858811" cy="1754326"/>
          </a:xfrm>
          <a:prstGeom prst="rect">
            <a:avLst/>
          </a:prstGeom>
          <a:noFill/>
        </p:spPr>
        <p:txBody>
          <a:bodyPr wrap="square">
            <a:spAutoFit/>
          </a:bodyPr>
          <a:lstStyle/>
          <a:p>
            <a:pPr lvl="0"/>
            <a:r>
              <a:rPr lang="he-IL" sz="5400" b="1" dirty="0"/>
              <a:t>באילו תחומים קשה לך יותר לקחת אחריות? מדוע?</a:t>
            </a:r>
            <a:endParaRPr lang="en-US" sz="5400" b="1" dirty="0"/>
          </a:p>
        </p:txBody>
      </p:sp>
      <p:sp>
        <p:nvSpPr>
          <p:cNvPr id="11" name="TextBox 9">
            <a:extLst>
              <a:ext uri="{FF2B5EF4-FFF2-40B4-BE49-F238E27FC236}">
                <a16:creationId xmlns:a16="http://schemas.microsoft.com/office/drawing/2014/main" id="{8F0C6218-3571-463C-9E14-DEB884138B9B}"/>
              </a:ext>
            </a:extLst>
          </p:cNvPr>
          <p:cNvSpPr txBox="1"/>
          <p:nvPr/>
        </p:nvSpPr>
        <p:spPr>
          <a:xfrm>
            <a:off x="5750558" y="-1432990"/>
            <a:ext cx="5603240" cy="646331"/>
          </a:xfrm>
          <a:prstGeom prst="rect">
            <a:avLst/>
          </a:prstGeom>
          <a:noFill/>
        </p:spPr>
        <p:txBody>
          <a:bodyPr wrap="square" rtlCol="1">
            <a:spAutoFit/>
          </a:bodyPr>
          <a:lstStyle/>
          <a:p>
            <a:r>
              <a:rPr lang="he-IL" sz="3600" b="1" dirty="0"/>
              <a:t>אחריות</a:t>
            </a:r>
            <a:endParaRPr lang="en-US" sz="3600" dirty="0"/>
          </a:p>
        </p:txBody>
      </p:sp>
      <p:sp>
        <p:nvSpPr>
          <p:cNvPr id="13" name="TextBox 9">
            <a:extLst>
              <a:ext uri="{FF2B5EF4-FFF2-40B4-BE49-F238E27FC236}">
                <a16:creationId xmlns:a16="http://schemas.microsoft.com/office/drawing/2014/main" id="{CF301184-BC57-4731-AED9-2FDEE72B30FB}"/>
              </a:ext>
            </a:extLst>
          </p:cNvPr>
          <p:cNvSpPr txBox="1"/>
          <p:nvPr/>
        </p:nvSpPr>
        <p:spPr>
          <a:xfrm>
            <a:off x="-776919" y="2239696"/>
            <a:ext cx="2463802" cy="646331"/>
          </a:xfrm>
          <a:prstGeom prst="rect">
            <a:avLst/>
          </a:prstGeom>
          <a:noFill/>
        </p:spPr>
        <p:txBody>
          <a:bodyPr wrap="square" rtlCol="1">
            <a:spAutoFit/>
          </a:bodyPr>
          <a:lstStyle/>
          <a:p>
            <a:r>
              <a:rPr lang="he-IL" sz="3600" b="1" dirty="0"/>
              <a:t>אחריות</a:t>
            </a:r>
            <a:endParaRPr lang="en-US" sz="3600" dirty="0"/>
          </a:p>
        </p:txBody>
      </p:sp>
      <p:pic>
        <p:nvPicPr>
          <p:cNvPr id="14" name="Picture 2" descr="diverse multiethnic partners hands together teamwork group of multi racial people meeting join hands togetherness. diversity people hands join empower partnership teams connection volunteer community - responsibility stock pictures, royalty-free photos &amp; images">
            <a:extLst>
              <a:ext uri="{FF2B5EF4-FFF2-40B4-BE49-F238E27FC236}">
                <a16:creationId xmlns:a16="http://schemas.microsoft.com/office/drawing/2014/main" id="{D3D06BA3-987B-4841-8043-8AA0CD523F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081" y="287763"/>
            <a:ext cx="2844005" cy="2755905"/>
          </a:xfrm>
          <a:prstGeom prst="rect">
            <a:avLst/>
          </a:prstGeom>
          <a:noFill/>
          <a:extLst>
            <a:ext uri="{909E8E84-426E-40DD-AFC4-6F175D3DCCD1}">
              <a14:hiddenFill xmlns:a14="http://schemas.microsoft.com/office/drawing/2010/main">
                <a:solidFill>
                  <a:srgbClr val="FFFFFF"/>
                </a:solidFill>
              </a14:hiddenFill>
            </a:ext>
          </a:extLst>
        </p:spPr>
      </p:pic>
      <p:sp>
        <p:nvSpPr>
          <p:cNvPr id="15" name="מלבן 14">
            <a:extLst>
              <a:ext uri="{FF2B5EF4-FFF2-40B4-BE49-F238E27FC236}">
                <a16:creationId xmlns:a16="http://schemas.microsoft.com/office/drawing/2014/main" id="{D81C2747-1B23-444F-B7D4-4E5391483982}"/>
              </a:ext>
            </a:extLst>
          </p:cNvPr>
          <p:cNvSpPr/>
          <p:nvPr/>
        </p:nvSpPr>
        <p:spPr>
          <a:xfrm>
            <a:off x="7166011" y="76823"/>
            <a:ext cx="4709361" cy="346421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אחריות היא ערך מוסרי, שמשמעותו היא שהאדם, בהיותו בוגר, נושא בתוצאות של מעשיו ופעולותיו שלו כלפי עצמו וכלפי חברתו וסביבתו, אם בחר בהם מרצונו החופשי. </a:t>
            </a:r>
          </a:p>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כמו כן אחריות טמונה בכל תפקיד שאדם לוקח על עצמו, ונותן דין וחשבון על פעולותיו במסגרתו. אחריות היא ערך חיובי, הקשור קשר הדוק בחירות הפרט ובאושרו ('אחריות', ויקיפדיה).</a:t>
            </a:r>
          </a:p>
        </p:txBody>
      </p:sp>
    </p:spTree>
    <p:extLst>
      <p:ext uri="{BB962C8B-B14F-4D97-AF65-F5344CB8AC3E}">
        <p14:creationId xmlns:p14="http://schemas.microsoft.com/office/powerpoint/2010/main" val="5679959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EC1CDDBD-49C0-4DA7-B05F-F604EFA3413F}"/>
              </a:ext>
            </a:extLst>
          </p:cNvPr>
          <p:cNvPicPr>
            <a:picLocks noChangeAspect="1"/>
          </p:cNvPicPr>
          <p:nvPr/>
        </p:nvPicPr>
        <p:blipFill rotWithShape="1">
          <a:blip r:embed="rId2"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4351E812-F1F6-4E31-8229-4F5B69E5670F}"/>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23</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007699" y="4527862"/>
            <a:ext cx="11112130" cy="1938992"/>
          </a:xfrm>
          <a:prstGeom prst="rect">
            <a:avLst/>
          </a:prstGeom>
          <a:noFill/>
        </p:spPr>
        <p:txBody>
          <a:bodyPr wrap="square">
            <a:spAutoFit/>
          </a:bodyPr>
          <a:lstStyle/>
          <a:p>
            <a:pPr lvl="0"/>
            <a:r>
              <a:rPr lang="he-IL" sz="6000" b="1" dirty="0"/>
              <a:t>האם לכולנו יש יכולת לקחת אחריות?</a:t>
            </a:r>
            <a:endParaRPr lang="en-US" sz="6000" b="1" dirty="0"/>
          </a:p>
        </p:txBody>
      </p:sp>
      <p:sp>
        <p:nvSpPr>
          <p:cNvPr id="13" name="TextBox 9">
            <a:extLst>
              <a:ext uri="{FF2B5EF4-FFF2-40B4-BE49-F238E27FC236}">
                <a16:creationId xmlns:a16="http://schemas.microsoft.com/office/drawing/2014/main" id="{19BF565B-AD59-4E93-9393-E971ED247233}"/>
              </a:ext>
            </a:extLst>
          </p:cNvPr>
          <p:cNvSpPr txBox="1"/>
          <p:nvPr/>
        </p:nvSpPr>
        <p:spPr>
          <a:xfrm>
            <a:off x="-776919" y="2239696"/>
            <a:ext cx="2463802" cy="646331"/>
          </a:xfrm>
          <a:prstGeom prst="rect">
            <a:avLst/>
          </a:prstGeom>
          <a:noFill/>
        </p:spPr>
        <p:txBody>
          <a:bodyPr wrap="square" rtlCol="1">
            <a:spAutoFit/>
          </a:bodyPr>
          <a:lstStyle/>
          <a:p>
            <a:r>
              <a:rPr lang="he-IL" sz="3600" b="1" dirty="0"/>
              <a:t>אחריות</a:t>
            </a:r>
            <a:endParaRPr lang="en-US" sz="3600" dirty="0"/>
          </a:p>
        </p:txBody>
      </p:sp>
      <p:pic>
        <p:nvPicPr>
          <p:cNvPr id="14" name="Picture 2" descr="diverse multiethnic partners hands together teamwork group of multi racial people meeting join hands togetherness. diversity people hands join empower partnership teams connection volunteer community - responsibility stock pictures, royalty-free photos &amp; images">
            <a:extLst>
              <a:ext uri="{FF2B5EF4-FFF2-40B4-BE49-F238E27FC236}">
                <a16:creationId xmlns:a16="http://schemas.microsoft.com/office/drawing/2014/main" id="{8CD521FE-1C50-45C7-A680-758F3624638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081" y="287763"/>
            <a:ext cx="2844005" cy="2755905"/>
          </a:xfrm>
          <a:prstGeom prst="rect">
            <a:avLst/>
          </a:prstGeom>
          <a:noFill/>
          <a:extLst>
            <a:ext uri="{909E8E84-426E-40DD-AFC4-6F175D3DCCD1}">
              <a14:hiddenFill xmlns:a14="http://schemas.microsoft.com/office/drawing/2010/main">
                <a:solidFill>
                  <a:srgbClr val="FFFFFF"/>
                </a:solidFill>
              </a14:hiddenFill>
            </a:ext>
          </a:extLst>
        </p:spPr>
      </p:pic>
      <p:sp>
        <p:nvSpPr>
          <p:cNvPr id="15" name="מלבן 14">
            <a:extLst>
              <a:ext uri="{FF2B5EF4-FFF2-40B4-BE49-F238E27FC236}">
                <a16:creationId xmlns:a16="http://schemas.microsoft.com/office/drawing/2014/main" id="{430E7441-93B0-4E3C-A6FD-77E51B86DE45}"/>
              </a:ext>
            </a:extLst>
          </p:cNvPr>
          <p:cNvSpPr/>
          <p:nvPr/>
        </p:nvSpPr>
        <p:spPr>
          <a:xfrm>
            <a:off x="7166012" y="76823"/>
            <a:ext cx="4896448" cy="3134897"/>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אחריות היא ערך מוסרי, שמשמעותו היא שהאדם, בהיותו בוגר, נושא בתוצאות של מעשיו ופעולותיו שלו כלפי עצמו וכלפי חברתו וסביבתו, אם בחר בהם מרצונו החופשי. </a:t>
            </a:r>
          </a:p>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כמו כן אחריות טמונה בכל תפקיד שאדם לוקח על עצמו, ונותן דין וחשבון על פעולותיו במסגרתו. אחריות היא ערך חיובי, הקשור קשר הדוק בחירות הפרט ובאושרו ('אחריות', ויקיפדיה).</a:t>
            </a:r>
          </a:p>
        </p:txBody>
      </p:sp>
    </p:spTree>
    <p:extLst>
      <p:ext uri="{BB962C8B-B14F-4D97-AF65-F5344CB8AC3E}">
        <p14:creationId xmlns:p14="http://schemas.microsoft.com/office/powerpoint/2010/main" val="39561417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duotone>
              <a:schemeClr val="accent4">
                <a:shade val="45000"/>
                <a:satMod val="135000"/>
              </a:schemeClr>
              <a:prstClr val="white"/>
            </a:duotone>
            <a:extLst>
              <a:ext uri="{28A0092B-C50C-407E-A947-70E740481C1C}">
                <a14:useLocalDpi xmlns:a14="http://schemas.microsoft.com/office/drawing/2010/main"/>
              </a:ext>
            </a:extLst>
          </a:blip>
          <a:srcRect/>
          <a:stretch/>
        </p:blipFill>
        <p:spPr>
          <a:xfrm>
            <a:off x="0" y="-2204436"/>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24</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3791742"/>
            <a:ext cx="11112130" cy="2862322"/>
          </a:xfrm>
          <a:prstGeom prst="rect">
            <a:avLst/>
          </a:prstGeom>
          <a:noFill/>
        </p:spPr>
        <p:txBody>
          <a:bodyPr wrap="square">
            <a:spAutoFit/>
          </a:bodyPr>
          <a:lstStyle/>
          <a:p>
            <a:pPr lvl="0"/>
            <a:r>
              <a:rPr lang="he-IL" sz="6000" b="1" dirty="0"/>
              <a:t>באילו תחומים או נושאים ניתן להגביר את אחריותם של בני הנוער על חייהם האישיים ועל החברה?</a:t>
            </a:r>
            <a:endParaRPr lang="en-US" sz="6000" b="1" dirty="0"/>
          </a:p>
        </p:txBody>
      </p:sp>
      <p:sp>
        <p:nvSpPr>
          <p:cNvPr id="11" name="TextBox 9">
            <a:extLst>
              <a:ext uri="{FF2B5EF4-FFF2-40B4-BE49-F238E27FC236}">
                <a16:creationId xmlns:a16="http://schemas.microsoft.com/office/drawing/2014/main" id="{061B5970-39F5-45F8-9116-AEE60C63698C}"/>
              </a:ext>
            </a:extLst>
          </p:cNvPr>
          <p:cNvSpPr txBox="1"/>
          <p:nvPr/>
        </p:nvSpPr>
        <p:spPr>
          <a:xfrm>
            <a:off x="5750558" y="-1432990"/>
            <a:ext cx="5603240" cy="646331"/>
          </a:xfrm>
          <a:prstGeom prst="rect">
            <a:avLst/>
          </a:prstGeom>
          <a:noFill/>
        </p:spPr>
        <p:txBody>
          <a:bodyPr wrap="square" rtlCol="1">
            <a:spAutoFit/>
          </a:bodyPr>
          <a:lstStyle/>
          <a:p>
            <a:r>
              <a:rPr lang="he-IL" sz="3600" b="1" dirty="0"/>
              <a:t>אחריות</a:t>
            </a:r>
            <a:endParaRPr lang="en-US" sz="3600" dirty="0"/>
          </a:p>
        </p:txBody>
      </p:sp>
      <p:sp>
        <p:nvSpPr>
          <p:cNvPr id="13" name="TextBox 9">
            <a:extLst>
              <a:ext uri="{FF2B5EF4-FFF2-40B4-BE49-F238E27FC236}">
                <a16:creationId xmlns:a16="http://schemas.microsoft.com/office/drawing/2014/main" id="{B56CF373-FB58-4C11-B855-CC4F06A3614A}"/>
              </a:ext>
            </a:extLst>
          </p:cNvPr>
          <p:cNvSpPr txBox="1"/>
          <p:nvPr/>
        </p:nvSpPr>
        <p:spPr>
          <a:xfrm>
            <a:off x="-776919" y="2239696"/>
            <a:ext cx="2463802" cy="646331"/>
          </a:xfrm>
          <a:prstGeom prst="rect">
            <a:avLst/>
          </a:prstGeom>
          <a:noFill/>
        </p:spPr>
        <p:txBody>
          <a:bodyPr wrap="square" rtlCol="1">
            <a:spAutoFit/>
          </a:bodyPr>
          <a:lstStyle/>
          <a:p>
            <a:r>
              <a:rPr lang="he-IL" sz="3600" b="1" dirty="0"/>
              <a:t>אחריות</a:t>
            </a:r>
            <a:endParaRPr lang="en-US" sz="3600" dirty="0"/>
          </a:p>
        </p:txBody>
      </p:sp>
      <p:pic>
        <p:nvPicPr>
          <p:cNvPr id="14" name="Picture 2" descr="diverse multiethnic partners hands together teamwork group of multi racial people meeting join hands togetherness. diversity people hands join empower partnership teams connection volunteer community - responsibility stock pictures, royalty-free photos &amp; images">
            <a:extLst>
              <a:ext uri="{FF2B5EF4-FFF2-40B4-BE49-F238E27FC236}">
                <a16:creationId xmlns:a16="http://schemas.microsoft.com/office/drawing/2014/main" id="{A2E231AF-4923-4134-95D3-FF0773F391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081" y="287763"/>
            <a:ext cx="2844005" cy="2755905"/>
          </a:xfrm>
          <a:prstGeom prst="rect">
            <a:avLst/>
          </a:prstGeom>
          <a:noFill/>
          <a:extLst>
            <a:ext uri="{909E8E84-426E-40DD-AFC4-6F175D3DCCD1}">
              <a14:hiddenFill xmlns:a14="http://schemas.microsoft.com/office/drawing/2010/main">
                <a:solidFill>
                  <a:srgbClr val="FFFFFF"/>
                </a:solidFill>
              </a14:hiddenFill>
            </a:ext>
          </a:extLst>
        </p:spPr>
      </p:pic>
      <p:sp>
        <p:nvSpPr>
          <p:cNvPr id="15" name="מלבן 14">
            <a:extLst>
              <a:ext uri="{FF2B5EF4-FFF2-40B4-BE49-F238E27FC236}">
                <a16:creationId xmlns:a16="http://schemas.microsoft.com/office/drawing/2014/main" id="{87BD1C16-D5A0-4D37-B03F-1450BFAC554C}"/>
              </a:ext>
            </a:extLst>
          </p:cNvPr>
          <p:cNvSpPr/>
          <p:nvPr/>
        </p:nvSpPr>
        <p:spPr>
          <a:xfrm>
            <a:off x="7166011" y="76823"/>
            <a:ext cx="4782867" cy="3134897"/>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אחריות היא ערך מוסרי, שמשמעותו היא שהאדם, בהיותו בוגר, נושא בתוצאות של מעשיו ופעולותיו שלו כלפי עצמו וכלפי חברתו וסביבתו, אם בחר בהם מרצונו החופשי. </a:t>
            </a:r>
          </a:p>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כמו כן אחריות טמונה בכל תפקיד שאדם לוקח על עצמו, ונותן דין וחשבון על פעולותיו במסגרתו. אחריות היא ערך חיובי, הקשור קשר הדוק בחירות הפרט ובאושרו ('אחריות', ויקיפדיה).</a:t>
            </a:r>
          </a:p>
        </p:txBody>
      </p:sp>
    </p:spTree>
    <p:extLst>
      <p:ext uri="{BB962C8B-B14F-4D97-AF65-F5344CB8AC3E}">
        <p14:creationId xmlns:p14="http://schemas.microsoft.com/office/powerpoint/2010/main" val="32933425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3019142"/>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25</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743539" y="3813586"/>
            <a:ext cx="11112130" cy="2862322"/>
          </a:xfrm>
          <a:prstGeom prst="rect">
            <a:avLst/>
          </a:prstGeom>
          <a:noFill/>
        </p:spPr>
        <p:txBody>
          <a:bodyPr wrap="square">
            <a:spAutoFit/>
          </a:bodyPr>
          <a:lstStyle/>
          <a:p>
            <a:pPr lvl="0"/>
            <a:r>
              <a:rPr lang="he-IL" sz="6000" b="1" dirty="0"/>
              <a:t>האם את/ה חולק/ת על מישהו מחבריכם או במשפחתכם בנושא או בסוגיה מסוימת?</a:t>
            </a:r>
            <a:endParaRPr lang="en-US" sz="6000" b="1" dirty="0"/>
          </a:p>
        </p:txBody>
      </p:sp>
      <p:sp>
        <p:nvSpPr>
          <p:cNvPr id="11" name="TextBox 9">
            <a:extLst>
              <a:ext uri="{FF2B5EF4-FFF2-40B4-BE49-F238E27FC236}">
                <a16:creationId xmlns:a16="http://schemas.microsoft.com/office/drawing/2014/main" id="{D47E4E8B-25A3-47D4-B45F-59FF7135A9C3}"/>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2" name="מלבן 11">
            <a:extLst>
              <a:ext uri="{FF2B5EF4-FFF2-40B4-BE49-F238E27FC236}">
                <a16:creationId xmlns:a16="http://schemas.microsoft.com/office/drawing/2014/main" id="{BEA52C76-D0C1-48C0-87FB-0CDBED8E2280}"/>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9220" name="Picture 4" descr="fork outdoor double unknown way - division stock pictures, royalty-free photos &amp; images">
            <a:extLst>
              <a:ext uri="{FF2B5EF4-FFF2-40B4-BE49-F238E27FC236}">
                <a16:creationId xmlns:a16="http://schemas.microsoft.com/office/drawing/2014/main" id="{F227646E-37B5-4763-ADDD-69DE89CD5F1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8724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38649" y="-2303720"/>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26</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3753641"/>
            <a:ext cx="11112130" cy="2862322"/>
          </a:xfrm>
          <a:prstGeom prst="rect">
            <a:avLst/>
          </a:prstGeom>
          <a:noFill/>
        </p:spPr>
        <p:txBody>
          <a:bodyPr wrap="square">
            <a:spAutoFit/>
          </a:bodyPr>
          <a:lstStyle/>
          <a:p>
            <a:pPr lvl="0"/>
            <a:r>
              <a:rPr lang="he-IL" sz="6000" b="1" dirty="0"/>
              <a:t>האם תוכל/י לתאר מחלוקת שאת/ה מכיר/ה מהסביבה, מבית הספר או מהחברה ומה התרחש בסופה?</a:t>
            </a:r>
            <a:endParaRPr lang="en-US" sz="6000" b="1" dirty="0"/>
          </a:p>
        </p:txBody>
      </p:sp>
      <p:sp>
        <p:nvSpPr>
          <p:cNvPr id="13" name="TextBox 9">
            <a:extLst>
              <a:ext uri="{FF2B5EF4-FFF2-40B4-BE49-F238E27FC236}">
                <a16:creationId xmlns:a16="http://schemas.microsoft.com/office/drawing/2014/main" id="{D8DA201D-64BA-45D7-85DE-F090B36AB675}"/>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035FF5EB-E9A7-4A05-86B3-65F75299D1AD}"/>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248AB033-ABD8-4133-951F-745F8876643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3535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27</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938992"/>
          </a:xfrm>
          <a:prstGeom prst="rect">
            <a:avLst/>
          </a:prstGeom>
          <a:noFill/>
        </p:spPr>
        <p:txBody>
          <a:bodyPr wrap="square">
            <a:spAutoFit/>
          </a:bodyPr>
          <a:lstStyle/>
          <a:p>
            <a:pPr lvl="0"/>
            <a:r>
              <a:rPr lang="he-IL" sz="6000" b="1" dirty="0"/>
              <a:t>האם לדעתך מחלוקת היא דבר חיובי או שלילי?</a:t>
            </a:r>
            <a:endParaRPr lang="en-US" sz="6000" b="1" dirty="0"/>
          </a:p>
        </p:txBody>
      </p:sp>
      <p:sp>
        <p:nvSpPr>
          <p:cNvPr id="13" name="TextBox 9">
            <a:extLst>
              <a:ext uri="{FF2B5EF4-FFF2-40B4-BE49-F238E27FC236}">
                <a16:creationId xmlns:a16="http://schemas.microsoft.com/office/drawing/2014/main" id="{2D1F2C5D-018D-4A81-8B28-F82A9E2A8BA5}"/>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F1B3FB52-7409-4555-BE97-DE0EB305993F}"/>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F03D7028-0090-4951-B942-66F219B7D88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77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0C20AB23-B62A-488A-A254-3D93A916A5E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870" y="-2112561"/>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hape">
            <a:hlinkClick r:id="rId3"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8044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01</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583179" y="3974657"/>
            <a:ext cx="9182411" cy="1323439"/>
          </a:xfrm>
          <a:prstGeom prst="rect">
            <a:avLst/>
          </a:prstGeom>
          <a:noFill/>
        </p:spPr>
        <p:txBody>
          <a:bodyPr wrap="square">
            <a:spAutoFit/>
          </a:bodyPr>
          <a:lstStyle/>
          <a:p>
            <a:pPr lvl="0"/>
            <a:r>
              <a:rPr lang="he-IL" sz="4000" b="1" dirty="0"/>
              <a:t>מדוע לדעתך יש חובה לציין בבתי הספר ובמחנות </a:t>
            </a:r>
            <a:r>
              <a:rPr lang="he-IL" sz="4000" b="1" dirty="0" err="1"/>
              <a:t>צה</a:t>
            </a:r>
            <a:r>
              <a:rPr lang="he-IL" sz="4000" b="1" dirty="0"/>
              <a:t>''ל את יום הזיכרון ליצחק רבין?</a:t>
            </a:r>
            <a:endParaRPr lang="en-US" sz="4000" b="1" dirty="0"/>
          </a:p>
        </p:txBody>
      </p:sp>
      <p:pic>
        <p:nvPicPr>
          <p:cNvPr id="7" name="תמונה 6">
            <a:extLst>
              <a:ext uri="{FF2B5EF4-FFF2-40B4-BE49-F238E27FC236}">
                <a16:creationId xmlns:a16="http://schemas.microsoft.com/office/drawing/2014/main" id="{09DE67DF-0B8F-415B-8E16-2A40B3C8BE66}"/>
              </a:ext>
            </a:extLst>
          </p:cNvPr>
          <p:cNvPicPr/>
          <p:nvPr/>
        </p:nvPicPr>
        <p:blipFill rotWithShape="1">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9" name="TextBox 9">
            <a:extLst>
              <a:ext uri="{FF2B5EF4-FFF2-40B4-BE49-F238E27FC236}">
                <a16:creationId xmlns:a16="http://schemas.microsoft.com/office/drawing/2014/main" id="{9932FB68-67CC-4406-8563-820BE97E2038}"/>
              </a:ext>
            </a:extLst>
          </p:cNvPr>
          <p:cNvSpPr txBox="1"/>
          <p:nvPr/>
        </p:nvSpPr>
        <p:spPr>
          <a:xfrm>
            <a:off x="5750558" y="-1432990"/>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13" name="TextBox 9">
            <a:extLst>
              <a:ext uri="{FF2B5EF4-FFF2-40B4-BE49-F238E27FC236}">
                <a16:creationId xmlns:a16="http://schemas.microsoft.com/office/drawing/2014/main" id="{DA976F6F-8959-4F09-B352-68A2E2506803}"/>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4" name="תמונה 13">
            <a:extLst>
              <a:ext uri="{FF2B5EF4-FFF2-40B4-BE49-F238E27FC236}">
                <a16:creationId xmlns:a16="http://schemas.microsoft.com/office/drawing/2014/main" id="{AF4F2849-CB4F-42F1-BDD8-689CF9AA748A}"/>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5" name="מלבן 14">
            <a:extLst>
              <a:ext uri="{FF2B5EF4-FFF2-40B4-BE49-F238E27FC236}">
                <a16:creationId xmlns:a16="http://schemas.microsoft.com/office/drawing/2014/main" id="{99C8A452-2E08-4767-872C-B1AD10BAAEB7}"/>
              </a:ext>
            </a:extLst>
          </p:cNvPr>
          <p:cNvSpPr/>
          <p:nvPr/>
        </p:nvSpPr>
        <p:spPr>
          <a:xfrm>
            <a:off x="7159338" y="-36254"/>
            <a:ext cx="4925982" cy="3246210"/>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03014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28</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015663"/>
          </a:xfrm>
          <a:prstGeom prst="rect">
            <a:avLst/>
          </a:prstGeom>
          <a:noFill/>
        </p:spPr>
        <p:txBody>
          <a:bodyPr wrap="square">
            <a:spAutoFit/>
          </a:bodyPr>
          <a:lstStyle/>
          <a:p>
            <a:pPr lvl="0"/>
            <a:r>
              <a:rPr lang="he-IL" sz="6000" b="1" dirty="0"/>
              <a:t>האם לכל מחלוקת יש פתרון? </a:t>
            </a:r>
            <a:endParaRPr lang="en-US" sz="6000" b="1" dirty="0"/>
          </a:p>
        </p:txBody>
      </p:sp>
      <p:sp>
        <p:nvSpPr>
          <p:cNvPr id="13" name="TextBox 9">
            <a:extLst>
              <a:ext uri="{FF2B5EF4-FFF2-40B4-BE49-F238E27FC236}">
                <a16:creationId xmlns:a16="http://schemas.microsoft.com/office/drawing/2014/main" id="{3F9E0300-A70C-4533-8D1A-986D26033359}"/>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08CFB614-F5B5-4623-B602-6F34653BA82F}"/>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9EE061DE-40B5-42BA-A9CE-C01C3D7A194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62974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29</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938992"/>
          </a:xfrm>
          <a:prstGeom prst="rect">
            <a:avLst/>
          </a:prstGeom>
          <a:noFill/>
        </p:spPr>
        <p:txBody>
          <a:bodyPr wrap="square">
            <a:spAutoFit/>
          </a:bodyPr>
          <a:lstStyle/>
          <a:p>
            <a:pPr lvl="0"/>
            <a:r>
              <a:rPr lang="he-IL" sz="6000" b="1" dirty="0"/>
              <a:t>האם ייתכנו פתרונות שונים לאותה מחלוקת? </a:t>
            </a:r>
            <a:endParaRPr lang="en-US" sz="6000" b="1" dirty="0"/>
          </a:p>
        </p:txBody>
      </p:sp>
      <p:sp>
        <p:nvSpPr>
          <p:cNvPr id="13" name="TextBox 9">
            <a:extLst>
              <a:ext uri="{FF2B5EF4-FFF2-40B4-BE49-F238E27FC236}">
                <a16:creationId xmlns:a16="http://schemas.microsoft.com/office/drawing/2014/main" id="{FAAC5364-A107-4B55-BC94-08698E344D9B}"/>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78970B2C-7465-4334-8E07-DB0DF2536DF1}"/>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4A39513B-2FAA-40F0-994E-4601BA486E5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8338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30</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938992"/>
          </a:xfrm>
          <a:prstGeom prst="rect">
            <a:avLst/>
          </a:prstGeom>
          <a:noFill/>
        </p:spPr>
        <p:txBody>
          <a:bodyPr wrap="square">
            <a:spAutoFit/>
          </a:bodyPr>
          <a:lstStyle/>
          <a:p>
            <a:pPr lvl="0"/>
            <a:r>
              <a:rPr lang="he-IL" sz="6000" b="1" dirty="0"/>
              <a:t>האם מחלוקת עשויה להוות אתגר להידברות?</a:t>
            </a:r>
            <a:endParaRPr lang="en-US" sz="6000" b="1" dirty="0"/>
          </a:p>
        </p:txBody>
      </p:sp>
      <p:sp>
        <p:nvSpPr>
          <p:cNvPr id="13" name="TextBox 9">
            <a:extLst>
              <a:ext uri="{FF2B5EF4-FFF2-40B4-BE49-F238E27FC236}">
                <a16:creationId xmlns:a16="http://schemas.microsoft.com/office/drawing/2014/main" id="{7E26C6EB-BB61-433F-ADB7-AC2EB0D8052B}"/>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403CC3EC-710E-4FF5-B04F-53872EDF2F5F}"/>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5426B1EB-D22C-44D0-84E3-8A1EA6A9B0E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51169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31</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015663"/>
          </a:xfrm>
          <a:prstGeom prst="rect">
            <a:avLst/>
          </a:prstGeom>
          <a:noFill/>
        </p:spPr>
        <p:txBody>
          <a:bodyPr wrap="square">
            <a:spAutoFit/>
          </a:bodyPr>
          <a:lstStyle/>
          <a:p>
            <a:pPr lvl="0"/>
            <a:r>
              <a:rPr lang="he-IL" sz="6000" b="1" dirty="0"/>
              <a:t>האם תמיד צריך להגיע לפתרון?</a:t>
            </a:r>
            <a:endParaRPr lang="en-US" sz="6000" b="1" dirty="0"/>
          </a:p>
        </p:txBody>
      </p:sp>
      <p:sp>
        <p:nvSpPr>
          <p:cNvPr id="13" name="TextBox 9">
            <a:extLst>
              <a:ext uri="{FF2B5EF4-FFF2-40B4-BE49-F238E27FC236}">
                <a16:creationId xmlns:a16="http://schemas.microsoft.com/office/drawing/2014/main" id="{A26ECC1E-E3B9-4259-95BB-04B811281129}"/>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96CAA7FF-2936-4663-BCCD-4556096C862A}"/>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F73CE58D-5A09-414C-9D57-4473945E993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5548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32</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015663"/>
          </a:xfrm>
          <a:prstGeom prst="rect">
            <a:avLst/>
          </a:prstGeom>
          <a:noFill/>
        </p:spPr>
        <p:txBody>
          <a:bodyPr wrap="square">
            <a:spAutoFit/>
          </a:bodyPr>
          <a:lstStyle/>
          <a:p>
            <a:pPr lvl="0"/>
            <a:r>
              <a:rPr lang="he-IL" sz="6000" b="1" dirty="0"/>
              <a:t>האם בכל מקרה פשרה היא פתרון?</a:t>
            </a:r>
            <a:endParaRPr lang="en-US" sz="6000" b="1" dirty="0"/>
          </a:p>
        </p:txBody>
      </p:sp>
      <p:sp>
        <p:nvSpPr>
          <p:cNvPr id="13" name="TextBox 9">
            <a:extLst>
              <a:ext uri="{FF2B5EF4-FFF2-40B4-BE49-F238E27FC236}">
                <a16:creationId xmlns:a16="http://schemas.microsoft.com/office/drawing/2014/main" id="{F3D1C360-9188-4BF0-BF59-48E901A20A3E}"/>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6DC73C0E-4AC5-4BCD-9E96-5086973315BB}"/>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200C3CE3-3BDC-4B40-BD20-5C3350987EA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19604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33</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015663"/>
          </a:xfrm>
          <a:prstGeom prst="rect">
            <a:avLst/>
          </a:prstGeom>
          <a:noFill/>
        </p:spPr>
        <p:txBody>
          <a:bodyPr wrap="square">
            <a:spAutoFit/>
          </a:bodyPr>
          <a:lstStyle/>
          <a:p>
            <a:pPr lvl="0"/>
            <a:r>
              <a:rPr lang="he-IL" sz="6000" b="1" dirty="0"/>
              <a:t>מהן הסכנות הכרוכות במחלוקת?</a:t>
            </a:r>
            <a:endParaRPr lang="en-US" sz="6000" b="1" dirty="0"/>
          </a:p>
        </p:txBody>
      </p:sp>
      <p:sp>
        <p:nvSpPr>
          <p:cNvPr id="13" name="TextBox 9">
            <a:extLst>
              <a:ext uri="{FF2B5EF4-FFF2-40B4-BE49-F238E27FC236}">
                <a16:creationId xmlns:a16="http://schemas.microsoft.com/office/drawing/2014/main" id="{23D29315-B24A-461F-AFBD-7D7CEBDE4E57}"/>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AD2662D7-4AF7-4380-8AAD-7FE636AA42D0}"/>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AAAA1A76-15F3-4742-BF21-13849991A39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9363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34</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938992"/>
          </a:xfrm>
          <a:prstGeom prst="rect">
            <a:avLst/>
          </a:prstGeom>
          <a:noFill/>
        </p:spPr>
        <p:txBody>
          <a:bodyPr wrap="square">
            <a:spAutoFit/>
          </a:bodyPr>
          <a:lstStyle/>
          <a:p>
            <a:pPr lvl="0"/>
            <a:r>
              <a:rPr lang="he-IL" sz="6000" b="1" dirty="0"/>
              <a:t>כיצד את/ה מרגיש/ה כלפי אדם שמשמיע דעה אחרת מזו שלך?</a:t>
            </a:r>
            <a:endParaRPr lang="en-US" sz="6000" b="1" dirty="0"/>
          </a:p>
        </p:txBody>
      </p:sp>
      <p:sp>
        <p:nvSpPr>
          <p:cNvPr id="13" name="TextBox 9">
            <a:extLst>
              <a:ext uri="{FF2B5EF4-FFF2-40B4-BE49-F238E27FC236}">
                <a16:creationId xmlns:a16="http://schemas.microsoft.com/office/drawing/2014/main" id="{C79DAA85-3596-4211-8CCC-782C885B6801}"/>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3648BC46-E6A4-480A-8366-FFC94751EF54}"/>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4727AB33-13EA-4163-BD4A-B2A76A7F40E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5138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35</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938992"/>
          </a:xfrm>
          <a:prstGeom prst="rect">
            <a:avLst/>
          </a:prstGeom>
          <a:noFill/>
        </p:spPr>
        <p:txBody>
          <a:bodyPr wrap="square">
            <a:spAutoFit/>
          </a:bodyPr>
          <a:lstStyle/>
          <a:p>
            <a:pPr lvl="0"/>
            <a:r>
              <a:rPr lang="he-IL" sz="6000" b="1" dirty="0"/>
              <a:t>האם את/ה מתקשה לקבל דעה אחרת? אם כן, מדוע?</a:t>
            </a:r>
            <a:endParaRPr lang="en-US" sz="6000" b="1" dirty="0"/>
          </a:p>
        </p:txBody>
      </p:sp>
      <p:sp>
        <p:nvSpPr>
          <p:cNvPr id="13" name="TextBox 9">
            <a:extLst>
              <a:ext uri="{FF2B5EF4-FFF2-40B4-BE49-F238E27FC236}">
                <a16:creationId xmlns:a16="http://schemas.microsoft.com/office/drawing/2014/main" id="{36098491-522B-41B2-AC0B-CA65DE347994}"/>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46A93F90-B3E0-4CF8-AF3D-255B6050DEBF}"/>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F2481F86-5542-46BF-80C5-27CD51E51DC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5597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6434EF63-E0D3-4162-BA0B-A2F7A534ABE0}"/>
              </a:ext>
            </a:extLst>
          </p:cNvPr>
          <p:cNvPicPr>
            <a:picLocks noChangeAspect="1"/>
          </p:cNvPicPr>
          <p:nvPr/>
        </p:nvPicPr>
        <p:blipFill rotWithShape="1">
          <a:blip r:embed="rId2" cstate="email">
            <a:lum bright="70000" contrast="-70000"/>
            <a:extLst>
              <a:ext uri="{28A0092B-C50C-407E-A947-70E740481C1C}">
                <a14:useLocalDpi xmlns:a14="http://schemas.microsoft.com/office/drawing/2010/main"/>
              </a:ext>
            </a:extLst>
          </a:blip>
          <a:srcRect/>
          <a:stretch/>
        </p:blipFill>
        <p:spPr>
          <a:xfrm>
            <a:off x="0" y="-2363989"/>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9ABD5DF5-6669-4A18-8FC5-0C81034A3547}"/>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4353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36</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36749" y="4583742"/>
            <a:ext cx="11112130" cy="1938992"/>
          </a:xfrm>
          <a:prstGeom prst="rect">
            <a:avLst/>
          </a:prstGeom>
          <a:noFill/>
        </p:spPr>
        <p:txBody>
          <a:bodyPr wrap="square">
            <a:spAutoFit/>
          </a:bodyPr>
          <a:lstStyle/>
          <a:p>
            <a:pPr lvl="0"/>
            <a:r>
              <a:rPr lang="he-IL" sz="6000" b="1" dirty="0"/>
              <a:t>עד כמה חשוב להקשיב לדעות שונות? </a:t>
            </a:r>
            <a:endParaRPr lang="en-US" sz="6000" b="1" dirty="0"/>
          </a:p>
        </p:txBody>
      </p:sp>
      <p:sp>
        <p:nvSpPr>
          <p:cNvPr id="13" name="TextBox 9">
            <a:extLst>
              <a:ext uri="{FF2B5EF4-FFF2-40B4-BE49-F238E27FC236}">
                <a16:creationId xmlns:a16="http://schemas.microsoft.com/office/drawing/2014/main" id="{B72239E1-4BF6-4BBA-9F59-38A13DF6669A}"/>
              </a:ext>
            </a:extLst>
          </p:cNvPr>
          <p:cNvSpPr txBox="1"/>
          <p:nvPr/>
        </p:nvSpPr>
        <p:spPr>
          <a:xfrm>
            <a:off x="-3545842" y="2164991"/>
            <a:ext cx="5603240" cy="646331"/>
          </a:xfrm>
          <a:prstGeom prst="rect">
            <a:avLst/>
          </a:prstGeom>
          <a:noFill/>
        </p:spPr>
        <p:txBody>
          <a:bodyPr wrap="square" rtlCol="1">
            <a:spAutoFit/>
          </a:bodyPr>
          <a:lstStyle/>
          <a:p>
            <a:r>
              <a:rPr lang="he-IL" sz="3600" b="1" dirty="0"/>
              <a:t>מחלוקת </a:t>
            </a:r>
            <a:endParaRPr lang="en-US" sz="3600" dirty="0"/>
          </a:p>
        </p:txBody>
      </p:sp>
      <p:sp>
        <p:nvSpPr>
          <p:cNvPr id="14" name="מלבן 13">
            <a:extLst>
              <a:ext uri="{FF2B5EF4-FFF2-40B4-BE49-F238E27FC236}">
                <a16:creationId xmlns:a16="http://schemas.microsoft.com/office/drawing/2014/main" id="{1E1B45AD-3D7C-4DC8-B6E9-C9EC0FE7D6B5}"/>
              </a:ext>
            </a:extLst>
          </p:cNvPr>
          <p:cNvSpPr/>
          <p:nvPr/>
        </p:nvSpPr>
        <p:spPr>
          <a:xfrm>
            <a:off x="7315200" y="-662790"/>
            <a:ext cx="4735956" cy="4020268"/>
          </a:xfrm>
          <a:prstGeom prst="rect">
            <a:avLst/>
          </a:prstGeom>
        </p:spPr>
        <p:txBody>
          <a:bodyPr wrap="square">
            <a:spAutoFit/>
          </a:bodyPr>
          <a:lstStyle/>
          <a:p>
            <a:pPr algn="just">
              <a:lnSpc>
                <a:spcPct val="107000"/>
              </a:lnSpc>
              <a:spcAft>
                <a:spcPts val="800"/>
              </a:spcAft>
            </a:pPr>
            <a:r>
              <a:rPr lang="he-IL" sz="2000" b="1" dirty="0">
                <a:solidFill>
                  <a:srgbClr val="202122"/>
                </a:solidFill>
                <a:latin typeface="Calibri" panose="020F0502020204030204" pitchFamily="34" charset="0"/>
                <a:ea typeface="Calibri" panose="020F0502020204030204" pitchFamily="34" charset="0"/>
              </a:rPr>
              <a:t>מחלוקת היא אי-הסכמה בין מספר צדדים (לרוב, שניים) על אודות סוגיה מסוימת. כל צד מנסה להוכיח שטענתו או דעתו היא הנכונה ולעיתים אף תוך שימוש בכוח. מחלוקות יכולות להתקיים בין שני אנשים, כמו גם בין המון רב. מחלוקות אף עלולות לגרור עמים ומדינות לעימותים קשים, כגון קרבות ומלחמות. ישנן מחלוקות אידיאולוגיות, שנמשכות לאורך שנים או דורות רבים, כמו מחלוקות בנושאי דת, פילוסופיה ופוליטיקה (מתוך הערך 'מחלוקת', ויקיפדיה).</a:t>
            </a:r>
          </a:p>
        </p:txBody>
      </p:sp>
      <p:pic>
        <p:nvPicPr>
          <p:cNvPr id="15" name="Picture 4" descr="fork outdoor double unknown way - division stock pictures, royalty-free photos &amp; images">
            <a:extLst>
              <a:ext uri="{FF2B5EF4-FFF2-40B4-BE49-F238E27FC236}">
                <a16:creationId xmlns:a16="http://schemas.microsoft.com/office/drawing/2014/main" id="{55046A6F-4E2B-4B96-B128-BECA6173FC4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5227" r="21047"/>
          <a:stretch/>
        </p:blipFill>
        <p:spPr bwMode="auto">
          <a:xfrm>
            <a:off x="1929569" y="-698194"/>
            <a:ext cx="2964852" cy="310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1777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t="17515"/>
          <a:stretch/>
        </p:blipFill>
        <p:spPr>
          <a:xfrm>
            <a:off x="0" y="0"/>
            <a:ext cx="12242042" cy="6947740"/>
          </a:xfrm>
          <a:prstGeom prst="rect">
            <a:avLst/>
          </a:prstGeom>
        </p:spPr>
      </p:pic>
    </p:spTree>
    <p:extLst>
      <p:ext uri="{BB962C8B-B14F-4D97-AF65-F5344CB8AC3E}">
        <p14:creationId xmlns:p14="http://schemas.microsoft.com/office/powerpoint/2010/main" val="29484619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
            <a:extLst>
              <a:ext uri="{FF2B5EF4-FFF2-40B4-BE49-F238E27FC236}">
                <a16:creationId xmlns:a16="http://schemas.microsoft.com/office/drawing/2014/main" id="{19AEF9E4-31F6-44A4-955C-070F5084076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תמונה 12">
            <a:extLst>
              <a:ext uri="{FF2B5EF4-FFF2-40B4-BE49-F238E27FC236}">
                <a16:creationId xmlns:a16="http://schemas.microsoft.com/office/drawing/2014/main" id="{046B3977-FA5C-485B-8CB1-ABCD761861AF}"/>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282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02</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38648" y="4152457"/>
            <a:ext cx="11819480" cy="2554545"/>
          </a:xfrm>
          <a:prstGeom prst="rect">
            <a:avLst/>
          </a:prstGeom>
          <a:noFill/>
        </p:spPr>
        <p:txBody>
          <a:bodyPr wrap="square">
            <a:spAutoFit/>
          </a:bodyPr>
          <a:lstStyle/>
          <a:p>
            <a:pPr lvl="0"/>
            <a:r>
              <a:rPr lang="he-IL" sz="8000" b="1" dirty="0"/>
              <a:t>מה לדעתך צריך לזכור ביום הזיכרון לצחק רבין?</a:t>
            </a:r>
            <a:endParaRPr lang="en-US" sz="8000" b="1" dirty="0"/>
          </a:p>
        </p:txBody>
      </p:sp>
      <p:sp>
        <p:nvSpPr>
          <p:cNvPr id="16" name="TextBox 9">
            <a:extLst>
              <a:ext uri="{FF2B5EF4-FFF2-40B4-BE49-F238E27FC236}">
                <a16:creationId xmlns:a16="http://schemas.microsoft.com/office/drawing/2014/main" id="{86949575-EFCF-4E08-8B45-8325B98374F6}"/>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7" name="תמונה 16">
            <a:extLst>
              <a:ext uri="{FF2B5EF4-FFF2-40B4-BE49-F238E27FC236}">
                <a16:creationId xmlns:a16="http://schemas.microsoft.com/office/drawing/2014/main" id="{14136205-D0C7-4C80-A740-052DDD4DD4A9}"/>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8" name="מלבן 17">
            <a:extLst>
              <a:ext uri="{FF2B5EF4-FFF2-40B4-BE49-F238E27FC236}">
                <a16:creationId xmlns:a16="http://schemas.microsoft.com/office/drawing/2014/main" id="{14684B70-6647-495D-8080-65B45699E9E4}"/>
              </a:ext>
            </a:extLst>
          </p:cNvPr>
          <p:cNvSpPr/>
          <p:nvPr/>
        </p:nvSpPr>
        <p:spPr>
          <a:xfrm>
            <a:off x="7367101" y="55186"/>
            <a:ext cx="4718219" cy="3246210"/>
          </a:xfrm>
          <a:prstGeom prst="rect">
            <a:avLst/>
          </a:prstGeom>
        </p:spPr>
        <p:txBody>
          <a:bodyPr wrap="square">
            <a:spAutoFit/>
          </a:bodyPr>
          <a:lstStyle/>
          <a:p>
            <a:pPr algn="just">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944257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5BFB4D3F-907E-4C5E-A743-1B2D5F17CC8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1A76D129-E14D-47A1-9B92-E8A6268989E6}"/>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8417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03</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239873" y="3701829"/>
            <a:ext cx="11712251" cy="2554545"/>
          </a:xfrm>
          <a:prstGeom prst="rect">
            <a:avLst/>
          </a:prstGeom>
          <a:noFill/>
        </p:spPr>
        <p:txBody>
          <a:bodyPr wrap="square">
            <a:spAutoFit/>
          </a:bodyPr>
          <a:lstStyle/>
          <a:p>
            <a:pPr lvl="0"/>
            <a:r>
              <a:rPr lang="he-IL" sz="8000" b="1" dirty="0"/>
              <a:t>מה חשוב שיזכרו הדורות הבאים בהקשר לרצח רבין?</a:t>
            </a:r>
            <a:endParaRPr lang="en-US" sz="8000" b="1" dirty="0"/>
          </a:p>
        </p:txBody>
      </p:sp>
      <p:sp>
        <p:nvSpPr>
          <p:cNvPr id="13" name="TextBox 9">
            <a:extLst>
              <a:ext uri="{FF2B5EF4-FFF2-40B4-BE49-F238E27FC236}">
                <a16:creationId xmlns:a16="http://schemas.microsoft.com/office/drawing/2014/main" id="{8F6F26BD-242D-4270-A69B-059A60BAC5A4}"/>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4" name="תמונה 13">
            <a:extLst>
              <a:ext uri="{FF2B5EF4-FFF2-40B4-BE49-F238E27FC236}">
                <a16:creationId xmlns:a16="http://schemas.microsoft.com/office/drawing/2014/main" id="{D67BD7EF-45E7-4F7D-A012-823B57D62562}"/>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5" name="מלבן 14">
            <a:extLst>
              <a:ext uri="{FF2B5EF4-FFF2-40B4-BE49-F238E27FC236}">
                <a16:creationId xmlns:a16="http://schemas.microsoft.com/office/drawing/2014/main" id="{CE069B81-8185-422A-B97C-71EA137F45BA}"/>
              </a:ext>
            </a:extLst>
          </p:cNvPr>
          <p:cNvSpPr/>
          <p:nvPr/>
        </p:nvSpPr>
        <p:spPr>
          <a:xfrm>
            <a:off x="7282613" y="126912"/>
            <a:ext cx="4792786" cy="3246210"/>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81290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D71AEE74-A9C4-40B3-AF69-167F26D3158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013" y="-21609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31EDF820-D7EB-4FF1-8812-AAC96760F22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352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04</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121920" y="4181240"/>
            <a:ext cx="11650979" cy="1569660"/>
          </a:xfrm>
          <a:prstGeom prst="rect">
            <a:avLst/>
          </a:prstGeom>
          <a:noFill/>
        </p:spPr>
        <p:txBody>
          <a:bodyPr wrap="square">
            <a:spAutoFit/>
          </a:bodyPr>
          <a:lstStyle/>
          <a:p>
            <a:pPr lvl="0"/>
            <a:r>
              <a:rPr lang="he-IL" sz="4800" b="1" dirty="0"/>
              <a:t>	מתי בפעם הראשונה הבנת את המשמעות של רצח ראש הממשלה יצחק רבין?</a:t>
            </a:r>
            <a:endParaRPr lang="en-US" sz="4800" b="1" dirty="0"/>
          </a:p>
        </p:txBody>
      </p:sp>
      <p:sp>
        <p:nvSpPr>
          <p:cNvPr id="13" name="TextBox 9">
            <a:extLst>
              <a:ext uri="{FF2B5EF4-FFF2-40B4-BE49-F238E27FC236}">
                <a16:creationId xmlns:a16="http://schemas.microsoft.com/office/drawing/2014/main" id="{480627BE-CD8F-4A54-8710-A56A52B49E7D}"/>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4" name="תמונה 13">
            <a:extLst>
              <a:ext uri="{FF2B5EF4-FFF2-40B4-BE49-F238E27FC236}">
                <a16:creationId xmlns:a16="http://schemas.microsoft.com/office/drawing/2014/main" id="{38926B77-5A08-4411-A79F-6765D878E68C}"/>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5" name="מלבן 14">
            <a:extLst>
              <a:ext uri="{FF2B5EF4-FFF2-40B4-BE49-F238E27FC236}">
                <a16:creationId xmlns:a16="http://schemas.microsoft.com/office/drawing/2014/main" id="{37BC3194-AAB3-4885-9766-D646CA99113D}"/>
              </a:ext>
            </a:extLst>
          </p:cNvPr>
          <p:cNvSpPr/>
          <p:nvPr/>
        </p:nvSpPr>
        <p:spPr>
          <a:xfrm>
            <a:off x="7367101" y="217115"/>
            <a:ext cx="4725839" cy="3246210"/>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24333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903D59C7-F082-48D3-B9AA-981F4724EE2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F0A55E34-B740-4E5F-83EC-71BF8079372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64701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05</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316627" y="4571557"/>
            <a:ext cx="11875373" cy="1938992"/>
          </a:xfrm>
          <a:prstGeom prst="rect">
            <a:avLst/>
          </a:prstGeom>
          <a:noFill/>
        </p:spPr>
        <p:txBody>
          <a:bodyPr wrap="square">
            <a:spAutoFit/>
          </a:bodyPr>
          <a:lstStyle/>
          <a:p>
            <a:pPr lvl="0"/>
            <a:r>
              <a:rPr lang="he-IL" sz="6000" b="1" dirty="0"/>
              <a:t>מה בעיניך/בעינייך מהווה סימן מקדים לאירוע מסוג זה?</a:t>
            </a:r>
            <a:endParaRPr lang="en-US" sz="6000" b="1" dirty="0"/>
          </a:p>
        </p:txBody>
      </p:sp>
      <p:sp>
        <p:nvSpPr>
          <p:cNvPr id="13" name="TextBox 9">
            <a:extLst>
              <a:ext uri="{FF2B5EF4-FFF2-40B4-BE49-F238E27FC236}">
                <a16:creationId xmlns:a16="http://schemas.microsoft.com/office/drawing/2014/main" id="{21B83027-7D21-42DF-83E8-B575387DF78A}"/>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4" name="תמונה 13">
            <a:extLst>
              <a:ext uri="{FF2B5EF4-FFF2-40B4-BE49-F238E27FC236}">
                <a16:creationId xmlns:a16="http://schemas.microsoft.com/office/drawing/2014/main" id="{C40BF565-AF94-4AE4-968F-4F22C53AB52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5" name="מלבן 14">
            <a:extLst>
              <a:ext uri="{FF2B5EF4-FFF2-40B4-BE49-F238E27FC236}">
                <a16:creationId xmlns:a16="http://schemas.microsoft.com/office/drawing/2014/main" id="{C4C04B29-4C0F-4885-9DA6-C56B0764C2CE}"/>
              </a:ext>
            </a:extLst>
          </p:cNvPr>
          <p:cNvSpPr/>
          <p:nvPr/>
        </p:nvSpPr>
        <p:spPr>
          <a:xfrm>
            <a:off x="7367101" y="-36254"/>
            <a:ext cx="4626779" cy="3542573"/>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85831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581EC58F-4BDA-4213-B212-13BE857DEA7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63F1ECF7-E827-482E-8FEA-2086D4DC6882}"/>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71305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06</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6884" y="4125669"/>
            <a:ext cx="11857768" cy="2554545"/>
          </a:xfrm>
          <a:prstGeom prst="rect">
            <a:avLst/>
          </a:prstGeom>
          <a:noFill/>
        </p:spPr>
        <p:txBody>
          <a:bodyPr wrap="square">
            <a:spAutoFit/>
          </a:bodyPr>
          <a:lstStyle/>
          <a:p>
            <a:pPr lvl="0"/>
            <a:r>
              <a:rPr lang="he-IL" sz="8000" b="1" dirty="0"/>
              <a:t>האם החברה הישראלית למדה לקח מאירוע זה?</a:t>
            </a:r>
            <a:endParaRPr lang="en-US" sz="8000" b="1" dirty="0"/>
          </a:p>
        </p:txBody>
      </p:sp>
      <p:sp>
        <p:nvSpPr>
          <p:cNvPr id="13" name="TextBox 9">
            <a:extLst>
              <a:ext uri="{FF2B5EF4-FFF2-40B4-BE49-F238E27FC236}">
                <a16:creationId xmlns:a16="http://schemas.microsoft.com/office/drawing/2014/main" id="{BBFAB3B1-6D19-4066-98D3-88643F77DCD2}"/>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pic>
        <p:nvPicPr>
          <p:cNvPr id="14" name="תמונה 13">
            <a:extLst>
              <a:ext uri="{FF2B5EF4-FFF2-40B4-BE49-F238E27FC236}">
                <a16:creationId xmlns:a16="http://schemas.microsoft.com/office/drawing/2014/main" id="{97075C04-2C14-44FB-BAA7-BB3283F6C2D5}"/>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5" name="מלבן 14">
            <a:extLst>
              <a:ext uri="{FF2B5EF4-FFF2-40B4-BE49-F238E27FC236}">
                <a16:creationId xmlns:a16="http://schemas.microsoft.com/office/drawing/2014/main" id="{C8DD87FD-BFE2-4792-BB3E-8B4CF136BB81}"/>
              </a:ext>
            </a:extLst>
          </p:cNvPr>
          <p:cNvSpPr/>
          <p:nvPr/>
        </p:nvSpPr>
        <p:spPr>
          <a:xfrm>
            <a:off x="7159338" y="-36254"/>
            <a:ext cx="4865022" cy="3246210"/>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40191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447E0462-FF8C-4427-868A-44B8E7D111A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8649" y="-2199075"/>
            <a:ext cx="12230649" cy="5900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תמונה 6">
            <a:extLst>
              <a:ext uri="{FF2B5EF4-FFF2-40B4-BE49-F238E27FC236}">
                <a16:creationId xmlns:a16="http://schemas.microsoft.com/office/drawing/2014/main" id="{3059D9E0-C473-4013-BE88-AA09D6D2F9AA}"/>
              </a:ext>
            </a:extLst>
          </p:cNvPr>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12306" t="7423" r="6866" b="4897"/>
          <a:stretch/>
        </p:blipFill>
        <p:spPr bwMode="auto">
          <a:xfrm>
            <a:off x="5025987" y="1456759"/>
            <a:ext cx="2140025" cy="1587656"/>
          </a:xfrm>
          <a:prstGeom prst="rect">
            <a:avLst/>
          </a:prstGeom>
          <a:noFill/>
          <a:ln>
            <a:noFill/>
          </a:ln>
          <a:extLst>
            <a:ext uri="{53640926-AAD7-44D8-BBD7-CCE9431645EC}">
              <a14:shadowObscured xmlns:a14="http://schemas.microsoft.com/office/drawing/2010/main"/>
            </a:ext>
          </a:extLst>
        </p:spPr>
      </p:pic>
      <p:sp>
        <p:nvSpPr>
          <p:cNvPr id="8" name="TextBox 9">
            <a:extLst>
              <a:ext uri="{FF2B5EF4-FFF2-40B4-BE49-F238E27FC236}">
                <a16:creationId xmlns:a16="http://schemas.microsoft.com/office/drawing/2014/main" id="{99CB0882-C66D-4CE2-9E73-658A374BEA8A}"/>
              </a:ext>
            </a:extLst>
          </p:cNvPr>
          <p:cNvSpPr txBox="1"/>
          <p:nvPr/>
        </p:nvSpPr>
        <p:spPr>
          <a:xfrm>
            <a:off x="-3906626" y="2390295"/>
            <a:ext cx="5603240" cy="584775"/>
          </a:xfrm>
          <a:prstGeom prst="rect">
            <a:avLst/>
          </a:prstGeom>
          <a:noFill/>
        </p:spPr>
        <p:txBody>
          <a:bodyPr wrap="square" rtlCol="1">
            <a:spAutoFit/>
          </a:bodyPr>
          <a:lstStyle/>
          <a:p>
            <a:pPr algn="r" rtl="1">
              <a:spcAft>
                <a:spcPts val="0"/>
              </a:spcAft>
            </a:pPr>
            <a:r>
              <a:rPr lang="he-IL" sz="32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זיכרון</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p:nvSpPr>
          <p:cNvPr id="5" name="Shape">
            <a:hlinkClick r:id="rId4" action="ppaction://hlinksldjump"/>
            <a:extLst>
              <a:ext uri="{FF2B5EF4-FFF2-40B4-BE49-F238E27FC236}">
                <a16:creationId xmlns:a16="http://schemas.microsoft.com/office/drawing/2014/main" id="{FD6FFFC8-79D0-43D6-B282-50385CF1D651}"/>
              </a:ext>
            </a:extLst>
          </p:cNvPr>
          <p:cNvSpPr/>
          <p:nvPr/>
        </p:nvSpPr>
        <p:spPr>
          <a:xfrm>
            <a:off x="316627" y="465916"/>
            <a:ext cx="1609205" cy="1433536"/>
          </a:xfrm>
          <a:custGeom>
            <a:avLst/>
            <a:gdLst/>
            <a:ahLst/>
            <a:cxnLst>
              <a:cxn ang="0">
                <a:pos x="wd2" y="hd2"/>
              </a:cxn>
              <a:cxn ang="5400000">
                <a:pos x="wd2" y="hd2"/>
              </a:cxn>
              <a:cxn ang="10800000">
                <a:pos x="wd2" y="hd2"/>
              </a:cxn>
              <a:cxn ang="16200000">
                <a:pos x="wd2" y="hd2"/>
              </a:cxn>
            </a:cxnLst>
            <a:rect l="0" t="0" r="r" b="b"/>
            <a:pathLst>
              <a:path w="21420" h="21600" extrusionOk="0">
                <a:moveTo>
                  <a:pt x="15066" y="0"/>
                </a:moveTo>
                <a:lnTo>
                  <a:pt x="6354" y="0"/>
                </a:lnTo>
                <a:cubicBezTo>
                  <a:pt x="5635" y="0"/>
                  <a:pt x="4978" y="425"/>
                  <a:pt x="4618" y="1133"/>
                </a:cubicBezTo>
                <a:lnTo>
                  <a:pt x="270" y="9667"/>
                </a:lnTo>
                <a:cubicBezTo>
                  <a:pt x="-90" y="10375"/>
                  <a:pt x="-90" y="11243"/>
                  <a:pt x="270" y="11933"/>
                </a:cubicBezTo>
                <a:lnTo>
                  <a:pt x="4618" y="20467"/>
                </a:lnTo>
                <a:cubicBezTo>
                  <a:pt x="4978" y="21175"/>
                  <a:pt x="5635" y="21600"/>
                  <a:pt x="6354" y="21600"/>
                </a:cubicBezTo>
                <a:lnTo>
                  <a:pt x="15066" y="21600"/>
                </a:lnTo>
                <a:cubicBezTo>
                  <a:pt x="15785" y="21600"/>
                  <a:pt x="16442" y="21175"/>
                  <a:pt x="16802" y="20467"/>
                </a:cubicBezTo>
                <a:lnTo>
                  <a:pt x="21150" y="11933"/>
                </a:lnTo>
                <a:cubicBezTo>
                  <a:pt x="21510" y="11225"/>
                  <a:pt x="21510" y="10357"/>
                  <a:pt x="21150" y="9667"/>
                </a:cubicBezTo>
                <a:lnTo>
                  <a:pt x="16802" y="1133"/>
                </a:lnTo>
                <a:cubicBezTo>
                  <a:pt x="16442" y="425"/>
                  <a:pt x="15785" y="0"/>
                  <a:pt x="15066" y="0"/>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250" b="1" dirty="0">
                <a:solidFill>
                  <a:schemeClr val="bg1"/>
                </a:solidFill>
              </a:rPr>
              <a:t>תפריט </a:t>
            </a:r>
          </a:p>
          <a:p>
            <a:pPr algn="ctr">
              <a:defRPr sz="3000">
                <a:solidFill>
                  <a:srgbClr val="FFFFFF"/>
                </a:solidFill>
              </a:defRPr>
            </a:pPr>
            <a:r>
              <a:rPr lang="he-IL" sz="2250" b="1" dirty="0">
                <a:solidFill>
                  <a:schemeClr val="bg1"/>
                </a:solidFill>
              </a:rPr>
              <a:t>ראשי</a:t>
            </a:r>
            <a:endParaRPr sz="2250" b="1" dirty="0">
              <a:solidFill>
                <a:schemeClr val="bg1"/>
              </a:solidFill>
            </a:endParaRPr>
          </a:p>
        </p:txBody>
      </p:sp>
      <p:sp>
        <p:nvSpPr>
          <p:cNvPr id="10" name="Shape">
            <a:extLst>
              <a:ext uri="{FF2B5EF4-FFF2-40B4-BE49-F238E27FC236}">
                <a16:creationId xmlns:a16="http://schemas.microsoft.com/office/drawing/2014/main" id="{DAA4052C-B925-42D8-AA01-1C24E296E16A}"/>
              </a:ext>
            </a:extLst>
          </p:cNvPr>
          <p:cNvSpPr/>
          <p:nvPr/>
        </p:nvSpPr>
        <p:spPr>
          <a:xfrm>
            <a:off x="575899" y="5677234"/>
            <a:ext cx="856887" cy="789620"/>
          </a:xfrm>
          <a:custGeom>
            <a:avLst/>
            <a:gdLst/>
            <a:ahLst/>
            <a:cxnLst>
              <a:cxn ang="0">
                <a:pos x="wd2" y="hd2"/>
              </a:cxn>
              <a:cxn ang="5400000">
                <a:pos x="wd2" y="hd2"/>
              </a:cxn>
              <a:cxn ang="10800000">
                <a:pos x="wd2" y="hd2"/>
              </a:cxn>
              <a:cxn ang="16200000">
                <a:pos x="wd2" y="hd2"/>
              </a:cxn>
            </a:cxnLst>
            <a:rect l="0" t="0" r="r" b="b"/>
            <a:pathLst>
              <a:path w="21200" h="21600" extrusionOk="0">
                <a:moveTo>
                  <a:pt x="20611" y="8325"/>
                </a:moveTo>
                <a:lnTo>
                  <a:pt x="17559" y="2475"/>
                </a:lnTo>
                <a:cubicBezTo>
                  <a:pt x="16745" y="932"/>
                  <a:pt x="15262" y="0"/>
                  <a:pt x="13663" y="0"/>
                </a:cubicBezTo>
                <a:lnTo>
                  <a:pt x="7558" y="0"/>
                </a:lnTo>
                <a:cubicBezTo>
                  <a:pt x="5959" y="0"/>
                  <a:pt x="4476" y="964"/>
                  <a:pt x="3663" y="2475"/>
                </a:cubicBezTo>
                <a:lnTo>
                  <a:pt x="610" y="8325"/>
                </a:lnTo>
                <a:cubicBezTo>
                  <a:pt x="-204" y="9868"/>
                  <a:pt x="-204" y="11764"/>
                  <a:pt x="610" y="13275"/>
                </a:cubicBezTo>
                <a:lnTo>
                  <a:pt x="3663" y="19125"/>
                </a:lnTo>
                <a:cubicBezTo>
                  <a:pt x="4477" y="20668"/>
                  <a:pt x="5959" y="21600"/>
                  <a:pt x="7558" y="21600"/>
                </a:cubicBezTo>
                <a:lnTo>
                  <a:pt x="13663" y="21600"/>
                </a:lnTo>
                <a:cubicBezTo>
                  <a:pt x="15262" y="21600"/>
                  <a:pt x="16745" y="20636"/>
                  <a:pt x="17559" y="19125"/>
                </a:cubicBezTo>
                <a:lnTo>
                  <a:pt x="20611" y="13275"/>
                </a:lnTo>
                <a:cubicBezTo>
                  <a:pt x="21396" y="11764"/>
                  <a:pt x="21396" y="9868"/>
                  <a:pt x="20611" y="8325"/>
                </a:cubicBezTo>
                <a:close/>
              </a:path>
            </a:pathLst>
          </a:custGeom>
          <a:solidFill>
            <a:srgbClr val="00B0F0"/>
          </a:solidFill>
          <a:ln w="12700">
            <a:miter lim="400000"/>
          </a:ln>
        </p:spPr>
        <p:txBody>
          <a:bodyPr lIns="28575" tIns="28575" rIns="28575" bIns="28575" anchor="ctr"/>
          <a:lstStyle/>
          <a:p>
            <a:pPr algn="ctr">
              <a:defRPr sz="3000">
                <a:solidFill>
                  <a:srgbClr val="FFFFFF"/>
                </a:solidFill>
              </a:defRPr>
            </a:pPr>
            <a:r>
              <a:rPr lang="he-IL" sz="2800" b="1" dirty="0">
                <a:solidFill>
                  <a:schemeClr val="bg1"/>
                </a:solidFill>
              </a:rPr>
              <a:t>07</a:t>
            </a:r>
            <a:endParaRPr sz="2800" b="1" dirty="0">
              <a:solidFill>
                <a:schemeClr val="bg1"/>
              </a:solidFill>
            </a:endParaRPr>
          </a:p>
        </p:txBody>
      </p:sp>
      <p:sp>
        <p:nvSpPr>
          <p:cNvPr id="2" name="מלבן 1">
            <a:extLst>
              <a:ext uri="{FF2B5EF4-FFF2-40B4-BE49-F238E27FC236}">
                <a16:creationId xmlns:a16="http://schemas.microsoft.com/office/drawing/2014/main" id="{85FDFF35-AF61-4B9D-A110-BA8FCE51DB5B}"/>
              </a:ext>
            </a:extLst>
          </p:cNvPr>
          <p:cNvSpPr/>
          <p:nvPr/>
        </p:nvSpPr>
        <p:spPr>
          <a:xfrm>
            <a:off x="-883920" y="4175317"/>
            <a:ext cx="12634271" cy="1938992"/>
          </a:xfrm>
          <a:prstGeom prst="rect">
            <a:avLst/>
          </a:prstGeom>
          <a:noFill/>
        </p:spPr>
        <p:txBody>
          <a:bodyPr wrap="square">
            <a:spAutoFit/>
          </a:bodyPr>
          <a:lstStyle/>
          <a:p>
            <a:pPr lvl="0"/>
            <a:r>
              <a:rPr lang="he-IL" sz="6000" b="1" dirty="0"/>
              <a:t>היכן את/ה רואה את תפקידו של בית הספר במניעת רצח פוליטי נוסף?</a:t>
            </a:r>
            <a:endParaRPr lang="en-US" sz="6000" b="1" dirty="0"/>
          </a:p>
        </p:txBody>
      </p:sp>
      <p:pic>
        <p:nvPicPr>
          <p:cNvPr id="11" name="תמונה 10">
            <a:extLst>
              <a:ext uri="{FF2B5EF4-FFF2-40B4-BE49-F238E27FC236}">
                <a16:creationId xmlns:a16="http://schemas.microsoft.com/office/drawing/2014/main" id="{88172795-18F6-4F30-A451-81B9FEFBE04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126920" y="154246"/>
            <a:ext cx="2697978" cy="3371948"/>
          </a:xfrm>
          <a:prstGeom prst="rect">
            <a:avLst/>
          </a:prstGeom>
        </p:spPr>
      </p:pic>
      <p:sp>
        <p:nvSpPr>
          <p:cNvPr id="12" name="מלבן 11">
            <a:extLst>
              <a:ext uri="{FF2B5EF4-FFF2-40B4-BE49-F238E27FC236}">
                <a16:creationId xmlns:a16="http://schemas.microsoft.com/office/drawing/2014/main" id="{7CB03576-B7F4-483C-83DF-D37D78016DA2}"/>
              </a:ext>
            </a:extLst>
          </p:cNvPr>
          <p:cNvSpPr/>
          <p:nvPr/>
        </p:nvSpPr>
        <p:spPr>
          <a:xfrm>
            <a:off x="7159338" y="-36254"/>
            <a:ext cx="4819302" cy="3246210"/>
          </a:xfrm>
          <a:prstGeom prst="rect">
            <a:avLst/>
          </a:prstGeom>
        </p:spPr>
        <p:txBody>
          <a:bodyPr wrap="square">
            <a:spAutoFit/>
          </a:bodyPr>
          <a:lstStyle/>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ליצחק רבין הוא יום זיכרון לאומי שנקבע על ידי הכנסת בחוק יום הזיכרון ליצחק רבין. הוא חל בי"ב בחשוון, יום הירצחו של ראש ממשלת ישראל יצחק רבין לפי הלוח העברי (4 בנובמבר 1995).</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יום הזיכרון מצוין בטקסים ממלכתיים; דגלי המדינה מורדים לחצי התורן בכל המוסדות הממלכתיים. </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he-IL" dirty="0">
                <a:solidFill>
                  <a:schemeClr val="bg1"/>
                </a:solidFill>
                <a:latin typeface="Calibri" panose="020F0502020204030204" pitchFamily="34" charset="0"/>
                <a:ea typeface="Calibri" panose="020F0502020204030204" pitchFamily="34" charset="0"/>
              </a:rPr>
              <a:t>בחוק נקבע כי בבתי הספר יצוין יום הזיכרון "בפעולות שבהן יועלו דמותו ופועלו של יצחק רבין ובפעולות שיוקדשו לחשיבות הדמוקרטיה בישראל ולסכנת האלימות לחברה ולמדינה".</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13615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2763</TotalTime>
  <Words>3350</Words>
  <Application>Microsoft Office PowerPoint</Application>
  <PresentationFormat>מסך רחב</PresentationFormat>
  <Paragraphs>304</Paragraphs>
  <Slides>39</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39</vt:i4>
      </vt:variant>
    </vt:vector>
  </HeadingPairs>
  <TitlesOfParts>
    <vt:vector size="44" baseType="lpstr">
      <vt:lpstr>Arial</vt:lpstr>
      <vt:lpstr>Calibri</vt:lpstr>
      <vt:lpstr>Calibri Light</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Meir Avitan</dc:creator>
  <cp:lastModifiedBy>Meir Avitan</cp:lastModifiedBy>
  <cp:revision>140</cp:revision>
  <dcterms:created xsi:type="dcterms:W3CDTF">2020-09-01T14:25:52Z</dcterms:created>
  <dcterms:modified xsi:type="dcterms:W3CDTF">2023-10-22T18:07:16Z</dcterms:modified>
  <cp:contentStatus/>
</cp:coreProperties>
</file>