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webextensions/webextension1.xml" ContentType="application/vnd.ms-office.webextension+xml"/>
  <Override PartName="/ppt/notesSlides/notesSlide3.xml" ContentType="application/vnd.openxmlformats-officedocument.presentationml.notesSlide+xml"/>
  <Override PartName="/ppt/webextensions/webextension2.xml" ContentType="application/vnd.ms-office.webextension+xml"/>
  <Override PartName="/ppt/notesSlides/notesSlide4.xml" ContentType="application/vnd.openxmlformats-officedocument.presentationml.notesSlide+xml"/>
  <Override PartName="/ppt/webextensions/webextension3.xml" ContentType="application/vnd.ms-office.webextension+xml"/>
  <Override PartName="/ppt/notesSlides/notesSlide5.xml" ContentType="application/vnd.openxmlformats-officedocument.presentationml.notesSlide+xml"/>
  <Override PartName="/ppt/webextensions/webextension4.xml" ContentType="application/vnd.ms-office.webextension+xml"/>
  <Override PartName="/ppt/notesSlides/notesSlide6.xml" ContentType="application/vnd.openxmlformats-officedocument.presentationml.notesSlide+xml"/>
  <Override PartName="/ppt/webextensions/webextension5.xml" ContentType="application/vnd.ms-office.webextension+xml"/>
  <Override PartName="/ppt/notesSlides/notesSlide7.xml" ContentType="application/vnd.openxmlformats-officedocument.presentationml.notesSlide+xml"/>
  <Override PartName="/ppt/webextensions/webextension6.xml" ContentType="application/vnd.ms-office.webextension+xml"/>
  <Override PartName="/ppt/notesSlides/notesSlide8.xml" ContentType="application/vnd.openxmlformats-officedocument.presentationml.notesSlide+xml"/>
  <Override PartName="/ppt/webextensions/webextension7.xml" ContentType="application/vnd.ms-office.webextension+xml"/>
  <Override PartName="/ppt/notesSlides/notesSlide9.xml" ContentType="application/vnd.openxmlformats-officedocument.presentationml.notesSlide+xml"/>
  <Override PartName="/ppt/webextensions/webextension8.xml" ContentType="application/vnd.ms-office.webextension+xml"/>
  <Override PartName="/ppt/notesSlides/notesSlide10.xml" ContentType="application/vnd.openxmlformats-officedocument.presentationml.notesSlide+xml"/>
  <Override PartName="/ppt/webextensions/webextension9.xml" ContentType="application/vnd.ms-office.webextension+xml"/>
  <Override PartName="/ppt/notesSlides/notesSlide11.xml" ContentType="application/vnd.openxmlformats-officedocument.presentationml.notesSlide+xml"/>
  <Override PartName="/ppt/webextensions/webextension10.xml" ContentType="application/vnd.ms-office.webextension+xml"/>
  <Override PartName="/ppt/notesSlides/notesSlide12.xml" ContentType="application/vnd.openxmlformats-officedocument.presentationml.notesSlide+xml"/>
  <Override PartName="/ppt/webextensions/webextension11.xml" ContentType="application/vnd.ms-office.webextension+xml"/>
  <Override PartName="/ppt/notesSlides/notesSlide13.xml" ContentType="application/vnd.openxmlformats-officedocument.presentationml.notesSlide+xml"/>
  <Override PartName="/ppt/webextensions/webextension12.xml" ContentType="application/vnd.ms-office.webextension+xml"/>
  <Override PartName="/ppt/notesSlides/notesSlide14.xml" ContentType="application/vnd.openxmlformats-officedocument.presentationml.notesSlide+xml"/>
  <Override PartName="/ppt/webextensions/webextension13.xml" ContentType="application/vnd.ms-office.webextension+xml"/>
  <Override PartName="/ppt/notesSlides/notesSlide15.xml" ContentType="application/vnd.openxmlformats-officedocument.presentationml.notesSlide+xml"/>
  <Override PartName="/ppt/webextensions/webextension14.xml" ContentType="application/vnd.ms-office.webextension+xml"/>
  <Override PartName="/ppt/notesSlides/notesSlide16.xml" ContentType="application/vnd.openxmlformats-officedocument.presentationml.notesSlide+xml"/>
  <Override PartName="/ppt/webextensions/webextension15.xml" ContentType="application/vnd.ms-office.webextension+xml"/>
  <Override PartName="/ppt/notesSlides/notesSlide17.xml" ContentType="application/vnd.openxmlformats-officedocument.presentationml.notesSlide+xml"/>
  <Override PartName="/ppt/webextensions/webextension16.xml" ContentType="application/vnd.ms-office.webextension+xml"/>
  <Override PartName="/ppt/notesSlides/notesSlide18.xml" ContentType="application/vnd.openxmlformats-officedocument.presentationml.notesSlide+xml"/>
  <Override PartName="/ppt/webextensions/webextension17.xml" ContentType="application/vnd.ms-office.webextension+xml"/>
  <Override PartName="/ppt/notesSlides/notesSlide19.xml" ContentType="application/vnd.openxmlformats-officedocument.presentationml.notesSlide+xml"/>
  <Override PartName="/ppt/webextensions/webextension18.xml" ContentType="application/vnd.ms-office.webextension+xml"/>
  <Override PartName="/ppt/notesSlides/notesSlide20.xml" ContentType="application/vnd.openxmlformats-officedocument.presentationml.notesSlide+xml"/>
  <Override PartName="/ppt/webextensions/webextension19.xml" ContentType="application/vnd.ms-office.webextension+xml"/>
  <Override PartName="/ppt/notesSlides/notesSlide21.xml" ContentType="application/vnd.openxmlformats-officedocument.presentationml.notesSlide+xml"/>
  <Override PartName="/ppt/webextensions/webextension20.xml" ContentType="application/vnd.ms-office.webextension+xml"/>
  <Override PartName="/ppt/notesSlides/notesSlide22.xml" ContentType="application/vnd.openxmlformats-officedocument.presentationml.notesSlide+xml"/>
  <Override PartName="/ppt/webextensions/webextension21.xml" ContentType="application/vnd.ms-office.webextension+xml"/>
  <Override PartName="/ppt/notesSlides/notesSlide23.xml" ContentType="application/vnd.openxmlformats-officedocument.presentationml.notesSlide+xml"/>
  <Override PartName="/ppt/webextensions/webextension22.xml" ContentType="application/vnd.ms-office.webextension+xml"/>
  <Override PartName="/ppt/notesSlides/notesSlide24.xml" ContentType="application/vnd.openxmlformats-officedocument.presentationml.notesSlide+xml"/>
  <Override PartName="/ppt/webextensions/webextension23.xml" ContentType="application/vnd.ms-office.webextension+xml"/>
  <Override PartName="/ppt/notesSlides/notesSlide25.xml" ContentType="application/vnd.openxmlformats-officedocument.presentationml.notesSlide+xml"/>
  <Override PartName="/ppt/webextensions/webextension24.xml" ContentType="application/vnd.ms-office.webextension+xml"/>
  <Override PartName="/ppt/notesSlides/notesSlide26.xml" ContentType="application/vnd.openxmlformats-officedocument.presentationml.notesSlide+xml"/>
  <Override PartName="/ppt/webextensions/webextension25.xml" ContentType="application/vnd.ms-office.webextension+xml"/>
  <Override PartName="/ppt/notesSlides/notesSlide27.xml" ContentType="application/vnd.openxmlformats-officedocument.presentationml.notesSlide+xml"/>
  <Override PartName="/ppt/webextensions/webextension26.xml" ContentType="application/vnd.ms-office.webextension+xml"/>
  <Override PartName="/ppt/notesSlides/notesSlide28.xml" ContentType="application/vnd.openxmlformats-officedocument.presentationml.notesSlide+xml"/>
  <Override PartName="/ppt/webextensions/webextension27.xml" ContentType="application/vnd.ms-office.webextension+xml"/>
  <Override PartName="/ppt/notesSlides/notesSlide29.xml" ContentType="application/vnd.openxmlformats-officedocument.presentationml.notesSlide+xml"/>
  <Override PartName="/ppt/webextensions/webextension28.xml" ContentType="application/vnd.ms-office.webextension+xml"/>
  <Override PartName="/ppt/notesSlides/notesSlide30.xml" ContentType="application/vnd.openxmlformats-officedocument.presentationml.notesSlide+xml"/>
  <Override PartName="/ppt/webextensions/webextension29.xml" ContentType="application/vnd.ms-office.webextension+xml"/>
  <Override PartName="/ppt/notesSlides/notesSlide31.xml" ContentType="application/vnd.openxmlformats-officedocument.presentationml.notesSlide+xml"/>
  <Override PartName="/ppt/webextensions/webextension30.xml" ContentType="application/vnd.ms-office.webextension+xml"/>
  <Override PartName="/ppt/notesSlides/notesSlide32.xml" ContentType="application/vnd.openxmlformats-officedocument.presentationml.notesSlide+xml"/>
  <Override PartName="/ppt/webextensions/webextension31.xml" ContentType="application/vnd.ms-office.webextension+xml"/>
  <Override PartName="/ppt/notesSlides/notesSlide33.xml" ContentType="application/vnd.openxmlformats-officedocument.presentationml.notesSlide+xml"/>
  <Override PartName="/ppt/webextensions/webextension32.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336" r:id="rId2"/>
    <p:sldId id="363" r:id="rId3"/>
    <p:sldId id="339" r:id="rId4"/>
    <p:sldId id="258" r:id="rId5"/>
    <p:sldId id="341" r:id="rId6"/>
    <p:sldId id="340" r:id="rId7"/>
    <p:sldId id="342" r:id="rId8"/>
    <p:sldId id="343" r:id="rId9"/>
    <p:sldId id="364" r:id="rId10"/>
    <p:sldId id="365" r:id="rId11"/>
    <p:sldId id="366" r:id="rId12"/>
    <p:sldId id="367" r:id="rId13"/>
    <p:sldId id="368" r:id="rId14"/>
    <p:sldId id="369" r:id="rId15"/>
    <p:sldId id="371" r:id="rId16"/>
    <p:sldId id="373" r:id="rId17"/>
    <p:sldId id="374" r:id="rId18"/>
    <p:sldId id="375" r:id="rId19"/>
    <p:sldId id="376" r:id="rId20"/>
    <p:sldId id="378" r:id="rId21"/>
    <p:sldId id="377" r:id="rId22"/>
    <p:sldId id="380" r:id="rId23"/>
    <p:sldId id="381" r:id="rId24"/>
    <p:sldId id="391" r:id="rId25"/>
    <p:sldId id="382" r:id="rId26"/>
    <p:sldId id="383" r:id="rId27"/>
    <p:sldId id="384" r:id="rId28"/>
    <p:sldId id="379" r:id="rId29"/>
    <p:sldId id="385" r:id="rId30"/>
    <p:sldId id="386" r:id="rId31"/>
    <p:sldId id="387" r:id="rId32"/>
    <p:sldId id="388" r:id="rId33"/>
    <p:sldId id="389" r:id="rId34"/>
    <p:sldId id="390" r:id="rId35"/>
    <p:sldId id="257" r:id="rId3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CC"/>
    <a:srgbClr val="CCFF66"/>
    <a:srgbClr val="FFCC00"/>
    <a:srgbClr val="99FF66"/>
    <a:srgbClr val="D1DF51"/>
    <a:srgbClr val="C43430"/>
    <a:srgbClr val="FF9900"/>
    <a:srgbClr val="E6AF00"/>
    <a:srgbClr val="1F9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סגנון בהיר 2 - הדגשה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סגנון בהיר 2 - הדגשה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3" autoAdjust="0"/>
    <p:restoredTop sz="84976" autoAdjust="0"/>
  </p:normalViewPr>
  <p:slideViewPr>
    <p:cSldViewPr snapToGrid="0">
      <p:cViewPr varScale="1">
        <p:scale>
          <a:sx n="27" d="100"/>
          <a:sy n="27" d="100"/>
        </p:scale>
        <p:origin x="878" y="2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28503BF-9CBE-4B76-A988-A162B8FDE8E4}" type="datetimeFigureOut">
              <a:rPr lang="he-IL" smtClean="0"/>
              <a:t>כ"ט/ניסן/תשפ"א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5E9FCAE-8480-4C36-A8E5-4E7D71616C80}" type="slidenum">
              <a:rPr lang="he-IL" smtClean="0"/>
              <a:t>‹#›</a:t>
            </a:fld>
            <a:endParaRPr lang="he-IL"/>
          </a:p>
        </p:txBody>
      </p:sp>
    </p:spTree>
    <p:extLst>
      <p:ext uri="{BB962C8B-B14F-4D97-AF65-F5344CB8AC3E}">
        <p14:creationId xmlns:p14="http://schemas.microsoft.com/office/powerpoint/2010/main" val="13240554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a:t>
            </a:fld>
            <a:endParaRPr lang="he-IL"/>
          </a:p>
        </p:txBody>
      </p:sp>
    </p:spTree>
    <p:extLst>
      <p:ext uri="{BB962C8B-B14F-4D97-AF65-F5344CB8AC3E}">
        <p14:creationId xmlns:p14="http://schemas.microsoft.com/office/powerpoint/2010/main" val="415747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11</a:t>
            </a:fld>
            <a:endParaRPr lang="he-IL"/>
          </a:p>
        </p:txBody>
      </p:sp>
    </p:spTree>
    <p:extLst>
      <p:ext uri="{BB962C8B-B14F-4D97-AF65-F5344CB8AC3E}">
        <p14:creationId xmlns:p14="http://schemas.microsoft.com/office/powerpoint/2010/main" val="424828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12</a:t>
            </a:fld>
            <a:endParaRPr lang="he-IL"/>
          </a:p>
        </p:txBody>
      </p:sp>
    </p:spTree>
    <p:extLst>
      <p:ext uri="{BB962C8B-B14F-4D97-AF65-F5344CB8AC3E}">
        <p14:creationId xmlns:p14="http://schemas.microsoft.com/office/powerpoint/2010/main" val="130735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13</a:t>
            </a:fld>
            <a:endParaRPr lang="he-IL"/>
          </a:p>
        </p:txBody>
      </p:sp>
    </p:spTree>
    <p:extLst>
      <p:ext uri="{BB962C8B-B14F-4D97-AF65-F5344CB8AC3E}">
        <p14:creationId xmlns:p14="http://schemas.microsoft.com/office/powerpoint/2010/main" val="1201639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14</a:t>
            </a:fld>
            <a:endParaRPr lang="he-IL"/>
          </a:p>
        </p:txBody>
      </p:sp>
    </p:spTree>
    <p:extLst>
      <p:ext uri="{BB962C8B-B14F-4D97-AF65-F5344CB8AC3E}">
        <p14:creationId xmlns:p14="http://schemas.microsoft.com/office/powerpoint/2010/main" val="231566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15</a:t>
            </a:fld>
            <a:endParaRPr lang="he-IL"/>
          </a:p>
        </p:txBody>
      </p:sp>
    </p:spTree>
    <p:extLst>
      <p:ext uri="{BB962C8B-B14F-4D97-AF65-F5344CB8AC3E}">
        <p14:creationId xmlns:p14="http://schemas.microsoft.com/office/powerpoint/2010/main" val="95648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16</a:t>
            </a:fld>
            <a:endParaRPr lang="he-IL"/>
          </a:p>
        </p:txBody>
      </p:sp>
    </p:spTree>
    <p:extLst>
      <p:ext uri="{BB962C8B-B14F-4D97-AF65-F5344CB8AC3E}">
        <p14:creationId xmlns:p14="http://schemas.microsoft.com/office/powerpoint/2010/main" val="2538859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17</a:t>
            </a:fld>
            <a:endParaRPr lang="he-IL"/>
          </a:p>
        </p:txBody>
      </p:sp>
    </p:spTree>
    <p:extLst>
      <p:ext uri="{BB962C8B-B14F-4D97-AF65-F5344CB8AC3E}">
        <p14:creationId xmlns:p14="http://schemas.microsoft.com/office/powerpoint/2010/main" val="65613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18</a:t>
            </a:fld>
            <a:endParaRPr lang="he-IL"/>
          </a:p>
        </p:txBody>
      </p:sp>
    </p:spTree>
    <p:extLst>
      <p:ext uri="{BB962C8B-B14F-4D97-AF65-F5344CB8AC3E}">
        <p14:creationId xmlns:p14="http://schemas.microsoft.com/office/powerpoint/2010/main" val="156569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19</a:t>
            </a:fld>
            <a:endParaRPr lang="he-IL"/>
          </a:p>
        </p:txBody>
      </p:sp>
    </p:spTree>
    <p:extLst>
      <p:ext uri="{BB962C8B-B14F-4D97-AF65-F5344CB8AC3E}">
        <p14:creationId xmlns:p14="http://schemas.microsoft.com/office/powerpoint/2010/main" val="3524209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20</a:t>
            </a:fld>
            <a:endParaRPr lang="he-IL"/>
          </a:p>
        </p:txBody>
      </p:sp>
    </p:spTree>
    <p:extLst>
      <p:ext uri="{BB962C8B-B14F-4D97-AF65-F5344CB8AC3E}">
        <p14:creationId xmlns:p14="http://schemas.microsoft.com/office/powerpoint/2010/main" val="181139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3</a:t>
            </a:fld>
            <a:endParaRPr lang="he-IL"/>
          </a:p>
        </p:txBody>
      </p:sp>
    </p:spTree>
    <p:extLst>
      <p:ext uri="{BB962C8B-B14F-4D97-AF65-F5344CB8AC3E}">
        <p14:creationId xmlns:p14="http://schemas.microsoft.com/office/powerpoint/2010/main" val="2567726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21</a:t>
            </a:fld>
            <a:endParaRPr lang="he-IL"/>
          </a:p>
        </p:txBody>
      </p:sp>
    </p:spTree>
    <p:extLst>
      <p:ext uri="{BB962C8B-B14F-4D97-AF65-F5344CB8AC3E}">
        <p14:creationId xmlns:p14="http://schemas.microsoft.com/office/powerpoint/2010/main" val="1039119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22</a:t>
            </a:fld>
            <a:endParaRPr lang="he-IL"/>
          </a:p>
        </p:txBody>
      </p:sp>
    </p:spTree>
    <p:extLst>
      <p:ext uri="{BB962C8B-B14F-4D97-AF65-F5344CB8AC3E}">
        <p14:creationId xmlns:p14="http://schemas.microsoft.com/office/powerpoint/2010/main" val="880557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23</a:t>
            </a:fld>
            <a:endParaRPr lang="he-IL"/>
          </a:p>
        </p:txBody>
      </p:sp>
    </p:spTree>
    <p:extLst>
      <p:ext uri="{BB962C8B-B14F-4D97-AF65-F5344CB8AC3E}">
        <p14:creationId xmlns:p14="http://schemas.microsoft.com/office/powerpoint/2010/main" val="370024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24</a:t>
            </a:fld>
            <a:endParaRPr lang="he-IL"/>
          </a:p>
        </p:txBody>
      </p:sp>
    </p:spTree>
    <p:extLst>
      <p:ext uri="{BB962C8B-B14F-4D97-AF65-F5344CB8AC3E}">
        <p14:creationId xmlns:p14="http://schemas.microsoft.com/office/powerpoint/2010/main" val="222842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25</a:t>
            </a:fld>
            <a:endParaRPr lang="he-IL"/>
          </a:p>
        </p:txBody>
      </p:sp>
    </p:spTree>
    <p:extLst>
      <p:ext uri="{BB962C8B-B14F-4D97-AF65-F5344CB8AC3E}">
        <p14:creationId xmlns:p14="http://schemas.microsoft.com/office/powerpoint/2010/main" val="2426056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26</a:t>
            </a:fld>
            <a:endParaRPr lang="he-IL"/>
          </a:p>
        </p:txBody>
      </p:sp>
    </p:spTree>
    <p:extLst>
      <p:ext uri="{BB962C8B-B14F-4D97-AF65-F5344CB8AC3E}">
        <p14:creationId xmlns:p14="http://schemas.microsoft.com/office/powerpoint/2010/main" val="3259246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27</a:t>
            </a:fld>
            <a:endParaRPr lang="he-IL"/>
          </a:p>
        </p:txBody>
      </p:sp>
    </p:spTree>
    <p:extLst>
      <p:ext uri="{BB962C8B-B14F-4D97-AF65-F5344CB8AC3E}">
        <p14:creationId xmlns:p14="http://schemas.microsoft.com/office/powerpoint/2010/main" val="3824329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28</a:t>
            </a:fld>
            <a:endParaRPr lang="he-IL"/>
          </a:p>
        </p:txBody>
      </p:sp>
    </p:spTree>
    <p:extLst>
      <p:ext uri="{BB962C8B-B14F-4D97-AF65-F5344CB8AC3E}">
        <p14:creationId xmlns:p14="http://schemas.microsoft.com/office/powerpoint/2010/main" val="4081603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29</a:t>
            </a:fld>
            <a:endParaRPr lang="he-IL"/>
          </a:p>
        </p:txBody>
      </p:sp>
    </p:spTree>
    <p:extLst>
      <p:ext uri="{BB962C8B-B14F-4D97-AF65-F5344CB8AC3E}">
        <p14:creationId xmlns:p14="http://schemas.microsoft.com/office/powerpoint/2010/main" val="2436716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30</a:t>
            </a:fld>
            <a:endParaRPr lang="he-IL"/>
          </a:p>
        </p:txBody>
      </p:sp>
    </p:spTree>
    <p:extLst>
      <p:ext uri="{BB962C8B-B14F-4D97-AF65-F5344CB8AC3E}">
        <p14:creationId xmlns:p14="http://schemas.microsoft.com/office/powerpoint/2010/main" val="166524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4</a:t>
            </a:fld>
            <a:endParaRPr lang="he-IL"/>
          </a:p>
        </p:txBody>
      </p:sp>
    </p:spTree>
    <p:extLst>
      <p:ext uri="{BB962C8B-B14F-4D97-AF65-F5344CB8AC3E}">
        <p14:creationId xmlns:p14="http://schemas.microsoft.com/office/powerpoint/2010/main" val="3734621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31</a:t>
            </a:fld>
            <a:endParaRPr lang="he-IL"/>
          </a:p>
        </p:txBody>
      </p:sp>
    </p:spTree>
    <p:extLst>
      <p:ext uri="{BB962C8B-B14F-4D97-AF65-F5344CB8AC3E}">
        <p14:creationId xmlns:p14="http://schemas.microsoft.com/office/powerpoint/2010/main" val="3007545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32</a:t>
            </a:fld>
            <a:endParaRPr lang="he-IL"/>
          </a:p>
        </p:txBody>
      </p:sp>
    </p:spTree>
    <p:extLst>
      <p:ext uri="{BB962C8B-B14F-4D97-AF65-F5344CB8AC3E}">
        <p14:creationId xmlns:p14="http://schemas.microsoft.com/office/powerpoint/2010/main" val="2947741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33</a:t>
            </a:fld>
            <a:endParaRPr lang="he-IL"/>
          </a:p>
        </p:txBody>
      </p:sp>
    </p:spTree>
    <p:extLst>
      <p:ext uri="{BB962C8B-B14F-4D97-AF65-F5344CB8AC3E}">
        <p14:creationId xmlns:p14="http://schemas.microsoft.com/office/powerpoint/2010/main" val="1597121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34</a:t>
            </a:fld>
            <a:endParaRPr lang="he-IL"/>
          </a:p>
        </p:txBody>
      </p:sp>
    </p:spTree>
    <p:extLst>
      <p:ext uri="{BB962C8B-B14F-4D97-AF65-F5344CB8AC3E}">
        <p14:creationId xmlns:p14="http://schemas.microsoft.com/office/powerpoint/2010/main" val="69674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5</a:t>
            </a:fld>
            <a:endParaRPr lang="he-IL"/>
          </a:p>
        </p:txBody>
      </p:sp>
    </p:spTree>
    <p:extLst>
      <p:ext uri="{BB962C8B-B14F-4D97-AF65-F5344CB8AC3E}">
        <p14:creationId xmlns:p14="http://schemas.microsoft.com/office/powerpoint/2010/main" val="316055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6</a:t>
            </a:fld>
            <a:endParaRPr lang="he-IL"/>
          </a:p>
        </p:txBody>
      </p:sp>
    </p:spTree>
    <p:extLst>
      <p:ext uri="{BB962C8B-B14F-4D97-AF65-F5344CB8AC3E}">
        <p14:creationId xmlns:p14="http://schemas.microsoft.com/office/powerpoint/2010/main" val="103212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7</a:t>
            </a:fld>
            <a:endParaRPr lang="he-IL"/>
          </a:p>
        </p:txBody>
      </p:sp>
    </p:spTree>
    <p:extLst>
      <p:ext uri="{BB962C8B-B14F-4D97-AF65-F5344CB8AC3E}">
        <p14:creationId xmlns:p14="http://schemas.microsoft.com/office/powerpoint/2010/main" val="267348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8</a:t>
            </a:fld>
            <a:endParaRPr lang="he-IL"/>
          </a:p>
        </p:txBody>
      </p:sp>
    </p:spTree>
    <p:extLst>
      <p:ext uri="{BB962C8B-B14F-4D97-AF65-F5344CB8AC3E}">
        <p14:creationId xmlns:p14="http://schemas.microsoft.com/office/powerpoint/2010/main" val="15749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9</a:t>
            </a:fld>
            <a:endParaRPr lang="he-IL"/>
          </a:p>
        </p:txBody>
      </p:sp>
    </p:spTree>
    <p:extLst>
      <p:ext uri="{BB962C8B-B14F-4D97-AF65-F5344CB8AC3E}">
        <p14:creationId xmlns:p14="http://schemas.microsoft.com/office/powerpoint/2010/main" val="74482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5E9FCAE-8480-4C36-A8E5-4E7D71616C80}" type="slidenum">
              <a:rPr lang="he-IL" smtClean="0"/>
              <a:t>10</a:t>
            </a:fld>
            <a:endParaRPr lang="he-IL"/>
          </a:p>
        </p:txBody>
      </p:sp>
    </p:spTree>
    <p:extLst>
      <p:ext uri="{BB962C8B-B14F-4D97-AF65-F5344CB8AC3E}">
        <p14:creationId xmlns:p14="http://schemas.microsoft.com/office/powerpoint/2010/main" val="340733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38212686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7701712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1642499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800558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23094254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4542086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31674836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28001518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18528227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26531739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602F01F6-1E4E-4722-A789-3E01F213DF61}" type="datetimeFigureOut">
              <a:rPr lang="he-IL" smtClean="0"/>
              <a:t>כ"ט/ניסן/תשפ"א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7C3319-00DE-4254-8F3F-FC0C6A1CAEC4}" type="slidenum">
              <a:rPr lang="he-IL" smtClean="0"/>
              <a:t>‹#›</a:t>
            </a:fld>
            <a:endParaRPr lang="he-IL"/>
          </a:p>
        </p:txBody>
      </p:sp>
    </p:spTree>
    <p:extLst>
      <p:ext uri="{BB962C8B-B14F-4D97-AF65-F5344CB8AC3E}">
        <p14:creationId xmlns:p14="http://schemas.microsoft.com/office/powerpoint/2010/main" val="3027316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02F01F6-1E4E-4722-A789-3E01F213DF61}" type="datetimeFigureOut">
              <a:rPr lang="he-IL" smtClean="0"/>
              <a:t>כ"ט/ניסן/תשפ"א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7C3319-00DE-4254-8F3F-FC0C6A1CAEC4}" type="slidenum">
              <a:rPr lang="he-IL" smtClean="0"/>
              <a:t>‹#›</a:t>
            </a:fld>
            <a:endParaRPr lang="he-IL"/>
          </a:p>
        </p:txBody>
      </p:sp>
    </p:spTree>
    <p:extLst>
      <p:ext uri="{BB962C8B-B14F-4D97-AF65-F5344CB8AC3E}">
        <p14:creationId xmlns:p14="http://schemas.microsoft.com/office/powerpoint/2010/main" val="22471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microsoft.com/office/2011/relationships/webextension" Target="../webextensions/webextension8.xml"/><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he.wikipedia.org/wiki/%D7%A2%D7%91%D7%A8%D7%99%D7%AA" TargetMode="External"/><Relationship Id="rId4" Type="http://schemas.openxmlformats.org/officeDocument/2006/relationships/hyperlink" Target="https://he.wikipedia.org/wiki/%D7%A4%D7%96%D7%9E%D7%95%D7%9F" TargetMode="Externa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11/relationships/webextension" Target="../webextensions/webextension9.xml"/><Relationship Id="rId5" Type="http://schemas.openxmlformats.org/officeDocument/2006/relationships/image" Target="../media/image12.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11/relationships/webextension" Target="../webextensions/webextension10.xml"/><Relationship Id="rId5" Type="http://schemas.openxmlformats.org/officeDocument/2006/relationships/image" Target="../media/image12.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jpeg"/><Relationship Id="rId7" Type="http://schemas.microsoft.com/office/2011/relationships/webextension" Target="../webextensions/webextension1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2.xml"/><Relationship Id="rId7" Type="http://schemas.microsoft.com/office/2011/relationships/webextension" Target="../webextensions/webextension1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aish.co.il/h/iid/48862932.html"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11/relationships/webextension" Target="../webextensions/webextension13.xml"/><Relationship Id="rId5" Type="http://schemas.openxmlformats.org/officeDocument/2006/relationships/image" Target="../media/image12.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microsoft.com/office/2011/relationships/webextension" Target="../webextensions/webextension14.xml"/><Relationship Id="rId3" Type="http://schemas.openxmlformats.org/officeDocument/2006/relationships/slide" Target="slide2.xml"/><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11/relationships/webextension" Target="../webextensions/webextension15.xml"/><Relationship Id="rId5" Type="http://schemas.openxmlformats.org/officeDocument/2006/relationships/image" Target="../media/image22.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11/relationships/webextension" Target="../webextensions/webextension16.xml"/><Relationship Id="rId5" Type="http://schemas.openxmlformats.org/officeDocument/2006/relationships/image" Target="../media/image2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11/relationships/webextension" Target="../webextensions/webextension17.xml"/><Relationship Id="rId5" Type="http://schemas.openxmlformats.org/officeDocument/2006/relationships/image" Target="../media/image2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3" Type="http://schemas.openxmlformats.org/officeDocument/2006/relationships/slide" Target="slide8.xml"/><Relationship Id="rId18" Type="http://schemas.openxmlformats.org/officeDocument/2006/relationships/slide" Target="slide13.xml"/><Relationship Id="rId26" Type="http://schemas.openxmlformats.org/officeDocument/2006/relationships/slide" Target="slide23.xml"/><Relationship Id="rId21" Type="http://schemas.openxmlformats.org/officeDocument/2006/relationships/slide" Target="slide17.xml"/><Relationship Id="rId34" Type="http://schemas.openxmlformats.org/officeDocument/2006/relationships/slide" Target="slide30.xml"/><Relationship Id="rId7" Type="http://schemas.openxmlformats.org/officeDocument/2006/relationships/image" Target="../media/image6.png"/><Relationship Id="rId12" Type="http://schemas.openxmlformats.org/officeDocument/2006/relationships/slide" Target="slide7.xml"/><Relationship Id="rId17" Type="http://schemas.openxmlformats.org/officeDocument/2006/relationships/slide" Target="slide12.xml"/><Relationship Id="rId25" Type="http://schemas.openxmlformats.org/officeDocument/2006/relationships/slide" Target="slide21.xml"/><Relationship Id="rId33" Type="http://schemas.openxmlformats.org/officeDocument/2006/relationships/slide" Target="slide29.xml"/><Relationship Id="rId38" Type="http://schemas.openxmlformats.org/officeDocument/2006/relationships/slide" Target="slide16.xml"/><Relationship Id="rId2" Type="http://schemas.openxmlformats.org/officeDocument/2006/relationships/notesSlide" Target="../notesSlides/notesSlide1.xml"/><Relationship Id="rId16" Type="http://schemas.openxmlformats.org/officeDocument/2006/relationships/slide" Target="slide11.xml"/><Relationship Id="rId20" Type="http://schemas.openxmlformats.org/officeDocument/2006/relationships/slide" Target="slide15.xml"/><Relationship Id="rId29"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hyperlink" Target="https://www.darcaconnect.org.il/" TargetMode="External"/><Relationship Id="rId11" Type="http://schemas.openxmlformats.org/officeDocument/2006/relationships/slide" Target="slide6.xml"/><Relationship Id="rId24" Type="http://schemas.openxmlformats.org/officeDocument/2006/relationships/slide" Target="slide20.xml"/><Relationship Id="rId32" Type="http://schemas.openxmlformats.org/officeDocument/2006/relationships/slide" Target="slide28.xml"/><Relationship Id="rId37" Type="http://schemas.openxmlformats.org/officeDocument/2006/relationships/slide" Target="slide33.xml"/><Relationship Id="rId5" Type="http://schemas.openxmlformats.org/officeDocument/2006/relationships/image" Target="../media/image5.png"/><Relationship Id="rId15" Type="http://schemas.openxmlformats.org/officeDocument/2006/relationships/slide" Target="slide10.xml"/><Relationship Id="rId23" Type="http://schemas.openxmlformats.org/officeDocument/2006/relationships/slide" Target="slide19.xml"/><Relationship Id="rId28" Type="http://schemas.openxmlformats.org/officeDocument/2006/relationships/slide" Target="slide25.xml"/><Relationship Id="rId36" Type="http://schemas.openxmlformats.org/officeDocument/2006/relationships/slide" Target="slide32.xml"/><Relationship Id="rId10" Type="http://schemas.openxmlformats.org/officeDocument/2006/relationships/slide" Target="slide5.xml"/><Relationship Id="rId19" Type="http://schemas.openxmlformats.org/officeDocument/2006/relationships/slide" Target="slide14.xml"/><Relationship Id="rId31" Type="http://schemas.openxmlformats.org/officeDocument/2006/relationships/slide" Target="slide22.xml"/><Relationship Id="rId4" Type="http://schemas.openxmlformats.org/officeDocument/2006/relationships/image" Target="../media/image4.png"/><Relationship Id="rId9" Type="http://schemas.openxmlformats.org/officeDocument/2006/relationships/slide" Target="slide4.xml"/><Relationship Id="rId14" Type="http://schemas.openxmlformats.org/officeDocument/2006/relationships/slide" Target="slide9.xml"/><Relationship Id="rId22" Type="http://schemas.openxmlformats.org/officeDocument/2006/relationships/slide" Target="slide18.xml"/><Relationship Id="rId27" Type="http://schemas.openxmlformats.org/officeDocument/2006/relationships/slide" Target="slide24.xml"/><Relationship Id="rId30" Type="http://schemas.openxmlformats.org/officeDocument/2006/relationships/slide" Target="slide27.xml"/><Relationship Id="rId35" Type="http://schemas.openxmlformats.org/officeDocument/2006/relationships/slide" Target="slide31.xml"/><Relationship Id="rId8" Type="http://schemas.openxmlformats.org/officeDocument/2006/relationships/slide" Target="slide3.xml"/><Relationship Id="rId3"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11/relationships/webextension" Target="../webextensions/webextension18.xml"/><Relationship Id="rId5" Type="http://schemas.openxmlformats.org/officeDocument/2006/relationships/image" Target="../media/image26.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11/relationships/webextension" Target="../webextensions/webextension19.xml"/><Relationship Id="rId5" Type="http://schemas.openxmlformats.org/officeDocument/2006/relationships/image" Target="../media/image27.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11/relationships/webextension" Target="../webextensions/webextension20.xml"/><Relationship Id="rId5" Type="http://schemas.openxmlformats.org/officeDocument/2006/relationships/image" Target="../media/image29.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11/relationships/webextension" Target="../webextensions/webextension21.xml"/><Relationship Id="rId5" Type="http://schemas.openxmlformats.org/officeDocument/2006/relationships/image" Target="../media/image30.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microsoft.com/office/2011/relationships/webextension" Target="../webextensions/webextension2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11/relationships/webextension" Target="../webextensions/webextension23.xml"/><Relationship Id="rId5" Type="http://schemas.openxmlformats.org/officeDocument/2006/relationships/image" Target="../media/image3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microsoft.com/office/2011/relationships/webextension" Target="../webextensions/webextension2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11/relationships/webextension" Target="../webextensions/webextension25.xml"/><Relationship Id="rId5" Type="http://schemas.openxmlformats.org/officeDocument/2006/relationships/image" Target="../media/image36.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microsoft.com/office/2011/relationships/webextension" Target="../webextensions/webextension26.xml"/><Relationship Id="rId5" Type="http://schemas.openxmlformats.org/officeDocument/2006/relationships/image" Target="../media/image37.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microsoft.com/office/2011/relationships/webextension" Target="../webextensions/webextension27.xml"/><Relationship Id="rId5" Type="http://schemas.openxmlformats.org/officeDocument/2006/relationships/image" Target="../media/image3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11/relationships/webextension" Target="../webextensions/webextension1.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microsoft.com/office/2011/relationships/webextension" Target="../webextensions/webextension28.xml"/><Relationship Id="rId5" Type="http://schemas.openxmlformats.org/officeDocument/2006/relationships/image" Target="../media/image40.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microsoft.com/office/2011/relationships/webextension" Target="../webextensions/webextension29.xml"/><Relationship Id="rId5" Type="http://schemas.openxmlformats.org/officeDocument/2006/relationships/image" Target="../media/image42.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2.xml"/><Relationship Id="rId7" Type="http://schemas.microsoft.com/office/2011/relationships/webextension" Target="../webextensions/webextension3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microsoft.com/office/2011/relationships/webextension" Target="../webextensions/webextension31.xml"/><Relationship Id="rId5" Type="http://schemas.openxmlformats.org/officeDocument/2006/relationships/image" Target="../media/image45.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1.png"/><Relationship Id="rId5" Type="http://schemas.microsoft.com/office/2011/relationships/webextension" Target="../webextensions/webextension3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11/relationships/webextension" Target="../webextensions/webextension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11/relationships/webextension" Target="../webextensions/webextension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11/relationships/webextension" Target="../webextensions/webextension4.xml"/></Relationships>
</file>

<file path=ppt/slides/_rels/slide7.xml.rels><?xml version="1.0" encoding="UTF-8" standalone="yes"?>
<Relationships xmlns="http://schemas.openxmlformats.org/package/2006/relationships"><Relationship Id="rId8" Type="http://schemas.microsoft.com/office/2011/relationships/webextension" Target="../webextensions/webextension5.xml"/><Relationship Id="rId3" Type="http://schemas.openxmlformats.org/officeDocument/2006/relationships/slide" Target="slide2.xml"/><Relationship Id="rId7" Type="http://schemas.openxmlformats.org/officeDocument/2006/relationships/hyperlink" Target="https://he.wikipedia.org/wiki/%D7%A8%D7%9E%D7%99_%D7%A7%D7%9C%D7%99%D7%A0%D7%A9%D7%98%D7%99%D7%99%D7%9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he.wikipedia.org/wiki/%D7%A0%D7%95%D7%A2%D7%9D_%D7%97%D7%95%D7%A8%D7%91" TargetMode="External"/><Relationship Id="rId5" Type="http://schemas.openxmlformats.org/officeDocument/2006/relationships/hyperlink" Target="https://he.wikipedia.org/wiki/%D7%A8%D7%9E%D7%99_%D7%A7%D7%9C%D7%99%D7%99%D7%A0%D7%A9%D7%98%D7%99%D7%99%D7%9F" TargetMode="External"/><Relationship Id="rId4" Type="http://schemas.openxmlformats.org/officeDocument/2006/relationships/hyperlink" Target="https://he.wikipedia.org/wiki/%D7%9E%D7%AA%D7%A0%D7%95%D7%AA_%D7%A7%D7%98%D7%A0%D7%95%D7%AA" TargetMode="Externa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11/relationships/webextension" Target="../webextensions/webextension6.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11/relationships/webextension" Target="../webextensions/webextension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1970" y="-70473"/>
            <a:ext cx="6795655" cy="6533804"/>
          </a:xfrm>
          <a:prstGeom prst="rect">
            <a:avLst/>
          </a:prstGeom>
          <a:solidFill>
            <a:schemeClr val="accent1">
              <a:alpha val="59000"/>
            </a:schemeClr>
          </a:solidFill>
        </p:spPr>
      </p:pic>
      <p:sp>
        <p:nvSpPr>
          <p:cNvPr id="4" name="TextBox 3"/>
          <p:cNvSpPr txBox="1"/>
          <p:nvPr/>
        </p:nvSpPr>
        <p:spPr>
          <a:xfrm>
            <a:off x="795675" y="1158703"/>
            <a:ext cx="4480096" cy="2246769"/>
          </a:xfrm>
          <a:prstGeom prst="rect">
            <a:avLst/>
          </a:prstGeom>
          <a:noFill/>
        </p:spPr>
        <p:txBody>
          <a:bodyPr wrap="square" rtlCol="1">
            <a:spAutoFit/>
          </a:bodyPr>
          <a:lstStyle/>
          <a:p>
            <a:pPr algn="ctr"/>
            <a:r>
              <a:rPr lang="he-IL" sz="2800" b="1" dirty="0" smtClean="0">
                <a:solidFill>
                  <a:srgbClr val="0070C0"/>
                </a:solidFill>
              </a:rPr>
              <a:t>משחק ישראלי בזום</a:t>
            </a:r>
          </a:p>
          <a:p>
            <a:pPr algn="ctr"/>
            <a:r>
              <a:rPr lang="he-IL" sz="2800" b="1" dirty="0" smtClean="0">
                <a:solidFill>
                  <a:srgbClr val="0070C0"/>
                </a:solidFill>
              </a:rPr>
              <a:t>תחרות בין קבוצות בזום </a:t>
            </a:r>
          </a:p>
          <a:p>
            <a:pPr algn="ctr"/>
            <a:r>
              <a:rPr lang="he-IL" sz="2800" b="1" dirty="0" smtClean="0">
                <a:solidFill>
                  <a:srgbClr val="0070C0"/>
                </a:solidFill>
              </a:rPr>
              <a:t>על ידי "גלגל ישראלי"  באמצעות שאלות, משימות, אירועים ועוד  </a:t>
            </a:r>
            <a:endParaRPr lang="he-IL" sz="2800" b="1" dirty="0">
              <a:solidFill>
                <a:srgbClr val="0070C0"/>
              </a:solidFill>
            </a:endParaRPr>
          </a:p>
        </p:txBody>
      </p:sp>
      <p:sp>
        <p:nvSpPr>
          <p:cNvPr id="5" name="Shape">
            <a:hlinkClick r:id="rId4" action="ppaction://hlinksldjump"/>
            <a:extLst>
              <a:ext uri="{FF2B5EF4-FFF2-40B4-BE49-F238E27FC236}">
                <a16:creationId xmlns:a16="http://schemas.microsoft.com/office/drawing/2014/main" id="{106BEE73-4B8B-439B-AD25-55FF6E2EA0C4}"/>
              </a:ext>
            </a:extLst>
          </p:cNvPr>
          <p:cNvSpPr/>
          <p:nvPr/>
        </p:nvSpPr>
        <p:spPr>
          <a:xfrm rot="19771174">
            <a:off x="5176749" y="5173845"/>
            <a:ext cx="1033103" cy="1148439"/>
          </a:xfrm>
          <a:custGeom>
            <a:avLst/>
            <a:gdLst/>
            <a:ahLst/>
            <a:cxnLst>
              <a:cxn ang="0">
                <a:pos x="wd2" y="hd2"/>
              </a:cxn>
              <a:cxn ang="5400000">
                <a:pos x="wd2" y="hd2"/>
              </a:cxn>
              <a:cxn ang="10800000">
                <a:pos x="wd2" y="hd2"/>
              </a:cxn>
              <a:cxn ang="16200000">
                <a:pos x="wd2" y="hd2"/>
              </a:cxn>
            </a:cxnLst>
            <a:rect l="0" t="0" r="r" b="b"/>
            <a:pathLst>
              <a:path w="21136" h="20384" extrusionOk="0">
                <a:moveTo>
                  <a:pt x="19743" y="8151"/>
                </a:moveTo>
                <a:lnTo>
                  <a:pt x="11924" y="4239"/>
                </a:lnTo>
                <a:lnTo>
                  <a:pt x="4105" y="327"/>
                </a:lnTo>
                <a:cubicBezTo>
                  <a:pt x="2248" y="-608"/>
                  <a:pt x="0" y="583"/>
                  <a:pt x="0" y="2368"/>
                </a:cubicBezTo>
                <a:lnTo>
                  <a:pt x="0" y="10192"/>
                </a:lnTo>
                <a:lnTo>
                  <a:pt x="0" y="18016"/>
                </a:lnTo>
                <a:cubicBezTo>
                  <a:pt x="0" y="19801"/>
                  <a:pt x="2248" y="20992"/>
                  <a:pt x="4105" y="20057"/>
                </a:cubicBezTo>
                <a:lnTo>
                  <a:pt x="11924" y="16145"/>
                </a:lnTo>
                <a:lnTo>
                  <a:pt x="19743" y="12233"/>
                </a:lnTo>
                <a:cubicBezTo>
                  <a:pt x="21600" y="11383"/>
                  <a:pt x="21600" y="9086"/>
                  <a:pt x="19743" y="8151"/>
                </a:cubicBezTo>
                <a:close/>
              </a:path>
            </a:pathLst>
          </a:custGeom>
          <a:solidFill>
            <a:srgbClr val="00B0F0"/>
          </a:solidFill>
          <a:ln w="12700">
            <a:miter lim="400000"/>
          </a:ln>
        </p:spPr>
        <p:txBody>
          <a:bodyPr lIns="28575" tIns="28575" rIns="28575" bIns="28575" anchor="ctr"/>
          <a:lstStyle/>
          <a:p>
            <a:pPr>
              <a:defRPr sz="3000">
                <a:solidFill>
                  <a:srgbClr val="FFFFFF"/>
                </a:solidFill>
              </a:defRPr>
            </a:pPr>
            <a:endParaRPr sz="2250" dirty="0"/>
          </a:p>
        </p:txBody>
      </p:sp>
      <p:sp>
        <p:nvSpPr>
          <p:cNvPr id="6" name="TextBox 5"/>
          <p:cNvSpPr txBox="1"/>
          <p:nvPr/>
        </p:nvSpPr>
        <p:spPr>
          <a:xfrm>
            <a:off x="4573875" y="4668017"/>
            <a:ext cx="1824037" cy="646331"/>
          </a:xfrm>
          <a:prstGeom prst="rect">
            <a:avLst/>
          </a:prstGeom>
          <a:noFill/>
        </p:spPr>
        <p:txBody>
          <a:bodyPr wrap="square" rtlCol="1">
            <a:spAutoFit/>
          </a:bodyPr>
          <a:lstStyle/>
          <a:p>
            <a:pPr algn="ctr"/>
            <a:r>
              <a:rPr lang="he-IL" b="1" dirty="0" smtClean="0"/>
              <a:t>לחץ  להפעלת המשחק</a:t>
            </a:r>
            <a:endParaRPr lang="he-IL" b="1" dirty="0"/>
          </a:p>
        </p:txBody>
      </p:sp>
      <p:sp>
        <p:nvSpPr>
          <p:cNvPr id="7" name="TextBox 6"/>
          <p:cNvSpPr txBox="1"/>
          <p:nvPr/>
        </p:nvSpPr>
        <p:spPr>
          <a:xfrm>
            <a:off x="3035723" y="6545431"/>
            <a:ext cx="9156277" cy="523220"/>
          </a:xfrm>
          <a:prstGeom prst="rect">
            <a:avLst/>
          </a:prstGeom>
          <a:noFill/>
        </p:spPr>
        <p:txBody>
          <a:bodyPr wrap="square" rtlCol="1">
            <a:spAutoFit/>
          </a:bodyPr>
          <a:lstStyle/>
          <a:p>
            <a:r>
              <a:rPr lang="he-IL" sz="1400" b="1" dirty="0" smtClean="0">
                <a:solidFill>
                  <a:srgbClr val="00B050"/>
                </a:solidFill>
              </a:rPr>
              <a:t>כתיבה ופיתוח: מאיר אביטן, מטה רשת דרכא, כל הזכויות שמורות, מותר לשימוש  למטרות למידה  </a:t>
            </a:r>
          </a:p>
          <a:p>
            <a:endParaRPr lang="he-IL" sz="1400" b="1" dirty="0"/>
          </a:p>
        </p:txBody>
      </p:sp>
      <p:pic>
        <p:nvPicPr>
          <p:cNvPr id="8" name="תמונה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31912" y="101074"/>
            <a:ext cx="1212414" cy="1017144"/>
          </a:xfrm>
          <a:prstGeom prst="rect">
            <a:avLst/>
          </a:prstGeom>
        </p:spPr>
      </p:pic>
      <p:pic>
        <p:nvPicPr>
          <p:cNvPr id="11" name="Picture 3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rot="852551">
            <a:off x="1558867" y="3696732"/>
            <a:ext cx="2712559" cy="27231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7538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4000000">
                                      <p:cBhvr>
                                        <p:cTn id="6" dur="2000" fill="hold"/>
                                        <p:tgtEl>
                                          <p:spTgt spid="1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spin-w-end4.wav"/>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6400000">
                                      <p:cBhvr>
                                        <p:cTn id="10" dur="2000" fill="hold"/>
                                        <p:tgtEl>
                                          <p:spTgt spid="11"/>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2" name="spin-w-end4.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8800000">
                                      <p:cBhvr>
                                        <p:cTn id="14" dur="2000" fill="hold"/>
                                        <p:tgtEl>
                                          <p:spTgt spid="11"/>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spin-w-end4.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1200000">
                                      <p:cBhvr>
                                        <p:cTn id="18" dur="2000" fill="hold"/>
                                        <p:tgtEl>
                                          <p:spTgt spid="11"/>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spin-w-end4.wav"/>
                                        </p:tgtEl>
                                      </p:cMediaNode>
                                    </p:audio>
                                  </p:sub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31200000">
                                      <p:cBhvr>
                                        <p:cTn id="22" dur="2000" fill="hold"/>
                                        <p:tgtEl>
                                          <p:spTgt spid="11"/>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2" name="spin-w-end4.wav"/>
                                        </p:tgtEl>
                                      </p:cMediaNode>
                                    </p:audio>
                                  </p:sub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33600000">
                                      <p:cBhvr>
                                        <p:cTn id="26" dur="2000" fill="hold"/>
                                        <p:tgtEl>
                                          <p:spTgt spid="11"/>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2" name="spin-w-end4.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4000000">
                                      <p:cBhvr>
                                        <p:cTn id="30" dur="2000" fill="hold"/>
                                        <p:tgtEl>
                                          <p:spTgt spid="11"/>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2" name="spin-w-end4.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4000000">
                                      <p:cBhvr>
                                        <p:cTn id="34" dur="2000" fill="hold"/>
                                        <p:tgtEl>
                                          <p:spTgt spid="11"/>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2" name="spin-w-end4.wav"/>
                                        </p:tgtEl>
                                      </p:cMediaNode>
                                    </p:audio>
                                  </p:sub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31200000">
                                      <p:cBhvr>
                                        <p:cTn id="38" dur="2000" fill="hold"/>
                                        <p:tgtEl>
                                          <p:spTgt spid="11"/>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2" name="spin-w-end4.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33600000">
                                      <p:cBhvr>
                                        <p:cTn id="42" dur="2000" fill="hold"/>
                                        <p:tgtEl>
                                          <p:spTgt spid="11"/>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spin-w-end4.wav"/>
                                        </p:tgtEl>
                                      </p:cMediaNode>
                                    </p:audio>
                                  </p:sub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6400000">
                                      <p:cBhvr>
                                        <p:cTn id="46" dur="2000" fill="hold"/>
                                        <p:tgtEl>
                                          <p:spTgt spid="11"/>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2" name="spin-w-end4.wav"/>
                                        </p:tgtEl>
                                      </p:cMediaNode>
                                    </p:audio>
                                  </p:sub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31200000">
                                      <p:cBhvr>
                                        <p:cTn id="50" dur="2000" fill="hold"/>
                                        <p:tgtEl>
                                          <p:spTgt spid="11"/>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2" name="spin-w-end4.wav"/>
                                        </p:tgtEl>
                                      </p:cMediaNode>
                                    </p:audio>
                                  </p:sub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4000000">
                                      <p:cBhvr>
                                        <p:cTn id="54" dur="2000" fill="hold"/>
                                        <p:tgtEl>
                                          <p:spTgt spid="11"/>
                                        </p:tgtEl>
                                        <p:attrNameLst>
                                          <p:attrName>r</p:attrName>
                                        </p:attrNameLst>
                                      </p:cBhvr>
                                    </p:animRot>
                                  </p:childTnLst>
                                  <p:subTnLst>
                                    <p:audio>
                                      <p:cMediaNode>
                                        <p:cTn display="0" masterRel="sameClick">
                                          <p:stCondLst>
                                            <p:cond evt="begin" delay="0">
                                              <p:tn val="53"/>
                                            </p:cond>
                                          </p:stCondLst>
                                          <p:endCondLst>
                                            <p:cond evt="onStopAudio" delay="0">
                                              <p:tgtEl>
                                                <p:sldTgt/>
                                              </p:tgtEl>
                                            </p:cond>
                                          </p:endCondLst>
                                        </p:cTn>
                                        <p:tgtEl>
                                          <p:sndTgt r:embed="rId2" name="spin-w-end4.wav"/>
                                        </p:tgtEl>
                                      </p:cMediaNode>
                                    </p:audio>
                                  </p:subTnLst>
                                </p:cTn>
                              </p:par>
                            </p:childTnLst>
                          </p:cTn>
                        </p:par>
                      </p:childTnLst>
                    </p:cTn>
                  </p:par>
                  <p:par>
                    <p:cTn id="55" fill="hold">
                      <p:stCondLst>
                        <p:cond delay="indefinite"/>
                      </p:stCondLst>
                      <p:childTnLst>
                        <p:par>
                          <p:cTn id="56" fill="hold">
                            <p:stCondLst>
                              <p:cond delay="0"/>
                            </p:stCondLst>
                            <p:childTnLst>
                              <p:par>
                                <p:cTn id="57" presetID="8" presetClass="emph" presetSubtype="0" fill="hold" nodeType="clickEffect">
                                  <p:stCondLst>
                                    <p:cond delay="0"/>
                                  </p:stCondLst>
                                  <p:childTnLst>
                                    <p:animRot by="28800000">
                                      <p:cBhvr>
                                        <p:cTn id="58" dur="2000" fill="hold"/>
                                        <p:tgtEl>
                                          <p:spTgt spid="11"/>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2" name="spin-w-end4.wav"/>
                                        </p:tgtEl>
                                      </p:cMediaNode>
                                    </p:audio>
                                  </p:sub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31200000">
                                      <p:cBhvr>
                                        <p:cTn id="62" dur="2000" fill="hold"/>
                                        <p:tgtEl>
                                          <p:spTgt spid="11"/>
                                        </p:tgtEl>
                                        <p:attrNameLst>
                                          <p:attrName>r</p:attrName>
                                        </p:attrNameLst>
                                      </p:cBhvr>
                                    </p:animRot>
                                  </p:childTnLst>
                                  <p:subTnLst>
                                    <p:audio>
                                      <p:cMediaNode>
                                        <p:cTn display="0" masterRel="sameClick">
                                          <p:stCondLst>
                                            <p:cond evt="begin" delay="0">
                                              <p:tn val="61"/>
                                            </p:cond>
                                          </p:stCondLst>
                                          <p:endCondLst>
                                            <p:cond evt="onStopAudio" delay="0">
                                              <p:tgtEl>
                                                <p:sldTgt/>
                                              </p:tgtEl>
                                            </p:cond>
                                          </p:endCondLst>
                                        </p:cTn>
                                        <p:tgtEl>
                                          <p:sndTgt r:embed="rId2" name="spin-w-end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12436" y="-6892"/>
            <a:ext cx="6203098" cy="686489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משימות </a:t>
            </a:r>
            <a:endParaRPr lang="he-IL" sz="2800" b="1" dirty="0">
              <a:solidFill>
                <a:srgbClr val="C00000"/>
              </a:solidFill>
            </a:endParaRPr>
          </a:p>
        </p:txBody>
      </p:sp>
      <p:sp>
        <p:nvSpPr>
          <p:cNvPr id="30" name="TextBox 29"/>
          <p:cNvSpPr txBox="1"/>
          <p:nvPr/>
        </p:nvSpPr>
        <p:spPr>
          <a:xfrm>
            <a:off x="632242" y="1928078"/>
            <a:ext cx="5146212" cy="3939540"/>
          </a:xfrm>
          <a:prstGeom prst="rect">
            <a:avLst/>
          </a:prstGeom>
          <a:noFill/>
        </p:spPr>
        <p:txBody>
          <a:bodyPr wrap="square" rtlCol="1">
            <a:spAutoFit/>
          </a:bodyPr>
          <a:lstStyle/>
          <a:p>
            <a:pPr algn="ctr"/>
            <a:r>
              <a:rPr lang="he-IL" sz="5400" b="1" dirty="0" smtClean="0"/>
              <a:t>לשיר שיר אחד </a:t>
            </a:r>
          </a:p>
          <a:p>
            <a:pPr algn="ctr"/>
            <a:r>
              <a:rPr lang="he-IL" sz="5400" b="1" dirty="0" smtClean="0"/>
              <a:t>משירי זמר עברי</a:t>
            </a:r>
          </a:p>
          <a:p>
            <a:pPr algn="ctr"/>
            <a:r>
              <a:rPr lang="he-IL" sz="2800" b="1" dirty="0" smtClean="0"/>
              <a:t>(השירים מתחילת הקמת המדינה ועד סוף שנת 2000) </a:t>
            </a:r>
          </a:p>
          <a:p>
            <a:pPr algn="ctr"/>
            <a:endParaRPr lang="he-IL" sz="5400" b="1" dirty="0" smtClean="0"/>
          </a:p>
          <a:p>
            <a:pPr algn="ctr"/>
            <a:r>
              <a:rPr lang="he-IL" sz="3200" b="1" dirty="0" smtClean="0"/>
              <a:t>(ניתן להיעזר במרשתת ) </a:t>
            </a:r>
            <a:endParaRPr lang="he-IL" sz="3200" b="1" dirty="0"/>
          </a:p>
        </p:txBody>
      </p:sp>
      <p:sp>
        <p:nvSpPr>
          <p:cNvPr id="31" name="מלבן 30"/>
          <p:cNvSpPr/>
          <p:nvPr/>
        </p:nvSpPr>
        <p:spPr>
          <a:xfrm>
            <a:off x="7320573" y="1050915"/>
            <a:ext cx="4629476" cy="1754326"/>
          </a:xfrm>
          <a:prstGeom prst="rect">
            <a:avLst/>
          </a:prstGeom>
        </p:spPr>
        <p:txBody>
          <a:bodyPr wrap="square">
            <a:spAutoFit/>
          </a:bodyPr>
          <a:lstStyle/>
          <a:p>
            <a:pPr algn="just"/>
            <a:r>
              <a:rPr lang="he-IL" dirty="0"/>
              <a:t>המונח </a:t>
            </a:r>
            <a:r>
              <a:rPr lang="he-IL" b="1" dirty="0"/>
              <a:t>זמר עברי</a:t>
            </a:r>
            <a:r>
              <a:rPr lang="he-IL" dirty="0"/>
              <a:t> מתייחס למכלול ה</a:t>
            </a:r>
            <a:r>
              <a:rPr lang="he-IL" dirty="0">
                <a:hlinkClick r:id="rId4" tooltip="פזמון"/>
              </a:rPr>
              <a:t>פזמונים</a:t>
            </a:r>
            <a:r>
              <a:rPr lang="he-IL" dirty="0"/>
              <a:t> (שירי הזמר) שנכתבו ב</a:t>
            </a:r>
            <a:r>
              <a:rPr lang="he-IL" dirty="0">
                <a:hlinkClick r:id="rId5" tooltip="עברית"/>
              </a:rPr>
              <a:t>עברית</a:t>
            </a:r>
            <a:r>
              <a:rPr lang="he-IL" dirty="0"/>
              <a:t>. יש המצמצמים הגדרה זו לפזמונים בעלי אופי ותכנים מסוימים (חלקם מכונים לעיתים "שירי ארץ ישראל" או "שירי מולדת") וכמו כן לאמנים ושירים שהשתייכותם לז'אנר הזמר העברי אינה שנויה במחלוקת.</a:t>
            </a:r>
          </a:p>
        </p:txBody>
      </p:sp>
      <p:sp>
        <p:nvSpPr>
          <p:cNvPr id="33" name="Shape">
            <a:extLst>
              <a:ext uri="{FF2B5EF4-FFF2-40B4-BE49-F238E27FC236}">
                <a16:creationId xmlns:a16="http://schemas.microsoft.com/office/drawing/2014/main" id="{DAA4052C-B925-42D8-AA01-1C24E296E16A}"/>
              </a:ext>
            </a:extLst>
          </p:cNvPr>
          <p:cNvSpPr/>
          <p:nvPr/>
        </p:nvSpPr>
        <p:spPr>
          <a:xfrm>
            <a:off x="5144560" y="421229"/>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08</a:t>
            </a:r>
            <a:endParaRPr sz="2800" b="1" dirty="0">
              <a:solidFill>
                <a:schemeClr val="bg1"/>
              </a:solidFill>
            </a:endParaRPr>
          </a:p>
        </p:txBody>
      </p:sp>
      <p:pic>
        <p:nvPicPr>
          <p:cNvPr id="6146" name="Picture 2" descr="הגבעטרון - זֶמֶרֶשֶׁת - זמר עברי מוקדם | Songs, Concert, Artis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65360" y="2910249"/>
            <a:ext cx="5896280" cy="3386379"/>
          </a:xfrm>
          <a:prstGeom prst="rect">
            <a:avLst/>
          </a:prstGeom>
          <a:noFill/>
          <a:extLst>
            <a:ext uri="{909E8E84-426E-40DD-AFC4-6F175D3DCCD1}">
              <a14:hiddenFill xmlns:a14="http://schemas.microsoft.com/office/drawing/2010/main">
                <a:solidFill>
                  <a:srgbClr val="FFFFFF"/>
                </a:solidFill>
              </a14:hiddenFill>
            </a:ext>
          </a:extLst>
        </p:spPr>
      </p:pic>
      <p:sp>
        <p:nvSpPr>
          <p:cNvPr id="34" name="מלבן 33"/>
          <p:cNvSpPr/>
          <p:nvPr/>
        </p:nvSpPr>
        <p:spPr>
          <a:xfrm>
            <a:off x="6228424" y="6409088"/>
            <a:ext cx="4629476" cy="369332"/>
          </a:xfrm>
          <a:prstGeom prst="rect">
            <a:avLst/>
          </a:prstGeom>
        </p:spPr>
        <p:txBody>
          <a:bodyPr wrap="square">
            <a:spAutoFit/>
          </a:bodyPr>
          <a:lstStyle/>
          <a:p>
            <a:pPr algn="just"/>
            <a:r>
              <a:rPr lang="he-IL" dirty="0" err="1" smtClean="0"/>
              <a:t>הגבעתרון</a:t>
            </a:r>
            <a:r>
              <a:rPr lang="he-IL" dirty="0" smtClean="0"/>
              <a:t> – זמר עברי מוקדם </a:t>
            </a:r>
            <a:endParaRPr lang="he-IL" dirty="0"/>
          </a:p>
        </p:txBody>
      </p:sp>
      <p:pic>
        <p:nvPicPr>
          <p:cNvPr id="12" name="תמונה 11"/>
          <p:cNvPicPr/>
          <p:nvPr/>
        </p:nvPicPr>
        <p:blipFill rotWithShape="1">
          <a:blip r:embed="rId7"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6" name="תוספת 15"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8"/>
              </a:graphicData>
            </a:graphic>
          </p:graphicFrame>
        </mc:Choice>
        <mc:Fallback xmlns="">
          <p:pic>
            <p:nvPicPr>
              <p:cNvPr id="16" name="תוספת 15" title="Slice Timer"/>
              <p:cNvPicPr>
                <a:picLocks noGrp="1" noRot="1" noChangeAspect="1" noMove="1" noResize="1" noEditPoints="1" noAdjustHandles="1" noChangeArrowheads="1" noChangeShapeType="1"/>
              </p:cNvPicPr>
              <p:nvPr/>
            </p:nvPicPr>
            <p:blipFill>
              <a:blip r:embed="rId9"/>
              <a:stretch>
                <a:fillRect/>
              </a:stretch>
            </p:blipFill>
            <p:spPr>
              <a:xfrm>
                <a:off x="7599837" y="221883"/>
                <a:ext cx="1213325" cy="833847"/>
              </a:xfrm>
              <a:prstGeom prst="rect">
                <a:avLst/>
              </a:prstGeom>
            </p:spPr>
          </p:pic>
        </mc:Fallback>
      </mc:AlternateContent>
      <p:sp>
        <p:nvSpPr>
          <p:cNvPr id="17" name="TextBox 16"/>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8" name="מלבן 17"/>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466334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12436" y="-6892"/>
            <a:ext cx="6203098" cy="686489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משימות </a:t>
            </a:r>
            <a:endParaRPr lang="he-IL" sz="2800" b="1" dirty="0">
              <a:solidFill>
                <a:srgbClr val="C00000"/>
              </a:solidFill>
            </a:endParaRPr>
          </a:p>
        </p:txBody>
      </p:sp>
      <p:sp>
        <p:nvSpPr>
          <p:cNvPr id="27" name="TextBox 26"/>
          <p:cNvSpPr txBox="1"/>
          <p:nvPr/>
        </p:nvSpPr>
        <p:spPr>
          <a:xfrm>
            <a:off x="632242" y="1928078"/>
            <a:ext cx="5146212" cy="3570208"/>
          </a:xfrm>
          <a:prstGeom prst="rect">
            <a:avLst/>
          </a:prstGeom>
          <a:noFill/>
        </p:spPr>
        <p:txBody>
          <a:bodyPr wrap="square" rtlCol="1">
            <a:spAutoFit/>
          </a:bodyPr>
          <a:lstStyle/>
          <a:p>
            <a:pPr algn="ctr"/>
            <a:r>
              <a:rPr lang="he-IL" sz="5400" b="1" dirty="0" smtClean="0"/>
              <a:t>עליכם לברך את מדינת ישראל </a:t>
            </a:r>
          </a:p>
          <a:p>
            <a:pPr algn="ctr"/>
            <a:endParaRPr lang="he-IL" sz="5400" b="1" dirty="0" smtClean="0"/>
          </a:p>
          <a:p>
            <a:pPr algn="ctr"/>
            <a:r>
              <a:rPr lang="he-IL" sz="3200" b="1" dirty="0" smtClean="0"/>
              <a:t>(הברכה צריכה לכלול לפחות 15 מילים) </a:t>
            </a:r>
            <a:endParaRPr lang="he-IL" sz="3200" b="1" dirty="0"/>
          </a:p>
        </p:txBody>
      </p:sp>
      <p:sp>
        <p:nvSpPr>
          <p:cNvPr id="28" name="מלבן 27"/>
          <p:cNvSpPr/>
          <p:nvPr/>
        </p:nvSpPr>
        <p:spPr>
          <a:xfrm>
            <a:off x="7370399" y="1138439"/>
            <a:ext cx="4629476" cy="1846659"/>
          </a:xfrm>
          <a:prstGeom prst="rect">
            <a:avLst/>
          </a:prstGeom>
        </p:spPr>
        <p:txBody>
          <a:bodyPr wrap="square">
            <a:spAutoFit/>
          </a:bodyPr>
          <a:lstStyle/>
          <a:p>
            <a:pPr algn="just"/>
            <a:r>
              <a:rPr lang="he-IL" sz="2400" b="1" dirty="0"/>
              <a:t>תפילה לשלום המדינה </a:t>
            </a:r>
            <a:r>
              <a:rPr lang="he-IL" dirty="0"/>
              <a:t>היא תפילה הנאמרת בשבתות ובחגים בבתי הכנסת בישראל ובתפוצות, שמתפלליהם נמנים עם החוגים הדתיים לאומיים. בתפילה מובעת בקשה להשראת הברכה על מדינת ישראל והצלחתה, לסיוע מן השמים למנהיגי המדינה, ולקיבוץ גלויות לתוכה</a:t>
            </a:r>
          </a:p>
        </p:txBody>
      </p:sp>
      <p:sp>
        <p:nvSpPr>
          <p:cNvPr id="30" name="אליפסה 29">
            <a:hlinkClick r:id="rId3" action="ppaction://hlinksldjump"/>
          </p:cNvPr>
          <p:cNvSpPr/>
          <p:nvPr/>
        </p:nvSpPr>
        <p:spPr>
          <a:xfrm>
            <a:off x="6280726" y="123151"/>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Shape">
            <a:extLst>
              <a:ext uri="{FF2B5EF4-FFF2-40B4-BE49-F238E27FC236}">
                <a16:creationId xmlns:a16="http://schemas.microsoft.com/office/drawing/2014/main" id="{DAA4052C-B925-42D8-AA01-1C24E296E16A}"/>
              </a:ext>
            </a:extLst>
          </p:cNvPr>
          <p:cNvSpPr/>
          <p:nvPr/>
        </p:nvSpPr>
        <p:spPr>
          <a:xfrm>
            <a:off x="5237446" y="424521"/>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09</a:t>
            </a:r>
            <a:endParaRPr sz="2800" b="1" dirty="0">
              <a:solidFill>
                <a:schemeClr val="bg1"/>
              </a:solidFill>
            </a:endParaRPr>
          </a:p>
        </p:txBody>
      </p:sp>
      <p:pic>
        <p:nvPicPr>
          <p:cNvPr id="5122" name="Picture 2" descr="דביר שפיגל - תפילה לשלום המדינה - YouTube"/>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265360" y="2811397"/>
            <a:ext cx="6017591" cy="437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p:nvPr/>
        </p:nvPicPr>
        <p:blipFill rotWithShape="1">
          <a:blip r:embed="rId5"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תוספת 11" title="Slice Timer"/>
              <p:cNvGraphicFramePr>
                <a:graphicFrameLocks noGrp="1"/>
              </p:cNvGraphicFramePr>
              <p:nvPr>
                <p:extLst>
                  <p:ext uri="{D42A27DB-BD31-4B8C-83A1-F6EECF244321}">
                    <p14:modId xmlns:p14="http://schemas.microsoft.com/office/powerpoint/2010/main" val="1479248157"/>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תוספת 11"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34441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12436" y="-6892"/>
            <a:ext cx="6203098" cy="686489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משימות </a:t>
            </a:r>
            <a:endParaRPr lang="he-IL" sz="2800" b="1" dirty="0">
              <a:solidFill>
                <a:srgbClr val="C00000"/>
              </a:solidFill>
            </a:endParaRPr>
          </a:p>
        </p:txBody>
      </p:sp>
      <p:sp>
        <p:nvSpPr>
          <p:cNvPr id="27" name="TextBox 26"/>
          <p:cNvSpPr txBox="1"/>
          <p:nvPr/>
        </p:nvSpPr>
        <p:spPr>
          <a:xfrm>
            <a:off x="632242" y="1928078"/>
            <a:ext cx="5146212" cy="4555093"/>
          </a:xfrm>
          <a:prstGeom prst="rect">
            <a:avLst/>
          </a:prstGeom>
          <a:noFill/>
        </p:spPr>
        <p:txBody>
          <a:bodyPr wrap="square" rtlCol="1">
            <a:spAutoFit/>
          </a:bodyPr>
          <a:lstStyle/>
          <a:p>
            <a:pPr algn="ctr"/>
            <a:r>
              <a:rPr lang="he-IL" sz="5400" b="1" dirty="0" smtClean="0"/>
              <a:t>לפחות שניים מן המשתתפים צריכים לשיר את ההמנון </a:t>
            </a:r>
          </a:p>
          <a:p>
            <a:pPr algn="ctr"/>
            <a:endParaRPr lang="he-IL" sz="5400" b="1" dirty="0" smtClean="0"/>
          </a:p>
          <a:p>
            <a:pPr algn="ctr"/>
            <a:r>
              <a:rPr lang="he-IL" sz="2000" b="1" dirty="0" smtClean="0"/>
              <a:t>(צריך להיראות בזום בזמן השירה) </a:t>
            </a:r>
            <a:endParaRPr lang="he-IL" sz="2000" b="1" dirty="0"/>
          </a:p>
        </p:txBody>
      </p:sp>
      <p:sp>
        <p:nvSpPr>
          <p:cNvPr id="28" name="מלבן 27"/>
          <p:cNvSpPr/>
          <p:nvPr/>
        </p:nvSpPr>
        <p:spPr>
          <a:xfrm>
            <a:off x="9897736" y="1441226"/>
            <a:ext cx="2313008" cy="5262979"/>
          </a:xfrm>
          <a:prstGeom prst="rect">
            <a:avLst/>
          </a:prstGeom>
        </p:spPr>
        <p:txBody>
          <a:bodyPr wrap="square">
            <a:spAutoFit/>
          </a:bodyPr>
          <a:lstStyle/>
          <a:p>
            <a:pPr algn="just"/>
            <a:r>
              <a:rPr lang="he-IL" sz="1600" dirty="0"/>
              <a:t>"</a:t>
            </a:r>
            <a:r>
              <a:rPr lang="he-IL" sz="1600" dirty="0" err="1"/>
              <a:t>הַתִּקְוָה</a:t>
            </a:r>
            <a:r>
              <a:rPr lang="he-IL" sz="1600" dirty="0"/>
              <a:t>" הוא ההמנון הלאומי של מדינת ישראל, ועד הקמתה היה המנונה של התנועה הציונית. ההמנון כולל, בשינויים קלים, את שני הבתים הראשונים מהשיר "</a:t>
            </a:r>
            <a:r>
              <a:rPr lang="he-IL" sz="1600" dirty="0" err="1"/>
              <a:t>תִּקְוָתֵנו</a:t>
            </a:r>
            <a:r>
              <a:rPr lang="he-IL" sz="1600" dirty="0"/>
              <a:t>ּ" של נפתלי הרץ אימבר, אשר חובר בשנת 1878. </a:t>
            </a:r>
            <a:endParaRPr lang="he-IL" sz="1600" dirty="0" smtClean="0"/>
          </a:p>
          <a:p>
            <a:pPr algn="just"/>
            <a:endParaRPr lang="he-IL" sz="1600" dirty="0"/>
          </a:p>
          <a:p>
            <a:pPr algn="just"/>
            <a:r>
              <a:rPr lang="he-IL" sz="1600" dirty="0" smtClean="0"/>
              <a:t>מקור </a:t>
            </a:r>
            <a:r>
              <a:rPr lang="he-IL" sz="1600" dirty="0"/>
              <a:t>הלחן במנגינה רומנית עממית, והוא חובר למלל על ידי שמואל כהן. השיר, שהתקבל כהמנון לאומי ביישוב ובתנועה הציונית משלהי המאה ה־19, נחשב להמנון מדינת ישראל מיום הקמתה, אך עוגן בחוק הישראלי רק כעבור 56 שנה, ב־10 בנובמבר 2004.</a:t>
            </a:r>
          </a:p>
        </p:txBody>
      </p:sp>
      <p:sp>
        <p:nvSpPr>
          <p:cNvPr id="30" name="Shape">
            <a:extLst>
              <a:ext uri="{FF2B5EF4-FFF2-40B4-BE49-F238E27FC236}">
                <a16:creationId xmlns:a16="http://schemas.microsoft.com/office/drawing/2014/main" id="{DAA4052C-B925-42D8-AA01-1C24E296E16A}"/>
              </a:ext>
            </a:extLst>
          </p:cNvPr>
          <p:cNvSpPr/>
          <p:nvPr/>
        </p:nvSpPr>
        <p:spPr>
          <a:xfrm>
            <a:off x="5240442" y="421229"/>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10</a:t>
            </a:r>
            <a:endParaRPr sz="2800" b="1" dirty="0">
              <a:solidFill>
                <a:schemeClr val="bg1"/>
              </a:solidFill>
            </a:endParaRPr>
          </a:p>
        </p:txBody>
      </p:sp>
      <p:pic>
        <p:nvPicPr>
          <p:cNvPr id="4098" name="Picture 2" descr="סמלי המדינה – סמל , דגל , המנון | Revitalvolkov's Blo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30552" y="1138439"/>
            <a:ext cx="3452166" cy="5609771"/>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p:nvPr/>
        </p:nvPicPr>
        <p:blipFill rotWithShape="1">
          <a:blip r:embed="rId5"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תוספת 11"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תוספת 11"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1964627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s123-cdn.com/ready_uploads/media/6458803/800_5f573c1f01cf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52"/>
          <a:stretch/>
        </p:blipFill>
        <p:spPr bwMode="auto">
          <a:xfrm>
            <a:off x="6330552" y="1076094"/>
            <a:ext cx="5714367" cy="1209905"/>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a:hlinkClick r:id="rId4"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4" action="ppaction://hlinksldjump"/>
          </p:cNvPr>
          <p:cNvSpPr/>
          <p:nvPr/>
        </p:nvSpPr>
        <p:spPr>
          <a:xfrm>
            <a:off x="6314729" y="61288"/>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4"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2436" y="-6892"/>
            <a:ext cx="6203098" cy="686489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משימות </a:t>
            </a:r>
            <a:endParaRPr lang="he-IL" sz="2800" b="1" dirty="0">
              <a:solidFill>
                <a:srgbClr val="C00000"/>
              </a:solidFill>
            </a:endParaRPr>
          </a:p>
        </p:txBody>
      </p:sp>
      <p:sp>
        <p:nvSpPr>
          <p:cNvPr id="27" name="TextBox 26"/>
          <p:cNvSpPr txBox="1"/>
          <p:nvPr/>
        </p:nvSpPr>
        <p:spPr>
          <a:xfrm>
            <a:off x="632242" y="1928078"/>
            <a:ext cx="5146212" cy="3785652"/>
          </a:xfrm>
          <a:prstGeom prst="rect">
            <a:avLst/>
          </a:prstGeom>
          <a:noFill/>
        </p:spPr>
        <p:txBody>
          <a:bodyPr wrap="square" rtlCol="1">
            <a:spAutoFit/>
          </a:bodyPr>
          <a:lstStyle/>
          <a:p>
            <a:pPr algn="ctr"/>
            <a:r>
              <a:rPr lang="he-IL" sz="5400" b="1" dirty="0" smtClean="0"/>
              <a:t>לספר בדיחה ישראלית </a:t>
            </a:r>
            <a:endParaRPr lang="he-IL" sz="5400" b="1" dirty="0"/>
          </a:p>
          <a:p>
            <a:pPr algn="ctr"/>
            <a:r>
              <a:rPr lang="he-IL" sz="2400" b="1" dirty="0" smtClean="0"/>
              <a:t>(ניתן להיעזר במרשתת) </a:t>
            </a:r>
            <a:endParaRPr lang="he-IL" sz="2400" b="1" dirty="0"/>
          </a:p>
          <a:p>
            <a:pPr algn="ctr"/>
            <a:endParaRPr lang="he-IL" sz="5400" b="1" dirty="0" smtClean="0"/>
          </a:p>
          <a:p>
            <a:pPr algn="ctr"/>
            <a:endParaRPr lang="he-IL" sz="5400" b="1" dirty="0" smtClean="0"/>
          </a:p>
        </p:txBody>
      </p:sp>
      <p:sp>
        <p:nvSpPr>
          <p:cNvPr id="28" name="מלבן 27"/>
          <p:cNvSpPr/>
          <p:nvPr/>
        </p:nvSpPr>
        <p:spPr>
          <a:xfrm>
            <a:off x="6351619" y="2364328"/>
            <a:ext cx="5672232" cy="4524315"/>
          </a:xfrm>
          <a:prstGeom prst="rect">
            <a:avLst/>
          </a:prstGeom>
        </p:spPr>
        <p:txBody>
          <a:bodyPr wrap="square">
            <a:spAutoFit/>
          </a:bodyPr>
          <a:lstStyle/>
          <a:p>
            <a:r>
              <a:rPr lang="he-IL" dirty="0"/>
              <a:t>את הבדיחות </a:t>
            </a:r>
            <a:r>
              <a:rPr lang="he-IL" dirty="0" smtClean="0"/>
              <a:t>הישראליות ניתן </a:t>
            </a:r>
            <a:r>
              <a:rPr lang="he-IL" dirty="0"/>
              <a:t>לחלק למספר קטגוריות, לפי הנושא העיקרי שבו עוסקת הבדיחה. </a:t>
            </a:r>
          </a:p>
          <a:p>
            <a:pPr marL="342900" indent="-342900">
              <a:buAutoNum type="arabicPeriod"/>
            </a:pPr>
            <a:r>
              <a:rPr lang="he-IL" dirty="0" smtClean="0"/>
              <a:t>הישראלי </a:t>
            </a:r>
            <a:r>
              <a:rPr lang="he-IL" dirty="0"/>
              <a:t>החכם, המתחכם לבן עם אחרת ומסדר אותו. + הומור תוקפני נגד ערבים</a:t>
            </a:r>
            <a:r>
              <a:rPr lang="he-IL" dirty="0" smtClean="0"/>
              <a:t>.</a:t>
            </a:r>
          </a:p>
          <a:p>
            <a:endParaRPr lang="he-IL" dirty="0"/>
          </a:p>
          <a:p>
            <a:pPr marL="342900" indent="-342900">
              <a:buAutoNum type="arabicPeriod" startAt="2"/>
            </a:pPr>
            <a:r>
              <a:rPr lang="he-IL" dirty="0" smtClean="0"/>
              <a:t>הישראלי </a:t>
            </a:r>
            <a:r>
              <a:rPr lang="he-IL" dirty="0"/>
              <a:t>הטיפש, בדרך כלל מופיע בדמות "הערס" – דמות של אדם עממי וחסר תרבות או השכלה</a:t>
            </a:r>
            <a:r>
              <a:rPr lang="he-IL" dirty="0" smtClean="0"/>
              <a:t>.</a:t>
            </a:r>
          </a:p>
          <a:p>
            <a:endParaRPr lang="he-IL" dirty="0"/>
          </a:p>
          <a:p>
            <a:pPr marL="342900" indent="-342900">
              <a:buAutoNum type="arabicPeriod" startAt="3"/>
            </a:pPr>
            <a:r>
              <a:rPr lang="he-IL" dirty="0" smtClean="0"/>
              <a:t>בדיחות </a:t>
            </a:r>
            <a:r>
              <a:rPr lang="he-IL" dirty="0"/>
              <a:t>עדתיות המתארות בן עדה יהודית ישראלית מסוימת באור סטריאוטיפי</a:t>
            </a:r>
            <a:r>
              <a:rPr lang="he-IL" dirty="0" smtClean="0"/>
              <a:t>.</a:t>
            </a:r>
          </a:p>
          <a:p>
            <a:endParaRPr lang="he-IL" dirty="0"/>
          </a:p>
          <a:p>
            <a:pPr marL="342900" indent="-342900">
              <a:buAutoNum type="arabicPeriod" startAt="4"/>
            </a:pPr>
            <a:r>
              <a:rPr lang="he-IL" dirty="0" smtClean="0"/>
              <a:t>הישראלי </a:t>
            </a:r>
            <a:r>
              <a:rPr lang="he-IL" dirty="0"/>
              <a:t>הטיפוסי – אלו בדיחות המתייחסות להיבטים של נורמות התנהגות בישראל ושל ישראלים</a:t>
            </a:r>
            <a:r>
              <a:rPr lang="he-IL" dirty="0" smtClean="0"/>
              <a:t>.</a:t>
            </a:r>
          </a:p>
          <a:p>
            <a:endParaRPr lang="he-IL" dirty="0"/>
          </a:p>
          <a:p>
            <a:r>
              <a:rPr lang="he-IL" dirty="0"/>
              <a:t>5.      היהודי –     א. בדיחות על חרדים </a:t>
            </a:r>
            <a:r>
              <a:rPr lang="he-IL" dirty="0" smtClean="0"/>
              <a:t>ודתיים. ב</a:t>
            </a:r>
            <a:r>
              <a:rPr lang="he-IL" dirty="0"/>
              <a:t>. בדיחות בהן "היהודי" מופיע מול בן דת אחרת, מוסלמי או נוצרי.</a:t>
            </a:r>
          </a:p>
        </p:txBody>
      </p:sp>
      <p:sp>
        <p:nvSpPr>
          <p:cNvPr id="30" name="Shape">
            <a:extLst>
              <a:ext uri="{FF2B5EF4-FFF2-40B4-BE49-F238E27FC236}">
                <a16:creationId xmlns:a16="http://schemas.microsoft.com/office/drawing/2014/main" id="{DAA4052C-B925-42D8-AA01-1C24E296E16A}"/>
              </a:ext>
            </a:extLst>
          </p:cNvPr>
          <p:cNvSpPr/>
          <p:nvPr/>
        </p:nvSpPr>
        <p:spPr>
          <a:xfrm>
            <a:off x="5162935" y="421229"/>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11</a:t>
            </a:r>
            <a:endParaRPr sz="2800" b="1" dirty="0">
              <a:solidFill>
                <a:schemeClr val="bg1"/>
              </a:solidFill>
            </a:endParaRPr>
          </a:p>
        </p:txBody>
      </p:sp>
      <p:pic>
        <p:nvPicPr>
          <p:cNvPr id="1028" name="Picture 4" descr="20 דברים שרק ישראלים עושים! - בא-במייל בדיחות ומצחיקים"/>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34164" y="4170829"/>
            <a:ext cx="3542367" cy="2609454"/>
          </a:xfrm>
          <a:prstGeom prst="rect">
            <a:avLst/>
          </a:prstGeom>
          <a:noFill/>
          <a:extLst>
            <a:ext uri="{909E8E84-426E-40DD-AFC4-6F175D3DCCD1}">
              <a14:hiddenFill xmlns:a14="http://schemas.microsoft.com/office/drawing/2010/main">
                <a:solidFill>
                  <a:srgbClr val="FFFFFF"/>
                </a:solidFill>
              </a14:hiddenFill>
            </a:ext>
          </a:extLst>
        </p:spPr>
      </p:pic>
      <p:pic>
        <p:nvPicPr>
          <p:cNvPr id="12" name="תמונה 11"/>
          <p:cNvPicPr/>
          <p:nvPr/>
        </p:nvPicPr>
        <p:blipFill rotWithShape="1">
          <a:blip r:embed="rId6"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3" name="תוספת 12"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13" name="תוספת 12" title="Slice Timer"/>
              <p:cNvPicPr>
                <a:picLocks noGrp="1" noRot="1" noChangeAspect="1" noMove="1" noResize="1" noEditPoints="1" noAdjustHandles="1" noChangeArrowheads="1" noChangeShapeType="1"/>
              </p:cNvPicPr>
              <p:nvPr/>
            </p:nvPicPr>
            <p:blipFill>
              <a:blip r:embed="rId8"/>
              <a:stretch>
                <a:fillRect/>
              </a:stretch>
            </p:blipFill>
            <p:spPr>
              <a:xfrm>
                <a:off x="7599837" y="221883"/>
                <a:ext cx="1213325" cy="833847"/>
              </a:xfrm>
              <a:prstGeom prst="rect">
                <a:avLst/>
              </a:prstGeom>
            </p:spPr>
          </p:pic>
        </mc:Fallback>
      </mc:AlternateContent>
      <p:sp>
        <p:nvSpPr>
          <p:cNvPr id="14" name="TextBox 13"/>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6" name="מלבן 15"/>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76376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12436" y="-6892"/>
            <a:ext cx="6203098" cy="686489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משימות </a:t>
            </a:r>
            <a:endParaRPr lang="he-IL" sz="2800" b="1" dirty="0">
              <a:solidFill>
                <a:srgbClr val="C00000"/>
              </a:solidFill>
            </a:endParaRPr>
          </a:p>
        </p:txBody>
      </p:sp>
      <p:sp>
        <p:nvSpPr>
          <p:cNvPr id="27" name="TextBox 26"/>
          <p:cNvSpPr txBox="1"/>
          <p:nvPr/>
        </p:nvSpPr>
        <p:spPr>
          <a:xfrm>
            <a:off x="632242" y="1928078"/>
            <a:ext cx="5146212" cy="4739759"/>
          </a:xfrm>
          <a:prstGeom prst="rect">
            <a:avLst/>
          </a:prstGeom>
          <a:solidFill>
            <a:srgbClr val="CCFF66"/>
          </a:solidFill>
        </p:spPr>
        <p:txBody>
          <a:bodyPr wrap="square" rtlCol="1">
            <a:spAutoFit/>
          </a:bodyPr>
          <a:lstStyle/>
          <a:p>
            <a:pPr algn="ctr"/>
            <a:r>
              <a:rPr lang="he-IL" sz="5400" b="1" dirty="0" smtClean="0"/>
              <a:t>איך מזהים ישראלי/ת</a:t>
            </a:r>
          </a:p>
          <a:p>
            <a:pPr algn="ctr"/>
            <a:endParaRPr lang="he-IL" sz="5400" b="1" dirty="0"/>
          </a:p>
          <a:p>
            <a:pPr algn="ctr"/>
            <a:r>
              <a:rPr lang="he-IL" sz="5400" b="1" dirty="0" smtClean="0"/>
              <a:t>ציינו 2 מאפיינים</a:t>
            </a:r>
          </a:p>
          <a:p>
            <a:pPr algn="ctr"/>
            <a:endParaRPr lang="he-IL" sz="5400" b="1" dirty="0" smtClean="0"/>
          </a:p>
          <a:p>
            <a:pPr algn="ctr"/>
            <a:r>
              <a:rPr lang="he-IL" sz="3200" b="1" dirty="0" smtClean="0"/>
              <a:t>(ניתן להיעזר בזום) </a:t>
            </a:r>
            <a:endParaRPr lang="he-IL" sz="3200" b="1" dirty="0"/>
          </a:p>
        </p:txBody>
      </p:sp>
      <p:sp>
        <p:nvSpPr>
          <p:cNvPr id="30" name="Shape">
            <a:extLst>
              <a:ext uri="{FF2B5EF4-FFF2-40B4-BE49-F238E27FC236}">
                <a16:creationId xmlns:a16="http://schemas.microsoft.com/office/drawing/2014/main" id="{DAA4052C-B925-42D8-AA01-1C24E296E16A}"/>
              </a:ext>
            </a:extLst>
          </p:cNvPr>
          <p:cNvSpPr/>
          <p:nvPr/>
        </p:nvSpPr>
        <p:spPr>
          <a:xfrm>
            <a:off x="5212533" y="421229"/>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12</a:t>
            </a:r>
            <a:endParaRPr sz="2800" b="1" dirty="0">
              <a:solidFill>
                <a:schemeClr val="bg1"/>
              </a:solidFill>
            </a:endParaRPr>
          </a:p>
        </p:txBody>
      </p:sp>
      <p:pic>
        <p:nvPicPr>
          <p:cNvPr id="2" name="תמונה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4576" y="2632422"/>
            <a:ext cx="5737424" cy="4401208"/>
          </a:xfrm>
          <a:prstGeom prst="rect">
            <a:avLst/>
          </a:prstGeom>
        </p:spPr>
      </p:pic>
      <p:sp>
        <p:nvSpPr>
          <p:cNvPr id="5" name="TextBox 4"/>
          <p:cNvSpPr txBox="1"/>
          <p:nvPr/>
        </p:nvSpPr>
        <p:spPr>
          <a:xfrm>
            <a:off x="9972755" y="1928078"/>
            <a:ext cx="2044149" cy="523220"/>
          </a:xfrm>
          <a:prstGeom prst="rect">
            <a:avLst/>
          </a:prstGeom>
          <a:noFill/>
        </p:spPr>
        <p:txBody>
          <a:bodyPr wrap="none" rtlCol="1">
            <a:spAutoFit/>
          </a:bodyPr>
          <a:lstStyle/>
          <a:p>
            <a:r>
              <a:rPr lang="he-IL" sz="2800" b="1" dirty="0" smtClean="0">
                <a:hlinkClick r:id="rId5"/>
              </a:rPr>
              <a:t>קישור לאתר </a:t>
            </a:r>
            <a:endParaRPr lang="he-IL" sz="2800" b="1" dirty="0"/>
          </a:p>
        </p:txBody>
      </p:sp>
      <p:pic>
        <p:nvPicPr>
          <p:cNvPr id="10" name="תמונה 9"/>
          <p:cNvPicPr/>
          <p:nvPr/>
        </p:nvPicPr>
        <p:blipFill rotWithShape="1">
          <a:blip r:embed="rId6"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1" name="תוספת 10"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11" name="תוספת 10" title="Slice Timer"/>
              <p:cNvPicPr>
                <a:picLocks noGrp="1" noRot="1" noChangeAspect="1" noMove="1" noResize="1" noEditPoints="1" noAdjustHandles="1" noChangeArrowheads="1" noChangeShapeType="1"/>
              </p:cNvPicPr>
              <p:nvPr/>
            </p:nvPicPr>
            <p:blipFill>
              <a:blip r:embed="rId8"/>
              <a:stretch>
                <a:fillRect/>
              </a:stretch>
            </p:blipFill>
            <p:spPr>
              <a:xfrm>
                <a:off x="7599837" y="221883"/>
                <a:ext cx="1213325" cy="833847"/>
              </a:xfrm>
              <a:prstGeom prst="rect">
                <a:avLst/>
              </a:prstGeom>
            </p:spPr>
          </p:pic>
        </mc:Fallback>
      </mc:AlternateContent>
      <p:sp>
        <p:nvSpPr>
          <p:cNvPr id="12" name="TextBox 11"/>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3" name="מלבן 12"/>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798219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משימות </a:t>
            </a:r>
            <a:endParaRPr lang="he-IL" sz="2800" b="1" dirty="0">
              <a:solidFill>
                <a:srgbClr val="C00000"/>
              </a:solidFill>
            </a:endParaRPr>
          </a:p>
        </p:txBody>
      </p:sp>
      <p:sp>
        <p:nvSpPr>
          <p:cNvPr id="2" name="TextBox 1"/>
          <p:cNvSpPr txBox="1"/>
          <p:nvPr/>
        </p:nvSpPr>
        <p:spPr>
          <a:xfrm>
            <a:off x="632242" y="1928078"/>
            <a:ext cx="5146212" cy="4739759"/>
          </a:xfrm>
          <a:prstGeom prst="rect">
            <a:avLst/>
          </a:prstGeom>
          <a:noFill/>
        </p:spPr>
        <p:txBody>
          <a:bodyPr wrap="square" rtlCol="1">
            <a:spAutoFit/>
          </a:bodyPr>
          <a:lstStyle/>
          <a:p>
            <a:pPr algn="ctr"/>
            <a:r>
              <a:rPr lang="he-IL" sz="5400" b="1" dirty="0" smtClean="0"/>
              <a:t>לפחות שניים מן המשתתפים צריכים לפתוח בריקוד הורה</a:t>
            </a:r>
          </a:p>
          <a:p>
            <a:pPr algn="ctr"/>
            <a:endParaRPr lang="he-IL" sz="5400" b="1" dirty="0" smtClean="0"/>
          </a:p>
          <a:p>
            <a:pPr algn="ctr"/>
            <a:r>
              <a:rPr lang="he-IL" sz="3200" b="1" dirty="0" smtClean="0"/>
              <a:t>(הריקוד צריך להיראות בזום) </a:t>
            </a:r>
            <a:endParaRPr lang="he-IL" sz="3200" b="1" dirty="0"/>
          </a:p>
        </p:txBody>
      </p:sp>
      <p:sp>
        <p:nvSpPr>
          <p:cNvPr id="5" name="מלבן 4"/>
          <p:cNvSpPr/>
          <p:nvPr/>
        </p:nvSpPr>
        <p:spPr>
          <a:xfrm>
            <a:off x="6398260" y="1254175"/>
            <a:ext cx="5737424" cy="1477328"/>
          </a:xfrm>
          <a:prstGeom prst="rect">
            <a:avLst/>
          </a:prstGeom>
        </p:spPr>
        <p:txBody>
          <a:bodyPr wrap="square">
            <a:spAutoFit/>
          </a:bodyPr>
          <a:lstStyle/>
          <a:p>
            <a:pPr algn="just"/>
            <a:r>
              <a:rPr lang="he-IL" dirty="0"/>
              <a:t>הורה הוא ריקוד עם שמוצאו בבלקן (מריקוד הכוראה), כיום הריקוד נפוץ גם מחוץ לו. הוא הגיע עם העליות ממזרח אירופה לארץ ישראל, כנראה ברוך אגדתי הביאו ממחוז הולדתו, בסרביה (אז ברומניה).  </a:t>
            </a:r>
            <a:r>
              <a:rPr lang="he-IL" dirty="0" smtClean="0"/>
              <a:t>ההורה </a:t>
            </a:r>
            <a:r>
              <a:rPr lang="he-IL" dirty="0"/>
              <a:t>מאפיינת את תרבות היישוב בארץ ישראל מאז אותה תקופה והפכה מזוהה עם הציונות ועם ישראל</a:t>
            </a:r>
          </a:p>
        </p:txBody>
      </p:sp>
      <p:pic>
        <p:nvPicPr>
          <p:cNvPr id="1028" name="Picture 4" descr="Kibbutz Archive. Socialist Zionist Movement : 230-5.01 ריקוד הורה בחדר  האוכל בחג הקבוץ 1960 Dan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99710" y="2847240"/>
            <a:ext cx="5992289" cy="4024019"/>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13</a:t>
            </a:r>
            <a:endParaRPr sz="2800" b="1" dirty="0">
              <a:solidFill>
                <a:schemeClr val="bg1"/>
              </a:solidFill>
            </a:endParaRPr>
          </a:p>
        </p:txBody>
      </p:sp>
      <p:pic>
        <p:nvPicPr>
          <p:cNvPr id="11" name="תמונה 10"/>
          <p:cNvPicPr/>
          <p:nvPr/>
        </p:nvPicPr>
        <p:blipFill rotWithShape="1">
          <a:blip r:embed="rId5"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תוספת 11"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תוספת 11"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758654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C00000"/>
                </a:solidFill>
              </a:rPr>
              <a:t>שירי ארץ ישראל </a:t>
            </a:r>
          </a:p>
        </p:txBody>
      </p:sp>
      <p:sp>
        <p:nvSpPr>
          <p:cNvPr id="2" name="TextBox 1"/>
          <p:cNvSpPr txBox="1"/>
          <p:nvPr/>
        </p:nvSpPr>
        <p:spPr>
          <a:xfrm>
            <a:off x="632242" y="1928078"/>
            <a:ext cx="5146212" cy="2585323"/>
          </a:xfrm>
          <a:prstGeom prst="rect">
            <a:avLst/>
          </a:prstGeom>
          <a:noFill/>
        </p:spPr>
        <p:txBody>
          <a:bodyPr wrap="square" rtlCol="1">
            <a:spAutoFit/>
          </a:bodyPr>
          <a:lstStyle/>
          <a:p>
            <a:pPr algn="ctr"/>
            <a:r>
              <a:rPr lang="he-IL" sz="5400" b="1" dirty="0" smtClean="0"/>
              <a:t>להביא לזום </a:t>
            </a:r>
          </a:p>
          <a:p>
            <a:pPr algn="ctr"/>
            <a:r>
              <a:rPr lang="he-IL" sz="5400" b="1" dirty="0" smtClean="0"/>
              <a:t>חטיף ישראלי</a:t>
            </a:r>
          </a:p>
          <a:p>
            <a:pPr algn="ctr"/>
            <a:endParaRPr lang="he-IL" sz="54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14</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pic>
        <p:nvPicPr>
          <p:cNvPr id="14" name="תמונה 13"/>
          <p:cNvPicPr>
            <a:picLocks noChangeAspect="1"/>
          </p:cNvPicPr>
          <p:nvPr/>
        </p:nvPicPr>
        <p:blipFill rotWithShape="1">
          <a:blip r:embed="rId5" cstate="email">
            <a:extLst>
              <a:ext uri="{28A0092B-C50C-407E-A947-70E740481C1C}">
                <a14:useLocalDpi xmlns:a14="http://schemas.microsoft.com/office/drawing/2010/main"/>
              </a:ext>
            </a:extLst>
          </a:blip>
          <a:srcRect l="11924" r="11279"/>
          <a:stretch/>
        </p:blipFill>
        <p:spPr>
          <a:xfrm>
            <a:off x="6305636" y="1316398"/>
            <a:ext cx="1918447" cy="2498083"/>
          </a:xfrm>
          <a:prstGeom prst="rect">
            <a:avLst/>
          </a:prstGeom>
        </p:spPr>
      </p:pic>
      <p:sp>
        <p:nvSpPr>
          <p:cNvPr id="7" name="מלבן 6"/>
          <p:cNvSpPr/>
          <p:nvPr/>
        </p:nvSpPr>
        <p:spPr>
          <a:xfrm>
            <a:off x="8511409" y="1031358"/>
            <a:ext cx="3603812" cy="5909310"/>
          </a:xfrm>
          <a:prstGeom prst="rect">
            <a:avLst/>
          </a:prstGeom>
        </p:spPr>
        <p:txBody>
          <a:bodyPr wrap="square">
            <a:spAutoFit/>
          </a:bodyPr>
          <a:lstStyle/>
          <a:p>
            <a:pPr algn="just"/>
            <a:r>
              <a:rPr lang="he-IL" b="1" dirty="0"/>
              <a:t>החטיפים הכי ישראליים</a:t>
            </a:r>
          </a:p>
          <a:p>
            <a:pPr algn="just"/>
            <a:r>
              <a:rPr lang="he-IL" dirty="0"/>
              <a:t>מבין כל החטיפים שקיימים בישראל, ישנם כאלו שנצרבו אצלנו בזיכרון ושמשקפים את הישראליות שבנו. להלן הרשימה הנבחרת:</a:t>
            </a:r>
          </a:p>
          <a:p>
            <a:pPr algn="just"/>
            <a:endParaRPr lang="he-IL" dirty="0"/>
          </a:p>
          <a:p>
            <a:pPr algn="just"/>
            <a:r>
              <a:rPr lang="he-IL" b="1" dirty="0"/>
              <a:t>במבה: </a:t>
            </a:r>
            <a:r>
              <a:rPr lang="he-IL" dirty="0"/>
              <a:t>חטיף הבוטנים הכי טעים שילדים הכי אוהבים כבר מגיל קטן מאוד. </a:t>
            </a:r>
            <a:endParaRPr lang="he-IL" dirty="0" smtClean="0"/>
          </a:p>
          <a:p>
            <a:pPr algn="just"/>
            <a:r>
              <a:rPr lang="he-IL" b="1" dirty="0" smtClean="0"/>
              <a:t>ביסלי</a:t>
            </a:r>
            <a:r>
              <a:rPr lang="he-IL" b="1" dirty="0"/>
              <a:t>: </a:t>
            </a:r>
            <a:r>
              <a:rPr lang="he-IL" dirty="0"/>
              <a:t>חטיף נוסף טעים עם המון טעמים המיוצר מחיטה ותבלינים שונים. </a:t>
            </a:r>
            <a:endParaRPr lang="he-IL" dirty="0" smtClean="0"/>
          </a:p>
          <a:p>
            <a:pPr algn="just"/>
            <a:r>
              <a:rPr lang="he-IL" b="1" dirty="0" smtClean="0"/>
              <a:t>אפרופו</a:t>
            </a:r>
            <a:r>
              <a:rPr lang="he-IL" b="1" dirty="0"/>
              <a:t>: </a:t>
            </a:r>
            <a:r>
              <a:rPr lang="he-IL" dirty="0"/>
              <a:t>חטיף תירס מעולה שבשנים האחרונות התווספו לו טעמים חדשים </a:t>
            </a:r>
          </a:p>
          <a:p>
            <a:pPr algn="just"/>
            <a:r>
              <a:rPr lang="he-IL" b="1" dirty="0" err="1"/>
              <a:t>תפוצ'יפס</a:t>
            </a:r>
            <a:r>
              <a:rPr lang="he-IL" b="1" dirty="0"/>
              <a:t>: </a:t>
            </a:r>
            <a:r>
              <a:rPr lang="he-IL" dirty="0"/>
              <a:t>טבעי שלא נשלוט בעצמנו כשיש שקית </a:t>
            </a:r>
            <a:r>
              <a:rPr lang="he-IL" dirty="0" err="1"/>
              <a:t>תפוצ'יפס</a:t>
            </a:r>
            <a:r>
              <a:rPr lang="he-IL" dirty="0"/>
              <a:t> בסביבה. חטיף תפוחי אדמה בטעמים שונים שכיף לנשנש. הכי ישראלי בעינינו.</a:t>
            </a:r>
          </a:p>
          <a:p>
            <a:pPr algn="just"/>
            <a:r>
              <a:rPr lang="he-IL" b="1" dirty="0"/>
              <a:t>בייגלה: </a:t>
            </a:r>
            <a:r>
              <a:rPr lang="he-IL" dirty="0"/>
              <a:t>בשנים האחרונות הבייגלה הישראלי עבר מהפך של ממש והפך לשטוח. </a:t>
            </a:r>
          </a:p>
          <a:p>
            <a:pPr algn="just"/>
            <a:r>
              <a:rPr lang="he-IL" b="1" dirty="0"/>
              <a:t>שוקולד פרה </a:t>
            </a:r>
            <a:r>
              <a:rPr lang="he-IL" dirty="0"/>
              <a:t>....</a:t>
            </a:r>
          </a:p>
        </p:txBody>
      </p:sp>
      <p:pic>
        <p:nvPicPr>
          <p:cNvPr id="9" name="תמונה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3519" y="3932183"/>
            <a:ext cx="4848360" cy="2401382"/>
          </a:xfrm>
          <a:prstGeom prst="rect">
            <a:avLst/>
          </a:prstGeom>
        </p:spPr>
      </p:pic>
      <p:pic>
        <p:nvPicPr>
          <p:cNvPr id="10" name="תמונה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28424" y="4419599"/>
            <a:ext cx="2038911" cy="2038911"/>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6" name="תוספת 15"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8"/>
              </a:graphicData>
            </a:graphic>
          </p:graphicFrame>
        </mc:Choice>
        <mc:Fallback xmlns="">
          <p:pic>
            <p:nvPicPr>
              <p:cNvPr id="16" name="תוספת 15" title="Slice Timer"/>
              <p:cNvPicPr>
                <a:picLocks noGrp="1" noRot="1" noChangeAspect="1" noMove="1" noResize="1" noEditPoints="1" noAdjustHandles="1" noChangeArrowheads="1" noChangeShapeType="1"/>
              </p:cNvPicPr>
              <p:nvPr/>
            </p:nvPicPr>
            <p:blipFill>
              <a:blip r:embed="rId9"/>
              <a:stretch>
                <a:fillRect/>
              </a:stretch>
            </p:blipFill>
            <p:spPr>
              <a:xfrm>
                <a:off x="7599837" y="221883"/>
                <a:ext cx="1213325" cy="833847"/>
              </a:xfrm>
              <a:prstGeom prst="rect">
                <a:avLst/>
              </a:prstGeom>
            </p:spPr>
          </p:pic>
        </mc:Fallback>
      </mc:AlternateContent>
      <p:sp>
        <p:nvSpPr>
          <p:cNvPr id="17" name="TextBox 16"/>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20" name="מלבן 19"/>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9691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6228424" y="78781"/>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נופים ואתרים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2D05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15</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16" name="TextBox 15"/>
          <p:cNvSpPr txBox="1"/>
          <p:nvPr/>
        </p:nvSpPr>
        <p:spPr>
          <a:xfrm>
            <a:off x="1126831" y="1237795"/>
            <a:ext cx="5146212" cy="1754326"/>
          </a:xfrm>
          <a:prstGeom prst="rect">
            <a:avLst/>
          </a:prstGeom>
          <a:noFill/>
        </p:spPr>
        <p:txBody>
          <a:bodyPr wrap="square" rtlCol="1">
            <a:spAutoFit/>
          </a:bodyPr>
          <a:lstStyle/>
          <a:p>
            <a:pPr algn="ctr"/>
            <a:r>
              <a:rPr lang="he-IL" sz="5400" b="1" dirty="0" smtClean="0"/>
              <a:t>זהו את המקום ?</a:t>
            </a:r>
          </a:p>
          <a:p>
            <a:pPr algn="ctr"/>
            <a:endParaRPr lang="he-IL" sz="5400" b="1" dirty="0" smtClean="0"/>
          </a:p>
        </p:txBody>
      </p:sp>
      <p:pic>
        <p:nvPicPr>
          <p:cNvPr id="6146" name="Picture 2" descr="הפטרייה (פארק תמנע)"/>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63487" y="2088581"/>
            <a:ext cx="8465308" cy="48074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תוספת 11"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תוספת 11"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9865451" y="1555375"/>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4" name="מלבן 3"/>
          <p:cNvSpPr/>
          <p:nvPr/>
        </p:nvSpPr>
        <p:spPr>
          <a:xfrm>
            <a:off x="10021029" y="2432765"/>
            <a:ext cx="1917633" cy="3970318"/>
          </a:xfrm>
          <a:prstGeom prst="rect">
            <a:avLst/>
          </a:prstGeom>
        </p:spPr>
        <p:txBody>
          <a:bodyPr wrap="square">
            <a:spAutoFit/>
          </a:bodyPr>
          <a:lstStyle/>
          <a:p>
            <a:pPr algn="just"/>
            <a:r>
              <a:rPr lang="he-IL" b="1" dirty="0"/>
              <a:t>פארק תמנע. </a:t>
            </a:r>
            <a:r>
              <a:rPr lang="he-IL" dirty="0"/>
              <a:t>עוד פארק יפיפה שנוצר בתהליכים גיאולוגיים ארוכים הוא פארק תמנע, שנמצא כ-25 קילומטר צפונית לאילת. זהו המקום הראשון בעולם שבו כרו נחושת, והצבע האדמדם של תצורות הסלעים כאן משרה אווירה מכשפת.</a:t>
            </a:r>
          </a:p>
        </p:txBody>
      </p:sp>
      <p:sp>
        <p:nvSpPr>
          <p:cNvPr id="5" name="מלבן 4"/>
          <p:cNvSpPr/>
          <p:nvPr/>
        </p:nvSpPr>
        <p:spPr>
          <a:xfrm>
            <a:off x="9914965" y="2227729"/>
            <a:ext cx="2120153" cy="4303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6546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5"/>
                                        </p:tgtEl>
                                      </p:cBhvr>
                                    </p:animEffect>
                                    <p:set>
                                      <p:cBhvr>
                                        <p:cTn id="7" dur="1" fill="hold">
                                          <p:stCondLst>
                                            <p:cond delay="424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6330552" y="148022"/>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נופים ואתרים </a:t>
            </a:r>
            <a:endParaRPr lang="he-IL" sz="2800" b="1" dirty="0">
              <a:solidFill>
                <a:srgbClr val="C00000"/>
              </a:solidFill>
            </a:endParaRPr>
          </a:p>
        </p:txBody>
      </p:sp>
      <p:sp>
        <p:nvSpPr>
          <p:cNvPr id="2" name="TextBox 1"/>
          <p:cNvSpPr txBox="1"/>
          <p:nvPr/>
        </p:nvSpPr>
        <p:spPr>
          <a:xfrm>
            <a:off x="1126831" y="1237795"/>
            <a:ext cx="5146212" cy="1754326"/>
          </a:xfrm>
          <a:prstGeom prst="rect">
            <a:avLst/>
          </a:prstGeom>
          <a:noFill/>
        </p:spPr>
        <p:txBody>
          <a:bodyPr wrap="square" rtlCol="1">
            <a:spAutoFit/>
          </a:bodyPr>
          <a:lstStyle/>
          <a:p>
            <a:pPr algn="ctr"/>
            <a:r>
              <a:rPr lang="he-IL" sz="5400" b="1" dirty="0" smtClean="0"/>
              <a:t>זהו את המקום ?</a:t>
            </a:r>
          </a:p>
          <a:p>
            <a:pPr algn="ctr"/>
            <a:endParaRPr lang="he-IL" sz="54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2D05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16</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9871" y="2241835"/>
            <a:ext cx="8151812" cy="4629424"/>
          </a:xfrm>
          <a:prstGeom prst="rect">
            <a:avLst/>
          </a:prstGeom>
        </p:spPr>
      </p:pic>
      <p:sp>
        <p:nvSpPr>
          <p:cNvPr id="5" name="מלבן 4"/>
          <p:cNvSpPr/>
          <p:nvPr/>
        </p:nvSpPr>
        <p:spPr>
          <a:xfrm>
            <a:off x="9793941" y="2241835"/>
            <a:ext cx="2252622" cy="2677656"/>
          </a:xfrm>
          <a:prstGeom prst="rect">
            <a:avLst/>
          </a:prstGeom>
        </p:spPr>
        <p:txBody>
          <a:bodyPr wrap="square">
            <a:spAutoFit/>
          </a:bodyPr>
          <a:lstStyle/>
          <a:p>
            <a:r>
              <a:rPr lang="he-IL" sz="2400" b="1" dirty="0"/>
              <a:t>ברכת רם</a:t>
            </a:r>
            <a:r>
              <a:rPr lang="he-IL" dirty="0"/>
              <a:t>. בין גבעות ברמת הגולן, סמוך לכפרים הדרוזיים מסעדה ומג'דל שמס, נמצאת ברכת רם, אגם טבעי שמשמש היום כמאגר מים להשקיית הגידולים החקלאיים באזור. </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תוספת 11"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תוספת 11"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9865451" y="1555375"/>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17" name="מלבן 16"/>
          <p:cNvSpPr/>
          <p:nvPr/>
        </p:nvSpPr>
        <p:spPr>
          <a:xfrm>
            <a:off x="9914965" y="2227729"/>
            <a:ext cx="2120153" cy="4303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30479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17"/>
                                        </p:tgtEl>
                                      </p:cBhvr>
                                    </p:animEffect>
                                    <p:set>
                                      <p:cBhvr>
                                        <p:cTn id="7" dur="1" fill="hold">
                                          <p:stCondLst>
                                            <p:cond delay="4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נופים ואתרים </a:t>
            </a:r>
            <a:endParaRPr lang="he-IL" sz="2800" b="1" dirty="0">
              <a:solidFill>
                <a:srgbClr val="C00000"/>
              </a:solidFill>
            </a:endParaRPr>
          </a:p>
        </p:txBody>
      </p:sp>
      <p:sp>
        <p:nvSpPr>
          <p:cNvPr id="2" name="TextBox 1"/>
          <p:cNvSpPr txBox="1"/>
          <p:nvPr/>
        </p:nvSpPr>
        <p:spPr>
          <a:xfrm>
            <a:off x="977383" y="1195128"/>
            <a:ext cx="5146212" cy="1754326"/>
          </a:xfrm>
          <a:prstGeom prst="rect">
            <a:avLst/>
          </a:prstGeom>
          <a:noFill/>
        </p:spPr>
        <p:txBody>
          <a:bodyPr wrap="square" rtlCol="1">
            <a:spAutoFit/>
          </a:bodyPr>
          <a:lstStyle/>
          <a:p>
            <a:pPr algn="ctr"/>
            <a:r>
              <a:rPr lang="he-IL" sz="5400" b="1" dirty="0" smtClean="0"/>
              <a:t>זהו את המקום? </a:t>
            </a:r>
          </a:p>
          <a:p>
            <a:pPr algn="ctr"/>
            <a:endParaRPr lang="he-IL" sz="54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2D05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17</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7" name="מלבן 6"/>
          <p:cNvSpPr/>
          <p:nvPr/>
        </p:nvSpPr>
        <p:spPr>
          <a:xfrm>
            <a:off x="10269070" y="2271844"/>
            <a:ext cx="1707197" cy="1754326"/>
          </a:xfrm>
          <a:prstGeom prst="rect">
            <a:avLst/>
          </a:prstGeom>
        </p:spPr>
        <p:txBody>
          <a:bodyPr wrap="square">
            <a:spAutoFit/>
          </a:bodyPr>
          <a:lstStyle/>
          <a:p>
            <a:pPr algn="just"/>
            <a:r>
              <a:rPr lang="he-IL" b="1" dirty="0"/>
              <a:t>מפל הבניאס</a:t>
            </a:r>
            <a:r>
              <a:rPr lang="he-IL" dirty="0"/>
              <a:t>. </a:t>
            </a:r>
            <a:r>
              <a:rPr lang="he-IL" dirty="0" smtClean="0"/>
              <a:t>נחל </a:t>
            </a:r>
            <a:r>
              <a:rPr lang="he-IL" dirty="0"/>
              <a:t>הבניאס (חרמון), ובראשו מפל הבניאס, הוא המרהיב ביותר </a:t>
            </a:r>
            <a:r>
              <a:rPr lang="he-IL" dirty="0" err="1" smtClean="0"/>
              <a:t>מביניהם</a:t>
            </a:r>
            <a:endParaRPr lang="he-IL" dirty="0"/>
          </a:p>
        </p:txBody>
      </p:sp>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9929" y="2122899"/>
            <a:ext cx="8215875" cy="4665805"/>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תוספת 11"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תוספת 11"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9865451" y="1555375"/>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17" name="מלבן 16"/>
          <p:cNvSpPr/>
          <p:nvPr/>
        </p:nvSpPr>
        <p:spPr>
          <a:xfrm>
            <a:off x="9914965" y="2227729"/>
            <a:ext cx="2120153" cy="4303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45487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17"/>
                                        </p:tgtEl>
                                      </p:cBhvr>
                                    </p:animEffect>
                                    <p:set>
                                      <p:cBhvr>
                                        <p:cTn id="7" dur="1" fill="hold">
                                          <p:stCondLst>
                                            <p:cond delay="4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Text Box 4"/>
          <p:cNvSpPr txBox="1">
            <a:spLocks noChangeArrowheads="1"/>
          </p:cNvSpPr>
          <p:nvPr/>
        </p:nvSpPr>
        <p:spPr bwMode="auto">
          <a:xfrm>
            <a:off x="10331206" y="2839823"/>
            <a:ext cx="1628333" cy="1015663"/>
          </a:xfrm>
          <a:prstGeom prst="rect">
            <a:avLst/>
          </a:prstGeom>
          <a:solidFill>
            <a:srgbClr val="FF0000"/>
          </a:solidFill>
          <a:ln w="38100">
            <a:solidFill>
              <a:schemeClr val="accent1">
                <a:lumMod val="20000"/>
                <a:lumOff val="8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e-IL" altLang="he-IL" sz="2000" b="1" dirty="0" smtClean="0">
                <a:solidFill>
                  <a:schemeClr val="bg1"/>
                </a:solidFill>
                <a:latin typeface="Verdana" panose="020B0604030504040204" pitchFamily="34" charset="0"/>
              </a:rPr>
              <a:t>בחרו מספר קלף לפי נושא שעלה בגלגל </a:t>
            </a:r>
            <a:endParaRPr lang="en-US" altLang="he-IL" sz="2000" b="1" dirty="0">
              <a:solidFill>
                <a:schemeClr val="bg1"/>
              </a:solidFill>
              <a:latin typeface="Verdana" panose="020B0604030504040204" pitchFamily="34" charset="0"/>
            </a:endParaRPr>
          </a:p>
        </p:txBody>
      </p:sp>
      <p:grpSp>
        <p:nvGrpSpPr>
          <p:cNvPr id="2" name="Group 38"/>
          <p:cNvGrpSpPr>
            <a:grpSpLocks/>
          </p:cNvGrpSpPr>
          <p:nvPr/>
        </p:nvGrpSpPr>
        <p:grpSpPr bwMode="auto">
          <a:xfrm>
            <a:off x="7337363" y="2627843"/>
            <a:ext cx="2291013" cy="1317812"/>
            <a:chOff x="6248606" y="5086350"/>
            <a:chExt cx="2728694" cy="1619250"/>
          </a:xfrm>
        </p:grpSpPr>
        <p:pic>
          <p:nvPicPr>
            <p:cNvPr id="1050" name="Picture 36" descr="gif_BIM0271.gif"/>
            <p:cNvPicPr>
              <a:picLocks noChangeAspect="1"/>
            </p:cNvPicPr>
            <p:nvPr/>
          </p:nvPicPr>
          <p:blipFill>
            <a:blip r:embed="rId4" cstate="email">
              <a:extLst>
                <a:ext uri="{28A0092B-C50C-407E-A947-70E740481C1C}">
                  <a14:useLocalDpi xmlns:a14="http://schemas.microsoft.com/office/drawing/2010/main"/>
                </a:ext>
              </a:extLst>
            </a:blip>
            <a:srcRect b="32610"/>
            <a:stretch>
              <a:fillRect/>
            </a:stretch>
          </p:blipFill>
          <p:spPr bwMode="auto">
            <a:xfrm>
              <a:off x="6855702" y="5086350"/>
              <a:ext cx="1601839"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ext Box 2"/>
            <p:cNvSpPr txBox="1">
              <a:spLocks noChangeArrowheads="1"/>
            </p:cNvSpPr>
            <p:nvPr/>
          </p:nvSpPr>
          <p:spPr bwMode="auto">
            <a:xfrm>
              <a:off x="6281738" y="5654675"/>
              <a:ext cx="2667000" cy="369332"/>
            </a:xfrm>
            <a:prstGeom prst="rect">
              <a:avLst/>
            </a:prstGeom>
            <a:gradFill>
              <a:gsLst>
                <a:gs pos="0">
                  <a:schemeClr val="accent1">
                    <a:lumMod val="50000"/>
                  </a:schemeClr>
                </a:gs>
                <a:gs pos="50000">
                  <a:schemeClr val="accent1">
                    <a:lumMod val="50000"/>
                  </a:schemeClr>
                </a:gs>
                <a:gs pos="100000">
                  <a:schemeClr val="accent1">
                    <a:lumMod val="75000"/>
                  </a:schemeClr>
                </a:gs>
              </a:gsLst>
              <a:lin ang="5400000" scaled="0"/>
            </a:gradFill>
            <a:ln w="38100">
              <a:solidFill>
                <a:schemeClr val="tx1"/>
              </a:solidFill>
              <a:miter lim="800000"/>
              <a:headEnd/>
              <a:tailEnd/>
            </a:ln>
            <a:effectLst/>
          </p:spPr>
          <p:txBody>
            <a:bodyPr>
              <a:spAutoFit/>
            </a:bodyPr>
            <a:lstStyle/>
            <a:p>
              <a:pPr algn="ctr">
                <a:spcBef>
                  <a:spcPct val="50000"/>
                </a:spcBef>
                <a:defRPr/>
              </a:pPr>
              <a:endParaRPr lang="en-US">
                <a:solidFill>
                  <a:schemeClr val="bg1"/>
                </a:solidFill>
                <a:latin typeface="Arial" charset="0"/>
              </a:endParaRPr>
            </a:p>
          </p:txBody>
        </p:sp>
        <p:sp>
          <p:nvSpPr>
            <p:cNvPr id="38" name="Rectangle 37"/>
            <p:cNvSpPr/>
            <p:nvPr/>
          </p:nvSpPr>
          <p:spPr>
            <a:xfrm>
              <a:off x="6248606" y="5562600"/>
              <a:ext cx="2728694" cy="453813"/>
            </a:xfrm>
            <a:prstGeom prst="rect">
              <a:avLst/>
            </a:prstGeom>
            <a:noFill/>
          </p:spPr>
          <p:txBody>
            <a:bodyPr wrap="none">
              <a:spAutoFit/>
            </a:bodyPr>
            <a:lstStyle/>
            <a:p>
              <a:pPr algn="ctr">
                <a:defRPr/>
              </a:pPr>
              <a:r>
                <a:rPr lang="he-IL"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לחצו  כאן לסיבוב הגלגל</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endParaRPr>
            </a:p>
          </p:txBody>
        </p:sp>
      </p:grpSp>
      <p:pic>
        <p:nvPicPr>
          <p:cNvPr id="40" name="Picture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rot="19294451">
            <a:off x="243764" y="191491"/>
            <a:ext cx="6287852" cy="63123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5" name="Picture 5">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163" y="53335"/>
            <a:ext cx="986080" cy="654878"/>
          </a:xfrm>
          <a:prstGeom prst="rect">
            <a:avLst/>
          </a:prstGeom>
        </p:spPr>
      </p:pic>
      <p:sp>
        <p:nvSpPr>
          <p:cNvPr id="51" name="Shape">
            <a:hlinkClick r:id="rId8" action="ppaction://hlinksldjump"/>
            <a:extLst>
              <a:ext uri="{FF2B5EF4-FFF2-40B4-BE49-F238E27FC236}">
                <a16:creationId xmlns:a16="http://schemas.microsoft.com/office/drawing/2014/main" id="{DAA4052C-B925-42D8-AA01-1C24E296E16A}"/>
              </a:ext>
            </a:extLst>
          </p:cNvPr>
          <p:cNvSpPr/>
          <p:nvPr/>
        </p:nvSpPr>
        <p:spPr>
          <a:xfrm>
            <a:off x="6356102" y="280690"/>
            <a:ext cx="589407" cy="570015"/>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a:t>
            </a:r>
            <a:endParaRPr sz="2400" b="1" dirty="0">
              <a:solidFill>
                <a:schemeClr val="bg1"/>
              </a:solidFill>
            </a:endParaRPr>
          </a:p>
        </p:txBody>
      </p:sp>
      <p:sp>
        <p:nvSpPr>
          <p:cNvPr id="52" name="Shape">
            <a:hlinkClick r:id="rId9" action="ppaction://hlinksldjump"/>
            <a:extLst>
              <a:ext uri="{FF2B5EF4-FFF2-40B4-BE49-F238E27FC236}">
                <a16:creationId xmlns:a16="http://schemas.microsoft.com/office/drawing/2014/main" id="{DAA4052C-B925-42D8-AA01-1C24E296E16A}"/>
              </a:ext>
            </a:extLst>
          </p:cNvPr>
          <p:cNvSpPr/>
          <p:nvPr/>
        </p:nvSpPr>
        <p:spPr>
          <a:xfrm>
            <a:off x="6947646" y="287807"/>
            <a:ext cx="517847" cy="559761"/>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a:t>
            </a:r>
            <a:endParaRPr sz="2400" b="1" dirty="0">
              <a:solidFill>
                <a:schemeClr val="bg1"/>
              </a:solidFill>
            </a:endParaRPr>
          </a:p>
        </p:txBody>
      </p:sp>
      <p:sp>
        <p:nvSpPr>
          <p:cNvPr id="53" name="Shape">
            <a:hlinkClick r:id="rId10" action="ppaction://hlinksldjump"/>
            <a:extLst>
              <a:ext uri="{FF2B5EF4-FFF2-40B4-BE49-F238E27FC236}">
                <a16:creationId xmlns:a16="http://schemas.microsoft.com/office/drawing/2014/main" id="{DAA4052C-B925-42D8-AA01-1C24E296E16A}"/>
              </a:ext>
            </a:extLst>
          </p:cNvPr>
          <p:cNvSpPr/>
          <p:nvPr/>
        </p:nvSpPr>
        <p:spPr>
          <a:xfrm>
            <a:off x="7467275" y="280690"/>
            <a:ext cx="635018" cy="573994"/>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3</a:t>
            </a:r>
            <a:endParaRPr sz="2400" b="1" dirty="0">
              <a:solidFill>
                <a:schemeClr val="bg1"/>
              </a:solidFill>
            </a:endParaRPr>
          </a:p>
        </p:txBody>
      </p:sp>
      <p:sp>
        <p:nvSpPr>
          <p:cNvPr id="54" name="Shape">
            <a:hlinkClick r:id="rId11" action="ppaction://hlinksldjump"/>
            <a:extLst>
              <a:ext uri="{FF2B5EF4-FFF2-40B4-BE49-F238E27FC236}">
                <a16:creationId xmlns:a16="http://schemas.microsoft.com/office/drawing/2014/main" id="{DAA4052C-B925-42D8-AA01-1C24E296E16A}"/>
              </a:ext>
            </a:extLst>
          </p:cNvPr>
          <p:cNvSpPr/>
          <p:nvPr/>
        </p:nvSpPr>
        <p:spPr>
          <a:xfrm>
            <a:off x="8119069" y="287807"/>
            <a:ext cx="674179" cy="530962"/>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4</a:t>
            </a:r>
            <a:endParaRPr sz="2400" b="1" dirty="0">
              <a:solidFill>
                <a:schemeClr val="bg1"/>
              </a:solidFill>
            </a:endParaRPr>
          </a:p>
        </p:txBody>
      </p:sp>
      <p:sp>
        <p:nvSpPr>
          <p:cNvPr id="56" name="Shape">
            <a:hlinkClick r:id="rId12" action="ppaction://hlinksldjump"/>
            <a:extLst>
              <a:ext uri="{FF2B5EF4-FFF2-40B4-BE49-F238E27FC236}">
                <a16:creationId xmlns:a16="http://schemas.microsoft.com/office/drawing/2014/main" id="{DAA4052C-B925-42D8-AA01-1C24E296E16A}"/>
              </a:ext>
            </a:extLst>
          </p:cNvPr>
          <p:cNvSpPr/>
          <p:nvPr/>
        </p:nvSpPr>
        <p:spPr>
          <a:xfrm>
            <a:off x="8790792" y="280690"/>
            <a:ext cx="708294" cy="56677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5</a:t>
            </a:r>
            <a:endParaRPr sz="2400" b="1" dirty="0">
              <a:solidFill>
                <a:schemeClr val="bg1"/>
              </a:solidFill>
            </a:endParaRPr>
          </a:p>
        </p:txBody>
      </p:sp>
      <p:sp>
        <p:nvSpPr>
          <p:cNvPr id="57" name="Shape">
            <a:hlinkClick r:id="rId13" action="ppaction://hlinksldjump"/>
            <a:extLst>
              <a:ext uri="{FF2B5EF4-FFF2-40B4-BE49-F238E27FC236}">
                <a16:creationId xmlns:a16="http://schemas.microsoft.com/office/drawing/2014/main" id="{DAA4052C-B925-42D8-AA01-1C24E296E16A}"/>
              </a:ext>
            </a:extLst>
          </p:cNvPr>
          <p:cNvSpPr/>
          <p:nvPr/>
        </p:nvSpPr>
        <p:spPr>
          <a:xfrm>
            <a:off x="9499774" y="287807"/>
            <a:ext cx="670347" cy="53694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6</a:t>
            </a:r>
            <a:endParaRPr sz="2400" b="1" dirty="0">
              <a:solidFill>
                <a:schemeClr val="bg1"/>
              </a:solidFill>
            </a:endParaRPr>
          </a:p>
        </p:txBody>
      </p:sp>
      <p:sp>
        <p:nvSpPr>
          <p:cNvPr id="9" name="מלבן 8"/>
          <p:cNvSpPr/>
          <p:nvPr/>
        </p:nvSpPr>
        <p:spPr>
          <a:xfrm>
            <a:off x="6327648" y="156755"/>
            <a:ext cx="4472722" cy="768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10904873" y="156755"/>
            <a:ext cx="1186108" cy="768096"/>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FF0000"/>
                </a:solidFill>
              </a:rPr>
              <a:t>שירי א"י   </a:t>
            </a:r>
            <a:endParaRPr lang="he-IL" sz="2400" b="1" dirty="0">
              <a:solidFill>
                <a:srgbClr val="FF0000"/>
              </a:solidFill>
            </a:endParaRPr>
          </a:p>
        </p:txBody>
      </p:sp>
      <p:sp>
        <p:nvSpPr>
          <p:cNvPr id="58" name="מלבן 57"/>
          <p:cNvSpPr/>
          <p:nvPr/>
        </p:nvSpPr>
        <p:spPr>
          <a:xfrm>
            <a:off x="6327648" y="1091460"/>
            <a:ext cx="4472722" cy="768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מלבן 58"/>
          <p:cNvSpPr/>
          <p:nvPr/>
        </p:nvSpPr>
        <p:spPr>
          <a:xfrm>
            <a:off x="10904873" y="1091460"/>
            <a:ext cx="1186108" cy="768096"/>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FF0000"/>
                </a:solidFill>
              </a:rPr>
              <a:t>משימות </a:t>
            </a:r>
            <a:endParaRPr lang="he-IL" sz="2400" b="1" dirty="0">
              <a:solidFill>
                <a:srgbClr val="FF0000"/>
              </a:solidFill>
            </a:endParaRPr>
          </a:p>
        </p:txBody>
      </p:sp>
      <p:sp>
        <p:nvSpPr>
          <p:cNvPr id="61" name="מלבן 60"/>
          <p:cNvSpPr/>
          <p:nvPr/>
        </p:nvSpPr>
        <p:spPr>
          <a:xfrm>
            <a:off x="6356103" y="4183012"/>
            <a:ext cx="4472722" cy="768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מלבן 61"/>
          <p:cNvSpPr/>
          <p:nvPr/>
        </p:nvSpPr>
        <p:spPr>
          <a:xfrm>
            <a:off x="10933328" y="4183012"/>
            <a:ext cx="1186108" cy="768096"/>
          </a:xfrm>
          <a:prstGeom prst="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FF0000"/>
                </a:solidFill>
              </a:rPr>
              <a:t>נופים </a:t>
            </a:r>
          </a:p>
          <a:p>
            <a:pPr algn="ctr"/>
            <a:r>
              <a:rPr lang="he-IL" sz="2400" b="1" dirty="0" smtClean="0">
                <a:solidFill>
                  <a:srgbClr val="FF0000"/>
                </a:solidFill>
              </a:rPr>
              <a:t>ואתרים </a:t>
            </a:r>
            <a:endParaRPr lang="he-IL" sz="2400" b="1" dirty="0">
              <a:solidFill>
                <a:srgbClr val="FF0000"/>
              </a:solidFill>
            </a:endParaRPr>
          </a:p>
        </p:txBody>
      </p:sp>
      <p:sp>
        <p:nvSpPr>
          <p:cNvPr id="64" name="מלבן 63"/>
          <p:cNvSpPr/>
          <p:nvPr/>
        </p:nvSpPr>
        <p:spPr>
          <a:xfrm>
            <a:off x="6326961" y="5072208"/>
            <a:ext cx="4472722" cy="768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מלבן 64"/>
          <p:cNvSpPr/>
          <p:nvPr/>
        </p:nvSpPr>
        <p:spPr>
          <a:xfrm>
            <a:off x="10904186" y="5072208"/>
            <a:ext cx="1186108" cy="768096"/>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FF0000"/>
                </a:solidFill>
              </a:rPr>
              <a:t>אישים  </a:t>
            </a:r>
            <a:endParaRPr lang="he-IL" sz="2400" b="1" dirty="0">
              <a:solidFill>
                <a:srgbClr val="FF0000"/>
              </a:solidFill>
            </a:endParaRPr>
          </a:p>
        </p:txBody>
      </p:sp>
      <p:sp>
        <p:nvSpPr>
          <p:cNvPr id="66" name="מלבן 65"/>
          <p:cNvSpPr/>
          <p:nvPr/>
        </p:nvSpPr>
        <p:spPr>
          <a:xfrm>
            <a:off x="6326961" y="6007308"/>
            <a:ext cx="4472722" cy="768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מלבן 66"/>
          <p:cNvSpPr/>
          <p:nvPr/>
        </p:nvSpPr>
        <p:spPr>
          <a:xfrm>
            <a:off x="10904186" y="6007308"/>
            <a:ext cx="1186108" cy="76809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FF0000"/>
                </a:solidFill>
              </a:rPr>
              <a:t>אירועים </a:t>
            </a:r>
            <a:endParaRPr lang="he-IL" sz="2400" b="1" dirty="0">
              <a:solidFill>
                <a:srgbClr val="FF0000"/>
              </a:solidFill>
            </a:endParaRPr>
          </a:p>
        </p:txBody>
      </p:sp>
      <p:sp>
        <p:nvSpPr>
          <p:cNvPr id="68" name="Shape">
            <a:hlinkClick r:id="rId14" action="ppaction://hlinksldjump"/>
            <a:extLst>
              <a:ext uri="{FF2B5EF4-FFF2-40B4-BE49-F238E27FC236}">
                <a16:creationId xmlns:a16="http://schemas.microsoft.com/office/drawing/2014/main" id="{DAA4052C-B925-42D8-AA01-1C24E296E16A}"/>
              </a:ext>
            </a:extLst>
          </p:cNvPr>
          <p:cNvSpPr/>
          <p:nvPr/>
        </p:nvSpPr>
        <p:spPr>
          <a:xfrm>
            <a:off x="10170809" y="280690"/>
            <a:ext cx="628874" cy="56450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7</a:t>
            </a:r>
            <a:endParaRPr sz="2400" b="1" dirty="0">
              <a:solidFill>
                <a:schemeClr val="bg1"/>
              </a:solidFill>
            </a:endParaRPr>
          </a:p>
        </p:txBody>
      </p:sp>
      <p:sp>
        <p:nvSpPr>
          <p:cNvPr id="69" name="Shape">
            <a:hlinkClick r:id="rId15" action="ppaction://hlinksldjump"/>
            <a:extLst>
              <a:ext uri="{FF2B5EF4-FFF2-40B4-BE49-F238E27FC236}">
                <a16:creationId xmlns:a16="http://schemas.microsoft.com/office/drawing/2014/main" id="{DAA4052C-B925-42D8-AA01-1C24E296E16A}"/>
              </a:ext>
            </a:extLst>
          </p:cNvPr>
          <p:cNvSpPr/>
          <p:nvPr/>
        </p:nvSpPr>
        <p:spPr>
          <a:xfrm>
            <a:off x="6391835" y="1197690"/>
            <a:ext cx="582332" cy="572840"/>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8</a:t>
            </a:r>
            <a:endParaRPr sz="2400" b="1" dirty="0">
              <a:solidFill>
                <a:schemeClr val="bg1"/>
              </a:solidFill>
            </a:endParaRPr>
          </a:p>
        </p:txBody>
      </p:sp>
      <p:sp>
        <p:nvSpPr>
          <p:cNvPr id="70" name="Shape">
            <a:hlinkClick r:id="rId16" action="ppaction://hlinksldjump"/>
            <a:extLst>
              <a:ext uri="{FF2B5EF4-FFF2-40B4-BE49-F238E27FC236}">
                <a16:creationId xmlns:a16="http://schemas.microsoft.com/office/drawing/2014/main" id="{DAA4052C-B925-42D8-AA01-1C24E296E16A}"/>
              </a:ext>
            </a:extLst>
          </p:cNvPr>
          <p:cNvSpPr/>
          <p:nvPr/>
        </p:nvSpPr>
        <p:spPr>
          <a:xfrm>
            <a:off x="6998758" y="1197690"/>
            <a:ext cx="608814" cy="56835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9</a:t>
            </a:r>
            <a:endParaRPr sz="2400" b="1" dirty="0">
              <a:solidFill>
                <a:schemeClr val="bg1"/>
              </a:solidFill>
            </a:endParaRPr>
          </a:p>
        </p:txBody>
      </p:sp>
      <p:sp>
        <p:nvSpPr>
          <p:cNvPr id="71" name="Shape">
            <a:hlinkClick r:id="rId17" action="ppaction://hlinksldjump"/>
            <a:extLst>
              <a:ext uri="{FF2B5EF4-FFF2-40B4-BE49-F238E27FC236}">
                <a16:creationId xmlns:a16="http://schemas.microsoft.com/office/drawing/2014/main" id="{DAA4052C-B925-42D8-AA01-1C24E296E16A}"/>
              </a:ext>
            </a:extLst>
          </p:cNvPr>
          <p:cNvSpPr/>
          <p:nvPr/>
        </p:nvSpPr>
        <p:spPr>
          <a:xfrm>
            <a:off x="7642411" y="1197690"/>
            <a:ext cx="565505" cy="568357"/>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10</a:t>
            </a:r>
            <a:endParaRPr sz="2400" b="1" dirty="0">
              <a:solidFill>
                <a:schemeClr val="bg1"/>
              </a:solidFill>
            </a:endParaRPr>
          </a:p>
        </p:txBody>
      </p:sp>
      <p:sp>
        <p:nvSpPr>
          <p:cNvPr id="72" name="Shape">
            <a:hlinkClick r:id="rId18" action="ppaction://hlinksldjump"/>
            <a:extLst>
              <a:ext uri="{FF2B5EF4-FFF2-40B4-BE49-F238E27FC236}">
                <a16:creationId xmlns:a16="http://schemas.microsoft.com/office/drawing/2014/main" id="{DAA4052C-B925-42D8-AA01-1C24E296E16A}"/>
              </a:ext>
            </a:extLst>
          </p:cNvPr>
          <p:cNvSpPr/>
          <p:nvPr/>
        </p:nvSpPr>
        <p:spPr>
          <a:xfrm>
            <a:off x="8256494" y="1197690"/>
            <a:ext cx="660865" cy="550837"/>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11</a:t>
            </a:r>
            <a:endParaRPr sz="2400" b="1" dirty="0">
              <a:solidFill>
                <a:schemeClr val="bg1"/>
              </a:solidFill>
            </a:endParaRPr>
          </a:p>
        </p:txBody>
      </p:sp>
      <p:sp>
        <p:nvSpPr>
          <p:cNvPr id="73" name="Shape">
            <a:hlinkClick r:id="rId19" action="ppaction://hlinksldjump"/>
            <a:extLst>
              <a:ext uri="{FF2B5EF4-FFF2-40B4-BE49-F238E27FC236}">
                <a16:creationId xmlns:a16="http://schemas.microsoft.com/office/drawing/2014/main" id="{DAA4052C-B925-42D8-AA01-1C24E296E16A}"/>
              </a:ext>
            </a:extLst>
          </p:cNvPr>
          <p:cNvSpPr/>
          <p:nvPr/>
        </p:nvSpPr>
        <p:spPr>
          <a:xfrm>
            <a:off x="8942294" y="1187862"/>
            <a:ext cx="670400" cy="578769"/>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12</a:t>
            </a:r>
            <a:endParaRPr sz="2400" b="1" dirty="0">
              <a:solidFill>
                <a:schemeClr val="bg1"/>
              </a:solidFill>
            </a:endParaRPr>
          </a:p>
        </p:txBody>
      </p:sp>
      <p:sp>
        <p:nvSpPr>
          <p:cNvPr id="74" name="Shape">
            <a:hlinkClick r:id="rId20" action="ppaction://hlinksldjump"/>
            <a:extLst>
              <a:ext uri="{FF2B5EF4-FFF2-40B4-BE49-F238E27FC236}">
                <a16:creationId xmlns:a16="http://schemas.microsoft.com/office/drawing/2014/main" id="{DAA4052C-B925-42D8-AA01-1C24E296E16A}"/>
              </a:ext>
            </a:extLst>
          </p:cNvPr>
          <p:cNvSpPr/>
          <p:nvPr/>
        </p:nvSpPr>
        <p:spPr>
          <a:xfrm>
            <a:off x="9628376" y="1192452"/>
            <a:ext cx="627971" cy="556075"/>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alpha val="62000"/>
            </a:srgbClr>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13</a:t>
            </a:r>
            <a:endParaRPr sz="2400" b="1" dirty="0">
              <a:solidFill>
                <a:schemeClr val="bg1"/>
              </a:solidFill>
            </a:endParaRPr>
          </a:p>
        </p:txBody>
      </p:sp>
      <p:sp>
        <p:nvSpPr>
          <p:cNvPr id="76" name="Shape">
            <a:hlinkClick r:id="rId21" action="ppaction://hlinksldjump"/>
            <a:extLst>
              <a:ext uri="{FF2B5EF4-FFF2-40B4-BE49-F238E27FC236}">
                <a16:creationId xmlns:a16="http://schemas.microsoft.com/office/drawing/2014/main" id="{DAA4052C-B925-42D8-AA01-1C24E296E16A}"/>
              </a:ext>
            </a:extLst>
          </p:cNvPr>
          <p:cNvSpPr/>
          <p:nvPr/>
        </p:nvSpPr>
        <p:spPr>
          <a:xfrm>
            <a:off x="6555731" y="4272685"/>
            <a:ext cx="673547" cy="604439"/>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9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15</a:t>
            </a:r>
            <a:endParaRPr sz="2400" b="1" dirty="0">
              <a:solidFill>
                <a:schemeClr val="bg1"/>
              </a:solidFill>
            </a:endParaRPr>
          </a:p>
        </p:txBody>
      </p:sp>
      <p:sp>
        <p:nvSpPr>
          <p:cNvPr id="77" name="Shape">
            <a:hlinkClick r:id="rId22" action="ppaction://hlinksldjump"/>
            <a:extLst>
              <a:ext uri="{FF2B5EF4-FFF2-40B4-BE49-F238E27FC236}">
                <a16:creationId xmlns:a16="http://schemas.microsoft.com/office/drawing/2014/main" id="{DAA4052C-B925-42D8-AA01-1C24E296E16A}"/>
              </a:ext>
            </a:extLst>
          </p:cNvPr>
          <p:cNvSpPr/>
          <p:nvPr/>
        </p:nvSpPr>
        <p:spPr>
          <a:xfrm>
            <a:off x="7271917" y="4277602"/>
            <a:ext cx="673547" cy="604439"/>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9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16</a:t>
            </a:r>
            <a:endParaRPr sz="2400" b="1" dirty="0">
              <a:solidFill>
                <a:schemeClr val="bg1"/>
              </a:solidFill>
            </a:endParaRPr>
          </a:p>
        </p:txBody>
      </p:sp>
      <p:sp>
        <p:nvSpPr>
          <p:cNvPr id="78" name="Shape">
            <a:hlinkClick r:id="rId23" action="ppaction://hlinksldjump"/>
            <a:extLst>
              <a:ext uri="{FF2B5EF4-FFF2-40B4-BE49-F238E27FC236}">
                <a16:creationId xmlns:a16="http://schemas.microsoft.com/office/drawing/2014/main" id="{DAA4052C-B925-42D8-AA01-1C24E296E16A}"/>
              </a:ext>
            </a:extLst>
          </p:cNvPr>
          <p:cNvSpPr/>
          <p:nvPr/>
        </p:nvSpPr>
        <p:spPr>
          <a:xfrm>
            <a:off x="7963969" y="4254905"/>
            <a:ext cx="673547" cy="604439"/>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9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17</a:t>
            </a:r>
            <a:endParaRPr sz="2400" b="1" dirty="0">
              <a:solidFill>
                <a:schemeClr val="bg1"/>
              </a:solidFill>
            </a:endParaRPr>
          </a:p>
        </p:txBody>
      </p:sp>
      <p:sp>
        <p:nvSpPr>
          <p:cNvPr id="79" name="Shape">
            <a:hlinkClick r:id="rId24" action="ppaction://hlinksldjump"/>
            <a:extLst>
              <a:ext uri="{FF2B5EF4-FFF2-40B4-BE49-F238E27FC236}">
                <a16:creationId xmlns:a16="http://schemas.microsoft.com/office/drawing/2014/main" id="{DAA4052C-B925-42D8-AA01-1C24E296E16A}"/>
              </a:ext>
            </a:extLst>
          </p:cNvPr>
          <p:cNvSpPr/>
          <p:nvPr/>
        </p:nvSpPr>
        <p:spPr>
          <a:xfrm>
            <a:off x="8701785" y="4246561"/>
            <a:ext cx="673547" cy="604439"/>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9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18</a:t>
            </a:r>
            <a:endParaRPr sz="2400" b="1" dirty="0">
              <a:solidFill>
                <a:schemeClr val="bg1"/>
              </a:solidFill>
            </a:endParaRPr>
          </a:p>
        </p:txBody>
      </p:sp>
      <p:sp>
        <p:nvSpPr>
          <p:cNvPr id="80" name="Shape">
            <a:hlinkClick r:id="rId25" action="ppaction://hlinksldjump"/>
            <a:extLst>
              <a:ext uri="{FF2B5EF4-FFF2-40B4-BE49-F238E27FC236}">
                <a16:creationId xmlns:a16="http://schemas.microsoft.com/office/drawing/2014/main" id="{DAA4052C-B925-42D8-AA01-1C24E296E16A}"/>
              </a:ext>
            </a:extLst>
          </p:cNvPr>
          <p:cNvSpPr/>
          <p:nvPr/>
        </p:nvSpPr>
        <p:spPr>
          <a:xfrm>
            <a:off x="9439601" y="4264840"/>
            <a:ext cx="673547" cy="604439"/>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9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19</a:t>
            </a:r>
            <a:endParaRPr sz="2400" b="1" dirty="0">
              <a:solidFill>
                <a:schemeClr val="bg1"/>
              </a:solidFill>
            </a:endParaRPr>
          </a:p>
        </p:txBody>
      </p:sp>
      <p:sp>
        <p:nvSpPr>
          <p:cNvPr id="81" name="Shape">
            <a:hlinkClick r:id="rId26" action="ppaction://hlinksldjump"/>
            <a:extLst>
              <a:ext uri="{FF2B5EF4-FFF2-40B4-BE49-F238E27FC236}">
                <a16:creationId xmlns:a16="http://schemas.microsoft.com/office/drawing/2014/main" id="{DAA4052C-B925-42D8-AA01-1C24E296E16A}"/>
              </a:ext>
            </a:extLst>
          </p:cNvPr>
          <p:cNvSpPr/>
          <p:nvPr/>
        </p:nvSpPr>
        <p:spPr>
          <a:xfrm>
            <a:off x="7335003" y="5181918"/>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21</a:t>
            </a:r>
            <a:endParaRPr sz="2400" b="1" dirty="0">
              <a:solidFill>
                <a:schemeClr val="bg1"/>
              </a:solidFill>
            </a:endParaRPr>
          </a:p>
        </p:txBody>
      </p:sp>
      <p:sp>
        <p:nvSpPr>
          <p:cNvPr id="82" name="Shape">
            <a:hlinkClick r:id="rId27" action="ppaction://hlinksldjump"/>
            <a:extLst>
              <a:ext uri="{FF2B5EF4-FFF2-40B4-BE49-F238E27FC236}">
                <a16:creationId xmlns:a16="http://schemas.microsoft.com/office/drawing/2014/main" id="{DAA4052C-B925-42D8-AA01-1C24E296E16A}"/>
              </a:ext>
            </a:extLst>
          </p:cNvPr>
          <p:cNvSpPr/>
          <p:nvPr/>
        </p:nvSpPr>
        <p:spPr>
          <a:xfrm>
            <a:off x="8032956" y="5181918"/>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22</a:t>
            </a:r>
            <a:endParaRPr sz="2400" b="1" dirty="0">
              <a:solidFill>
                <a:schemeClr val="bg1"/>
              </a:solidFill>
            </a:endParaRPr>
          </a:p>
        </p:txBody>
      </p:sp>
      <p:sp>
        <p:nvSpPr>
          <p:cNvPr id="83" name="Shape">
            <a:hlinkClick r:id="rId28" action="ppaction://hlinksldjump"/>
            <a:extLst>
              <a:ext uri="{FF2B5EF4-FFF2-40B4-BE49-F238E27FC236}">
                <a16:creationId xmlns:a16="http://schemas.microsoft.com/office/drawing/2014/main" id="{DAA4052C-B925-42D8-AA01-1C24E296E16A}"/>
              </a:ext>
            </a:extLst>
          </p:cNvPr>
          <p:cNvSpPr/>
          <p:nvPr/>
        </p:nvSpPr>
        <p:spPr>
          <a:xfrm>
            <a:off x="8741739" y="5184347"/>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23</a:t>
            </a:r>
            <a:endParaRPr sz="2400" b="1" dirty="0">
              <a:solidFill>
                <a:schemeClr val="bg1"/>
              </a:solidFill>
            </a:endParaRPr>
          </a:p>
        </p:txBody>
      </p:sp>
      <p:sp>
        <p:nvSpPr>
          <p:cNvPr id="84" name="Shape">
            <a:hlinkClick r:id="rId29" action="ppaction://hlinksldjump"/>
            <a:extLst>
              <a:ext uri="{FF2B5EF4-FFF2-40B4-BE49-F238E27FC236}">
                <a16:creationId xmlns:a16="http://schemas.microsoft.com/office/drawing/2014/main" id="{DAA4052C-B925-42D8-AA01-1C24E296E16A}"/>
              </a:ext>
            </a:extLst>
          </p:cNvPr>
          <p:cNvSpPr/>
          <p:nvPr/>
        </p:nvSpPr>
        <p:spPr>
          <a:xfrm>
            <a:off x="9436734" y="5184347"/>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24</a:t>
            </a:r>
            <a:endParaRPr sz="2400" b="1" dirty="0">
              <a:solidFill>
                <a:schemeClr val="bg1"/>
              </a:solidFill>
            </a:endParaRPr>
          </a:p>
        </p:txBody>
      </p:sp>
      <p:sp>
        <p:nvSpPr>
          <p:cNvPr id="85" name="Shape">
            <a:hlinkClick r:id="rId30" action="ppaction://hlinksldjump"/>
            <a:extLst>
              <a:ext uri="{FF2B5EF4-FFF2-40B4-BE49-F238E27FC236}">
                <a16:creationId xmlns:a16="http://schemas.microsoft.com/office/drawing/2014/main" id="{DAA4052C-B925-42D8-AA01-1C24E296E16A}"/>
              </a:ext>
            </a:extLst>
          </p:cNvPr>
          <p:cNvSpPr/>
          <p:nvPr/>
        </p:nvSpPr>
        <p:spPr>
          <a:xfrm>
            <a:off x="10104688" y="5184347"/>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25</a:t>
            </a:r>
            <a:endParaRPr sz="2400" b="1" dirty="0">
              <a:solidFill>
                <a:schemeClr val="bg1"/>
              </a:solidFill>
            </a:endParaRPr>
          </a:p>
        </p:txBody>
      </p:sp>
      <p:sp>
        <p:nvSpPr>
          <p:cNvPr id="86" name="Shape">
            <a:hlinkClick r:id="rId31" action="ppaction://hlinksldjump"/>
            <a:extLst>
              <a:ext uri="{FF2B5EF4-FFF2-40B4-BE49-F238E27FC236}">
                <a16:creationId xmlns:a16="http://schemas.microsoft.com/office/drawing/2014/main" id="{DAA4052C-B925-42D8-AA01-1C24E296E16A}"/>
              </a:ext>
            </a:extLst>
          </p:cNvPr>
          <p:cNvSpPr/>
          <p:nvPr/>
        </p:nvSpPr>
        <p:spPr>
          <a:xfrm>
            <a:off x="6614798" y="5193822"/>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20</a:t>
            </a:r>
            <a:endParaRPr sz="2400" b="1" dirty="0">
              <a:solidFill>
                <a:schemeClr val="bg1"/>
              </a:solidFill>
            </a:endParaRPr>
          </a:p>
        </p:txBody>
      </p:sp>
      <p:sp>
        <p:nvSpPr>
          <p:cNvPr id="87" name="Shape">
            <a:hlinkClick r:id="rId32" action="ppaction://hlinksldjump"/>
            <a:extLst>
              <a:ext uri="{FF2B5EF4-FFF2-40B4-BE49-F238E27FC236}">
                <a16:creationId xmlns:a16="http://schemas.microsoft.com/office/drawing/2014/main" id="{DAA4052C-B925-42D8-AA01-1C24E296E16A}"/>
              </a:ext>
            </a:extLst>
          </p:cNvPr>
          <p:cNvSpPr/>
          <p:nvPr/>
        </p:nvSpPr>
        <p:spPr>
          <a:xfrm>
            <a:off x="6579881" y="6095534"/>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alpha val="61961"/>
            </a:srgbClr>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26</a:t>
            </a:r>
            <a:endParaRPr sz="2400" b="1" dirty="0">
              <a:solidFill>
                <a:schemeClr val="bg1"/>
              </a:solidFill>
            </a:endParaRPr>
          </a:p>
        </p:txBody>
      </p:sp>
      <p:sp>
        <p:nvSpPr>
          <p:cNvPr id="88" name="Shape">
            <a:hlinkClick r:id="rId33" action="ppaction://hlinksldjump"/>
            <a:extLst>
              <a:ext uri="{FF2B5EF4-FFF2-40B4-BE49-F238E27FC236}">
                <a16:creationId xmlns:a16="http://schemas.microsoft.com/office/drawing/2014/main" id="{DAA4052C-B925-42D8-AA01-1C24E296E16A}"/>
              </a:ext>
            </a:extLst>
          </p:cNvPr>
          <p:cNvSpPr/>
          <p:nvPr/>
        </p:nvSpPr>
        <p:spPr>
          <a:xfrm>
            <a:off x="7277036" y="6095534"/>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alpha val="61961"/>
            </a:srgbClr>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27</a:t>
            </a:r>
            <a:endParaRPr sz="2400" b="1" dirty="0">
              <a:solidFill>
                <a:schemeClr val="bg1"/>
              </a:solidFill>
            </a:endParaRPr>
          </a:p>
        </p:txBody>
      </p:sp>
      <p:sp>
        <p:nvSpPr>
          <p:cNvPr id="89" name="Shape">
            <a:hlinkClick r:id="rId34" action="ppaction://hlinksldjump"/>
            <a:extLst>
              <a:ext uri="{FF2B5EF4-FFF2-40B4-BE49-F238E27FC236}">
                <a16:creationId xmlns:a16="http://schemas.microsoft.com/office/drawing/2014/main" id="{DAA4052C-B925-42D8-AA01-1C24E296E16A}"/>
              </a:ext>
            </a:extLst>
          </p:cNvPr>
          <p:cNvSpPr/>
          <p:nvPr/>
        </p:nvSpPr>
        <p:spPr>
          <a:xfrm>
            <a:off x="7992239" y="6091857"/>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alpha val="61961"/>
            </a:srgbClr>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28</a:t>
            </a:r>
            <a:endParaRPr sz="2400" b="1" dirty="0">
              <a:solidFill>
                <a:schemeClr val="bg1"/>
              </a:solidFill>
            </a:endParaRPr>
          </a:p>
        </p:txBody>
      </p:sp>
      <p:sp>
        <p:nvSpPr>
          <p:cNvPr id="90" name="Shape">
            <a:hlinkClick r:id="rId35" action="ppaction://hlinksldjump"/>
            <a:extLst>
              <a:ext uri="{FF2B5EF4-FFF2-40B4-BE49-F238E27FC236}">
                <a16:creationId xmlns:a16="http://schemas.microsoft.com/office/drawing/2014/main" id="{DAA4052C-B925-42D8-AA01-1C24E296E16A}"/>
              </a:ext>
            </a:extLst>
          </p:cNvPr>
          <p:cNvSpPr/>
          <p:nvPr/>
        </p:nvSpPr>
        <p:spPr>
          <a:xfrm>
            <a:off x="8691525" y="6073932"/>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alpha val="61961"/>
            </a:srgbClr>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29</a:t>
            </a:r>
            <a:endParaRPr sz="2400" b="1" dirty="0">
              <a:solidFill>
                <a:schemeClr val="bg1"/>
              </a:solidFill>
            </a:endParaRPr>
          </a:p>
        </p:txBody>
      </p:sp>
      <p:sp>
        <p:nvSpPr>
          <p:cNvPr id="91" name="Shape">
            <a:hlinkClick r:id="rId36" action="ppaction://hlinksldjump"/>
            <a:extLst>
              <a:ext uri="{FF2B5EF4-FFF2-40B4-BE49-F238E27FC236}">
                <a16:creationId xmlns:a16="http://schemas.microsoft.com/office/drawing/2014/main" id="{DAA4052C-B925-42D8-AA01-1C24E296E16A}"/>
              </a:ext>
            </a:extLst>
          </p:cNvPr>
          <p:cNvSpPr/>
          <p:nvPr/>
        </p:nvSpPr>
        <p:spPr>
          <a:xfrm>
            <a:off x="9361799" y="6091857"/>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alpha val="61961"/>
            </a:srgbClr>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30</a:t>
            </a:r>
            <a:endParaRPr sz="2400" b="1" dirty="0">
              <a:solidFill>
                <a:schemeClr val="bg1"/>
              </a:solidFill>
            </a:endParaRPr>
          </a:p>
        </p:txBody>
      </p:sp>
      <p:sp>
        <p:nvSpPr>
          <p:cNvPr id="92" name="Shape">
            <a:hlinkClick r:id="rId37" action="ppaction://hlinksldjump"/>
            <a:extLst>
              <a:ext uri="{FF2B5EF4-FFF2-40B4-BE49-F238E27FC236}">
                <a16:creationId xmlns:a16="http://schemas.microsoft.com/office/drawing/2014/main" id="{DAA4052C-B925-42D8-AA01-1C24E296E16A}"/>
              </a:ext>
            </a:extLst>
          </p:cNvPr>
          <p:cNvSpPr/>
          <p:nvPr/>
        </p:nvSpPr>
        <p:spPr>
          <a:xfrm>
            <a:off x="10029753" y="6109782"/>
            <a:ext cx="667954" cy="543818"/>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alpha val="61961"/>
            </a:srgbClr>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31</a:t>
            </a:r>
            <a:endParaRPr sz="2400" b="1" dirty="0">
              <a:solidFill>
                <a:schemeClr val="bg1"/>
              </a:solidFill>
            </a:endParaRPr>
          </a:p>
        </p:txBody>
      </p:sp>
      <p:sp>
        <p:nvSpPr>
          <p:cNvPr id="60" name="Line 3"/>
          <p:cNvSpPr>
            <a:spLocks noChangeShapeType="1"/>
          </p:cNvSpPr>
          <p:nvPr/>
        </p:nvSpPr>
        <p:spPr bwMode="auto">
          <a:xfrm flipH="1">
            <a:off x="6227540" y="3262345"/>
            <a:ext cx="1118826" cy="17336"/>
          </a:xfrm>
          <a:prstGeom prst="line">
            <a:avLst/>
          </a:prstGeom>
          <a:noFill/>
          <a:ln w="177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63" name="Shape">
            <a:hlinkClick r:id="rId38" action="ppaction://hlinksldjump"/>
            <a:extLst>
              <a:ext uri="{FF2B5EF4-FFF2-40B4-BE49-F238E27FC236}">
                <a16:creationId xmlns:a16="http://schemas.microsoft.com/office/drawing/2014/main" id="{DAA4052C-B925-42D8-AA01-1C24E296E16A}"/>
              </a:ext>
            </a:extLst>
          </p:cNvPr>
          <p:cNvSpPr/>
          <p:nvPr/>
        </p:nvSpPr>
        <p:spPr>
          <a:xfrm>
            <a:off x="10256347" y="1187862"/>
            <a:ext cx="569547" cy="569805"/>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CCFF66"/>
          </a:solidFill>
          <a:ln/>
        </p:spPr>
        <p:style>
          <a:lnRef idx="2">
            <a:schemeClr val="accent4">
              <a:shade val="50000"/>
            </a:schemeClr>
          </a:lnRef>
          <a:fillRef idx="1">
            <a:schemeClr val="accent4"/>
          </a:fillRef>
          <a:effectRef idx="0">
            <a:schemeClr val="accent4"/>
          </a:effectRef>
          <a:fontRef idx="minor">
            <a:schemeClr val="lt1"/>
          </a:fontRef>
        </p:style>
        <p:txBody>
          <a:bodyPr lIns="28575" tIns="28575" rIns="28575" bIns="28575" anchor="ctr"/>
          <a:lstStyle/>
          <a:p>
            <a:pPr algn="ctr">
              <a:defRPr sz="3000">
                <a:solidFill>
                  <a:srgbClr val="FFFFFF"/>
                </a:solidFill>
              </a:defRPr>
            </a:pPr>
            <a:r>
              <a:rPr lang="he-IL" sz="2400" b="1" dirty="0" smtClean="0">
                <a:solidFill>
                  <a:schemeClr val="bg1"/>
                </a:solidFill>
              </a:rPr>
              <a:t>14</a:t>
            </a:r>
            <a:endParaRPr sz="2400" b="1" dirty="0">
              <a:solidFill>
                <a:schemeClr val="bg1"/>
              </a:solidFill>
            </a:endParaRPr>
          </a:p>
        </p:txBody>
      </p:sp>
      <p:sp>
        <p:nvSpPr>
          <p:cNvPr id="3" name="TextBox 2"/>
          <p:cNvSpPr txBox="1"/>
          <p:nvPr/>
        </p:nvSpPr>
        <p:spPr>
          <a:xfrm>
            <a:off x="6463553" y="2030506"/>
            <a:ext cx="5495986" cy="738664"/>
          </a:xfrm>
          <a:prstGeom prst="rect">
            <a:avLst/>
          </a:prstGeom>
          <a:noFill/>
        </p:spPr>
        <p:txBody>
          <a:bodyPr wrap="square" rtlCol="1">
            <a:spAutoFit/>
          </a:bodyPr>
          <a:lstStyle/>
          <a:p>
            <a:r>
              <a:rPr lang="he-IL" sz="1400" b="1" dirty="0" smtClean="0"/>
              <a:t>1</a:t>
            </a:r>
            <a:r>
              <a:rPr lang="he-IL" sz="1400" dirty="0" smtClean="0"/>
              <a:t>.לחצו על הגלגל  </a:t>
            </a:r>
            <a:r>
              <a:rPr lang="he-IL" sz="1400" b="1" dirty="0" smtClean="0"/>
              <a:t>2</a:t>
            </a:r>
            <a:r>
              <a:rPr lang="he-IL" sz="1400" dirty="0" smtClean="0"/>
              <a:t>. בחרו מספר לפי נושא שעלה </a:t>
            </a:r>
            <a:r>
              <a:rPr lang="he-IL" sz="1400" b="1" dirty="0" smtClean="0"/>
              <a:t>3</a:t>
            </a:r>
            <a:r>
              <a:rPr lang="he-IL" sz="1400" dirty="0" smtClean="0"/>
              <a:t>. לחצו על המספר שעלה </a:t>
            </a:r>
            <a:r>
              <a:rPr lang="he-IL" sz="1400" b="1" dirty="0" smtClean="0"/>
              <a:t>4</a:t>
            </a:r>
            <a:r>
              <a:rPr lang="he-IL" sz="1400" dirty="0" smtClean="0"/>
              <a:t>. אם עניתם תוך 30 שניות זכיתם בנקודות המופיעות בגלגל </a:t>
            </a:r>
            <a:r>
              <a:rPr lang="he-IL" sz="1400" b="1" dirty="0" smtClean="0"/>
              <a:t>5</a:t>
            </a:r>
            <a:r>
              <a:rPr lang="he-IL" sz="1400" dirty="0" smtClean="0"/>
              <a:t>. הקבוצה שצברה את מירב הנקודות היא הזוכה  </a:t>
            </a:r>
            <a:endParaRPr lang="he-IL" sz="1400" dirty="0"/>
          </a:p>
        </p:txBody>
      </p:sp>
    </p:spTree>
    <p:extLst>
      <p:ext uri="{BB962C8B-B14F-4D97-AF65-F5344CB8AC3E}">
        <p14:creationId xmlns:p14="http://schemas.microsoft.com/office/powerpoint/2010/main" val="39997950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nodeType="clickEffect">
                                  <p:stCondLst>
                                    <p:cond delay="0"/>
                                  </p:stCondLst>
                                  <p:childTnLst>
                                    <p:animRot by="24000000">
                                      <p:cBhvr>
                                        <p:cTn id="6" dur="2000" fill="hold"/>
                                        <p:tgtEl>
                                          <p:spTgt spid="4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spin-w-end4.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6400000">
                                      <p:cBhvr>
                                        <p:cTn id="10" dur="2000" fill="hold"/>
                                        <p:tgtEl>
                                          <p:spTgt spid="40"/>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spin-w-end4.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28800000">
                                      <p:cBhvr>
                                        <p:cTn id="14" dur="2000" fill="hold"/>
                                        <p:tgtEl>
                                          <p:spTgt spid="40"/>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spin-w-end4.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31200000">
                                      <p:cBhvr>
                                        <p:cTn id="18" dur="2000" fill="hold"/>
                                        <p:tgtEl>
                                          <p:spTgt spid="40"/>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spin-w-end4.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31200000">
                                      <p:cBhvr>
                                        <p:cTn id="22" dur="2000" fill="hold"/>
                                        <p:tgtEl>
                                          <p:spTgt spid="40"/>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spin-w-end4.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33600000">
                                      <p:cBhvr>
                                        <p:cTn id="26" dur="2000" fill="hold"/>
                                        <p:tgtEl>
                                          <p:spTgt spid="40"/>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spin-w-end4.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4000000">
                                      <p:cBhvr>
                                        <p:cTn id="30" dur="2000" fill="hold"/>
                                        <p:tgtEl>
                                          <p:spTgt spid="40"/>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spin-w-end4.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0"/>
                                  </p:stCondLst>
                                  <p:childTnLst>
                                    <p:animRot by="24000000">
                                      <p:cBhvr>
                                        <p:cTn id="34" dur="2000" fill="hold"/>
                                        <p:tgtEl>
                                          <p:spTgt spid="40"/>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spin-w-end4.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mph" presetSubtype="0" fill="hold" nodeType="clickEffect">
                                  <p:stCondLst>
                                    <p:cond delay="0"/>
                                  </p:stCondLst>
                                  <p:childTnLst>
                                    <p:animRot by="31200000">
                                      <p:cBhvr>
                                        <p:cTn id="38" dur="2000" fill="hold"/>
                                        <p:tgtEl>
                                          <p:spTgt spid="40"/>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spin-w-end4.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mph" presetSubtype="0" fill="hold" nodeType="clickEffect">
                                  <p:stCondLst>
                                    <p:cond delay="0"/>
                                  </p:stCondLst>
                                  <p:childTnLst>
                                    <p:animRot by="33600000">
                                      <p:cBhvr>
                                        <p:cTn id="42" dur="2000" fill="hold"/>
                                        <p:tgtEl>
                                          <p:spTgt spid="40"/>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spin-w-end4.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mph" presetSubtype="0" fill="hold" nodeType="clickEffect">
                                  <p:stCondLst>
                                    <p:cond delay="0"/>
                                  </p:stCondLst>
                                  <p:childTnLst>
                                    <p:animRot by="26400000">
                                      <p:cBhvr>
                                        <p:cTn id="46" dur="2000" fill="hold"/>
                                        <p:tgtEl>
                                          <p:spTgt spid="40"/>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3" name="spin-w-end4.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mph" presetSubtype="0" fill="hold" nodeType="clickEffect">
                                  <p:stCondLst>
                                    <p:cond delay="0"/>
                                  </p:stCondLst>
                                  <p:childTnLst>
                                    <p:animRot by="31200000">
                                      <p:cBhvr>
                                        <p:cTn id="50" dur="2000" fill="hold"/>
                                        <p:tgtEl>
                                          <p:spTgt spid="40"/>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3" name="spin-w-end4.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mph" presetSubtype="0" fill="hold" nodeType="clickEffect">
                                  <p:stCondLst>
                                    <p:cond delay="0"/>
                                  </p:stCondLst>
                                  <p:childTnLst>
                                    <p:animRot by="24000000">
                                      <p:cBhvr>
                                        <p:cTn id="54" dur="2000" fill="hold"/>
                                        <p:tgtEl>
                                          <p:spTgt spid="40"/>
                                        </p:tgtEl>
                                        <p:attrNameLst>
                                          <p:attrName>r</p:attrName>
                                        </p:attrNameLst>
                                      </p:cBhvr>
                                    </p:animRot>
                                  </p:childTnLst>
                                  <p:subTnLst>
                                    <p:audio>
                                      <p:cMediaNode>
                                        <p:cTn display="0" masterRel="sameClick">
                                          <p:stCondLst>
                                            <p:cond evt="begin" delay="0">
                                              <p:tn val="53"/>
                                            </p:cond>
                                          </p:stCondLst>
                                          <p:endCondLst>
                                            <p:cond evt="onStopAudio" delay="0">
                                              <p:tgtEl>
                                                <p:sldTgt/>
                                              </p:tgtEl>
                                            </p:cond>
                                          </p:endCondLst>
                                        </p:cTn>
                                        <p:tgtEl>
                                          <p:sndTgt r:embed="rId3" name="spin-w-end4.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mph" presetSubtype="0" fill="hold" nodeType="clickEffect">
                                  <p:stCondLst>
                                    <p:cond delay="0"/>
                                  </p:stCondLst>
                                  <p:childTnLst>
                                    <p:animRot by="28800000">
                                      <p:cBhvr>
                                        <p:cTn id="58" dur="2000" fill="hold"/>
                                        <p:tgtEl>
                                          <p:spTgt spid="40"/>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3" name="spin-w-end4.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mph" presetSubtype="0" fill="hold" nodeType="clickEffect">
                                  <p:stCondLst>
                                    <p:cond delay="0"/>
                                  </p:stCondLst>
                                  <p:childTnLst>
                                    <p:animRot by="31200000">
                                      <p:cBhvr>
                                        <p:cTn id="62" dur="2000" fill="hold"/>
                                        <p:tgtEl>
                                          <p:spTgt spid="40"/>
                                        </p:tgtEl>
                                        <p:attrNameLst>
                                          <p:attrName>r</p:attrName>
                                        </p:attrNameLst>
                                      </p:cBhvr>
                                    </p:animRot>
                                  </p:childTnLst>
                                  <p:subTnLst>
                                    <p:audio>
                                      <p:cMediaNode>
                                        <p:cTn display="0" masterRel="sameClick">
                                          <p:stCondLst>
                                            <p:cond evt="begin" delay="0">
                                              <p:tn val="61"/>
                                            </p:cond>
                                          </p:stCondLst>
                                          <p:endCondLst>
                                            <p:cond evt="onStopAudio" delay="0">
                                              <p:tgtEl>
                                                <p:sldTgt/>
                                              </p:tgtEl>
                                            </p:cond>
                                          </p:endCondLst>
                                        </p:cTn>
                                        <p:tgtEl>
                                          <p:sndTgt r:embed="rId3" name="spin-w-end4.wav"/>
                                        </p:tgtEl>
                                      </p:cMediaNode>
                                    </p:audio>
                                  </p:sub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נופים ואתרים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2D05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18</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7" name="מלבן 6"/>
          <p:cNvSpPr/>
          <p:nvPr/>
        </p:nvSpPr>
        <p:spPr>
          <a:xfrm>
            <a:off x="9776012" y="2114958"/>
            <a:ext cx="2141985" cy="4801314"/>
          </a:xfrm>
          <a:prstGeom prst="rect">
            <a:avLst/>
          </a:prstGeom>
        </p:spPr>
        <p:txBody>
          <a:bodyPr wrap="square">
            <a:spAutoFit/>
          </a:bodyPr>
          <a:lstStyle/>
          <a:p>
            <a:pPr algn="just"/>
            <a:r>
              <a:rPr lang="he-IL" b="1" dirty="0"/>
              <a:t>אגמון החולה. </a:t>
            </a:r>
            <a:r>
              <a:rPr lang="he-IL" dirty="0"/>
              <a:t>אגמון החולה ושמורת החולה הם אתרי צפרות ידועים, ובעונות הנדידה של הציפורים מגיעים מבקרים רבים מהארץ ומהעולם כדי לצפות במחזה המרהיב. שמורת החולה היא שמורת הטבע הראשונה שהוכרזה בישראל ובשטחה מינים רבים של בעלי חיים שחלקם חזרו בעקבות שיקום האזור</a:t>
            </a:r>
            <a:r>
              <a:rPr lang="he-IL" dirty="0" smtClean="0"/>
              <a:t>:</a:t>
            </a:r>
            <a:endParaRPr lang="he-IL" dirty="0"/>
          </a:p>
          <a:p>
            <a:pPr algn="just"/>
            <a:endParaRPr lang="he-IL" dirty="0"/>
          </a:p>
        </p:txBody>
      </p:sp>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6859" y="2294377"/>
            <a:ext cx="8035945" cy="4563623"/>
          </a:xfrm>
          <a:prstGeom prst="rect">
            <a:avLst/>
          </a:prstGeom>
        </p:spPr>
      </p:pic>
      <p:sp>
        <p:nvSpPr>
          <p:cNvPr id="12" name="TextBox 11"/>
          <p:cNvSpPr txBox="1"/>
          <p:nvPr/>
        </p:nvSpPr>
        <p:spPr>
          <a:xfrm>
            <a:off x="1126831" y="1237795"/>
            <a:ext cx="5146212" cy="1754326"/>
          </a:xfrm>
          <a:prstGeom prst="rect">
            <a:avLst/>
          </a:prstGeom>
          <a:noFill/>
        </p:spPr>
        <p:txBody>
          <a:bodyPr wrap="square" rtlCol="1">
            <a:spAutoFit/>
          </a:bodyPr>
          <a:lstStyle/>
          <a:p>
            <a:pPr algn="ctr"/>
            <a:r>
              <a:rPr lang="he-IL" sz="5400" b="1" dirty="0" smtClean="0"/>
              <a:t>זהו את המקום ?</a:t>
            </a:r>
          </a:p>
          <a:p>
            <a:pPr algn="ctr"/>
            <a:endParaRPr lang="he-IL" sz="5400" b="1" dirty="0" smtClean="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3" name="תוספת 12"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3" name="תוספת 12"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4" name="TextBox 13"/>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6" name="מלבן 15"/>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9718503" y="1536713"/>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0" name="מלבן 19"/>
          <p:cNvSpPr/>
          <p:nvPr/>
        </p:nvSpPr>
        <p:spPr>
          <a:xfrm>
            <a:off x="9768017" y="2209067"/>
            <a:ext cx="2120153" cy="4303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77158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0"/>
                                        </p:tgtEl>
                                      </p:cBhvr>
                                    </p:animEffect>
                                    <p:set>
                                      <p:cBhvr>
                                        <p:cTn id="7" dur="1" fill="hold">
                                          <p:stCondLst>
                                            <p:cond delay="42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נופים ואתרים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92D05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19</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12" name="TextBox 11"/>
          <p:cNvSpPr txBox="1"/>
          <p:nvPr/>
        </p:nvSpPr>
        <p:spPr>
          <a:xfrm>
            <a:off x="1126831" y="1237795"/>
            <a:ext cx="5146212" cy="1754326"/>
          </a:xfrm>
          <a:prstGeom prst="rect">
            <a:avLst/>
          </a:prstGeom>
          <a:noFill/>
        </p:spPr>
        <p:txBody>
          <a:bodyPr wrap="square" rtlCol="1">
            <a:spAutoFit/>
          </a:bodyPr>
          <a:lstStyle/>
          <a:p>
            <a:pPr algn="ctr"/>
            <a:r>
              <a:rPr lang="he-IL" sz="5400" b="1" dirty="0" smtClean="0"/>
              <a:t>זהו את המקום ?</a:t>
            </a:r>
          </a:p>
          <a:p>
            <a:pPr algn="ctr"/>
            <a:endParaRPr lang="he-IL" sz="5400" b="1" dirty="0" smtClean="0"/>
          </a:p>
        </p:txBody>
      </p:sp>
      <p:pic>
        <p:nvPicPr>
          <p:cNvPr id="2052" name="Picture 4" descr="מכתש רמון"/>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4085" y="2114958"/>
            <a:ext cx="8271167" cy="4697207"/>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9938427" y="2160793"/>
            <a:ext cx="1864080" cy="4247317"/>
          </a:xfrm>
          <a:prstGeom prst="rect">
            <a:avLst/>
          </a:prstGeom>
        </p:spPr>
        <p:txBody>
          <a:bodyPr wrap="square">
            <a:spAutoFit/>
          </a:bodyPr>
          <a:lstStyle/>
          <a:p>
            <a:r>
              <a:rPr lang="he-IL" b="1" dirty="0">
                <a:solidFill>
                  <a:srgbClr val="1B2E3E"/>
                </a:solidFill>
                <a:latin typeface="ReformaNarrowRegular"/>
              </a:rPr>
              <a:t>מכתש רמון</a:t>
            </a:r>
            <a:r>
              <a:rPr lang="he-IL" dirty="0">
                <a:solidFill>
                  <a:srgbClr val="1B2E3E"/>
                </a:solidFill>
                <a:latin typeface="ReformaNarrowRegular"/>
              </a:rPr>
              <a:t>. ככל שנכנסים עמוק יותר לתוך המכתש הייחודי - המכתש הגיאולוגי הגדול ביותר בעולם - מתגלות שכבות סלע עתיקות יותר שחושפות סודות על התופעות הביולוגיות והגיאולוגיות שהתרחשו כאן לפני עשרות מיליוני שנים, </a:t>
            </a:r>
            <a:endParaRPr lang="he-IL" dirty="0"/>
          </a:p>
        </p:txBody>
      </p:sp>
      <p:sp>
        <p:nvSpPr>
          <p:cNvPr id="13" name="מלבן 12"/>
          <p:cNvSpPr/>
          <p:nvPr/>
        </p:nvSpPr>
        <p:spPr>
          <a:xfrm>
            <a:off x="9865451" y="1555375"/>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14" name="מלבן 13"/>
          <p:cNvSpPr/>
          <p:nvPr/>
        </p:nvSpPr>
        <p:spPr>
          <a:xfrm>
            <a:off x="9914965" y="2227729"/>
            <a:ext cx="2120153" cy="4303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6" name="תוספת 15" title="Slice Timer"/>
              <p:cNvGraphicFramePr>
                <a:graphicFrameLocks noGrp="1"/>
              </p:cNvGraphicFramePr>
              <p:nvPr>
                <p:extLst>
                  <p:ext uri="{D42A27DB-BD31-4B8C-83A1-F6EECF244321}">
                    <p14:modId xmlns:p14="http://schemas.microsoft.com/office/powerpoint/2010/main" val="535701832"/>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6" name="תוספת 15"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7" name="TextBox 16"/>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20" name="מלבן 19"/>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88560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14"/>
                                        </p:tgtEl>
                                      </p:cBhvr>
                                    </p:animEffect>
                                    <p:set>
                                      <p:cBhvr>
                                        <p:cTn id="7" dur="1" fill="hold">
                                          <p:stCondLst>
                                            <p:cond delay="4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6249537" y="16755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אישים </a:t>
            </a:r>
            <a:endParaRPr lang="he-IL" sz="2800" b="1" dirty="0">
              <a:solidFill>
                <a:srgbClr val="C00000"/>
              </a:solidFill>
            </a:endParaRPr>
          </a:p>
        </p:txBody>
      </p:sp>
      <p:sp>
        <p:nvSpPr>
          <p:cNvPr id="2" name="TextBox 1"/>
          <p:cNvSpPr txBox="1"/>
          <p:nvPr/>
        </p:nvSpPr>
        <p:spPr>
          <a:xfrm>
            <a:off x="833681" y="1556043"/>
            <a:ext cx="5259932" cy="5262979"/>
          </a:xfrm>
          <a:prstGeom prst="rect">
            <a:avLst/>
          </a:prstGeom>
          <a:noFill/>
        </p:spPr>
        <p:txBody>
          <a:bodyPr wrap="square" rtlCol="1">
            <a:spAutoFit/>
          </a:bodyPr>
          <a:lstStyle/>
          <a:p>
            <a:pPr algn="ctr"/>
            <a:r>
              <a:rPr lang="he-IL" sz="2800" b="1" dirty="0" smtClean="0"/>
              <a:t>חוזה המדינה- הרצל חיבר את ספרו "מדינת היהודים" בשנת 1896 </a:t>
            </a:r>
          </a:p>
          <a:p>
            <a:pPr algn="ctr"/>
            <a:endParaRPr lang="he-IL" sz="2800" b="1" dirty="0"/>
          </a:p>
          <a:p>
            <a:pPr algn="ctr"/>
            <a:r>
              <a:rPr lang="he-IL" sz="2800" b="1" dirty="0" smtClean="0"/>
              <a:t>בשנת </a:t>
            </a:r>
            <a:r>
              <a:rPr lang="he-IL" sz="2800" b="1" dirty="0"/>
              <a:t>1902 חיבר ספר </a:t>
            </a:r>
            <a:r>
              <a:rPr lang="he-IL" sz="2800" b="1" dirty="0" smtClean="0"/>
              <a:t>המתאר את </a:t>
            </a:r>
            <a:r>
              <a:rPr lang="he-IL" sz="2800" b="1" dirty="0"/>
              <a:t>חזונו בנוגע ליישוב היהודי </a:t>
            </a:r>
            <a:r>
              <a:rPr lang="he-IL" sz="2800" b="1" dirty="0" err="1"/>
              <a:t>העתידו</a:t>
            </a:r>
            <a:r>
              <a:rPr lang="he-IL" sz="2800" b="1" dirty="0"/>
              <a:t> לקום בארץ ישראל</a:t>
            </a:r>
            <a:r>
              <a:rPr lang="he-IL" sz="2800" b="1" dirty="0" smtClean="0"/>
              <a:t>.</a:t>
            </a:r>
          </a:p>
          <a:p>
            <a:pPr algn="ctr"/>
            <a:endParaRPr lang="he-IL" sz="2800" b="1" dirty="0"/>
          </a:p>
          <a:p>
            <a:r>
              <a:rPr lang="he-IL" sz="2800" b="1" dirty="0" smtClean="0">
                <a:solidFill>
                  <a:srgbClr val="FF0000"/>
                </a:solidFill>
              </a:rPr>
              <a:t>שם הספר? </a:t>
            </a:r>
          </a:p>
          <a:p>
            <a:r>
              <a:rPr lang="he-IL" sz="2800" b="1" dirty="0" smtClean="0">
                <a:solidFill>
                  <a:srgbClr val="FF0000"/>
                </a:solidFill>
              </a:rPr>
              <a:t>ובאיזה שם  תורגם שם הספר?</a:t>
            </a:r>
          </a:p>
          <a:p>
            <a:endParaRPr lang="he-IL" sz="2800" b="1" dirty="0"/>
          </a:p>
          <a:p>
            <a:r>
              <a:rPr lang="he-IL" b="1" dirty="0" smtClean="0">
                <a:solidFill>
                  <a:srgbClr val="FFFF00"/>
                </a:solidFill>
              </a:rPr>
              <a:t>ניתן להיעזר </a:t>
            </a:r>
            <a:r>
              <a:rPr lang="he-IL" b="1" dirty="0" err="1" smtClean="0">
                <a:solidFill>
                  <a:srgbClr val="FFFF00"/>
                </a:solidFill>
              </a:rPr>
              <a:t>בויקפדיה</a:t>
            </a:r>
            <a:r>
              <a:rPr lang="he-IL" b="1" dirty="0" smtClean="0">
                <a:solidFill>
                  <a:srgbClr val="FFFF00"/>
                </a:solidFill>
              </a:rPr>
              <a:t> </a:t>
            </a:r>
          </a:p>
          <a:p>
            <a:pPr algn="ctr"/>
            <a:endParaRPr lang="he-IL" sz="28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20</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pic>
        <p:nvPicPr>
          <p:cNvPr id="1026" name="Picture 2" descr="פרק 198: בנימין זאב הרצל - היסטוריה לילדים שאוהבים לחלום – קטעים - חגיגה  לאוזניים!"/>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77204" y="3213522"/>
            <a:ext cx="5717433" cy="3314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תוספת 11"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תוספת 11"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9924970" y="5772617"/>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0" name="מלבן 19"/>
          <p:cNvSpPr/>
          <p:nvPr/>
        </p:nvSpPr>
        <p:spPr>
          <a:xfrm>
            <a:off x="6330552" y="1295747"/>
            <a:ext cx="5717433" cy="2031325"/>
          </a:xfrm>
          <a:prstGeom prst="rect">
            <a:avLst/>
          </a:prstGeom>
        </p:spPr>
        <p:txBody>
          <a:bodyPr wrap="square">
            <a:spAutoFit/>
          </a:bodyPr>
          <a:lstStyle/>
          <a:p>
            <a:pPr algn="just"/>
            <a:r>
              <a:rPr lang="he-IL" dirty="0"/>
              <a:t>בנימין זאב תאודור </a:t>
            </a:r>
            <a:r>
              <a:rPr lang="he-IL" dirty="0" smtClean="0"/>
              <a:t>הרצל 1860 - 1904 </a:t>
            </a:r>
            <a:r>
              <a:rPr lang="he-IL" dirty="0"/>
              <a:t>היה עיתונאי, משפטן, סופר, מחזאי ומדינאי יהודי, יליד בודפשט. מפתח רעיון הציונות המדינית ומייסד הציונות כתנועה לאומית-מדינית ממוסדת. בתנועה הציונית, ואחר כך בציבוריות היהודית ביישוב בארץ ישראל וברחבי העולם, וכן בספרות, ביצירה ובמחקר, הוענק לו התואר "חוזה המדינה".</a:t>
            </a:r>
          </a:p>
          <a:p>
            <a:pPr algn="just"/>
            <a:endParaRPr lang="he-IL" dirty="0"/>
          </a:p>
        </p:txBody>
      </p:sp>
      <p:sp>
        <p:nvSpPr>
          <p:cNvPr id="5" name="מלבן 4"/>
          <p:cNvSpPr/>
          <p:nvPr/>
        </p:nvSpPr>
        <p:spPr>
          <a:xfrm>
            <a:off x="6428770" y="4360970"/>
            <a:ext cx="2581448" cy="2339102"/>
          </a:xfrm>
          <a:prstGeom prst="rect">
            <a:avLst/>
          </a:prstGeom>
          <a:solidFill>
            <a:schemeClr val="bg1"/>
          </a:solidFill>
        </p:spPr>
        <p:txBody>
          <a:bodyPr wrap="square">
            <a:spAutoFit/>
          </a:bodyPr>
          <a:lstStyle/>
          <a:p>
            <a:r>
              <a:rPr lang="he-IL" b="1" dirty="0" err="1"/>
              <a:t>א</a:t>
            </a:r>
            <a:r>
              <a:rPr lang="he-IL" sz="1600" b="1" dirty="0" err="1"/>
              <a:t>ַלְטְנוֹיְלַנְד</a:t>
            </a:r>
            <a:r>
              <a:rPr lang="he-IL" sz="1600" dirty="0"/>
              <a:t> </a:t>
            </a:r>
            <a:r>
              <a:rPr lang="he-IL" sz="1600" dirty="0" smtClean="0"/>
              <a:t>מילולית</a:t>
            </a:r>
            <a:r>
              <a:rPr lang="he-IL" sz="1600" dirty="0"/>
              <a:t>: ארץ </a:t>
            </a:r>
            <a:r>
              <a:rPr lang="he-IL" sz="1600" dirty="0" smtClean="0"/>
              <a:t>ישנה-חדשה ותורגם </a:t>
            </a:r>
            <a:r>
              <a:rPr lang="he-IL" sz="1600" dirty="0"/>
              <a:t>לעברית על ידי נחום סוקולוב</a:t>
            </a:r>
            <a:r>
              <a:rPr lang="he-IL" sz="1600" b="1" dirty="0"/>
              <a:t>: "תל אביב</a:t>
            </a:r>
            <a:r>
              <a:rPr lang="he-IL" sz="1600" b="1" dirty="0" smtClean="0"/>
              <a:t>"</a:t>
            </a:r>
            <a:r>
              <a:rPr lang="he-IL" sz="1600" dirty="0" smtClean="0"/>
              <a:t> מתאר </a:t>
            </a:r>
            <a:r>
              <a:rPr lang="he-IL" sz="1600" dirty="0"/>
              <a:t>הרצל את חזונו בנוגע ליישוב היהודי </a:t>
            </a:r>
            <a:r>
              <a:rPr lang="he-IL" sz="1600" dirty="0" err="1"/>
              <a:t>העתידו</a:t>
            </a:r>
            <a:r>
              <a:rPr lang="he-IL" sz="1600" dirty="0"/>
              <a:t> לקום בארץ ישראל. הספר יצא לאור לאחר ספרו הציוני הראשון של הרצל, "מדינת </a:t>
            </a:r>
            <a:r>
              <a:rPr lang="he-IL" sz="1600" dirty="0" smtClean="0"/>
              <a:t>היהודים"</a:t>
            </a:r>
            <a:endParaRPr lang="he-IL" sz="1600" dirty="0"/>
          </a:p>
        </p:txBody>
      </p:sp>
      <p:sp>
        <p:nvSpPr>
          <p:cNvPr id="21" name="מלבן 20"/>
          <p:cNvSpPr/>
          <p:nvPr/>
        </p:nvSpPr>
        <p:spPr>
          <a:xfrm>
            <a:off x="6428770" y="4360970"/>
            <a:ext cx="2581448" cy="2336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256984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1"/>
                                        </p:tgtEl>
                                      </p:cBhvr>
                                    </p:animEffect>
                                    <p:set>
                                      <p:cBhvr>
                                        <p:cTn id="7" dur="1" fill="hold">
                                          <p:stCondLst>
                                            <p:cond delay="4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אישים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21</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12" name="TextBox 11"/>
          <p:cNvSpPr txBox="1"/>
          <p:nvPr/>
        </p:nvSpPr>
        <p:spPr>
          <a:xfrm>
            <a:off x="632242" y="1107440"/>
            <a:ext cx="5567469" cy="4154984"/>
          </a:xfrm>
          <a:prstGeom prst="rect">
            <a:avLst/>
          </a:prstGeom>
          <a:noFill/>
        </p:spPr>
        <p:txBody>
          <a:bodyPr wrap="square" rtlCol="1">
            <a:spAutoFit/>
          </a:bodyPr>
          <a:lstStyle/>
          <a:p>
            <a:pPr algn="ctr"/>
            <a:r>
              <a:rPr lang="he-IL" sz="4400" b="1" dirty="0" smtClean="0"/>
              <a:t>עם </a:t>
            </a:r>
          </a:p>
          <a:p>
            <a:pPr algn="ctr"/>
            <a:r>
              <a:rPr lang="he-IL" sz="4400" b="1" dirty="0" smtClean="0"/>
              <a:t>שֶׁאֵינוֹ זוֹכֵר אֶת עֲבָרוֹ </a:t>
            </a:r>
          </a:p>
          <a:p>
            <a:pPr algn="ctr"/>
            <a:r>
              <a:rPr lang="he-IL" sz="4400" b="1" dirty="0" smtClean="0"/>
              <a:t>הַהוֹוֶה שֶׁלּוֹ דַּל </a:t>
            </a:r>
          </a:p>
          <a:p>
            <a:pPr algn="ctr"/>
            <a:r>
              <a:rPr lang="he-IL" sz="4400" b="1" dirty="0" smtClean="0"/>
              <a:t>וַעֲתִידוֹ לוּט בַּעֲרָפֶל</a:t>
            </a:r>
          </a:p>
          <a:p>
            <a:pPr algn="ctr"/>
            <a:endParaRPr lang="he-IL" sz="4400" b="1" dirty="0"/>
          </a:p>
          <a:p>
            <a:pPr algn="ctr"/>
            <a:r>
              <a:rPr lang="he-IL" sz="4400" b="1" dirty="0" smtClean="0">
                <a:solidFill>
                  <a:srgbClr val="FF0000"/>
                </a:solidFill>
              </a:rPr>
              <a:t>מי אמר משפט זה?</a:t>
            </a:r>
          </a:p>
        </p:txBody>
      </p:sp>
      <p:sp>
        <p:nvSpPr>
          <p:cNvPr id="13" name="מלבן 12"/>
          <p:cNvSpPr/>
          <p:nvPr/>
        </p:nvSpPr>
        <p:spPr>
          <a:xfrm>
            <a:off x="9225753" y="1228049"/>
            <a:ext cx="2957194" cy="3139321"/>
          </a:xfrm>
          <a:prstGeom prst="rect">
            <a:avLst/>
          </a:prstGeom>
        </p:spPr>
        <p:txBody>
          <a:bodyPr wrap="square">
            <a:spAutoFit/>
          </a:bodyPr>
          <a:lstStyle/>
          <a:p>
            <a:pPr marL="285750" indent="-285750" algn="just">
              <a:buFont typeface="Arial" panose="020B0604020202020204" pitchFamily="34" charset="0"/>
              <a:buChar char="•"/>
            </a:pPr>
            <a:r>
              <a:rPr lang="he-IL" b="1" dirty="0"/>
              <a:t>היה איש צבא ופוליטיקאי ישראלי, </a:t>
            </a:r>
            <a:endParaRPr lang="he-IL" b="1" dirty="0" smtClean="0"/>
          </a:p>
          <a:p>
            <a:pPr marL="285750" indent="-285750" algn="just">
              <a:buFont typeface="Arial" panose="020B0604020202020204" pitchFamily="34" charset="0"/>
              <a:buChar char="•"/>
            </a:pPr>
            <a:r>
              <a:rPr lang="he-IL" b="1" dirty="0" smtClean="0"/>
              <a:t>היה </a:t>
            </a:r>
            <a:r>
              <a:rPr lang="he-IL" b="1" dirty="0"/>
              <a:t>מפקד הפלמ"ח, </a:t>
            </a:r>
            <a:endParaRPr lang="he-IL" b="1" dirty="0" smtClean="0"/>
          </a:p>
          <a:p>
            <a:pPr marL="285750" indent="-285750" algn="just">
              <a:buFont typeface="Arial" panose="020B0604020202020204" pitchFamily="34" charset="0"/>
              <a:buChar char="•"/>
            </a:pPr>
            <a:r>
              <a:rPr lang="he-IL" b="1" dirty="0" smtClean="0"/>
              <a:t>מראשי </a:t>
            </a:r>
            <a:r>
              <a:rPr lang="he-IL" b="1" dirty="0"/>
              <a:t>צה"ל במלחמת העצמאות בדרגת אלוף, </a:t>
            </a:r>
            <a:endParaRPr lang="he-IL" b="1" dirty="0" smtClean="0"/>
          </a:p>
          <a:p>
            <a:pPr marL="285750" indent="-285750" algn="just">
              <a:buFont typeface="Arial" panose="020B0604020202020204" pitchFamily="34" charset="0"/>
              <a:buChar char="•"/>
            </a:pPr>
            <a:r>
              <a:rPr lang="he-IL" b="1" dirty="0" smtClean="0"/>
              <a:t>מראשי </a:t>
            </a:r>
            <a:r>
              <a:rPr lang="he-IL" b="1" dirty="0"/>
              <a:t>מפלגת העבודה, </a:t>
            </a:r>
            <a:endParaRPr lang="he-IL" b="1" dirty="0" smtClean="0"/>
          </a:p>
          <a:p>
            <a:pPr marL="285750" indent="-285750" algn="just">
              <a:buFont typeface="Arial" panose="020B0604020202020204" pitchFamily="34" charset="0"/>
              <a:buChar char="•"/>
            </a:pPr>
            <a:r>
              <a:rPr lang="he-IL" b="1" dirty="0" smtClean="0"/>
              <a:t>ראש </a:t>
            </a:r>
            <a:r>
              <a:rPr lang="he-IL" b="1" dirty="0"/>
              <a:t>ממשלת ישראל בפועל במשך 19 יום</a:t>
            </a:r>
            <a:r>
              <a:rPr lang="he-IL" b="1" dirty="0" smtClean="0"/>
              <a:t>,</a:t>
            </a:r>
          </a:p>
          <a:p>
            <a:pPr marL="285750" indent="-285750" algn="just">
              <a:buFont typeface="Arial" panose="020B0604020202020204" pitchFamily="34" charset="0"/>
              <a:buChar char="•"/>
            </a:pPr>
            <a:r>
              <a:rPr lang="he-IL" b="1" dirty="0" smtClean="0"/>
              <a:t> </a:t>
            </a:r>
            <a:r>
              <a:rPr lang="he-IL" b="1" dirty="0"/>
              <a:t>חבר הכנסת, סגן ראש הממשלה ושר בממשלות ישראל.</a:t>
            </a:r>
            <a:endParaRPr lang="he-IL" dirty="0"/>
          </a:p>
        </p:txBody>
      </p:sp>
      <p:pic>
        <p:nvPicPr>
          <p:cNvPr id="14" name="Picture 2" descr="יגאל אלון בדצמבר 196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17013" y="1325721"/>
            <a:ext cx="2807261" cy="41996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6" name="תוספת 15"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6" name="תוספת 15"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7" name="TextBox 16"/>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20" name="מלבן 19"/>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9786838" y="5966759"/>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2" name="מלבן 21"/>
          <p:cNvSpPr/>
          <p:nvPr/>
        </p:nvSpPr>
        <p:spPr>
          <a:xfrm>
            <a:off x="6481916" y="5915189"/>
            <a:ext cx="2581448" cy="584775"/>
          </a:xfrm>
          <a:prstGeom prst="rect">
            <a:avLst/>
          </a:prstGeom>
          <a:solidFill>
            <a:schemeClr val="bg1"/>
          </a:solidFill>
        </p:spPr>
        <p:txBody>
          <a:bodyPr wrap="square">
            <a:spAutoFit/>
          </a:bodyPr>
          <a:lstStyle/>
          <a:p>
            <a:r>
              <a:rPr lang="he-IL" sz="3200" b="1" dirty="0" smtClean="0"/>
              <a:t>יגאל אלון </a:t>
            </a:r>
            <a:endParaRPr lang="he-IL" sz="3200" dirty="0"/>
          </a:p>
        </p:txBody>
      </p:sp>
      <p:sp>
        <p:nvSpPr>
          <p:cNvPr id="23" name="מלבן 22"/>
          <p:cNvSpPr/>
          <p:nvPr/>
        </p:nvSpPr>
        <p:spPr>
          <a:xfrm>
            <a:off x="6330552" y="5739183"/>
            <a:ext cx="2793722" cy="95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059099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3"/>
                                        </p:tgtEl>
                                      </p:cBhvr>
                                    </p:animEffect>
                                    <p:set>
                                      <p:cBhvr>
                                        <p:cTn id="7" dur="1" fill="hold">
                                          <p:stCondLst>
                                            <p:cond delay="42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אישים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22</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12" name="TextBox 11"/>
          <p:cNvSpPr txBox="1"/>
          <p:nvPr/>
        </p:nvSpPr>
        <p:spPr>
          <a:xfrm>
            <a:off x="660955" y="1685502"/>
            <a:ext cx="5567469" cy="4216539"/>
          </a:xfrm>
          <a:prstGeom prst="rect">
            <a:avLst/>
          </a:prstGeom>
          <a:noFill/>
        </p:spPr>
        <p:txBody>
          <a:bodyPr wrap="square" rtlCol="1">
            <a:spAutoFit/>
          </a:bodyPr>
          <a:lstStyle/>
          <a:p>
            <a:pPr algn="ctr"/>
            <a:r>
              <a:rPr lang="he-IL" sz="3600" b="1" dirty="0"/>
              <a:t>"התנ"ך הוא המנדט שלנו. התנ"ך שנכתב על ידינו, בשפתנו העברית ובארץ הזאת עצמה, </a:t>
            </a:r>
            <a:r>
              <a:rPr lang="he-IL" sz="3600" b="1" dirty="0" err="1"/>
              <a:t>הוא־הוא</a:t>
            </a:r>
            <a:r>
              <a:rPr lang="he-IL" sz="3600" b="1" dirty="0"/>
              <a:t> המנדט שלנו." </a:t>
            </a:r>
          </a:p>
          <a:p>
            <a:pPr algn="ctr"/>
            <a:endParaRPr lang="he-IL" sz="4400" b="1" dirty="0" smtClean="0">
              <a:solidFill>
                <a:srgbClr val="FF0000"/>
              </a:solidFill>
            </a:endParaRPr>
          </a:p>
          <a:p>
            <a:pPr algn="ctr"/>
            <a:r>
              <a:rPr lang="he-IL" sz="4400" b="1" dirty="0" smtClean="0">
                <a:solidFill>
                  <a:srgbClr val="FF0000"/>
                </a:solidFill>
              </a:rPr>
              <a:t>מי אמר משפט זה?</a:t>
            </a:r>
          </a:p>
        </p:txBody>
      </p:sp>
      <p:pic>
        <p:nvPicPr>
          <p:cNvPr id="3076" name="Picture 4" descr="בית בן גוריון - batim 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148135" y="3916660"/>
            <a:ext cx="1988421" cy="11032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פסל של בן גוריון עומד על הראש פופ ארט 80 ס&quot;מ | taoo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49925" y="1043808"/>
            <a:ext cx="1546121" cy="2760931"/>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6466926" y="1382866"/>
            <a:ext cx="3560098" cy="3508653"/>
          </a:xfrm>
          <a:prstGeom prst="rect">
            <a:avLst/>
          </a:prstGeom>
        </p:spPr>
        <p:txBody>
          <a:bodyPr wrap="square">
            <a:spAutoFit/>
          </a:bodyPr>
          <a:lstStyle/>
          <a:p>
            <a:pPr algn="just"/>
            <a:r>
              <a:rPr lang="he-IL" dirty="0"/>
              <a:t>היה איש העלייה השנייה, ממנהיגי תנועת העבודה, חבר במפלגות פועלי ציון ואחדות העבודה, מזכירה הכללי הראשון של ההסתדרות הכללית של העובדים בארץ ישראל ומנהיגה הראשון של מפא"י.</a:t>
            </a:r>
          </a:p>
          <a:p>
            <a:pPr algn="just"/>
            <a:endParaRPr lang="he-IL" dirty="0"/>
          </a:p>
          <a:p>
            <a:pPr algn="just"/>
            <a:r>
              <a:rPr lang="he-IL" dirty="0" smtClean="0"/>
              <a:t>בזמן מלחמת </a:t>
            </a:r>
            <a:r>
              <a:rPr lang="he-IL" dirty="0"/>
              <a:t>העצמאות החליט על פירוק המחתרות וחתם על הפקודה להקמת </a:t>
            </a:r>
            <a:r>
              <a:rPr lang="he-IL" dirty="0" smtClean="0"/>
              <a:t>צה"ל</a:t>
            </a:r>
            <a:endParaRPr lang="he-IL" dirty="0"/>
          </a:p>
          <a:p>
            <a:pPr algn="just"/>
            <a:r>
              <a:rPr lang="he-IL" dirty="0" smtClean="0"/>
              <a:t>נפטר בשנת 1973</a:t>
            </a:r>
          </a:p>
          <a:p>
            <a:pPr algn="just"/>
            <a:r>
              <a:rPr lang="he-IL" sz="2400" b="1" dirty="0" smtClean="0">
                <a:solidFill>
                  <a:srgbClr val="FF0000"/>
                </a:solidFill>
              </a:rPr>
              <a:t>כעת השלימו את המידע !</a:t>
            </a:r>
            <a:endParaRPr lang="he-IL" sz="2400" b="1" dirty="0">
              <a:solidFill>
                <a:srgbClr val="FF0000"/>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6" name="תוספת 15"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16" name="תוספת 15" title="Slice Timer"/>
              <p:cNvPicPr>
                <a:picLocks noGrp="1" noRot="1" noChangeAspect="1" noMove="1" noResize="1" noEditPoints="1" noAdjustHandles="1" noChangeArrowheads="1" noChangeShapeType="1"/>
              </p:cNvPicPr>
              <p:nvPr/>
            </p:nvPicPr>
            <p:blipFill>
              <a:blip r:embed="rId8"/>
              <a:stretch>
                <a:fillRect/>
              </a:stretch>
            </p:blipFill>
            <p:spPr>
              <a:xfrm>
                <a:off x="7599837" y="221883"/>
                <a:ext cx="1213325" cy="833847"/>
              </a:xfrm>
              <a:prstGeom prst="rect">
                <a:avLst/>
              </a:prstGeom>
            </p:spPr>
          </p:pic>
        </mc:Fallback>
      </mc:AlternateContent>
      <p:sp>
        <p:nvSpPr>
          <p:cNvPr id="17" name="TextBox 16"/>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20" name="מלבן 19"/>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9924970" y="5772617"/>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2" name="מלבן 21"/>
          <p:cNvSpPr/>
          <p:nvPr/>
        </p:nvSpPr>
        <p:spPr>
          <a:xfrm>
            <a:off x="6763965" y="5271099"/>
            <a:ext cx="2581448" cy="1261884"/>
          </a:xfrm>
          <a:prstGeom prst="rect">
            <a:avLst/>
          </a:prstGeom>
          <a:solidFill>
            <a:schemeClr val="bg1"/>
          </a:solidFill>
        </p:spPr>
        <p:txBody>
          <a:bodyPr wrap="square">
            <a:spAutoFit/>
          </a:bodyPr>
          <a:lstStyle/>
          <a:p>
            <a:r>
              <a:rPr lang="he-IL" sz="2000" b="1" dirty="0" smtClean="0"/>
              <a:t>דוד בן גוריון </a:t>
            </a:r>
            <a:r>
              <a:rPr lang="he-IL" sz="1400" dirty="0" smtClean="0"/>
              <a:t>הוא </a:t>
            </a:r>
            <a:r>
              <a:rPr lang="he-IL" sz="1400" dirty="0"/>
              <a:t>הנהיג את מדינת ישראל כראש הממשלה וכשר הביטחון במשך עשור ומחצה עד 1963 (מלבד פסק זמן בן שנתיים, בשנים 1953–1955). </a:t>
            </a:r>
          </a:p>
        </p:txBody>
      </p:sp>
      <p:sp>
        <p:nvSpPr>
          <p:cNvPr id="23" name="מלבן 22"/>
          <p:cNvSpPr/>
          <p:nvPr/>
        </p:nvSpPr>
        <p:spPr>
          <a:xfrm>
            <a:off x="6763965" y="5162463"/>
            <a:ext cx="2581448" cy="157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988678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3"/>
                                        </p:tgtEl>
                                      </p:cBhvr>
                                    </p:animEffect>
                                    <p:set>
                                      <p:cBhvr>
                                        <p:cTn id="7" dur="1" fill="hold">
                                          <p:stCondLst>
                                            <p:cond delay="42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6413454" y="196715"/>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אישים </a:t>
            </a:r>
            <a:endParaRPr lang="he-IL" sz="2800" b="1" dirty="0">
              <a:solidFill>
                <a:srgbClr val="C00000"/>
              </a:solidFill>
            </a:endParaRPr>
          </a:p>
        </p:txBody>
      </p:sp>
      <p:sp>
        <p:nvSpPr>
          <p:cNvPr id="2" name="TextBox 1"/>
          <p:cNvSpPr txBox="1"/>
          <p:nvPr/>
        </p:nvSpPr>
        <p:spPr>
          <a:xfrm>
            <a:off x="1119148" y="1739819"/>
            <a:ext cx="5146212" cy="4985980"/>
          </a:xfrm>
          <a:prstGeom prst="rect">
            <a:avLst/>
          </a:prstGeom>
          <a:noFill/>
        </p:spPr>
        <p:txBody>
          <a:bodyPr wrap="square" rtlCol="1">
            <a:spAutoFit/>
          </a:bodyPr>
          <a:lstStyle/>
          <a:p>
            <a:pPr algn="ctr"/>
            <a:r>
              <a:rPr lang="he-IL" sz="4400" b="1" dirty="0"/>
              <a:t>אשכנזי? עיראקי? </a:t>
            </a:r>
            <a:endParaRPr lang="he-IL" sz="4400" b="1" dirty="0" smtClean="0"/>
          </a:p>
          <a:p>
            <a:pPr algn="ctr"/>
            <a:endParaRPr lang="he-IL" sz="4400" b="1" dirty="0"/>
          </a:p>
          <a:p>
            <a:pPr algn="ctr"/>
            <a:r>
              <a:rPr lang="he-IL" sz="4400" b="1" dirty="0" smtClean="0"/>
              <a:t>יהודים</a:t>
            </a:r>
            <a:r>
              <a:rPr lang="he-IL" sz="4400" b="1" dirty="0"/>
              <a:t>! אחים! לוחמים</a:t>
            </a:r>
            <a:r>
              <a:rPr lang="he-IL" sz="4400" b="1" dirty="0" smtClean="0"/>
              <a:t>!</a:t>
            </a:r>
            <a:endParaRPr lang="he-IL" sz="4400" b="1" dirty="0"/>
          </a:p>
          <a:p>
            <a:pPr algn="ctr"/>
            <a:endParaRPr lang="he-IL" sz="4400" b="1" dirty="0" smtClean="0">
              <a:solidFill>
                <a:srgbClr val="FF0000"/>
              </a:solidFill>
            </a:endParaRPr>
          </a:p>
          <a:p>
            <a:pPr algn="ctr"/>
            <a:r>
              <a:rPr lang="he-IL" sz="4400" b="1" dirty="0" smtClean="0">
                <a:solidFill>
                  <a:srgbClr val="FF0000"/>
                </a:solidFill>
              </a:rPr>
              <a:t>מי </a:t>
            </a:r>
            <a:r>
              <a:rPr lang="he-IL" sz="4400" b="1" dirty="0">
                <a:solidFill>
                  <a:srgbClr val="FF0000"/>
                </a:solidFill>
              </a:rPr>
              <a:t>אמר משפט זה?</a:t>
            </a:r>
          </a:p>
          <a:p>
            <a:pPr algn="ctr"/>
            <a:endParaRPr lang="he-IL" sz="54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23</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7" name="מלבן 6"/>
          <p:cNvSpPr/>
          <p:nvPr/>
        </p:nvSpPr>
        <p:spPr>
          <a:xfrm>
            <a:off x="7092793" y="1094119"/>
            <a:ext cx="4921739" cy="2308324"/>
          </a:xfrm>
          <a:prstGeom prst="rect">
            <a:avLst/>
          </a:prstGeom>
        </p:spPr>
        <p:txBody>
          <a:bodyPr wrap="square">
            <a:spAutoFit/>
          </a:bodyPr>
          <a:lstStyle/>
          <a:p>
            <a:pPr algn="just"/>
            <a:r>
              <a:rPr lang="he-IL" dirty="0" smtClean="0"/>
              <a:t>נולד בשנת 1913- נפטר 1992 </a:t>
            </a:r>
          </a:p>
          <a:p>
            <a:pPr algn="just"/>
            <a:r>
              <a:rPr lang="he-IL" dirty="0" smtClean="0"/>
              <a:t>היה..... </a:t>
            </a:r>
            <a:r>
              <a:rPr lang="he-IL" dirty="0"/>
              <a:t>שר בממשלות ישראל, מפקד האצ"ל בתקופת המאבק במנדט </a:t>
            </a:r>
            <a:r>
              <a:rPr lang="he-IL" dirty="0" smtClean="0"/>
              <a:t>הבריטי.</a:t>
            </a:r>
          </a:p>
          <a:p>
            <a:pPr algn="just"/>
            <a:endParaRPr lang="he-IL" dirty="0"/>
          </a:p>
          <a:p>
            <a:pPr algn="just"/>
            <a:r>
              <a:rPr lang="he-IL" dirty="0" smtClean="0"/>
              <a:t>החל </a:t>
            </a:r>
            <a:r>
              <a:rPr lang="he-IL" dirty="0"/>
              <a:t>את דרכו הפוליטית כמנהיג ציוני בתנועת בית"ר בבלארוס ובמזרח אירופה. במלחמת העולם השנייה נעצר על ידי המשטרה החשאית הסובייטית, </a:t>
            </a:r>
            <a:endParaRPr lang="he-IL" dirty="0" smtClean="0"/>
          </a:p>
          <a:p>
            <a:pPr algn="just"/>
            <a:endParaRPr lang="he-IL" dirty="0"/>
          </a:p>
        </p:txBody>
      </p:sp>
      <p:pic>
        <p:nvPicPr>
          <p:cNvPr id="4" name="תמונה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25071" y="3223504"/>
            <a:ext cx="3189306" cy="1598733"/>
          </a:xfrm>
          <a:prstGeom prst="rect">
            <a:avLst/>
          </a:prstGeom>
        </p:spPr>
      </p:pic>
      <p:sp>
        <p:nvSpPr>
          <p:cNvPr id="12" name="מלבן 11"/>
          <p:cNvSpPr/>
          <p:nvPr/>
        </p:nvSpPr>
        <p:spPr>
          <a:xfrm>
            <a:off x="9974088" y="3284184"/>
            <a:ext cx="2040444" cy="2031325"/>
          </a:xfrm>
          <a:prstGeom prst="rect">
            <a:avLst/>
          </a:prstGeom>
        </p:spPr>
        <p:txBody>
          <a:bodyPr wrap="square">
            <a:spAutoFit/>
          </a:bodyPr>
          <a:lstStyle/>
          <a:p>
            <a:pPr algn="just"/>
            <a:r>
              <a:rPr lang="he-IL" b="1" dirty="0" smtClean="0"/>
              <a:t>כעת לאחר שהצלחתם לזהות</a:t>
            </a:r>
          </a:p>
          <a:p>
            <a:pPr algn="just"/>
            <a:r>
              <a:rPr lang="he-IL" b="1" dirty="0" smtClean="0"/>
              <a:t> השלימו את הידע על אישיות זו.... ומה  הקשר של תמונה זו?</a:t>
            </a:r>
          </a:p>
          <a:p>
            <a:pPr algn="just"/>
            <a:endParaRPr lang="he-IL" b="1"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3" name="תוספת 12"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3" name="תוספת 12"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4" name="TextBox 13"/>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6" name="מלבן 15"/>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9924970" y="5772617"/>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0" name="מלבן 19"/>
          <p:cNvSpPr/>
          <p:nvPr/>
        </p:nvSpPr>
        <p:spPr>
          <a:xfrm>
            <a:off x="6228424" y="4843265"/>
            <a:ext cx="3658902" cy="1908215"/>
          </a:xfrm>
          <a:prstGeom prst="rect">
            <a:avLst/>
          </a:prstGeom>
          <a:solidFill>
            <a:schemeClr val="bg1"/>
          </a:solidFill>
        </p:spPr>
        <p:txBody>
          <a:bodyPr wrap="square">
            <a:spAutoFit/>
          </a:bodyPr>
          <a:lstStyle/>
          <a:p>
            <a:r>
              <a:rPr lang="he-IL" sz="1400" dirty="0" smtClean="0"/>
              <a:t>בקיץ </a:t>
            </a:r>
            <a:r>
              <a:rPr lang="he-IL" sz="1400" dirty="0"/>
              <a:t>1948, הקים </a:t>
            </a:r>
            <a:r>
              <a:rPr lang="he-IL" sz="2000" dirty="0" smtClean="0"/>
              <a:t>מנחם בגין </a:t>
            </a:r>
            <a:r>
              <a:rPr lang="he-IL" sz="1400" dirty="0"/>
              <a:t>את תנועת החרות ובמשך שנים כיהן </a:t>
            </a:r>
            <a:r>
              <a:rPr lang="he-IL" sz="1400" dirty="0" smtClean="0"/>
              <a:t>כמנהיגה. עם </a:t>
            </a:r>
            <a:r>
              <a:rPr lang="he-IL" sz="1400" dirty="0"/>
              <a:t>עליית הליכוד לשלטון ב"מהפך" של 1977 התמנה בגין לראש הממשלה. שנה לאחר מכן חתם על הסכם השלום עם מצרים וב-1982 יצא ל"מבצע שלום הגליל" שהתפתח למלחמת לבנון הראשונה. ב-1983 התפטר בגין מתפקידו והסתגר בביתו. הוא סירב לפרט את המניעים שגרמו לו לפרוש."</a:t>
            </a:r>
          </a:p>
        </p:txBody>
      </p:sp>
      <p:sp>
        <p:nvSpPr>
          <p:cNvPr id="21" name="מלבן 20"/>
          <p:cNvSpPr/>
          <p:nvPr/>
        </p:nvSpPr>
        <p:spPr>
          <a:xfrm>
            <a:off x="6475245" y="4910041"/>
            <a:ext cx="3368988" cy="1889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401798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1"/>
                                        </p:tgtEl>
                                      </p:cBhvr>
                                    </p:animEffect>
                                    <p:set>
                                      <p:cBhvr>
                                        <p:cTn id="7" dur="1" fill="hold">
                                          <p:stCondLst>
                                            <p:cond delay="4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6379613" y="11391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אישים </a:t>
            </a:r>
            <a:endParaRPr lang="he-IL" sz="2800" b="1" dirty="0">
              <a:solidFill>
                <a:srgbClr val="C00000"/>
              </a:solidFill>
            </a:endParaRPr>
          </a:p>
        </p:txBody>
      </p:sp>
      <p:sp>
        <p:nvSpPr>
          <p:cNvPr id="2" name="TextBox 1"/>
          <p:cNvSpPr txBox="1"/>
          <p:nvPr/>
        </p:nvSpPr>
        <p:spPr>
          <a:xfrm>
            <a:off x="918905" y="918644"/>
            <a:ext cx="5146212" cy="6494085"/>
          </a:xfrm>
          <a:prstGeom prst="rect">
            <a:avLst/>
          </a:prstGeom>
          <a:noFill/>
        </p:spPr>
        <p:txBody>
          <a:bodyPr wrap="square" rtlCol="1">
            <a:spAutoFit/>
          </a:bodyPr>
          <a:lstStyle/>
          <a:p>
            <a:r>
              <a:rPr lang="he-IL" sz="4000" dirty="0"/>
              <a:t/>
            </a:r>
            <a:br>
              <a:rPr lang="he-IL" sz="4000" dirty="0"/>
            </a:br>
            <a:r>
              <a:rPr lang="he-IL" sz="3600" dirty="0"/>
              <a:t>אֵלִי, אֵלִי</a:t>
            </a:r>
            <a:br>
              <a:rPr lang="he-IL" sz="3600" dirty="0"/>
            </a:br>
            <a:r>
              <a:rPr lang="he-IL" sz="3600" dirty="0"/>
              <a:t>שֶׁלֹּא יִגָּמֵר לְעוֹלָם</a:t>
            </a:r>
            <a:br>
              <a:rPr lang="he-IL" sz="3600" dirty="0"/>
            </a:br>
            <a:r>
              <a:rPr lang="he-IL" sz="3600" dirty="0"/>
              <a:t>הַחוֹל וְהַיָּם,</a:t>
            </a:r>
            <a:br>
              <a:rPr lang="he-IL" sz="3600" dirty="0"/>
            </a:br>
            <a:r>
              <a:rPr lang="he-IL" sz="3600" dirty="0"/>
              <a:t>רִשְׁרוּשׁ שֶׁל הַמַּיִם,</a:t>
            </a:r>
            <a:br>
              <a:rPr lang="he-IL" sz="3600" dirty="0"/>
            </a:br>
            <a:r>
              <a:rPr lang="he-IL" sz="3600" dirty="0"/>
              <a:t>בְּרַק הַשָּׁמַיִם,</a:t>
            </a:r>
            <a:br>
              <a:rPr lang="he-IL" sz="3600" dirty="0"/>
            </a:br>
            <a:r>
              <a:rPr lang="he-IL" sz="3600" dirty="0"/>
              <a:t>תְּפִלַּת הָאָדָם</a:t>
            </a:r>
            <a:r>
              <a:rPr lang="he-IL" sz="3600" dirty="0" smtClean="0"/>
              <a:t>.</a:t>
            </a:r>
          </a:p>
          <a:p>
            <a:endParaRPr lang="he-IL" sz="4000" b="1" cap="all" dirty="0"/>
          </a:p>
          <a:p>
            <a:r>
              <a:rPr lang="he-IL" sz="4000" b="1" dirty="0" smtClean="0">
                <a:solidFill>
                  <a:srgbClr val="FF0000"/>
                </a:solidFill>
              </a:rPr>
              <a:t>מי חיבר/ה שיר זה ?</a:t>
            </a:r>
            <a:endParaRPr lang="he-IL" sz="4000" b="1" dirty="0">
              <a:solidFill>
                <a:srgbClr val="FF0000"/>
              </a:solidFill>
            </a:endParaRPr>
          </a:p>
          <a:p>
            <a:endParaRPr lang="he-IL" sz="4000" b="1" cap="all" dirty="0"/>
          </a:p>
          <a:p>
            <a:pPr algn="ctr"/>
            <a:endParaRPr lang="he-IL" sz="40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24</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7" name="מלבן 6"/>
          <p:cNvSpPr/>
          <p:nvPr/>
        </p:nvSpPr>
        <p:spPr>
          <a:xfrm>
            <a:off x="7965141" y="1103256"/>
            <a:ext cx="3966304" cy="2031325"/>
          </a:xfrm>
          <a:prstGeom prst="rect">
            <a:avLst/>
          </a:prstGeom>
        </p:spPr>
        <p:txBody>
          <a:bodyPr wrap="square">
            <a:spAutoFit/>
          </a:bodyPr>
          <a:lstStyle/>
          <a:p>
            <a:pPr algn="just"/>
            <a:r>
              <a:rPr lang="he-IL" b="1" dirty="0" smtClean="0"/>
              <a:t>נולדה בשנת 1921 נפטרה בשנת 1944</a:t>
            </a:r>
          </a:p>
          <a:p>
            <a:pPr algn="just"/>
            <a:endParaRPr lang="he-IL" b="1" dirty="0"/>
          </a:p>
          <a:p>
            <a:pPr algn="just"/>
            <a:r>
              <a:rPr lang="he-IL" b="1" dirty="0" smtClean="0"/>
              <a:t>הייתה </a:t>
            </a:r>
            <a:r>
              <a:rPr lang="he-IL" b="1" dirty="0"/>
              <a:t>לוחמת ומשוררת יהודייה, מצנחני היישוב, שהתנדבה לשרת בצבא הבריטי במלחמת העולם השנייה נגד גרמניה הנאצית. צנחה לשטח הונגריה הכבושה, נתפסה, נחקרה בעינויים והוצאה להורג.</a:t>
            </a:r>
          </a:p>
        </p:txBody>
      </p:sp>
      <p:sp>
        <p:nvSpPr>
          <p:cNvPr id="5" name="AutoShape 2" descr="רמטכ&quot;ל ששת הימים"/>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4" name="מלבן 13"/>
          <p:cNvSpPr/>
          <p:nvPr/>
        </p:nvSpPr>
        <p:spPr>
          <a:xfrm>
            <a:off x="9647852" y="3634166"/>
            <a:ext cx="2228247" cy="2031325"/>
          </a:xfrm>
          <a:prstGeom prst="rect">
            <a:avLst/>
          </a:prstGeom>
        </p:spPr>
        <p:txBody>
          <a:bodyPr wrap="square">
            <a:spAutoFit/>
          </a:bodyPr>
          <a:lstStyle/>
          <a:p>
            <a:pPr algn="just"/>
            <a:r>
              <a:rPr lang="he-IL" b="1" dirty="0" smtClean="0"/>
              <a:t>כעת לאחר שהצלחתם לזהות</a:t>
            </a:r>
          </a:p>
          <a:p>
            <a:pPr algn="just"/>
            <a:r>
              <a:rPr lang="he-IL" b="1" dirty="0" smtClean="0"/>
              <a:t> השלימו את הידע על אישיות זו.... ומה  הקשר של תמונות אלו?</a:t>
            </a:r>
          </a:p>
          <a:p>
            <a:pPr algn="just"/>
            <a:endParaRPr lang="he-IL" b="1" dirty="0"/>
          </a:p>
        </p:txBody>
      </p:sp>
      <p:pic>
        <p:nvPicPr>
          <p:cNvPr id="9" name="תמונה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0508" y="1376082"/>
            <a:ext cx="1272939" cy="1778720"/>
          </a:xfrm>
          <a:prstGeom prst="rect">
            <a:avLst/>
          </a:prstGeom>
        </p:spPr>
      </p:pic>
      <p:pic>
        <p:nvPicPr>
          <p:cNvPr id="10" name="תמונה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52696" y="3569598"/>
            <a:ext cx="2750774" cy="1712169"/>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6" name="תוספת 15"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16" name="תוספת 15" title="Slice Timer"/>
              <p:cNvPicPr>
                <a:picLocks noGrp="1" noRot="1" noChangeAspect="1" noMove="1" noResize="1" noEditPoints="1" noAdjustHandles="1" noChangeArrowheads="1" noChangeShapeType="1"/>
              </p:cNvPicPr>
              <p:nvPr/>
            </p:nvPicPr>
            <p:blipFill>
              <a:blip r:embed="rId8"/>
              <a:stretch>
                <a:fillRect/>
              </a:stretch>
            </p:blipFill>
            <p:spPr>
              <a:xfrm>
                <a:off x="7599837" y="221883"/>
                <a:ext cx="1213325" cy="833847"/>
              </a:xfrm>
              <a:prstGeom prst="rect">
                <a:avLst/>
              </a:prstGeom>
            </p:spPr>
          </p:pic>
        </mc:Fallback>
      </mc:AlternateContent>
      <p:sp>
        <p:nvSpPr>
          <p:cNvPr id="17" name="TextBox 16"/>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20" name="מלבן 19"/>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9850140" y="5844841"/>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2" name="מלבן 21"/>
          <p:cNvSpPr/>
          <p:nvPr/>
        </p:nvSpPr>
        <p:spPr>
          <a:xfrm>
            <a:off x="6774002" y="5837182"/>
            <a:ext cx="2581448" cy="523220"/>
          </a:xfrm>
          <a:prstGeom prst="rect">
            <a:avLst/>
          </a:prstGeom>
          <a:solidFill>
            <a:schemeClr val="bg1"/>
          </a:solidFill>
        </p:spPr>
        <p:txBody>
          <a:bodyPr wrap="square">
            <a:spAutoFit/>
          </a:bodyPr>
          <a:lstStyle/>
          <a:p>
            <a:r>
              <a:rPr lang="he-IL" sz="2800" b="1" dirty="0" smtClean="0"/>
              <a:t>חנה סנש </a:t>
            </a:r>
            <a:endParaRPr lang="he-IL" sz="2800" dirty="0"/>
          </a:p>
        </p:txBody>
      </p:sp>
      <p:sp>
        <p:nvSpPr>
          <p:cNvPr id="23" name="מלבן 22"/>
          <p:cNvSpPr/>
          <p:nvPr/>
        </p:nvSpPr>
        <p:spPr>
          <a:xfrm>
            <a:off x="6623094" y="5533362"/>
            <a:ext cx="2819486" cy="1130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861346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3"/>
                                        </p:tgtEl>
                                      </p:cBhvr>
                                    </p:animEffect>
                                    <p:set>
                                      <p:cBhvr>
                                        <p:cTn id="7" dur="1" fill="hold">
                                          <p:stCondLst>
                                            <p:cond delay="42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אישים </a:t>
            </a:r>
            <a:endParaRPr lang="he-IL" sz="2800" b="1" dirty="0">
              <a:solidFill>
                <a:srgbClr val="C00000"/>
              </a:solidFill>
            </a:endParaRPr>
          </a:p>
        </p:txBody>
      </p:sp>
      <p:sp>
        <p:nvSpPr>
          <p:cNvPr id="2" name="TextBox 1"/>
          <p:cNvSpPr txBox="1"/>
          <p:nvPr/>
        </p:nvSpPr>
        <p:spPr>
          <a:xfrm>
            <a:off x="948415" y="1348061"/>
            <a:ext cx="5146212" cy="5632311"/>
          </a:xfrm>
          <a:prstGeom prst="rect">
            <a:avLst/>
          </a:prstGeom>
          <a:noFill/>
        </p:spPr>
        <p:txBody>
          <a:bodyPr wrap="square" rtlCol="1">
            <a:spAutoFit/>
          </a:bodyPr>
          <a:lstStyle/>
          <a:p>
            <a:pPr algn="ctr"/>
            <a:r>
              <a:rPr lang="he-IL" sz="3200" b="1" dirty="0" smtClean="0"/>
              <a:t>"שמרו </a:t>
            </a:r>
            <a:r>
              <a:rPr lang="he-IL" sz="3200" b="1" dirty="0"/>
              <a:t>מכל משמר את שלום העם ושלום המדינה, והאמת והשלום אהבו…</a:t>
            </a:r>
          </a:p>
          <a:p>
            <a:pPr algn="ctr"/>
            <a:r>
              <a:rPr lang="he-IL" sz="3200" b="1" dirty="0"/>
              <a:t>הסירו כל גורמי הפירוד והמחלוקת ממחננו וממדינתנו, </a:t>
            </a:r>
            <a:r>
              <a:rPr lang="he-IL" sz="3200" b="1" dirty="0" smtClean="0"/>
              <a:t>והעמידו </a:t>
            </a:r>
            <a:r>
              <a:rPr lang="he-IL" sz="3200" b="1" dirty="0"/>
              <a:t>במקומם כל גורמי השלום והאחדות בתוכנו,</a:t>
            </a:r>
          </a:p>
          <a:p>
            <a:pPr algn="ctr"/>
            <a:r>
              <a:rPr lang="he-IL" sz="3200" b="1" dirty="0"/>
              <a:t>והיה מחננו טהור ומקודש</a:t>
            </a:r>
            <a:r>
              <a:rPr lang="he-IL" sz="3200" b="1" dirty="0" smtClean="0"/>
              <a:t>…"</a:t>
            </a:r>
          </a:p>
          <a:p>
            <a:pPr algn="ctr"/>
            <a:endParaRPr lang="he-IL" sz="3200" b="1" dirty="0"/>
          </a:p>
          <a:p>
            <a:pPr algn="ctr"/>
            <a:r>
              <a:rPr lang="he-IL" sz="3200" b="1" dirty="0">
                <a:solidFill>
                  <a:srgbClr val="FF0000"/>
                </a:solidFill>
              </a:rPr>
              <a:t>מי אמר משפט זה?</a:t>
            </a:r>
          </a:p>
          <a:p>
            <a:pPr algn="ctr"/>
            <a:endParaRPr lang="he-IL" sz="32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25</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7" name="מלבן 6"/>
          <p:cNvSpPr/>
          <p:nvPr/>
        </p:nvSpPr>
        <p:spPr>
          <a:xfrm>
            <a:off x="9708960" y="1236466"/>
            <a:ext cx="2334726" cy="2862322"/>
          </a:xfrm>
          <a:prstGeom prst="rect">
            <a:avLst/>
          </a:prstGeom>
        </p:spPr>
        <p:txBody>
          <a:bodyPr wrap="square">
            <a:spAutoFit/>
          </a:bodyPr>
          <a:lstStyle/>
          <a:p>
            <a:pPr algn="just"/>
            <a:r>
              <a:rPr lang="he-IL" b="1" dirty="0"/>
              <a:t>הרב </a:t>
            </a:r>
            <a:r>
              <a:rPr lang="he-IL" b="1" dirty="0" smtClean="0"/>
              <a:t>נולד בשנת  </a:t>
            </a:r>
            <a:r>
              <a:rPr lang="he-IL" b="1" dirty="0"/>
              <a:t>1880 </a:t>
            </a:r>
            <a:r>
              <a:rPr lang="he-IL" b="1" dirty="0" smtClean="0"/>
              <a:t>ונפטר בשנת  1953</a:t>
            </a:r>
          </a:p>
          <a:p>
            <a:pPr algn="just"/>
            <a:endParaRPr lang="he-IL" b="1" dirty="0" smtClean="0"/>
          </a:p>
          <a:p>
            <a:pPr algn="just"/>
            <a:r>
              <a:rPr lang="he-IL" b="1" dirty="0" smtClean="0"/>
              <a:t>היה </a:t>
            </a:r>
            <a:r>
              <a:rPr lang="he-IL" b="1" dirty="0"/>
              <a:t>הראשון לציון והרב הראשי הספרדי הראשון של מדינת ישראל. </a:t>
            </a:r>
            <a:endParaRPr lang="he-IL" b="1" dirty="0" smtClean="0"/>
          </a:p>
          <a:p>
            <a:pPr algn="just"/>
            <a:endParaRPr lang="he-IL" b="1" dirty="0"/>
          </a:p>
          <a:p>
            <a:pPr algn="just"/>
            <a:r>
              <a:rPr lang="he-IL" b="1" dirty="0" smtClean="0"/>
              <a:t>אחד </a:t>
            </a:r>
            <a:r>
              <a:rPr lang="he-IL" b="1" dirty="0"/>
              <a:t>הרבנים הבולטים במחצית הראשונה של המאה העשרים.</a:t>
            </a:r>
            <a:endParaRPr lang="he-IL" dirty="0"/>
          </a:p>
        </p:txBody>
      </p:sp>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5460" y="1348062"/>
            <a:ext cx="2883834" cy="3723908"/>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תוספת 11"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תוספת 11"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9924970" y="5772617"/>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17" name="מלבן 16"/>
          <p:cNvSpPr/>
          <p:nvPr/>
        </p:nvSpPr>
        <p:spPr>
          <a:xfrm>
            <a:off x="6309113" y="5659491"/>
            <a:ext cx="2581448" cy="646331"/>
          </a:xfrm>
          <a:prstGeom prst="rect">
            <a:avLst/>
          </a:prstGeom>
          <a:solidFill>
            <a:schemeClr val="bg1"/>
          </a:solidFill>
        </p:spPr>
        <p:txBody>
          <a:bodyPr wrap="square">
            <a:spAutoFit/>
          </a:bodyPr>
          <a:lstStyle/>
          <a:p>
            <a:r>
              <a:rPr lang="he-IL" dirty="0"/>
              <a:t>הרב </a:t>
            </a:r>
            <a:r>
              <a:rPr lang="he-IL" b="1" dirty="0"/>
              <a:t>בן-ציון מאיר חי עוּזיאל</a:t>
            </a:r>
            <a:endParaRPr lang="he-IL" sz="1600" dirty="0"/>
          </a:p>
        </p:txBody>
      </p:sp>
      <p:sp>
        <p:nvSpPr>
          <p:cNvPr id="20" name="מלבן 19"/>
          <p:cNvSpPr/>
          <p:nvPr/>
        </p:nvSpPr>
        <p:spPr>
          <a:xfrm>
            <a:off x="6395459" y="5281593"/>
            <a:ext cx="2823185" cy="1307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7816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0"/>
                                        </p:tgtEl>
                                      </p:cBhvr>
                                    </p:animEffect>
                                    <p:set>
                                      <p:cBhvr>
                                        <p:cTn id="7" dur="1" fill="hold">
                                          <p:stCondLst>
                                            <p:cond delay="42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אישים </a:t>
            </a:r>
            <a:endParaRPr lang="he-IL" sz="2800" b="1" dirty="0">
              <a:solidFill>
                <a:srgbClr val="C00000"/>
              </a:solidFill>
            </a:endParaRPr>
          </a:p>
        </p:txBody>
      </p:sp>
      <p:sp>
        <p:nvSpPr>
          <p:cNvPr id="2" name="TextBox 1"/>
          <p:cNvSpPr txBox="1"/>
          <p:nvPr/>
        </p:nvSpPr>
        <p:spPr>
          <a:xfrm>
            <a:off x="910994" y="1261027"/>
            <a:ext cx="5146212" cy="5509200"/>
          </a:xfrm>
          <a:prstGeom prst="rect">
            <a:avLst/>
          </a:prstGeom>
          <a:noFill/>
        </p:spPr>
        <p:txBody>
          <a:bodyPr wrap="square" rtlCol="1">
            <a:spAutoFit/>
          </a:bodyPr>
          <a:lstStyle/>
          <a:p>
            <a:pPr algn="ctr"/>
            <a:r>
              <a:rPr lang="he-IL" sz="3200" b="1" dirty="0"/>
              <a:t>"אין זה חשוב באמת להחליט בגיל צעיר מאוד, מה בדיוק אדם רוצה לעשות כאשר יגדל. חשוב הרבה יותר שתחליטו על דרך בה אתם רוצים לחיות. אם תהיו ישרים עם עצמכם וישרים עם חבריכם, אם תיקחו חלק במאבקים שטובים לאחרים, לא רק לעצמכם, הרי נדמה לי שזה מספיק. ואולי מה תהיו – זה כבר פחות חשוב."</a:t>
            </a:r>
            <a:endParaRPr lang="he-IL" sz="32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CC"/>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26</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7" name="מלבן 6"/>
          <p:cNvSpPr/>
          <p:nvPr/>
        </p:nvSpPr>
        <p:spPr>
          <a:xfrm>
            <a:off x="6710425" y="943220"/>
            <a:ext cx="5359424" cy="2585323"/>
          </a:xfrm>
          <a:prstGeom prst="rect">
            <a:avLst/>
          </a:prstGeom>
        </p:spPr>
        <p:txBody>
          <a:bodyPr wrap="square">
            <a:spAutoFit/>
          </a:bodyPr>
          <a:lstStyle/>
          <a:p>
            <a:pPr algn="just"/>
            <a:endParaRPr lang="he-IL" dirty="0"/>
          </a:p>
          <a:p>
            <a:pPr algn="just"/>
            <a:r>
              <a:rPr lang="he-IL" dirty="0" smtClean="0"/>
              <a:t>נולדה 1898</a:t>
            </a:r>
            <a:r>
              <a:rPr lang="he-IL" dirty="0"/>
              <a:t>, </a:t>
            </a:r>
            <a:r>
              <a:rPr lang="he-IL" dirty="0" smtClean="0"/>
              <a:t>נפטרה בשנת 1978 הייתה </a:t>
            </a:r>
            <a:r>
              <a:rPr lang="he-IL" dirty="0"/>
              <a:t>ראש ממשלת ישראל הרביעית, </a:t>
            </a:r>
            <a:endParaRPr lang="he-IL" dirty="0" smtClean="0"/>
          </a:p>
          <a:p>
            <a:pPr algn="just"/>
            <a:r>
              <a:rPr lang="he-IL" dirty="0" smtClean="0"/>
              <a:t>כיהנה </a:t>
            </a:r>
            <a:r>
              <a:rPr lang="he-IL" dirty="0"/>
              <a:t>כשרת העבודה </a:t>
            </a:r>
            <a:r>
              <a:rPr lang="he-IL" dirty="0" smtClean="0"/>
              <a:t>וכשרת </a:t>
            </a:r>
            <a:r>
              <a:rPr lang="he-IL" dirty="0"/>
              <a:t>החוץ </a:t>
            </a:r>
            <a:endParaRPr lang="he-IL" dirty="0" smtClean="0"/>
          </a:p>
          <a:p>
            <a:pPr algn="just"/>
            <a:r>
              <a:rPr lang="he-IL" dirty="0" smtClean="0"/>
              <a:t>כראש </a:t>
            </a:r>
            <a:r>
              <a:rPr lang="he-IL" dirty="0"/>
              <a:t>הממשלה, הנהיגה את ישראל בתקופת מלחמת ההתשה ומלחמת יום הכיפורים. </a:t>
            </a:r>
            <a:endParaRPr lang="he-IL" dirty="0" smtClean="0"/>
          </a:p>
          <a:p>
            <a:pPr algn="just"/>
            <a:endParaRPr lang="he-IL" dirty="0" smtClean="0"/>
          </a:p>
          <a:p>
            <a:pPr algn="just"/>
            <a:r>
              <a:rPr lang="he-IL" dirty="0" smtClean="0"/>
              <a:t>היא </a:t>
            </a:r>
            <a:r>
              <a:rPr lang="he-IL" dirty="0"/>
              <a:t>האישה היחידה שכיהנה כראש ממשלה בישראל. האישה השלישית בעולם כולו שנבחרה לראשות </a:t>
            </a:r>
            <a:r>
              <a:rPr lang="he-IL" dirty="0" smtClean="0"/>
              <a:t>ממשלה</a:t>
            </a:r>
            <a:endParaRPr lang="he-IL" dirty="0"/>
          </a:p>
        </p:txBody>
      </p:sp>
      <p:sp>
        <p:nvSpPr>
          <p:cNvPr id="5" name="מלבן 4"/>
          <p:cNvSpPr/>
          <p:nvPr/>
        </p:nvSpPr>
        <p:spPr>
          <a:xfrm>
            <a:off x="6330552" y="4865482"/>
            <a:ext cx="3807454" cy="584775"/>
          </a:xfrm>
          <a:prstGeom prst="rect">
            <a:avLst/>
          </a:prstGeom>
        </p:spPr>
        <p:txBody>
          <a:bodyPr wrap="none">
            <a:spAutoFit/>
          </a:bodyPr>
          <a:lstStyle/>
          <a:p>
            <a:pPr algn="ctr"/>
            <a:r>
              <a:rPr lang="he-IL" sz="3200" b="1" dirty="0">
                <a:solidFill>
                  <a:srgbClr val="FF0000"/>
                </a:solidFill>
              </a:rPr>
              <a:t>מי </a:t>
            </a:r>
            <a:r>
              <a:rPr lang="he-IL" sz="3200" b="1" dirty="0" smtClean="0">
                <a:solidFill>
                  <a:srgbClr val="FF0000"/>
                </a:solidFill>
              </a:rPr>
              <a:t>אמרה  </a:t>
            </a:r>
            <a:r>
              <a:rPr lang="he-IL" sz="3200" b="1" dirty="0">
                <a:solidFill>
                  <a:srgbClr val="FF0000"/>
                </a:solidFill>
              </a:rPr>
              <a:t>משפט זה?</a:t>
            </a:r>
          </a:p>
        </p:txBody>
      </p:sp>
      <p:pic>
        <p:nvPicPr>
          <p:cNvPr id="8" name="תמונה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29745" y="3586327"/>
            <a:ext cx="2340104" cy="1327106"/>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3" name="תוספת 12"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3" name="תוספת 12"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4" name="TextBox 13"/>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6" name="מלבן 15"/>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9924970" y="5772617"/>
            <a:ext cx="216966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0" name="מלבן 19"/>
          <p:cNvSpPr/>
          <p:nvPr/>
        </p:nvSpPr>
        <p:spPr>
          <a:xfrm>
            <a:off x="6520721" y="5823256"/>
            <a:ext cx="2581448" cy="461665"/>
          </a:xfrm>
          <a:prstGeom prst="rect">
            <a:avLst/>
          </a:prstGeom>
          <a:solidFill>
            <a:schemeClr val="bg1"/>
          </a:solidFill>
        </p:spPr>
        <p:txBody>
          <a:bodyPr wrap="square">
            <a:spAutoFit/>
          </a:bodyPr>
          <a:lstStyle/>
          <a:p>
            <a:r>
              <a:rPr lang="he-IL" sz="2400" b="1" dirty="0" smtClean="0"/>
              <a:t>גולדה מאיר </a:t>
            </a:r>
            <a:endParaRPr lang="he-IL" sz="2400" dirty="0"/>
          </a:p>
        </p:txBody>
      </p:sp>
      <p:sp>
        <p:nvSpPr>
          <p:cNvPr id="21" name="מלבן 20"/>
          <p:cNvSpPr/>
          <p:nvPr/>
        </p:nvSpPr>
        <p:spPr>
          <a:xfrm>
            <a:off x="6826307" y="5575039"/>
            <a:ext cx="2581448" cy="1128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91861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1"/>
                                        </p:tgtEl>
                                      </p:cBhvr>
                                    </p:animEffect>
                                    <p:set>
                                      <p:cBhvr>
                                        <p:cTn id="7" dur="1" fill="hold">
                                          <p:stCondLst>
                                            <p:cond delay="4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אירועים  </a:t>
            </a:r>
            <a:endParaRPr lang="he-IL" sz="2800" b="1" dirty="0">
              <a:solidFill>
                <a:srgbClr val="C00000"/>
              </a:solidFill>
            </a:endParaRPr>
          </a:p>
        </p:txBody>
      </p:sp>
      <p:sp>
        <p:nvSpPr>
          <p:cNvPr id="2" name="TextBox 1"/>
          <p:cNvSpPr txBox="1"/>
          <p:nvPr/>
        </p:nvSpPr>
        <p:spPr>
          <a:xfrm>
            <a:off x="8962693" y="1031358"/>
            <a:ext cx="3814483" cy="2585323"/>
          </a:xfrm>
          <a:prstGeom prst="rect">
            <a:avLst/>
          </a:prstGeom>
          <a:noFill/>
        </p:spPr>
        <p:txBody>
          <a:bodyPr wrap="square" rtlCol="1">
            <a:spAutoFit/>
          </a:bodyPr>
          <a:lstStyle/>
          <a:p>
            <a:pPr algn="ctr"/>
            <a:r>
              <a:rPr lang="he-IL" sz="5400" b="1" dirty="0" smtClean="0"/>
              <a:t>זהו את האירוע! </a:t>
            </a:r>
          </a:p>
          <a:p>
            <a:pPr algn="ctr"/>
            <a:endParaRPr lang="he-IL" sz="54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27</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7" name="מלבן 6"/>
          <p:cNvSpPr/>
          <p:nvPr/>
        </p:nvSpPr>
        <p:spPr>
          <a:xfrm>
            <a:off x="9327776" y="2919499"/>
            <a:ext cx="2655600" cy="923330"/>
          </a:xfrm>
          <a:prstGeom prst="rect">
            <a:avLst/>
          </a:prstGeom>
        </p:spPr>
        <p:txBody>
          <a:bodyPr wrap="square">
            <a:spAutoFit/>
          </a:bodyPr>
          <a:lstStyle/>
          <a:p>
            <a:pPr algn="just"/>
            <a:r>
              <a:rPr lang="he-IL" b="1" dirty="0" smtClean="0"/>
              <a:t>נסו לספר יותר על האירוע, </a:t>
            </a:r>
          </a:p>
          <a:p>
            <a:pPr algn="just"/>
            <a:r>
              <a:rPr lang="he-IL" b="1" dirty="0" smtClean="0"/>
              <a:t>שנים? דמויות מפתח ועוד.</a:t>
            </a:r>
            <a:endParaRPr lang="he-IL" dirty="0"/>
          </a:p>
          <a:p>
            <a:pPr algn="just"/>
            <a:endParaRPr lang="he-IL" dirty="0"/>
          </a:p>
        </p:txBody>
      </p:sp>
      <p:pic>
        <p:nvPicPr>
          <p:cNvPr id="5" name="תמונה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04556" y="1340058"/>
            <a:ext cx="8335279" cy="5285323"/>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תוספת 11"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תוספת 11"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9489142" y="3759189"/>
            <a:ext cx="2428856"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17" name="מלבן 16"/>
          <p:cNvSpPr/>
          <p:nvPr/>
        </p:nvSpPr>
        <p:spPr>
          <a:xfrm>
            <a:off x="9435353" y="4358554"/>
            <a:ext cx="2552505" cy="2308324"/>
          </a:xfrm>
          <a:prstGeom prst="rect">
            <a:avLst/>
          </a:prstGeom>
          <a:solidFill>
            <a:schemeClr val="bg1"/>
          </a:solidFill>
        </p:spPr>
        <p:txBody>
          <a:bodyPr wrap="square">
            <a:spAutoFit/>
          </a:bodyPr>
          <a:lstStyle/>
          <a:p>
            <a:r>
              <a:rPr lang="he-IL" dirty="0"/>
              <a:t>הסכם השלום בין ישראל למצרים </a:t>
            </a:r>
            <a:r>
              <a:rPr lang="he-IL" dirty="0" smtClean="0"/>
              <a:t>נחתם </a:t>
            </a:r>
            <a:r>
              <a:rPr lang="he-IL" dirty="0"/>
              <a:t>על ידי נשיא מצרים </a:t>
            </a:r>
            <a:r>
              <a:rPr lang="he-IL" dirty="0" err="1"/>
              <a:t>אנואר</a:t>
            </a:r>
            <a:r>
              <a:rPr lang="he-IL" dirty="0"/>
              <a:t> סאדאת, ראש ממשלת ישראל מנחם בגין ונשיא ארצות הברית ג'ימי קרטר, על מדשאות הבית הלבן ב-26 במרץ 1979. </a:t>
            </a:r>
            <a:endParaRPr lang="he-IL" sz="1600" dirty="0"/>
          </a:p>
        </p:txBody>
      </p:sp>
      <p:sp>
        <p:nvSpPr>
          <p:cNvPr id="20" name="מלבן 19"/>
          <p:cNvSpPr/>
          <p:nvPr/>
        </p:nvSpPr>
        <p:spPr>
          <a:xfrm>
            <a:off x="9506276" y="4358553"/>
            <a:ext cx="2411721" cy="2266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66166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0"/>
                                        </p:tgtEl>
                                      </p:cBhvr>
                                    </p:animEffect>
                                    <p:set>
                                      <p:cBhvr>
                                        <p:cTn id="7" dur="1" fill="hold">
                                          <p:stCondLst>
                                            <p:cond delay="42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6280726" y="147039"/>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שירי ארץ ישראל </a:t>
            </a:r>
            <a:endParaRPr lang="he-IL" sz="2800" b="1" dirty="0">
              <a:solidFill>
                <a:srgbClr val="C00000"/>
              </a:solidFill>
            </a:endParaRPr>
          </a:p>
        </p:txBody>
      </p:sp>
      <p:sp>
        <p:nvSpPr>
          <p:cNvPr id="2" name="TextBox 1"/>
          <p:cNvSpPr txBox="1"/>
          <p:nvPr/>
        </p:nvSpPr>
        <p:spPr>
          <a:xfrm>
            <a:off x="540879" y="1905228"/>
            <a:ext cx="5146212" cy="4154984"/>
          </a:xfrm>
          <a:prstGeom prst="rect">
            <a:avLst/>
          </a:prstGeom>
          <a:noFill/>
        </p:spPr>
        <p:txBody>
          <a:bodyPr wrap="square" rtlCol="1">
            <a:spAutoFit/>
          </a:bodyPr>
          <a:lstStyle/>
          <a:p>
            <a:pPr algn="ctr"/>
            <a:r>
              <a:rPr lang="he-IL" sz="2400" dirty="0"/>
              <a:t>בין קודש לחול אני חי</a:t>
            </a:r>
            <a:br>
              <a:rPr lang="he-IL" sz="2400" dirty="0"/>
            </a:br>
            <a:r>
              <a:rPr lang="he-IL" sz="2400" dirty="0"/>
              <a:t>עם האמת שמשתוללת בי</a:t>
            </a:r>
            <a:br>
              <a:rPr lang="he-IL" sz="2400" dirty="0"/>
            </a:br>
            <a:r>
              <a:rPr lang="he-IL" sz="2400" dirty="0"/>
              <a:t>עם אלף הרגלים</a:t>
            </a:r>
            <a:br>
              <a:rPr lang="he-IL" sz="2400" dirty="0"/>
            </a:br>
            <a:r>
              <a:rPr lang="he-IL" sz="2400" dirty="0"/>
              <a:t>עם כל צלקת שעל פניי</a:t>
            </a:r>
            <a:br>
              <a:rPr lang="he-IL" sz="2400" dirty="0"/>
            </a:br>
            <a:r>
              <a:rPr lang="he-IL" sz="2400" dirty="0"/>
              <a:t>אני יוצא שוב לפזר את המילים</a:t>
            </a:r>
            <a:br>
              <a:rPr lang="he-IL" sz="2400" dirty="0"/>
            </a:br>
            <a:r>
              <a:rPr lang="he-IL" sz="2400" dirty="0"/>
              <a:t>בין המציאות לשיגעון הכול חוזר אליי</a:t>
            </a:r>
            <a:br>
              <a:rPr lang="he-IL" sz="2400" dirty="0"/>
            </a:br>
            <a:r>
              <a:rPr lang="he-IL" sz="2400" dirty="0"/>
              <a:t>שם במקום ממנו באתי אין שלום</a:t>
            </a:r>
            <a:br>
              <a:rPr lang="he-IL" sz="2400" dirty="0"/>
            </a:br>
            <a:r>
              <a:rPr lang="he-IL" sz="2400" dirty="0"/>
              <a:t>והמסע הזה כבד וקצת גדול עליי</a:t>
            </a:r>
            <a:br>
              <a:rPr lang="he-IL" sz="2400" dirty="0"/>
            </a:br>
            <a:r>
              <a:rPr lang="he-IL" sz="2400" dirty="0"/>
              <a:t>אני צריך לגדול מזה ודי</a:t>
            </a:r>
            <a:br>
              <a:rPr lang="he-IL" sz="2400" dirty="0"/>
            </a:br>
            <a:r>
              <a:rPr lang="he-IL" sz="2400" dirty="0"/>
              <a:t>לגדול מזה </a:t>
            </a:r>
            <a:r>
              <a:rPr lang="he-IL" sz="2400" dirty="0" smtClean="0"/>
              <a:t>ודי</a:t>
            </a:r>
          </a:p>
          <a:p>
            <a:pPr algn="ctr"/>
            <a:endParaRPr lang="he-IL" sz="24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01</a:t>
            </a:r>
            <a:endParaRPr sz="2800" b="1" dirty="0">
              <a:solidFill>
                <a:schemeClr val="bg1"/>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1" name="תוספת 10" title="Slice Timer"/>
              <p:cNvGraphicFramePr>
                <a:graphicFrameLocks noGrp="1"/>
              </p:cNvGraphicFramePr>
              <p:nvPr>
                <p:extLst>
                  <p:ext uri="{D42A27DB-BD31-4B8C-83A1-F6EECF244321}">
                    <p14:modId xmlns:p14="http://schemas.microsoft.com/office/powerpoint/2010/main" val="4153412043"/>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11" name="תוספת 10" title="Slice Timer"/>
              <p:cNvPicPr>
                <a:picLocks noGrp="1" noRot="1" noChangeAspect="1" noMove="1" noResize="1" noEditPoints="1" noAdjustHandles="1" noChangeArrowheads="1" noChangeShapeType="1"/>
              </p:cNvPicPr>
              <p:nvPr/>
            </p:nvPicPr>
            <p:blipFill>
              <a:blip r:embed="rId5"/>
              <a:stretch>
                <a:fillRect/>
              </a:stretch>
            </p:blipFill>
            <p:spPr>
              <a:xfrm>
                <a:off x="7599837" y="221883"/>
                <a:ext cx="1213325" cy="833847"/>
              </a:xfrm>
              <a:prstGeom prst="rect">
                <a:avLst/>
              </a:prstGeom>
            </p:spPr>
          </p:pic>
        </mc:Fallback>
      </mc:AlternateContent>
      <p:sp>
        <p:nvSpPr>
          <p:cNvPr id="12" name="TextBox 11"/>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3" name="מלבן 12"/>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7512784" y="4979458"/>
            <a:ext cx="3910202" cy="830997"/>
          </a:xfrm>
          <a:prstGeom prst="rect">
            <a:avLst/>
          </a:prstGeom>
        </p:spPr>
        <p:txBody>
          <a:bodyPr wrap="square">
            <a:spAutoFit/>
          </a:bodyPr>
          <a:lstStyle/>
          <a:p>
            <a:r>
              <a:rPr lang="he-IL" sz="2400" b="1" dirty="0"/>
              <a:t>"בין קודש לחול" </a:t>
            </a:r>
          </a:p>
          <a:p>
            <a:r>
              <a:rPr lang="he-IL" sz="2400" b="1" dirty="0"/>
              <a:t>אמיר </a:t>
            </a:r>
            <a:r>
              <a:rPr lang="he-IL" sz="2400" b="1" dirty="0" err="1"/>
              <a:t>דדון</a:t>
            </a:r>
            <a:r>
              <a:rPr lang="he-IL" sz="2400" b="1" dirty="0"/>
              <a:t> ושולי רנד</a:t>
            </a:r>
          </a:p>
        </p:txBody>
      </p:sp>
      <p:sp>
        <p:nvSpPr>
          <p:cNvPr id="16" name="מלבן 15"/>
          <p:cNvSpPr/>
          <p:nvPr/>
        </p:nvSpPr>
        <p:spPr>
          <a:xfrm>
            <a:off x="6571130" y="3992522"/>
            <a:ext cx="5346868"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 לחצו על הריבוע  הכחול </a:t>
            </a:r>
            <a:endParaRPr lang="he-IL" dirty="0"/>
          </a:p>
        </p:txBody>
      </p:sp>
      <p:sp>
        <p:nvSpPr>
          <p:cNvPr id="17" name="מלבן 16"/>
          <p:cNvSpPr/>
          <p:nvPr/>
        </p:nvSpPr>
        <p:spPr>
          <a:xfrm>
            <a:off x="6526307" y="4778188"/>
            <a:ext cx="539169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p:cNvSpPr txBox="1"/>
          <p:nvPr/>
        </p:nvSpPr>
        <p:spPr>
          <a:xfrm>
            <a:off x="6526307" y="2149982"/>
            <a:ext cx="5146212" cy="954107"/>
          </a:xfrm>
          <a:prstGeom prst="rect">
            <a:avLst/>
          </a:prstGeom>
          <a:noFill/>
        </p:spPr>
        <p:txBody>
          <a:bodyPr wrap="square" rtlCol="1">
            <a:spAutoFit/>
          </a:bodyPr>
          <a:lstStyle/>
          <a:p>
            <a:pPr algn="ctr"/>
            <a:endParaRPr lang="he-IL" sz="2400" b="1" dirty="0" smtClean="0"/>
          </a:p>
          <a:p>
            <a:pPr algn="ctr"/>
            <a:r>
              <a:rPr lang="he-IL" sz="3200" b="1" dirty="0" smtClean="0">
                <a:solidFill>
                  <a:srgbClr val="FF0000"/>
                </a:solidFill>
              </a:rPr>
              <a:t>מי הזמרים ששרים שיר זה ?</a:t>
            </a:r>
            <a:endParaRPr lang="he-IL" sz="3200" b="1" dirty="0">
              <a:solidFill>
                <a:srgbClr val="FF0000"/>
              </a:solidFill>
            </a:endParaRPr>
          </a:p>
        </p:txBody>
      </p:sp>
    </p:spTree>
    <p:extLst>
      <p:ext uri="{BB962C8B-B14F-4D97-AF65-F5344CB8AC3E}">
        <p14:creationId xmlns:p14="http://schemas.microsoft.com/office/powerpoint/2010/main" val="6417779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17"/>
                                        </p:tgtEl>
                                      </p:cBhvr>
                                    </p:animEffect>
                                    <p:set>
                                      <p:cBhvr>
                                        <p:cTn id="7" dur="1" fill="hold">
                                          <p:stCondLst>
                                            <p:cond delay="4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אירועים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28</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pic>
        <p:nvPicPr>
          <p:cNvPr id="4" name="תמונה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19862" y="1226127"/>
            <a:ext cx="8165502" cy="5564639"/>
          </a:xfrm>
          <a:prstGeom prst="rect">
            <a:avLst/>
          </a:prstGeom>
        </p:spPr>
      </p:pic>
      <p:sp>
        <p:nvSpPr>
          <p:cNvPr id="12" name="TextBox 11"/>
          <p:cNvSpPr txBox="1"/>
          <p:nvPr/>
        </p:nvSpPr>
        <p:spPr>
          <a:xfrm>
            <a:off x="9099176" y="930683"/>
            <a:ext cx="3236260" cy="2585323"/>
          </a:xfrm>
          <a:prstGeom prst="rect">
            <a:avLst/>
          </a:prstGeom>
          <a:noFill/>
        </p:spPr>
        <p:txBody>
          <a:bodyPr wrap="square" rtlCol="1">
            <a:spAutoFit/>
          </a:bodyPr>
          <a:lstStyle/>
          <a:p>
            <a:pPr algn="ctr"/>
            <a:r>
              <a:rPr lang="he-IL" sz="5400" b="1" dirty="0" smtClean="0"/>
              <a:t>זהו את האירוע! </a:t>
            </a:r>
          </a:p>
          <a:p>
            <a:pPr algn="ctr"/>
            <a:endParaRPr lang="he-IL" sz="5400" b="1" dirty="0" smtClean="0"/>
          </a:p>
        </p:txBody>
      </p:sp>
      <p:sp>
        <p:nvSpPr>
          <p:cNvPr id="13" name="מלבן 12"/>
          <p:cNvSpPr/>
          <p:nvPr/>
        </p:nvSpPr>
        <p:spPr>
          <a:xfrm>
            <a:off x="9426388" y="2727114"/>
            <a:ext cx="2642759" cy="923330"/>
          </a:xfrm>
          <a:prstGeom prst="rect">
            <a:avLst/>
          </a:prstGeom>
        </p:spPr>
        <p:txBody>
          <a:bodyPr wrap="square">
            <a:spAutoFit/>
          </a:bodyPr>
          <a:lstStyle/>
          <a:p>
            <a:pPr algn="just"/>
            <a:r>
              <a:rPr lang="he-IL" b="1" dirty="0" smtClean="0"/>
              <a:t>נסו לספר יותר על האירוע, </a:t>
            </a:r>
          </a:p>
          <a:p>
            <a:pPr algn="just"/>
            <a:r>
              <a:rPr lang="he-IL" b="1" dirty="0" smtClean="0"/>
              <a:t>שנים? דמויות מפתח ועוד.</a:t>
            </a:r>
            <a:endParaRPr lang="he-IL" dirty="0"/>
          </a:p>
          <a:p>
            <a:pPr algn="just"/>
            <a:endParaRPr lang="he-IL"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4" name="תוספת 13"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4" name="תוספת 13"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6" name="TextBox 15"/>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7" name="מלבן 16"/>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9583270" y="3475241"/>
            <a:ext cx="2334727"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1" name="מלבן 20"/>
          <p:cNvSpPr/>
          <p:nvPr/>
        </p:nvSpPr>
        <p:spPr>
          <a:xfrm>
            <a:off x="9527594" y="4046491"/>
            <a:ext cx="2499323" cy="2800767"/>
          </a:xfrm>
          <a:prstGeom prst="rect">
            <a:avLst/>
          </a:prstGeom>
          <a:solidFill>
            <a:schemeClr val="bg1"/>
          </a:solidFill>
        </p:spPr>
        <p:txBody>
          <a:bodyPr wrap="square">
            <a:spAutoFit/>
          </a:bodyPr>
          <a:lstStyle/>
          <a:p>
            <a:r>
              <a:rPr lang="he-IL" sz="1600" dirty="0"/>
              <a:t>הכרזת העצמאות של מדינת ישראל התקיימה ביום שישי, ה' באייר ה'תש"ח, 14 במאי 1948 בעיר תל אביב, בבית דיזנגוף שבשדרות רוטשילד </a:t>
            </a:r>
            <a:r>
              <a:rPr lang="he-IL" sz="1600" dirty="0" smtClean="0"/>
              <a:t>יושב </a:t>
            </a:r>
            <a:r>
              <a:rPr lang="he-IL" sz="1600" dirty="0"/>
              <a:t>ראש מנהלת העם דוד בן-גוריון </a:t>
            </a:r>
            <a:r>
              <a:rPr lang="he-IL" sz="1600" dirty="0" smtClean="0"/>
              <a:t>הכריז על </a:t>
            </a:r>
            <a:r>
              <a:rPr lang="he-IL" sz="1600" dirty="0"/>
              <a:t>הקמת מדינת ישראל ונחתמה מגילת העצמאות. מאז חוגגת מדינת ישראל מדי שנה בתאריך זה את יום העצמאות.</a:t>
            </a:r>
          </a:p>
        </p:txBody>
      </p:sp>
      <p:sp>
        <p:nvSpPr>
          <p:cNvPr id="22" name="מלבן 21"/>
          <p:cNvSpPr/>
          <p:nvPr/>
        </p:nvSpPr>
        <p:spPr>
          <a:xfrm>
            <a:off x="9583270" y="4122651"/>
            <a:ext cx="2397797" cy="2618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24178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2"/>
                                        </p:tgtEl>
                                      </p:cBhvr>
                                    </p:animEffect>
                                    <p:set>
                                      <p:cBhvr>
                                        <p:cTn id="7" dur="1" fill="hold">
                                          <p:stCondLst>
                                            <p:cond delay="4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אירועים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29</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12" name="TextBox 11"/>
          <p:cNvSpPr txBox="1"/>
          <p:nvPr/>
        </p:nvSpPr>
        <p:spPr>
          <a:xfrm>
            <a:off x="9401497" y="794754"/>
            <a:ext cx="2563906" cy="2585323"/>
          </a:xfrm>
          <a:prstGeom prst="rect">
            <a:avLst/>
          </a:prstGeom>
          <a:noFill/>
        </p:spPr>
        <p:txBody>
          <a:bodyPr wrap="square" rtlCol="1">
            <a:spAutoFit/>
          </a:bodyPr>
          <a:lstStyle/>
          <a:p>
            <a:pPr algn="ctr"/>
            <a:r>
              <a:rPr lang="he-IL" sz="5400" b="1" dirty="0" smtClean="0"/>
              <a:t>זהו את האירוע! </a:t>
            </a:r>
          </a:p>
          <a:p>
            <a:pPr algn="ctr"/>
            <a:endParaRPr lang="he-IL" sz="5400" b="1" dirty="0" smtClean="0"/>
          </a:p>
        </p:txBody>
      </p:sp>
      <p:sp>
        <p:nvSpPr>
          <p:cNvPr id="13" name="מלבן 12"/>
          <p:cNvSpPr/>
          <p:nvPr/>
        </p:nvSpPr>
        <p:spPr>
          <a:xfrm>
            <a:off x="9138894" y="2547589"/>
            <a:ext cx="2792658" cy="923330"/>
          </a:xfrm>
          <a:prstGeom prst="rect">
            <a:avLst/>
          </a:prstGeom>
        </p:spPr>
        <p:txBody>
          <a:bodyPr wrap="square">
            <a:spAutoFit/>
          </a:bodyPr>
          <a:lstStyle/>
          <a:p>
            <a:pPr algn="just"/>
            <a:r>
              <a:rPr lang="he-IL" b="1" dirty="0" smtClean="0"/>
              <a:t>נסו לספר יותר על האירוע, </a:t>
            </a:r>
          </a:p>
          <a:p>
            <a:pPr algn="just"/>
            <a:r>
              <a:rPr lang="he-IL" b="1" dirty="0" smtClean="0"/>
              <a:t>שנים? דמויות מפתח ועוד.</a:t>
            </a:r>
            <a:endParaRPr lang="he-IL" dirty="0"/>
          </a:p>
          <a:p>
            <a:pPr algn="just"/>
            <a:endParaRPr lang="he-IL" dirty="0"/>
          </a:p>
        </p:txBody>
      </p:sp>
      <p:pic>
        <p:nvPicPr>
          <p:cNvPr id="5" name="תמונה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45158" y="1182284"/>
            <a:ext cx="7607904" cy="5564638"/>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4" name="תוספת 13"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4" name="תוספת 13"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6" name="TextBox 15"/>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7" name="מלבן 16"/>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9013371" y="3811221"/>
            <a:ext cx="2944285" cy="2862322"/>
          </a:xfrm>
          <a:prstGeom prst="rect">
            <a:avLst/>
          </a:prstGeom>
        </p:spPr>
        <p:txBody>
          <a:bodyPr wrap="square">
            <a:spAutoFit/>
          </a:bodyPr>
          <a:lstStyle/>
          <a:p>
            <a:r>
              <a:rPr lang="he-IL" b="1" dirty="0"/>
              <a:t>הסכם השלום בין ישראל לירדן </a:t>
            </a:r>
            <a:r>
              <a:rPr lang="he-IL" dirty="0"/>
              <a:t>נחתם ב-26 באוקטובר 1994 והסדיר את היחסים, הגבולות וחלוקת המשאבים בין ישראל לירדן. טקס החתימה נערך במסוף הערבה בגבול ישראל-ירדן. החותמים על החוזה היו ראש הממשלה יצחק רבין וחוסיין, מלך ירדן. נשיא ארצות הברית, ביל קלינטון חתם כעד.</a:t>
            </a:r>
          </a:p>
        </p:txBody>
      </p:sp>
      <p:sp>
        <p:nvSpPr>
          <p:cNvPr id="20" name="מלבן 19"/>
          <p:cNvSpPr/>
          <p:nvPr/>
        </p:nvSpPr>
        <p:spPr>
          <a:xfrm>
            <a:off x="9013371" y="3326363"/>
            <a:ext cx="3043705" cy="41115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1" name="מלבן 20"/>
          <p:cNvSpPr/>
          <p:nvPr/>
        </p:nvSpPr>
        <p:spPr>
          <a:xfrm>
            <a:off x="9013371" y="3811221"/>
            <a:ext cx="3043705" cy="2822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219484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1"/>
                                        </p:tgtEl>
                                      </p:cBhvr>
                                    </p:animEffect>
                                    <p:set>
                                      <p:cBhvr>
                                        <p:cTn id="7" dur="1" fill="hold">
                                          <p:stCondLst>
                                            <p:cond delay="4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אירועים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30</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12" name="TextBox 11"/>
          <p:cNvSpPr txBox="1"/>
          <p:nvPr/>
        </p:nvSpPr>
        <p:spPr>
          <a:xfrm>
            <a:off x="8675334" y="1076094"/>
            <a:ext cx="3699515" cy="2585323"/>
          </a:xfrm>
          <a:prstGeom prst="rect">
            <a:avLst/>
          </a:prstGeom>
          <a:noFill/>
        </p:spPr>
        <p:txBody>
          <a:bodyPr wrap="square" rtlCol="1">
            <a:spAutoFit/>
          </a:bodyPr>
          <a:lstStyle/>
          <a:p>
            <a:pPr algn="ctr"/>
            <a:r>
              <a:rPr lang="he-IL" sz="5400" b="1" dirty="0" smtClean="0"/>
              <a:t>זהו את האירוע! </a:t>
            </a:r>
          </a:p>
          <a:p>
            <a:pPr algn="ctr"/>
            <a:endParaRPr lang="he-IL" sz="5400" b="1" dirty="0" smtClean="0"/>
          </a:p>
        </p:txBody>
      </p:sp>
      <p:sp>
        <p:nvSpPr>
          <p:cNvPr id="13" name="מלבן 12"/>
          <p:cNvSpPr/>
          <p:nvPr/>
        </p:nvSpPr>
        <p:spPr>
          <a:xfrm>
            <a:off x="8733453" y="2793437"/>
            <a:ext cx="3184544" cy="923330"/>
          </a:xfrm>
          <a:prstGeom prst="rect">
            <a:avLst/>
          </a:prstGeom>
        </p:spPr>
        <p:txBody>
          <a:bodyPr wrap="square">
            <a:spAutoFit/>
          </a:bodyPr>
          <a:lstStyle/>
          <a:p>
            <a:pPr algn="just"/>
            <a:r>
              <a:rPr lang="he-IL" b="1" dirty="0" smtClean="0"/>
              <a:t>נסו לספר יותר על האירוע, </a:t>
            </a:r>
          </a:p>
          <a:p>
            <a:pPr algn="just"/>
            <a:r>
              <a:rPr lang="he-IL" b="1" dirty="0" smtClean="0"/>
              <a:t>שנים? דמויות מפתח ועוד.</a:t>
            </a:r>
            <a:endParaRPr lang="he-IL" dirty="0"/>
          </a:p>
          <a:p>
            <a:pPr algn="just"/>
            <a:endParaRPr lang="he-IL" dirty="0"/>
          </a:p>
        </p:txBody>
      </p:sp>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7285" y="1353670"/>
            <a:ext cx="3529868" cy="5300684"/>
          </a:xfrm>
          <a:prstGeom prst="rect">
            <a:avLst/>
          </a:prstGeom>
        </p:spPr>
      </p:pic>
      <p:pic>
        <p:nvPicPr>
          <p:cNvPr id="5" name="תמונה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46235" y="1353670"/>
            <a:ext cx="3502082" cy="5253122"/>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4" name="תוספת 13"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14" name="תוספת 13" title="Slice Timer"/>
              <p:cNvPicPr>
                <a:picLocks noGrp="1" noRot="1" noChangeAspect="1" noMove="1" noResize="1" noEditPoints="1" noAdjustHandles="1" noChangeArrowheads="1" noChangeShapeType="1"/>
              </p:cNvPicPr>
              <p:nvPr/>
            </p:nvPicPr>
            <p:blipFill>
              <a:blip r:embed="rId8"/>
              <a:stretch>
                <a:fillRect/>
              </a:stretch>
            </p:blipFill>
            <p:spPr>
              <a:xfrm>
                <a:off x="7599837" y="221883"/>
                <a:ext cx="1213325" cy="833847"/>
              </a:xfrm>
              <a:prstGeom prst="rect">
                <a:avLst/>
              </a:prstGeom>
            </p:spPr>
          </p:pic>
        </mc:Fallback>
      </mc:AlternateContent>
      <p:sp>
        <p:nvSpPr>
          <p:cNvPr id="16" name="TextBox 15"/>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7" name="מלבן 16"/>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8612155" y="3681782"/>
            <a:ext cx="3342613" cy="4796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1" name="מלבן 20"/>
          <p:cNvSpPr/>
          <p:nvPr/>
        </p:nvSpPr>
        <p:spPr>
          <a:xfrm>
            <a:off x="8548317" y="4294061"/>
            <a:ext cx="3493504" cy="2462213"/>
          </a:xfrm>
          <a:prstGeom prst="rect">
            <a:avLst/>
          </a:prstGeom>
          <a:solidFill>
            <a:schemeClr val="bg1"/>
          </a:solidFill>
        </p:spPr>
        <p:txBody>
          <a:bodyPr wrap="square">
            <a:spAutoFit/>
          </a:bodyPr>
          <a:lstStyle/>
          <a:p>
            <a:r>
              <a:rPr lang="he-IL" sz="1400" b="1" dirty="0" smtClean="0"/>
              <a:t>כיבוש ירושלים – מלחמת ששת הימים. בתמונות: צנחנים בכותל</a:t>
            </a:r>
            <a:r>
              <a:rPr lang="he-IL" sz="1400" b="1" dirty="0"/>
              <a:t>, אלוף הפיקוד, עוזי </a:t>
            </a:r>
            <a:r>
              <a:rPr lang="he-IL" sz="1400" b="1" dirty="0" smtClean="0"/>
              <a:t>נרקיס, שר הביטחון משה דיין, רמטכ"ל יצחק רבין </a:t>
            </a:r>
          </a:p>
          <a:p>
            <a:r>
              <a:rPr lang="he-IL" sz="1400" dirty="0" smtClean="0"/>
              <a:t>בבוקר </a:t>
            </a:r>
            <a:r>
              <a:rPr lang="he-IL" sz="1400" dirty="0"/>
              <a:t>7 ביוני (כ"ח באייר</a:t>
            </a:r>
            <a:r>
              <a:rPr lang="he-IL" sz="1400" dirty="0" smtClean="0"/>
              <a:t>). </a:t>
            </a:r>
            <a:r>
              <a:rPr lang="he-IL" sz="1400" dirty="0"/>
              <a:t>בסביבות השעה 10:00 באותו בוקר נכנסו כוחות משתי חטיבות חי"ר ישראליות אל העיר העתיקה בירושלים: הצנחנים של חטיבה 55 נכנסו לעיר מכיוון מזרח דרך שער האריות, הגיעו אל הר הבית והכותל </a:t>
            </a:r>
            <a:r>
              <a:rPr lang="he-IL" sz="1400" dirty="0" smtClean="0"/>
              <a:t>המערבי. במקביל </a:t>
            </a:r>
            <a:r>
              <a:rPr lang="he-IL" sz="1400" dirty="0"/>
              <a:t>נכנסו כוחות מחטיבת ירושלים לעיר העתיקה מכיוון דרום דרך שער האשפות, </a:t>
            </a:r>
          </a:p>
        </p:txBody>
      </p:sp>
      <p:sp>
        <p:nvSpPr>
          <p:cNvPr id="22" name="מלבן 21"/>
          <p:cNvSpPr/>
          <p:nvPr/>
        </p:nvSpPr>
        <p:spPr>
          <a:xfrm>
            <a:off x="8612155" y="4294061"/>
            <a:ext cx="3408099" cy="2395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827578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2"/>
                                        </p:tgtEl>
                                      </p:cBhvr>
                                    </p:animEffect>
                                    <p:set>
                                      <p:cBhvr>
                                        <p:cTn id="7" dur="1" fill="hold">
                                          <p:stCondLst>
                                            <p:cond delay="4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אירועים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31</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12" name="TextBox 11"/>
          <p:cNvSpPr txBox="1"/>
          <p:nvPr/>
        </p:nvSpPr>
        <p:spPr>
          <a:xfrm>
            <a:off x="9659471" y="1276382"/>
            <a:ext cx="2689412" cy="2585323"/>
          </a:xfrm>
          <a:prstGeom prst="rect">
            <a:avLst/>
          </a:prstGeom>
          <a:noFill/>
        </p:spPr>
        <p:txBody>
          <a:bodyPr wrap="square" rtlCol="1">
            <a:spAutoFit/>
          </a:bodyPr>
          <a:lstStyle/>
          <a:p>
            <a:pPr algn="ctr"/>
            <a:r>
              <a:rPr lang="he-IL" sz="5400" b="1" dirty="0" smtClean="0"/>
              <a:t>זהו את האירוע! </a:t>
            </a:r>
          </a:p>
          <a:p>
            <a:pPr algn="ctr"/>
            <a:endParaRPr lang="he-IL" sz="5400" b="1" dirty="0" smtClean="0"/>
          </a:p>
        </p:txBody>
      </p:sp>
      <p:sp>
        <p:nvSpPr>
          <p:cNvPr id="13" name="מלבן 12"/>
          <p:cNvSpPr/>
          <p:nvPr/>
        </p:nvSpPr>
        <p:spPr>
          <a:xfrm>
            <a:off x="9395927" y="3070990"/>
            <a:ext cx="2636644" cy="923330"/>
          </a:xfrm>
          <a:prstGeom prst="rect">
            <a:avLst/>
          </a:prstGeom>
        </p:spPr>
        <p:txBody>
          <a:bodyPr wrap="square">
            <a:spAutoFit/>
          </a:bodyPr>
          <a:lstStyle/>
          <a:p>
            <a:pPr algn="just"/>
            <a:r>
              <a:rPr lang="he-IL" b="1" dirty="0" smtClean="0"/>
              <a:t>נסו לספר יותר על האירוע, </a:t>
            </a:r>
          </a:p>
          <a:p>
            <a:pPr algn="just"/>
            <a:r>
              <a:rPr lang="he-IL" b="1" dirty="0" smtClean="0"/>
              <a:t>שנים? דמויות מפתח ועוד.</a:t>
            </a:r>
            <a:endParaRPr lang="he-IL" dirty="0"/>
          </a:p>
          <a:p>
            <a:pPr algn="just"/>
            <a:endParaRPr lang="he-IL" dirty="0"/>
          </a:p>
        </p:txBody>
      </p:sp>
      <p:pic>
        <p:nvPicPr>
          <p:cNvPr id="4" name="תמונה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8122" y="1402529"/>
            <a:ext cx="8116348" cy="4662369"/>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4" name="תוספת 13"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4" name="תוספת 13" title="Slice Timer"/>
              <p:cNvPicPr>
                <a:picLocks noGrp="1" noRot="1" noChangeAspect="1" noMove="1" noResize="1" noEditPoints="1" noAdjustHandles="1" noChangeArrowheads="1" noChangeShapeType="1"/>
              </p:cNvPicPr>
              <p:nvPr/>
            </p:nvPicPr>
            <p:blipFill>
              <a:blip r:embed="rId7"/>
              <a:stretch>
                <a:fillRect/>
              </a:stretch>
            </p:blipFill>
            <p:spPr>
              <a:xfrm>
                <a:off x="7599837" y="221883"/>
                <a:ext cx="1213325" cy="833847"/>
              </a:xfrm>
              <a:prstGeom prst="rect">
                <a:avLst/>
              </a:prstGeom>
            </p:spPr>
          </p:pic>
        </mc:Fallback>
      </mc:AlternateContent>
      <p:sp>
        <p:nvSpPr>
          <p:cNvPr id="16" name="TextBox 15"/>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7" name="מלבן 16"/>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8909656" y="3812875"/>
            <a:ext cx="3103153"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1" name="מלבן 20"/>
          <p:cNvSpPr/>
          <p:nvPr/>
        </p:nvSpPr>
        <p:spPr>
          <a:xfrm>
            <a:off x="7320573" y="4520913"/>
            <a:ext cx="4692236" cy="2308324"/>
          </a:xfrm>
          <a:prstGeom prst="rect">
            <a:avLst/>
          </a:prstGeom>
          <a:solidFill>
            <a:schemeClr val="bg1"/>
          </a:solidFill>
        </p:spPr>
        <p:txBody>
          <a:bodyPr wrap="square">
            <a:spAutoFit/>
          </a:bodyPr>
          <a:lstStyle/>
          <a:p>
            <a:r>
              <a:rPr lang="he-IL" dirty="0" smtClean="0"/>
              <a:t>עליית יהודי אתיופיה / מבצע </a:t>
            </a:r>
            <a:r>
              <a:rPr lang="he-IL" dirty="0"/>
              <a:t>"שלמה" (י"ב סיוון </a:t>
            </a:r>
            <a:r>
              <a:rPr lang="he-IL" dirty="0" err="1"/>
              <a:t>התשנ"א</a:t>
            </a:r>
            <a:r>
              <a:rPr lang="he-IL" dirty="0"/>
              <a:t>, 24-25 במאי </a:t>
            </a:r>
            <a:r>
              <a:rPr lang="he-IL" dirty="0" smtClean="0"/>
              <a:t>1991 </a:t>
            </a:r>
            <a:r>
              <a:rPr lang="he-IL" dirty="0"/>
              <a:t>מבצע רכבת אווירית לפינוי המלא של יהודי ביתא ישראל שהתרכזו בעיר אדיס אבבה. בתוך 36 שעות פונו לישראל 14,310 יהודים על ידי 18 מטוסי </a:t>
            </a:r>
            <a:r>
              <a:rPr lang="en-US" dirty="0"/>
              <a:t>C-130 </a:t>
            </a:r>
            <a:r>
              <a:rPr lang="he-IL" dirty="0"/>
              <a:t>הרקולס, מטוסי בואינג 707 של חיל האוויר הישראלי </a:t>
            </a:r>
            <a:r>
              <a:rPr lang="he-IL" dirty="0" smtClean="0"/>
              <a:t>המבצע </a:t>
            </a:r>
            <a:r>
              <a:rPr lang="he-IL" dirty="0"/>
              <a:t>נקרא על שם שלמה המלך, אשר על פי המסופר בתנ"ך, פגש את מלכת שבא.</a:t>
            </a:r>
            <a:endParaRPr lang="he-IL" sz="1600" dirty="0"/>
          </a:p>
        </p:txBody>
      </p:sp>
      <p:sp>
        <p:nvSpPr>
          <p:cNvPr id="22" name="מלבן 21"/>
          <p:cNvSpPr/>
          <p:nvPr/>
        </p:nvSpPr>
        <p:spPr>
          <a:xfrm>
            <a:off x="7280030" y="4520913"/>
            <a:ext cx="4672484" cy="217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73816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2"/>
                                        </p:tgtEl>
                                      </p:cBhvr>
                                    </p:animEffect>
                                    <p:set>
                                      <p:cBhvr>
                                        <p:cTn id="7" dur="1" fill="hold">
                                          <p:stCondLst>
                                            <p:cond delay="4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C00000"/>
                </a:solidFill>
              </a:rPr>
              <a:t>אירועים  </a:t>
            </a:r>
            <a:endParaRPr lang="he-IL" sz="2800" b="1" dirty="0">
              <a:solidFill>
                <a:srgbClr val="C00000"/>
              </a:solidFill>
            </a:endParaRPr>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00FFFF"/>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32</a:t>
            </a:r>
            <a:endParaRPr sz="2800" b="1" dirty="0">
              <a:solidFill>
                <a:schemeClr val="bg1"/>
              </a:solidFill>
            </a:endParaRPr>
          </a:p>
        </p:txBody>
      </p:sp>
      <p:pic>
        <p:nvPicPr>
          <p:cNvPr id="11" name="תמונה 10"/>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048429" y="3041083"/>
            <a:ext cx="6864892" cy="768942"/>
          </a:xfrm>
          <a:prstGeom prst="rect">
            <a:avLst/>
          </a:prstGeom>
          <a:noFill/>
          <a:ln w="9525">
            <a:noFill/>
            <a:miter lim="800000"/>
            <a:headEnd/>
            <a:tailEnd/>
          </a:ln>
        </p:spPr>
      </p:pic>
      <p:sp>
        <p:nvSpPr>
          <p:cNvPr id="12" name="TextBox 11"/>
          <p:cNvSpPr txBox="1"/>
          <p:nvPr/>
        </p:nvSpPr>
        <p:spPr>
          <a:xfrm>
            <a:off x="9242612" y="1280307"/>
            <a:ext cx="3137648" cy="2585323"/>
          </a:xfrm>
          <a:prstGeom prst="rect">
            <a:avLst/>
          </a:prstGeom>
          <a:noFill/>
        </p:spPr>
        <p:txBody>
          <a:bodyPr wrap="square" rtlCol="1">
            <a:spAutoFit/>
          </a:bodyPr>
          <a:lstStyle/>
          <a:p>
            <a:pPr algn="ctr"/>
            <a:r>
              <a:rPr lang="he-IL" sz="5400" b="1" dirty="0" smtClean="0"/>
              <a:t>זהו את האירוע! </a:t>
            </a:r>
          </a:p>
          <a:p>
            <a:pPr algn="ctr"/>
            <a:endParaRPr lang="he-IL" sz="5400" b="1" dirty="0" smtClean="0"/>
          </a:p>
        </p:txBody>
      </p:sp>
      <p:sp>
        <p:nvSpPr>
          <p:cNvPr id="13" name="מלבן 12"/>
          <p:cNvSpPr/>
          <p:nvPr/>
        </p:nvSpPr>
        <p:spPr>
          <a:xfrm>
            <a:off x="8201608" y="3192500"/>
            <a:ext cx="3783516" cy="923330"/>
          </a:xfrm>
          <a:prstGeom prst="rect">
            <a:avLst/>
          </a:prstGeom>
        </p:spPr>
        <p:txBody>
          <a:bodyPr wrap="square">
            <a:spAutoFit/>
          </a:bodyPr>
          <a:lstStyle/>
          <a:p>
            <a:pPr algn="just"/>
            <a:r>
              <a:rPr lang="he-IL" b="1" dirty="0" smtClean="0"/>
              <a:t>נסו לספר יותר על האירוע, </a:t>
            </a:r>
          </a:p>
          <a:p>
            <a:pPr algn="just"/>
            <a:r>
              <a:rPr lang="he-IL" b="1" dirty="0" smtClean="0"/>
              <a:t>שנים? דמויות מפתח ועוד.</a:t>
            </a:r>
            <a:endParaRPr lang="he-IL" dirty="0"/>
          </a:p>
          <a:p>
            <a:pPr algn="just"/>
            <a:endParaRPr lang="he-IL"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4" name="תוספת 13" title="Slice Timer"/>
              <p:cNvGraphicFramePr>
                <a:graphicFrameLocks noGrp="1"/>
              </p:cNvGraphicFramePr>
              <p:nvPr>
                <p:extLst>
                  <p:ext uri="{D42A27DB-BD31-4B8C-83A1-F6EECF244321}">
                    <p14:modId xmlns:p14="http://schemas.microsoft.com/office/powerpoint/2010/main" val="2762479106"/>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14" name="תוספת 13" title="Slice Timer"/>
              <p:cNvPicPr>
                <a:picLocks noGrp="1" noRot="1" noChangeAspect="1" noMove="1" noResize="1" noEditPoints="1" noAdjustHandles="1" noChangeArrowheads="1" noChangeShapeType="1"/>
              </p:cNvPicPr>
              <p:nvPr/>
            </p:nvPicPr>
            <p:blipFill>
              <a:blip r:embed="rId6"/>
              <a:stretch>
                <a:fillRect/>
              </a:stretch>
            </p:blipFill>
            <p:spPr>
              <a:xfrm>
                <a:off x="7599837" y="221883"/>
                <a:ext cx="1213325" cy="833847"/>
              </a:xfrm>
              <a:prstGeom prst="rect">
                <a:avLst/>
              </a:prstGeom>
            </p:spPr>
          </p:pic>
        </mc:Fallback>
      </mc:AlternateContent>
      <p:sp>
        <p:nvSpPr>
          <p:cNvPr id="16" name="TextBox 15"/>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7" name="מלבן 16"/>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8252926" y="4006897"/>
            <a:ext cx="3701841"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לחצו על הריבוע  הכחול </a:t>
            </a:r>
            <a:endParaRPr lang="he-IL" dirty="0"/>
          </a:p>
        </p:txBody>
      </p:sp>
      <p:sp>
        <p:nvSpPr>
          <p:cNvPr id="21" name="מלבן 20"/>
          <p:cNvSpPr/>
          <p:nvPr/>
        </p:nvSpPr>
        <p:spPr>
          <a:xfrm>
            <a:off x="8054652" y="4854493"/>
            <a:ext cx="3949101" cy="1846659"/>
          </a:xfrm>
          <a:prstGeom prst="rect">
            <a:avLst/>
          </a:prstGeom>
          <a:solidFill>
            <a:schemeClr val="bg1"/>
          </a:solidFill>
        </p:spPr>
        <p:txBody>
          <a:bodyPr wrap="square">
            <a:spAutoFit/>
          </a:bodyPr>
          <a:lstStyle/>
          <a:p>
            <a:r>
              <a:rPr lang="he-IL" sz="1600" b="1" dirty="0"/>
              <a:t>הסכמי אברהם </a:t>
            </a:r>
            <a:r>
              <a:rPr lang="he-IL" sz="1400" dirty="0"/>
              <a:t>הם מספר הסכמים לנרמול היחסים שבין ישראל למספר מדינות ערביות שנוצרו בתיווך ארצות הברית. נשיא ארצות הברית דונלד </a:t>
            </a:r>
            <a:r>
              <a:rPr lang="he-IL" sz="1400" dirty="0" err="1"/>
              <a:t>טראמפ</a:t>
            </a:r>
            <a:r>
              <a:rPr lang="he-IL" sz="1400" dirty="0"/>
              <a:t> כינה את ההסכמים "הסכמי אברהם", על שמו של אברהם המקראי, הדמות המקשרת בין הדתות </a:t>
            </a:r>
            <a:r>
              <a:rPr lang="he-IL" sz="1400" dirty="0" err="1" smtClean="0"/>
              <a:t>האברהמיות</a:t>
            </a:r>
            <a:endParaRPr lang="he-IL" sz="1400" dirty="0"/>
          </a:p>
          <a:p>
            <a:r>
              <a:rPr lang="he-IL" sz="1400" dirty="0"/>
              <a:t>ההסכם נחתם ב-15 בספטמבר 2020 בבית הלבן על ידי ארצות הברית (כמתווכת), איחוד האמירויות הערביות, בחריין וישראל. לאחר מכן גם סודאן הצטרפה </a:t>
            </a:r>
            <a:r>
              <a:rPr lang="he-IL" sz="1400" dirty="0" smtClean="0"/>
              <a:t>להסכם</a:t>
            </a:r>
            <a:endParaRPr lang="he-IL" sz="1400" dirty="0"/>
          </a:p>
        </p:txBody>
      </p:sp>
      <p:sp>
        <p:nvSpPr>
          <p:cNvPr id="22" name="מלבן 21"/>
          <p:cNvSpPr/>
          <p:nvPr/>
        </p:nvSpPr>
        <p:spPr>
          <a:xfrm>
            <a:off x="8211220" y="4839760"/>
            <a:ext cx="3773904" cy="1861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7"/>
          <a:stretch>
            <a:fillRect/>
          </a:stretch>
        </p:blipFill>
        <p:spPr>
          <a:xfrm>
            <a:off x="925057" y="1634116"/>
            <a:ext cx="7190342" cy="4793561"/>
          </a:xfrm>
          <a:prstGeom prst="rect">
            <a:avLst/>
          </a:prstGeom>
        </p:spPr>
      </p:pic>
    </p:spTree>
    <p:extLst>
      <p:ext uri="{BB962C8B-B14F-4D97-AF65-F5344CB8AC3E}">
        <p14:creationId xmlns:p14="http://schemas.microsoft.com/office/powerpoint/2010/main" val="36429185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2"/>
                                        </p:tgtEl>
                                      </p:cBhvr>
                                    </p:animEffect>
                                    <p:set>
                                      <p:cBhvr>
                                        <p:cTn id="7" dur="1" fill="hold">
                                          <p:stCondLst>
                                            <p:cond delay="4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42042" cy="6947740"/>
          </a:xfrm>
          <a:prstGeom prst="rect">
            <a:avLst/>
          </a:prstGeom>
        </p:spPr>
      </p:pic>
    </p:spTree>
    <p:extLst>
      <p:ext uri="{BB962C8B-B14F-4D97-AF65-F5344CB8AC3E}">
        <p14:creationId xmlns:p14="http://schemas.microsoft.com/office/powerpoint/2010/main" val="29484619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12436" y="-6892"/>
            <a:ext cx="6203098" cy="686489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C00000"/>
                </a:solidFill>
              </a:rPr>
              <a:t>שירי ארץ ישראל </a:t>
            </a:r>
          </a:p>
        </p:txBody>
      </p:sp>
      <p:sp>
        <p:nvSpPr>
          <p:cNvPr id="30" name="TextBox 29"/>
          <p:cNvSpPr txBox="1"/>
          <p:nvPr/>
        </p:nvSpPr>
        <p:spPr>
          <a:xfrm>
            <a:off x="632242" y="1928078"/>
            <a:ext cx="5146212" cy="3785652"/>
          </a:xfrm>
          <a:prstGeom prst="rect">
            <a:avLst/>
          </a:prstGeom>
          <a:noFill/>
        </p:spPr>
        <p:txBody>
          <a:bodyPr wrap="square" rtlCol="1">
            <a:spAutoFit/>
          </a:bodyPr>
          <a:lstStyle/>
          <a:p>
            <a:pPr algn="ctr"/>
            <a:r>
              <a:rPr lang="he-IL" sz="4000" dirty="0"/>
              <a:t>העם הזה הוא משפחה</a:t>
            </a:r>
            <a:br>
              <a:rPr lang="he-IL" sz="4000" dirty="0"/>
            </a:br>
            <a:r>
              <a:rPr lang="he-IL" sz="4000" dirty="0"/>
              <a:t>אחד ועוד אחד זה סוד ההצלחה</a:t>
            </a:r>
            <a:br>
              <a:rPr lang="he-IL" sz="4000" dirty="0"/>
            </a:br>
            <a:r>
              <a:rPr lang="he-IL" sz="4000" dirty="0"/>
              <a:t>עם ישראל לא יוותר</a:t>
            </a:r>
            <a:br>
              <a:rPr lang="he-IL" sz="4000" dirty="0"/>
            </a:br>
            <a:r>
              <a:rPr lang="he-IL" sz="4000" dirty="0"/>
              <a:t>תמיד על המפה אנחנו </a:t>
            </a:r>
            <a:r>
              <a:rPr lang="he-IL" sz="4000" dirty="0" smtClean="0"/>
              <a:t>נשאר</a:t>
            </a:r>
            <a:endParaRPr lang="he-IL" sz="4000" b="1" dirty="0" smtClean="0"/>
          </a:p>
        </p:txBody>
      </p:sp>
      <p:sp>
        <p:nvSpPr>
          <p:cNvPr id="33" name="Shape">
            <a:extLst>
              <a:ext uri="{FF2B5EF4-FFF2-40B4-BE49-F238E27FC236}">
                <a16:creationId xmlns:a16="http://schemas.microsoft.com/office/drawing/2014/main" id="{DAA4052C-B925-42D8-AA01-1C24E296E16A}"/>
              </a:ext>
            </a:extLst>
          </p:cNvPr>
          <p:cNvSpPr/>
          <p:nvPr/>
        </p:nvSpPr>
        <p:spPr>
          <a:xfrm>
            <a:off x="5144560" y="421229"/>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02</a:t>
            </a:r>
            <a:endParaRPr sz="2800" b="1" dirty="0">
              <a:solidFill>
                <a:schemeClr val="bg1"/>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1" name="תוספת 10" title="Slice Timer"/>
              <p:cNvGraphicFramePr>
                <a:graphicFrameLocks noGrp="1"/>
              </p:cNvGraphicFramePr>
              <p:nvPr>
                <p:extLst>
                  <p:ext uri="{D42A27DB-BD31-4B8C-83A1-F6EECF244321}">
                    <p14:modId xmlns:p14="http://schemas.microsoft.com/office/powerpoint/2010/main" val="4153412043"/>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11" name="תוספת 10" title="Slice Timer"/>
              <p:cNvPicPr>
                <a:picLocks noGrp="1" noRot="1" noChangeAspect="1" noMove="1" noResize="1" noEditPoints="1" noAdjustHandles="1" noChangeArrowheads="1" noChangeShapeType="1"/>
              </p:cNvPicPr>
              <p:nvPr/>
            </p:nvPicPr>
            <p:blipFill>
              <a:blip r:embed="rId5"/>
              <a:stretch>
                <a:fillRect/>
              </a:stretch>
            </p:blipFill>
            <p:spPr>
              <a:xfrm>
                <a:off x="7599837" y="221883"/>
                <a:ext cx="1213325" cy="833847"/>
              </a:xfrm>
              <a:prstGeom prst="rect">
                <a:avLst/>
              </a:prstGeom>
            </p:spPr>
          </p:pic>
        </mc:Fallback>
      </mc:AlternateContent>
      <p:sp>
        <p:nvSpPr>
          <p:cNvPr id="12" name="TextBox 11"/>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3" name="מלבן 12"/>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7512784" y="4979458"/>
            <a:ext cx="3910202" cy="1200329"/>
          </a:xfrm>
          <a:prstGeom prst="rect">
            <a:avLst/>
          </a:prstGeom>
        </p:spPr>
        <p:txBody>
          <a:bodyPr wrap="square">
            <a:spAutoFit/>
          </a:bodyPr>
          <a:lstStyle/>
          <a:p>
            <a:r>
              <a:rPr lang="he-IL" sz="2400" b="1" dirty="0" smtClean="0"/>
              <a:t>"מי שמאמין לא מפחד" </a:t>
            </a:r>
          </a:p>
          <a:p>
            <a:r>
              <a:rPr lang="he-IL" sz="2400" b="1" dirty="0" smtClean="0"/>
              <a:t>מילים - יוסי </a:t>
            </a:r>
            <a:r>
              <a:rPr lang="he-IL" sz="2400" b="1" dirty="0" err="1" smtClean="0"/>
              <a:t>גיספן</a:t>
            </a:r>
            <a:endParaRPr lang="he-IL" sz="2400" b="1" dirty="0" smtClean="0"/>
          </a:p>
          <a:p>
            <a:r>
              <a:rPr lang="he-IL" sz="2400" b="1" dirty="0" smtClean="0"/>
              <a:t>ביצוע - אייל גולן</a:t>
            </a:r>
            <a:endParaRPr lang="he-IL" sz="2400" b="1" dirty="0"/>
          </a:p>
        </p:txBody>
      </p:sp>
      <p:sp>
        <p:nvSpPr>
          <p:cNvPr id="16" name="מלבן 15"/>
          <p:cNvSpPr/>
          <p:nvPr/>
        </p:nvSpPr>
        <p:spPr>
          <a:xfrm>
            <a:off x="6571130" y="3992522"/>
            <a:ext cx="5346868"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 לחצו על הריבוע  הכחול </a:t>
            </a:r>
            <a:endParaRPr lang="he-IL" dirty="0"/>
          </a:p>
        </p:txBody>
      </p:sp>
      <p:sp>
        <p:nvSpPr>
          <p:cNvPr id="17" name="מלבן 16"/>
          <p:cNvSpPr/>
          <p:nvPr/>
        </p:nvSpPr>
        <p:spPr>
          <a:xfrm>
            <a:off x="6526307" y="4837430"/>
            <a:ext cx="539169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6526307" y="2149982"/>
            <a:ext cx="5146212" cy="1446550"/>
          </a:xfrm>
          <a:prstGeom prst="rect">
            <a:avLst/>
          </a:prstGeom>
          <a:noFill/>
        </p:spPr>
        <p:txBody>
          <a:bodyPr wrap="square" rtlCol="1">
            <a:spAutoFit/>
          </a:bodyPr>
          <a:lstStyle/>
          <a:p>
            <a:pPr algn="ctr"/>
            <a:endParaRPr lang="he-IL" sz="2400" b="1" dirty="0" smtClean="0"/>
          </a:p>
          <a:p>
            <a:pPr algn="ctr"/>
            <a:r>
              <a:rPr lang="he-IL" sz="3200" b="1" dirty="0" smtClean="0">
                <a:solidFill>
                  <a:srgbClr val="FF0000"/>
                </a:solidFill>
              </a:rPr>
              <a:t>המילים לקוחות מתוך השיר שנקרא? וחיבר אותו ?</a:t>
            </a:r>
            <a:endParaRPr lang="he-IL" sz="3200" b="1" dirty="0">
              <a:solidFill>
                <a:srgbClr val="FF0000"/>
              </a:solidFill>
            </a:endParaRPr>
          </a:p>
        </p:txBody>
      </p:sp>
    </p:spTree>
    <p:extLst>
      <p:ext uri="{BB962C8B-B14F-4D97-AF65-F5344CB8AC3E}">
        <p14:creationId xmlns:p14="http://schemas.microsoft.com/office/powerpoint/2010/main" val="30703014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17"/>
                                        </p:tgtEl>
                                      </p:cBhvr>
                                    </p:animEffect>
                                    <p:set>
                                      <p:cBhvr>
                                        <p:cTn id="7" dur="1" fill="hold">
                                          <p:stCondLst>
                                            <p:cond delay="4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12436" y="-6892"/>
            <a:ext cx="6203098" cy="686489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C00000"/>
                </a:solidFill>
              </a:rPr>
              <a:t>שירי ארץ ישראל </a:t>
            </a:r>
          </a:p>
        </p:txBody>
      </p:sp>
      <p:sp>
        <p:nvSpPr>
          <p:cNvPr id="27" name="TextBox 26"/>
          <p:cNvSpPr txBox="1"/>
          <p:nvPr/>
        </p:nvSpPr>
        <p:spPr>
          <a:xfrm>
            <a:off x="632242" y="1928078"/>
            <a:ext cx="5146212" cy="3416320"/>
          </a:xfrm>
          <a:prstGeom prst="rect">
            <a:avLst/>
          </a:prstGeom>
          <a:noFill/>
        </p:spPr>
        <p:txBody>
          <a:bodyPr wrap="square" rtlCol="1">
            <a:spAutoFit/>
          </a:bodyPr>
          <a:lstStyle/>
          <a:p>
            <a:pPr algn="ctr"/>
            <a:r>
              <a:rPr lang="he-IL" sz="5400" b="1" dirty="0"/>
              <a:t>האימה האיבה</a:t>
            </a:r>
          </a:p>
          <a:p>
            <a:pPr algn="ctr"/>
            <a:r>
              <a:rPr lang="he-IL" sz="5400" b="1" dirty="0"/>
              <a:t>קולות המלחמה</a:t>
            </a:r>
          </a:p>
          <a:p>
            <a:pPr algn="ctr"/>
            <a:r>
              <a:rPr lang="he-IL" sz="5400" b="1" dirty="0"/>
              <a:t>ושנאת אחים</a:t>
            </a:r>
          </a:p>
          <a:p>
            <a:pPr algn="ctr"/>
            <a:r>
              <a:rPr lang="he-IL" sz="5400" b="1" dirty="0"/>
              <a:t>שבכל יום גוברת</a:t>
            </a:r>
            <a:endParaRPr lang="he-IL" sz="3200" b="1" dirty="0"/>
          </a:p>
        </p:txBody>
      </p:sp>
      <p:sp>
        <p:nvSpPr>
          <p:cNvPr id="30" name="אליפסה 29">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Shape">
            <a:extLst>
              <a:ext uri="{FF2B5EF4-FFF2-40B4-BE49-F238E27FC236}">
                <a16:creationId xmlns:a16="http://schemas.microsoft.com/office/drawing/2014/main" id="{DAA4052C-B925-42D8-AA01-1C24E296E16A}"/>
              </a:ext>
            </a:extLst>
          </p:cNvPr>
          <p:cNvSpPr/>
          <p:nvPr/>
        </p:nvSpPr>
        <p:spPr>
          <a:xfrm>
            <a:off x="5237446" y="424521"/>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03</a:t>
            </a:r>
            <a:endParaRPr sz="2800" b="1" dirty="0">
              <a:solidFill>
                <a:schemeClr val="bg1"/>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0" name="תוספת 9" title="Slice Timer"/>
              <p:cNvGraphicFramePr>
                <a:graphicFrameLocks noGrp="1"/>
              </p:cNvGraphicFramePr>
              <p:nvPr>
                <p:extLst>
                  <p:ext uri="{D42A27DB-BD31-4B8C-83A1-F6EECF244321}">
                    <p14:modId xmlns:p14="http://schemas.microsoft.com/office/powerpoint/2010/main" val="4153412043"/>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10" name="תוספת 9" title="Slice Timer"/>
              <p:cNvPicPr>
                <a:picLocks noGrp="1" noRot="1" noChangeAspect="1" noMove="1" noResize="1" noEditPoints="1" noAdjustHandles="1" noChangeArrowheads="1" noChangeShapeType="1"/>
              </p:cNvPicPr>
              <p:nvPr/>
            </p:nvPicPr>
            <p:blipFill>
              <a:blip r:embed="rId5"/>
              <a:stretch>
                <a:fillRect/>
              </a:stretch>
            </p:blipFill>
            <p:spPr>
              <a:xfrm>
                <a:off x="7599837" y="221883"/>
                <a:ext cx="1213325" cy="833847"/>
              </a:xfrm>
              <a:prstGeom prst="rect">
                <a:avLst/>
              </a:prstGeom>
            </p:spPr>
          </p:pic>
        </mc:Fallback>
      </mc:AlternateContent>
      <p:sp>
        <p:nvSpPr>
          <p:cNvPr id="11" name="TextBox 10"/>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2" name="מלבן 11"/>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7512784" y="4979458"/>
            <a:ext cx="3910202" cy="830997"/>
          </a:xfrm>
          <a:prstGeom prst="rect">
            <a:avLst/>
          </a:prstGeom>
        </p:spPr>
        <p:txBody>
          <a:bodyPr wrap="square">
            <a:spAutoFit/>
          </a:bodyPr>
          <a:lstStyle/>
          <a:p>
            <a:r>
              <a:rPr lang="he-IL" sz="2400" b="1" dirty="0" smtClean="0"/>
              <a:t>"עורי </a:t>
            </a:r>
            <a:r>
              <a:rPr lang="he-IL" sz="2400" b="1" dirty="0" err="1" smtClean="0"/>
              <a:t>עורי</a:t>
            </a:r>
            <a:r>
              <a:rPr lang="he-IL" sz="2400" b="1" dirty="0" smtClean="0"/>
              <a:t> " </a:t>
            </a:r>
          </a:p>
          <a:p>
            <a:r>
              <a:rPr lang="he-IL" sz="2400" b="1" dirty="0" smtClean="0"/>
              <a:t>מילים אביב גפן </a:t>
            </a:r>
          </a:p>
        </p:txBody>
      </p:sp>
      <p:sp>
        <p:nvSpPr>
          <p:cNvPr id="14" name="מלבן 13"/>
          <p:cNvSpPr/>
          <p:nvPr/>
        </p:nvSpPr>
        <p:spPr>
          <a:xfrm>
            <a:off x="6571130" y="3992522"/>
            <a:ext cx="5346868"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 לחצו על הריבוע  הכחול </a:t>
            </a:r>
            <a:endParaRPr lang="he-IL" dirty="0"/>
          </a:p>
        </p:txBody>
      </p:sp>
      <p:sp>
        <p:nvSpPr>
          <p:cNvPr id="17" name="מלבן 16"/>
          <p:cNvSpPr/>
          <p:nvPr/>
        </p:nvSpPr>
        <p:spPr>
          <a:xfrm>
            <a:off x="6526307" y="4720890"/>
            <a:ext cx="539169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6526307" y="2149982"/>
            <a:ext cx="5146212" cy="1446550"/>
          </a:xfrm>
          <a:prstGeom prst="rect">
            <a:avLst/>
          </a:prstGeom>
          <a:noFill/>
        </p:spPr>
        <p:txBody>
          <a:bodyPr wrap="square" rtlCol="1">
            <a:spAutoFit/>
          </a:bodyPr>
          <a:lstStyle/>
          <a:p>
            <a:pPr algn="ctr"/>
            <a:endParaRPr lang="he-IL" sz="2400" b="1" dirty="0" smtClean="0"/>
          </a:p>
          <a:p>
            <a:pPr algn="ctr"/>
            <a:r>
              <a:rPr lang="he-IL" sz="3200" b="1" dirty="0" smtClean="0">
                <a:solidFill>
                  <a:srgbClr val="FF0000"/>
                </a:solidFill>
              </a:rPr>
              <a:t>המילים לקוחות מתוך השיר שנקרא? וחיבר אותו ?</a:t>
            </a:r>
            <a:endParaRPr lang="he-IL" sz="3200" b="1" dirty="0">
              <a:solidFill>
                <a:srgbClr val="FF0000"/>
              </a:solidFill>
            </a:endParaRPr>
          </a:p>
        </p:txBody>
      </p:sp>
    </p:spTree>
    <p:extLst>
      <p:ext uri="{BB962C8B-B14F-4D97-AF65-F5344CB8AC3E}">
        <p14:creationId xmlns:p14="http://schemas.microsoft.com/office/powerpoint/2010/main" val="175330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17"/>
                                        </p:tgtEl>
                                      </p:cBhvr>
                                    </p:animEffect>
                                    <p:set>
                                      <p:cBhvr>
                                        <p:cTn id="7" dur="1" fill="hold">
                                          <p:stCondLst>
                                            <p:cond delay="4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6280726" y="196715"/>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12436" y="-6892"/>
            <a:ext cx="6203098" cy="686489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C00000"/>
                </a:solidFill>
              </a:rPr>
              <a:t>שירי ארץ ישראל </a:t>
            </a:r>
          </a:p>
        </p:txBody>
      </p:sp>
      <p:sp>
        <p:nvSpPr>
          <p:cNvPr id="27" name="TextBox 26"/>
          <p:cNvSpPr txBox="1"/>
          <p:nvPr/>
        </p:nvSpPr>
        <p:spPr>
          <a:xfrm>
            <a:off x="578454" y="2585123"/>
            <a:ext cx="5146212" cy="2597827"/>
          </a:xfrm>
          <a:prstGeom prst="rect">
            <a:avLst/>
          </a:prstGeom>
          <a:noFill/>
        </p:spPr>
        <p:txBody>
          <a:bodyPr wrap="square" rtlCol="1">
            <a:spAutoFit/>
          </a:bodyPr>
          <a:lstStyle/>
          <a:p>
            <a:pPr algn="ctr">
              <a:lnSpc>
                <a:spcPct val="150000"/>
              </a:lnSpc>
            </a:pPr>
            <a:r>
              <a:rPr lang="he-IL" sz="2800" b="1" dirty="0"/>
              <a:t>אני נולדתי אל המנגינות</a:t>
            </a:r>
            <a:br>
              <a:rPr lang="he-IL" sz="2800" b="1" dirty="0"/>
            </a:br>
            <a:r>
              <a:rPr lang="he-IL" sz="2800" b="1" dirty="0"/>
              <a:t>ואל השירים של כל המדינות</a:t>
            </a:r>
            <a:br>
              <a:rPr lang="he-IL" sz="2800" b="1" dirty="0"/>
            </a:br>
            <a:r>
              <a:rPr lang="he-IL" sz="2800" b="1" dirty="0"/>
              <a:t>נולדתי ללשון וגם למקום</a:t>
            </a:r>
            <a:br>
              <a:rPr lang="he-IL" sz="2800" b="1" dirty="0"/>
            </a:br>
            <a:r>
              <a:rPr lang="he-IL" sz="2800" b="1" dirty="0"/>
              <a:t>למעט להמון שיושיט יד לשלום</a:t>
            </a:r>
            <a:r>
              <a:rPr lang="he-IL" sz="2800" b="1" dirty="0" smtClean="0"/>
              <a:t>.</a:t>
            </a:r>
          </a:p>
        </p:txBody>
      </p:sp>
      <p:sp>
        <p:nvSpPr>
          <p:cNvPr id="30" name="Shape">
            <a:extLst>
              <a:ext uri="{FF2B5EF4-FFF2-40B4-BE49-F238E27FC236}">
                <a16:creationId xmlns:a16="http://schemas.microsoft.com/office/drawing/2014/main" id="{DAA4052C-B925-42D8-AA01-1C24E296E16A}"/>
              </a:ext>
            </a:extLst>
          </p:cNvPr>
          <p:cNvSpPr/>
          <p:nvPr/>
        </p:nvSpPr>
        <p:spPr>
          <a:xfrm>
            <a:off x="5240442" y="421229"/>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04</a:t>
            </a:r>
            <a:endParaRPr sz="2800" b="1" dirty="0">
              <a:solidFill>
                <a:schemeClr val="bg1"/>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0" name="תוספת 9" title="Slice Timer"/>
              <p:cNvGraphicFramePr>
                <a:graphicFrameLocks noGrp="1"/>
              </p:cNvGraphicFramePr>
              <p:nvPr>
                <p:extLst>
                  <p:ext uri="{D42A27DB-BD31-4B8C-83A1-F6EECF244321}">
                    <p14:modId xmlns:p14="http://schemas.microsoft.com/office/powerpoint/2010/main" val="4153412043"/>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10" name="תוספת 9" title="Slice Timer"/>
              <p:cNvPicPr>
                <a:picLocks noGrp="1" noRot="1" noChangeAspect="1" noMove="1" noResize="1" noEditPoints="1" noAdjustHandles="1" noChangeArrowheads="1" noChangeShapeType="1"/>
              </p:cNvPicPr>
              <p:nvPr/>
            </p:nvPicPr>
            <p:blipFill>
              <a:blip r:embed="rId5"/>
              <a:stretch>
                <a:fillRect/>
              </a:stretch>
            </p:blipFill>
            <p:spPr>
              <a:xfrm>
                <a:off x="7599837" y="221883"/>
                <a:ext cx="1213325" cy="833847"/>
              </a:xfrm>
              <a:prstGeom prst="rect">
                <a:avLst/>
              </a:prstGeom>
            </p:spPr>
          </p:pic>
        </mc:Fallback>
      </mc:AlternateContent>
      <p:sp>
        <p:nvSpPr>
          <p:cNvPr id="11" name="TextBox 10"/>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2" name="מלבן 11"/>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7512784" y="4979458"/>
            <a:ext cx="3910202" cy="830997"/>
          </a:xfrm>
          <a:prstGeom prst="rect">
            <a:avLst/>
          </a:prstGeom>
        </p:spPr>
        <p:txBody>
          <a:bodyPr wrap="square">
            <a:spAutoFit/>
          </a:bodyPr>
          <a:lstStyle/>
          <a:p>
            <a:r>
              <a:rPr lang="he-IL" sz="2400" b="1" dirty="0" smtClean="0"/>
              <a:t>"נולדתי לשלום" </a:t>
            </a:r>
          </a:p>
          <a:p>
            <a:r>
              <a:rPr lang="he-IL" sz="2400" b="1" dirty="0" smtClean="0"/>
              <a:t>מילים ולחן: עוזי חיטמן</a:t>
            </a:r>
          </a:p>
        </p:txBody>
      </p:sp>
      <p:sp>
        <p:nvSpPr>
          <p:cNvPr id="14" name="מלבן 13"/>
          <p:cNvSpPr/>
          <p:nvPr/>
        </p:nvSpPr>
        <p:spPr>
          <a:xfrm>
            <a:off x="6571130" y="3992522"/>
            <a:ext cx="5346868"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 לחצו על הריבוע  הכחול </a:t>
            </a:r>
            <a:endParaRPr lang="he-IL" dirty="0"/>
          </a:p>
        </p:txBody>
      </p:sp>
      <p:sp>
        <p:nvSpPr>
          <p:cNvPr id="17" name="מלבן 16"/>
          <p:cNvSpPr/>
          <p:nvPr/>
        </p:nvSpPr>
        <p:spPr>
          <a:xfrm>
            <a:off x="6548719" y="4698824"/>
            <a:ext cx="539169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p:cNvSpPr txBox="1"/>
          <p:nvPr/>
        </p:nvSpPr>
        <p:spPr>
          <a:xfrm>
            <a:off x="6526307" y="2149982"/>
            <a:ext cx="5146212" cy="1446550"/>
          </a:xfrm>
          <a:prstGeom prst="rect">
            <a:avLst/>
          </a:prstGeom>
          <a:noFill/>
        </p:spPr>
        <p:txBody>
          <a:bodyPr wrap="square" rtlCol="1">
            <a:spAutoFit/>
          </a:bodyPr>
          <a:lstStyle/>
          <a:p>
            <a:pPr algn="ctr"/>
            <a:endParaRPr lang="he-IL" sz="2400" b="1" dirty="0" smtClean="0"/>
          </a:p>
          <a:p>
            <a:pPr algn="ctr"/>
            <a:r>
              <a:rPr lang="he-IL" sz="3200" b="1" dirty="0" smtClean="0">
                <a:solidFill>
                  <a:srgbClr val="FF0000"/>
                </a:solidFill>
              </a:rPr>
              <a:t>המילים לקוחות מתוך השיר שנקרא? מילים ולחן ?</a:t>
            </a:r>
            <a:endParaRPr lang="he-IL" sz="3200" b="1" dirty="0">
              <a:solidFill>
                <a:srgbClr val="FF0000"/>
              </a:solidFill>
            </a:endParaRPr>
          </a:p>
        </p:txBody>
      </p:sp>
    </p:spTree>
    <p:extLst>
      <p:ext uri="{BB962C8B-B14F-4D97-AF65-F5344CB8AC3E}">
        <p14:creationId xmlns:p14="http://schemas.microsoft.com/office/powerpoint/2010/main" val="6265773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17"/>
                                        </p:tgtEl>
                                      </p:cBhvr>
                                    </p:animEffect>
                                    <p:set>
                                      <p:cBhvr>
                                        <p:cTn id="7" dur="1" fill="hold">
                                          <p:stCondLst>
                                            <p:cond delay="4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6363149" y="142881"/>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2436" y="-6892"/>
            <a:ext cx="6203098" cy="686489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C00000"/>
                </a:solidFill>
              </a:rPr>
              <a:t>שירי ארץ ישראל </a:t>
            </a:r>
          </a:p>
        </p:txBody>
      </p:sp>
      <p:sp>
        <p:nvSpPr>
          <p:cNvPr id="27" name="TextBox 26"/>
          <p:cNvSpPr txBox="1"/>
          <p:nvPr/>
        </p:nvSpPr>
        <p:spPr>
          <a:xfrm>
            <a:off x="632242" y="1928078"/>
            <a:ext cx="5146212" cy="4616648"/>
          </a:xfrm>
          <a:prstGeom prst="rect">
            <a:avLst/>
          </a:prstGeom>
          <a:noFill/>
        </p:spPr>
        <p:txBody>
          <a:bodyPr wrap="square" rtlCol="1">
            <a:spAutoFit/>
          </a:bodyPr>
          <a:lstStyle/>
          <a:p>
            <a:pPr algn="ctr">
              <a:lnSpc>
                <a:spcPct val="150000"/>
              </a:lnSpc>
            </a:pPr>
            <a:r>
              <a:rPr lang="he-IL" sz="2000" b="1" dirty="0"/>
              <a:t>זה עוד יום שישי נושם את האוויר</a:t>
            </a:r>
            <a:br>
              <a:rPr lang="he-IL" sz="2000" b="1" dirty="0"/>
            </a:br>
            <a:r>
              <a:rPr lang="he-IL" sz="2000" b="1" dirty="0"/>
              <a:t>האור והצל משחקים שוב תופסת</a:t>
            </a:r>
            <a:br>
              <a:rPr lang="he-IL" sz="2000" b="1" dirty="0"/>
            </a:br>
            <a:r>
              <a:rPr lang="he-IL" sz="2000" b="1" dirty="0"/>
              <a:t>השולחן ערוך תמונות ילדות על הקיר</a:t>
            </a:r>
            <a:br>
              <a:rPr lang="he-IL" sz="2000" b="1" dirty="0"/>
            </a:br>
            <a:r>
              <a:rPr lang="he-IL" sz="2000" b="1" dirty="0"/>
              <a:t>שיירות לבנות חוזרות מבית כנסת</a:t>
            </a:r>
            <a:br>
              <a:rPr lang="he-IL" sz="2000" b="1" dirty="0"/>
            </a:br>
            <a:r>
              <a:rPr lang="he-IL" sz="2000" b="1" dirty="0"/>
              <a:t>והריח הזה ששורט לי את הלב</a:t>
            </a:r>
            <a:br>
              <a:rPr lang="he-IL" sz="2000" b="1" dirty="0"/>
            </a:br>
            <a:r>
              <a:rPr lang="he-IL" sz="2000" b="1" dirty="0"/>
              <a:t>מתגנב </a:t>
            </a:r>
            <a:r>
              <a:rPr lang="he-IL" sz="2000" b="1" dirty="0" err="1"/>
              <a:t>מתגנב</a:t>
            </a:r>
            <a:r>
              <a:rPr lang="he-IL" sz="2000" b="1" dirty="0"/>
              <a:t> ופותח דלתות</a:t>
            </a:r>
            <a:br>
              <a:rPr lang="he-IL" sz="2000" b="1" dirty="0"/>
            </a:br>
            <a:r>
              <a:rPr lang="he-IL" sz="2000" b="1" dirty="0"/>
              <a:t>אל אושר קטן אל אותו שיר ישן</a:t>
            </a:r>
            <a:br>
              <a:rPr lang="he-IL" sz="2000" b="1" dirty="0"/>
            </a:br>
            <a:r>
              <a:rPr lang="he-IL" sz="2000" b="1" dirty="0"/>
              <a:t>שעובר אצלנו במשך דורות</a:t>
            </a:r>
            <a:endParaRPr lang="he-IL" sz="2000" b="1" dirty="0" smtClean="0"/>
          </a:p>
          <a:p>
            <a:pPr algn="ctr"/>
            <a:endParaRPr lang="he-IL" sz="5400" b="1" dirty="0" smtClean="0"/>
          </a:p>
        </p:txBody>
      </p:sp>
      <p:sp>
        <p:nvSpPr>
          <p:cNvPr id="28" name="מלבן 27"/>
          <p:cNvSpPr/>
          <p:nvPr/>
        </p:nvSpPr>
        <p:spPr>
          <a:xfrm>
            <a:off x="6265360" y="1384660"/>
            <a:ext cx="5672232" cy="369332"/>
          </a:xfrm>
          <a:prstGeom prst="rect">
            <a:avLst/>
          </a:prstGeom>
        </p:spPr>
        <p:txBody>
          <a:bodyPr wrap="square">
            <a:spAutoFit/>
          </a:bodyPr>
          <a:lstStyle/>
          <a:p>
            <a:r>
              <a:rPr lang="he-IL" dirty="0"/>
              <a:t>"</a:t>
            </a:r>
            <a:r>
              <a:rPr lang="he-IL" dirty="0">
                <a:hlinkClick r:id="rId4" tooltip="מתנות קטנות"/>
              </a:rPr>
              <a:t>מתנות קטנות</a:t>
            </a:r>
            <a:r>
              <a:rPr lang="he-IL" dirty="0"/>
              <a:t>" – </a:t>
            </a:r>
            <a:r>
              <a:rPr lang="he-IL" dirty="0">
                <a:hlinkClick r:id="rId5" tooltip="רמי קליינשטיין"/>
              </a:rPr>
              <a:t>רמי קליינשטיין</a:t>
            </a:r>
            <a:r>
              <a:rPr lang="he-IL" dirty="0"/>
              <a:t> (</a:t>
            </a:r>
            <a:r>
              <a:rPr lang="he-IL" dirty="0">
                <a:hlinkClick r:id="rId6" tooltip="נועם חורב"/>
              </a:rPr>
              <a:t>נועם חורב</a:t>
            </a:r>
            <a:r>
              <a:rPr lang="he-IL" dirty="0"/>
              <a:t>/</a:t>
            </a:r>
            <a:r>
              <a:rPr lang="he-IL" dirty="0">
                <a:hlinkClick r:id="rId7" tooltip="רמי קלינשטיין"/>
              </a:rPr>
              <a:t>רמי קלינשטיין</a:t>
            </a:r>
            <a:r>
              <a:rPr lang="he-IL" dirty="0"/>
              <a:t>)</a:t>
            </a:r>
          </a:p>
        </p:txBody>
      </p:sp>
      <p:sp>
        <p:nvSpPr>
          <p:cNvPr id="30" name="Shape">
            <a:extLst>
              <a:ext uri="{FF2B5EF4-FFF2-40B4-BE49-F238E27FC236}">
                <a16:creationId xmlns:a16="http://schemas.microsoft.com/office/drawing/2014/main" id="{DAA4052C-B925-42D8-AA01-1C24E296E16A}"/>
              </a:ext>
            </a:extLst>
          </p:cNvPr>
          <p:cNvSpPr/>
          <p:nvPr/>
        </p:nvSpPr>
        <p:spPr>
          <a:xfrm>
            <a:off x="5162935" y="421229"/>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05</a:t>
            </a:r>
            <a:endParaRPr sz="2800" b="1" dirty="0">
              <a:solidFill>
                <a:schemeClr val="bg1"/>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1" name="תוספת 10" title="Slice Timer"/>
              <p:cNvGraphicFramePr>
                <a:graphicFrameLocks noGrp="1"/>
              </p:cNvGraphicFramePr>
              <p:nvPr>
                <p:extLst>
                  <p:ext uri="{D42A27DB-BD31-4B8C-83A1-F6EECF244321}">
                    <p14:modId xmlns:p14="http://schemas.microsoft.com/office/powerpoint/2010/main" val="4153412043"/>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8"/>
              </a:graphicData>
            </a:graphic>
          </p:graphicFrame>
        </mc:Choice>
        <mc:Fallback xmlns="">
          <p:pic>
            <p:nvPicPr>
              <p:cNvPr id="11" name="תוספת 10" title="Slice Timer"/>
              <p:cNvPicPr>
                <a:picLocks noGrp="1" noRot="1" noChangeAspect="1" noMove="1" noResize="1" noEditPoints="1" noAdjustHandles="1" noChangeArrowheads="1" noChangeShapeType="1"/>
              </p:cNvPicPr>
              <p:nvPr/>
            </p:nvPicPr>
            <p:blipFill>
              <a:blip r:embed="rId9"/>
              <a:stretch>
                <a:fillRect/>
              </a:stretch>
            </p:blipFill>
            <p:spPr>
              <a:xfrm>
                <a:off x="7599837" y="221883"/>
                <a:ext cx="1213325" cy="833847"/>
              </a:xfrm>
              <a:prstGeom prst="rect">
                <a:avLst/>
              </a:prstGeom>
            </p:spPr>
          </p:pic>
        </mc:Fallback>
      </mc:AlternateContent>
      <p:sp>
        <p:nvSpPr>
          <p:cNvPr id="12" name="TextBox 11"/>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3" name="מלבן 12"/>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8516470" y="4979457"/>
            <a:ext cx="2906515" cy="738664"/>
          </a:xfrm>
          <a:prstGeom prst="rect">
            <a:avLst/>
          </a:prstGeom>
        </p:spPr>
        <p:txBody>
          <a:bodyPr wrap="square">
            <a:spAutoFit/>
          </a:bodyPr>
          <a:lstStyle/>
          <a:p>
            <a:r>
              <a:rPr lang="he-IL" sz="2400" b="1" dirty="0" smtClean="0"/>
              <a:t>"מתנות קטנות " </a:t>
            </a:r>
          </a:p>
          <a:p>
            <a:r>
              <a:rPr lang="he-IL" b="1" u="sng" dirty="0"/>
              <a:t>רמי קלינשטיין</a:t>
            </a:r>
            <a:endParaRPr lang="he-IL" sz="2400" b="1" dirty="0" smtClean="0"/>
          </a:p>
        </p:txBody>
      </p:sp>
      <p:sp>
        <p:nvSpPr>
          <p:cNvPr id="16" name="מלבן 15"/>
          <p:cNvSpPr/>
          <p:nvPr/>
        </p:nvSpPr>
        <p:spPr>
          <a:xfrm>
            <a:off x="6571130" y="3992522"/>
            <a:ext cx="5346868"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 לחצו על הריבוע  הכחול </a:t>
            </a:r>
            <a:endParaRPr lang="he-IL" dirty="0"/>
          </a:p>
        </p:txBody>
      </p:sp>
      <p:sp>
        <p:nvSpPr>
          <p:cNvPr id="17" name="מלבן 16"/>
          <p:cNvSpPr/>
          <p:nvPr/>
        </p:nvSpPr>
        <p:spPr>
          <a:xfrm>
            <a:off x="6548719" y="4882254"/>
            <a:ext cx="539169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p:cNvSpPr txBox="1"/>
          <p:nvPr/>
        </p:nvSpPr>
        <p:spPr>
          <a:xfrm>
            <a:off x="6526307" y="2149982"/>
            <a:ext cx="5146212" cy="1446550"/>
          </a:xfrm>
          <a:prstGeom prst="rect">
            <a:avLst/>
          </a:prstGeom>
          <a:noFill/>
        </p:spPr>
        <p:txBody>
          <a:bodyPr wrap="square" rtlCol="1">
            <a:spAutoFit/>
          </a:bodyPr>
          <a:lstStyle/>
          <a:p>
            <a:pPr algn="ctr"/>
            <a:endParaRPr lang="he-IL" sz="2400" b="1" dirty="0" smtClean="0"/>
          </a:p>
          <a:p>
            <a:pPr algn="ctr"/>
            <a:r>
              <a:rPr lang="he-IL" sz="3200" b="1" dirty="0" smtClean="0">
                <a:solidFill>
                  <a:srgbClr val="FF0000"/>
                </a:solidFill>
              </a:rPr>
              <a:t>המילים לקוחות מתוך השיר שנקרא? מי מבצע את השיר?</a:t>
            </a:r>
            <a:endParaRPr lang="he-IL" sz="3200" b="1" dirty="0">
              <a:solidFill>
                <a:srgbClr val="FF0000"/>
              </a:solidFill>
            </a:endParaRPr>
          </a:p>
        </p:txBody>
      </p:sp>
    </p:spTree>
    <p:extLst>
      <p:ext uri="{BB962C8B-B14F-4D97-AF65-F5344CB8AC3E}">
        <p14:creationId xmlns:p14="http://schemas.microsoft.com/office/powerpoint/2010/main" val="3573305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17"/>
                                        </p:tgtEl>
                                      </p:cBhvr>
                                    </p:animEffect>
                                    <p:set>
                                      <p:cBhvr>
                                        <p:cTn id="7" dur="1" fill="hold">
                                          <p:stCondLst>
                                            <p:cond delay="4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12436" y="-6892"/>
            <a:ext cx="6203098" cy="686489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C00000"/>
                </a:solidFill>
              </a:rPr>
              <a:t>שירי ארץ ישראל </a:t>
            </a:r>
          </a:p>
        </p:txBody>
      </p:sp>
      <p:sp>
        <p:nvSpPr>
          <p:cNvPr id="27" name="TextBox 26"/>
          <p:cNvSpPr txBox="1"/>
          <p:nvPr/>
        </p:nvSpPr>
        <p:spPr>
          <a:xfrm>
            <a:off x="632242" y="1928078"/>
            <a:ext cx="5146212" cy="3785652"/>
          </a:xfrm>
          <a:prstGeom prst="rect">
            <a:avLst/>
          </a:prstGeom>
          <a:noFill/>
        </p:spPr>
        <p:txBody>
          <a:bodyPr wrap="square" rtlCol="1">
            <a:spAutoFit/>
          </a:bodyPr>
          <a:lstStyle/>
          <a:p>
            <a:pPr algn="ctr">
              <a:lnSpc>
                <a:spcPct val="150000"/>
              </a:lnSpc>
            </a:pPr>
            <a:r>
              <a:rPr lang="he-IL" sz="2000" b="1" dirty="0" smtClean="0"/>
              <a:t>על </a:t>
            </a:r>
            <a:r>
              <a:rPr lang="he-IL" sz="2000" b="1" dirty="0"/>
              <a:t>כל אלה, על כל אלה,</a:t>
            </a:r>
            <a:br>
              <a:rPr lang="he-IL" sz="2000" b="1" dirty="0"/>
            </a:br>
            <a:r>
              <a:rPr lang="he-IL" sz="2000" b="1" dirty="0"/>
              <a:t>שמור נא לי אלי הטוב.</a:t>
            </a:r>
            <a:br>
              <a:rPr lang="he-IL" sz="2000" b="1" dirty="0"/>
            </a:br>
            <a:r>
              <a:rPr lang="he-IL" sz="2000" b="1" dirty="0"/>
              <a:t>על הדבש ועל העוקץ,</a:t>
            </a:r>
            <a:br>
              <a:rPr lang="he-IL" sz="2000" b="1" dirty="0"/>
            </a:br>
            <a:r>
              <a:rPr lang="he-IL" sz="2000" b="1" dirty="0"/>
              <a:t>על המר והמתוק.</a:t>
            </a:r>
            <a:br>
              <a:rPr lang="he-IL" sz="2000" b="1" dirty="0"/>
            </a:br>
            <a:r>
              <a:rPr lang="he-IL" sz="2000" b="1" dirty="0"/>
              <a:t>אל נא תעקור נטוע,</a:t>
            </a:r>
            <a:br>
              <a:rPr lang="he-IL" sz="2000" b="1" dirty="0"/>
            </a:br>
            <a:r>
              <a:rPr lang="he-IL" sz="2000" b="1" dirty="0"/>
              <a:t>אל תשכח את התקווה</a:t>
            </a:r>
            <a:br>
              <a:rPr lang="he-IL" sz="2000" b="1" dirty="0"/>
            </a:br>
            <a:r>
              <a:rPr lang="he-IL" sz="2000" b="1" dirty="0"/>
              <a:t>השיבני </a:t>
            </a:r>
            <a:r>
              <a:rPr lang="he-IL" sz="2000" b="1" dirty="0" err="1"/>
              <a:t>ואשובה</a:t>
            </a:r>
            <a:r>
              <a:rPr lang="he-IL" sz="2000" b="1" dirty="0"/>
              <a:t/>
            </a:r>
            <a:br>
              <a:rPr lang="he-IL" sz="2000" b="1" dirty="0"/>
            </a:br>
            <a:r>
              <a:rPr lang="he-IL" sz="2000" b="1" dirty="0"/>
              <a:t>אל הארץ הטובה.</a:t>
            </a:r>
          </a:p>
        </p:txBody>
      </p:sp>
      <p:sp>
        <p:nvSpPr>
          <p:cNvPr id="30" name="Shape">
            <a:extLst>
              <a:ext uri="{FF2B5EF4-FFF2-40B4-BE49-F238E27FC236}">
                <a16:creationId xmlns:a16="http://schemas.microsoft.com/office/drawing/2014/main" id="{DAA4052C-B925-42D8-AA01-1C24E296E16A}"/>
              </a:ext>
            </a:extLst>
          </p:cNvPr>
          <p:cNvSpPr/>
          <p:nvPr/>
        </p:nvSpPr>
        <p:spPr>
          <a:xfrm>
            <a:off x="5212533" y="421229"/>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chemeClr val="accent1"/>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06</a:t>
            </a:r>
            <a:endParaRPr sz="2800" b="1" dirty="0">
              <a:solidFill>
                <a:schemeClr val="bg1"/>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9" name="תוספת 8" title="Slice Timer"/>
              <p:cNvGraphicFramePr>
                <a:graphicFrameLocks noGrp="1"/>
              </p:cNvGraphicFramePr>
              <p:nvPr>
                <p:extLst>
                  <p:ext uri="{D42A27DB-BD31-4B8C-83A1-F6EECF244321}">
                    <p14:modId xmlns:p14="http://schemas.microsoft.com/office/powerpoint/2010/main" val="2685733693"/>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9" name="תוספת 8" title="Slice Timer"/>
              <p:cNvPicPr>
                <a:picLocks noGrp="1" noRot="1" noChangeAspect="1" noMove="1" noResize="1" noEditPoints="1" noAdjustHandles="1" noChangeArrowheads="1" noChangeShapeType="1"/>
              </p:cNvPicPr>
              <p:nvPr/>
            </p:nvPicPr>
            <p:blipFill>
              <a:blip r:embed="rId5"/>
              <a:stretch>
                <a:fillRect/>
              </a:stretch>
            </p:blipFill>
            <p:spPr>
              <a:xfrm>
                <a:off x="7599837" y="221883"/>
                <a:ext cx="1213325" cy="833847"/>
              </a:xfrm>
              <a:prstGeom prst="rect">
                <a:avLst/>
              </a:prstGeom>
            </p:spPr>
          </p:pic>
        </mc:Fallback>
      </mc:AlternateContent>
      <p:sp>
        <p:nvSpPr>
          <p:cNvPr id="10" name="TextBox 9"/>
          <p:cNvSpPr txBox="1"/>
          <p:nvPr/>
        </p:nvSpPr>
        <p:spPr>
          <a:xfrm>
            <a:off x="8299089" y="242247"/>
            <a:ext cx="3857097" cy="461665"/>
          </a:xfrm>
          <a:prstGeom prst="rect">
            <a:avLst/>
          </a:prstGeom>
          <a:noFill/>
        </p:spPr>
        <p:txBody>
          <a:bodyPr wrap="square" rtlCol="1">
            <a:spAutoFit/>
          </a:bodyPr>
          <a:lstStyle/>
          <a:p>
            <a:r>
              <a:rPr lang="he-IL" sz="1200" dirty="0" smtClean="0"/>
              <a:t>לחצו  על הריבוע – השעון</a:t>
            </a:r>
          </a:p>
          <a:p>
            <a:r>
              <a:rPr lang="he-IL" sz="1200" dirty="0" smtClean="0"/>
              <a:t>למדידת  זמן 30 שניות למענה על התשובה  </a:t>
            </a:r>
            <a:endParaRPr lang="he-IL" sz="1200" dirty="0"/>
          </a:p>
        </p:txBody>
      </p:sp>
      <p:sp>
        <p:nvSpPr>
          <p:cNvPr id="11" name="מלבן 10"/>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7758954" y="4979457"/>
            <a:ext cx="3664032" cy="738664"/>
          </a:xfrm>
          <a:prstGeom prst="rect">
            <a:avLst/>
          </a:prstGeom>
        </p:spPr>
        <p:txBody>
          <a:bodyPr wrap="square">
            <a:spAutoFit/>
          </a:bodyPr>
          <a:lstStyle/>
          <a:p>
            <a:r>
              <a:rPr lang="he-IL" sz="2400" b="1" dirty="0" smtClean="0"/>
              <a:t>"על הדבש ועל העוקץ " </a:t>
            </a:r>
          </a:p>
          <a:p>
            <a:r>
              <a:rPr lang="he-IL" b="1" u="sng" dirty="0" smtClean="0"/>
              <a:t>נעמי שמר</a:t>
            </a:r>
            <a:endParaRPr lang="he-IL" sz="2400" b="1" dirty="0" smtClean="0"/>
          </a:p>
        </p:txBody>
      </p:sp>
      <p:sp>
        <p:nvSpPr>
          <p:cNvPr id="13" name="מלבן 12"/>
          <p:cNvSpPr/>
          <p:nvPr/>
        </p:nvSpPr>
        <p:spPr>
          <a:xfrm>
            <a:off x="6571130" y="3992522"/>
            <a:ext cx="5346868"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 לחצו על הריבוע  הכחול </a:t>
            </a:r>
            <a:endParaRPr lang="he-IL" dirty="0"/>
          </a:p>
        </p:txBody>
      </p:sp>
      <p:sp>
        <p:nvSpPr>
          <p:cNvPr id="14" name="מלבן 13"/>
          <p:cNvSpPr/>
          <p:nvPr/>
        </p:nvSpPr>
        <p:spPr>
          <a:xfrm>
            <a:off x="6526308" y="4783642"/>
            <a:ext cx="539169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p:cNvSpPr txBox="1"/>
          <p:nvPr/>
        </p:nvSpPr>
        <p:spPr>
          <a:xfrm>
            <a:off x="6526307" y="2149982"/>
            <a:ext cx="5146212" cy="1446550"/>
          </a:xfrm>
          <a:prstGeom prst="rect">
            <a:avLst/>
          </a:prstGeom>
          <a:noFill/>
        </p:spPr>
        <p:txBody>
          <a:bodyPr wrap="square" rtlCol="1">
            <a:spAutoFit/>
          </a:bodyPr>
          <a:lstStyle/>
          <a:p>
            <a:pPr algn="ctr"/>
            <a:endParaRPr lang="he-IL" sz="2400" b="1" dirty="0" smtClean="0"/>
          </a:p>
          <a:p>
            <a:pPr algn="ctr"/>
            <a:r>
              <a:rPr lang="he-IL" sz="3200" b="1" dirty="0" smtClean="0">
                <a:solidFill>
                  <a:srgbClr val="FF0000"/>
                </a:solidFill>
              </a:rPr>
              <a:t>המילים לקוחות מתוך השיר שנקרא? מילים ולחן ?</a:t>
            </a:r>
            <a:endParaRPr lang="he-IL" sz="3200" b="1" dirty="0">
              <a:solidFill>
                <a:srgbClr val="FF0000"/>
              </a:solidFill>
            </a:endParaRPr>
          </a:p>
        </p:txBody>
      </p:sp>
    </p:spTree>
    <p:extLst>
      <p:ext uri="{BB962C8B-B14F-4D97-AF65-F5344CB8AC3E}">
        <p14:creationId xmlns:p14="http://schemas.microsoft.com/office/powerpoint/2010/main" val="39422624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14"/>
                                        </p:tgtEl>
                                      </p:cBhvr>
                                    </p:animEffect>
                                    <p:set>
                                      <p:cBhvr>
                                        <p:cTn id="7" dur="1" fill="hold">
                                          <p:stCondLst>
                                            <p:cond delay="4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436" y="-6892"/>
            <a:ext cx="6203098" cy="686489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Shape">
            <a:hlinkClick r:id="rId3" action="ppaction://hlinksldjump"/>
            <a:extLst>
              <a:ext uri="{FF2B5EF4-FFF2-40B4-BE49-F238E27FC236}">
                <a16:creationId xmlns:a16="http://schemas.microsoft.com/office/drawing/2014/main" id="{FD6FFFC8-79D0-43D6-B282-50385CF1D651}"/>
              </a:ext>
            </a:extLst>
          </p:cNvPr>
          <p:cNvSpPr/>
          <p:nvPr/>
        </p:nvSpPr>
        <p:spPr>
          <a:xfrm>
            <a:off x="6265360" y="113910"/>
            <a:ext cx="1120407" cy="998012"/>
          </a:xfrm>
          <a:custGeom>
            <a:avLst/>
            <a:gdLst/>
            <a:ahLst/>
            <a:cxnLst>
              <a:cxn ang="0">
                <a:pos x="wd2" y="hd2"/>
              </a:cxn>
              <a:cxn ang="5400000">
                <a:pos x="wd2" y="hd2"/>
              </a:cxn>
              <a:cxn ang="10800000">
                <a:pos x="wd2" y="hd2"/>
              </a:cxn>
              <a:cxn ang="16200000">
                <a:pos x="wd2" y="hd2"/>
              </a:cxn>
            </a:cxnLst>
            <a:rect l="0" t="0" r="r" b="b"/>
            <a:pathLst>
              <a:path w="21420" h="21600" extrusionOk="0">
                <a:moveTo>
                  <a:pt x="15066" y="0"/>
                </a:moveTo>
                <a:lnTo>
                  <a:pt x="6354" y="0"/>
                </a:lnTo>
                <a:cubicBezTo>
                  <a:pt x="5635" y="0"/>
                  <a:pt x="4978" y="425"/>
                  <a:pt x="4618" y="1133"/>
                </a:cubicBezTo>
                <a:lnTo>
                  <a:pt x="270" y="9667"/>
                </a:lnTo>
                <a:cubicBezTo>
                  <a:pt x="-90" y="10375"/>
                  <a:pt x="-90" y="11243"/>
                  <a:pt x="270" y="11933"/>
                </a:cubicBezTo>
                <a:lnTo>
                  <a:pt x="4618" y="20467"/>
                </a:lnTo>
                <a:cubicBezTo>
                  <a:pt x="4978" y="21175"/>
                  <a:pt x="5635" y="21600"/>
                  <a:pt x="6354" y="21600"/>
                </a:cubicBezTo>
                <a:lnTo>
                  <a:pt x="15066" y="21600"/>
                </a:lnTo>
                <a:cubicBezTo>
                  <a:pt x="15785" y="21600"/>
                  <a:pt x="16442" y="21175"/>
                  <a:pt x="16802" y="20467"/>
                </a:cubicBezTo>
                <a:lnTo>
                  <a:pt x="21150" y="11933"/>
                </a:lnTo>
                <a:cubicBezTo>
                  <a:pt x="21510" y="11225"/>
                  <a:pt x="21510" y="10357"/>
                  <a:pt x="21150" y="9667"/>
                </a:cubicBezTo>
                <a:lnTo>
                  <a:pt x="16802" y="1133"/>
                </a:lnTo>
                <a:cubicBezTo>
                  <a:pt x="16442" y="425"/>
                  <a:pt x="15785" y="0"/>
                  <a:pt x="15066" y="0"/>
                </a:cubicBezTo>
                <a:close/>
              </a:path>
            </a:pathLst>
          </a:custGeom>
          <a:solidFill>
            <a:srgbClr val="0070C0">
              <a:alpha val="58000"/>
            </a:srgbClr>
          </a:solidFill>
          <a:ln w="12700">
            <a:miter lim="400000"/>
          </a:ln>
        </p:spPr>
        <p:txBody>
          <a:bodyPr lIns="28575" tIns="28575" rIns="28575" bIns="28575" anchor="ctr"/>
          <a:lstStyle/>
          <a:p>
            <a:pPr algn="ctr">
              <a:defRPr sz="3000">
                <a:solidFill>
                  <a:srgbClr val="FFFFFF"/>
                </a:solidFill>
              </a:defRPr>
            </a:pPr>
            <a:r>
              <a:rPr lang="he-IL" sz="2250" b="1" dirty="0" smtClean="0">
                <a:solidFill>
                  <a:schemeClr val="bg1"/>
                </a:solidFill>
              </a:rPr>
              <a:t>תפריט </a:t>
            </a:r>
          </a:p>
          <a:p>
            <a:pPr algn="ctr">
              <a:defRPr sz="3000">
                <a:solidFill>
                  <a:srgbClr val="FFFFFF"/>
                </a:solidFill>
              </a:defRPr>
            </a:pPr>
            <a:r>
              <a:rPr lang="he-IL" sz="2250" b="1" dirty="0" smtClean="0">
                <a:solidFill>
                  <a:schemeClr val="bg1"/>
                </a:solidFill>
              </a:rPr>
              <a:t>ראשי</a:t>
            </a:r>
            <a:endParaRPr sz="2250" b="1" dirty="0">
              <a:solidFill>
                <a:schemeClr val="bg1"/>
              </a:solidFill>
            </a:endParaRPr>
          </a:p>
        </p:txBody>
      </p:sp>
      <p:sp>
        <p:nvSpPr>
          <p:cNvPr id="3" name="אליפסה 2">
            <a:hlinkClick r:id="rId3" action="ppaction://hlinksldjump"/>
          </p:cNvPr>
          <p:cNvSpPr/>
          <p:nvPr/>
        </p:nvSpPr>
        <p:spPr>
          <a:xfrm>
            <a:off x="10927976" y="1107440"/>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hlinkClick r:id="rId3" action="ppaction://hlinksldjump"/>
          </p:cNvPr>
          <p:cNvSpPr/>
          <p:nvPr/>
        </p:nvSpPr>
        <p:spPr>
          <a:xfrm>
            <a:off x="6330552" y="85086"/>
            <a:ext cx="990021" cy="10533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54" y="339344"/>
            <a:ext cx="6200165" cy="76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C00000"/>
                </a:solidFill>
              </a:rPr>
              <a:t>שירי ארץ ישראל </a:t>
            </a:r>
          </a:p>
        </p:txBody>
      </p:sp>
      <p:sp>
        <p:nvSpPr>
          <p:cNvPr id="2" name="TextBox 1"/>
          <p:cNvSpPr txBox="1"/>
          <p:nvPr/>
        </p:nvSpPr>
        <p:spPr>
          <a:xfrm>
            <a:off x="632242" y="1928078"/>
            <a:ext cx="5146212" cy="2677656"/>
          </a:xfrm>
          <a:prstGeom prst="rect">
            <a:avLst/>
          </a:prstGeom>
          <a:noFill/>
        </p:spPr>
        <p:txBody>
          <a:bodyPr wrap="square" rtlCol="1">
            <a:spAutoFit/>
          </a:bodyPr>
          <a:lstStyle/>
          <a:p>
            <a:pPr algn="ctr">
              <a:lnSpc>
                <a:spcPct val="150000"/>
              </a:lnSpc>
            </a:pPr>
            <a:r>
              <a:rPr lang="he-IL" sz="2800" b="1" dirty="0" err="1"/>
              <a:t>התשמע</a:t>
            </a:r>
            <a:r>
              <a:rPr lang="he-IL" sz="2800" b="1" dirty="0"/>
              <a:t> קולי רחוקי שלי</a:t>
            </a:r>
            <a:br>
              <a:rPr lang="he-IL" sz="2800" b="1" dirty="0"/>
            </a:br>
            <a:r>
              <a:rPr lang="he-IL" sz="2800" b="1" dirty="0" err="1"/>
              <a:t>התשמע</a:t>
            </a:r>
            <a:r>
              <a:rPr lang="he-IL" sz="2800" b="1" dirty="0"/>
              <a:t> קולי באשר הנך</a:t>
            </a:r>
            <a:br>
              <a:rPr lang="he-IL" sz="2800" b="1" dirty="0"/>
            </a:br>
            <a:r>
              <a:rPr lang="he-IL" sz="2800" b="1" dirty="0"/>
              <a:t>קול קורא בעוז, קול בוכה בדמי</a:t>
            </a:r>
            <a:br>
              <a:rPr lang="he-IL" sz="2800" b="1" dirty="0"/>
            </a:br>
            <a:r>
              <a:rPr lang="he-IL" sz="2800" b="1" dirty="0"/>
              <a:t>ומעל לזמן מצווה ברכה.</a:t>
            </a:r>
            <a:endParaRPr lang="he-IL" sz="2800" b="1" dirty="0" smtClean="0"/>
          </a:p>
        </p:txBody>
      </p:sp>
      <p:sp>
        <p:nvSpPr>
          <p:cNvPr id="25" name="Shape">
            <a:extLst>
              <a:ext uri="{FF2B5EF4-FFF2-40B4-BE49-F238E27FC236}">
                <a16:creationId xmlns:a16="http://schemas.microsoft.com/office/drawing/2014/main" id="{DAA4052C-B925-42D8-AA01-1C24E296E16A}"/>
              </a:ext>
            </a:extLst>
          </p:cNvPr>
          <p:cNvSpPr/>
          <p:nvPr/>
        </p:nvSpPr>
        <p:spPr>
          <a:xfrm>
            <a:off x="5049110" y="427032"/>
            <a:ext cx="707007" cy="604326"/>
          </a:xfrm>
          <a:custGeom>
            <a:avLst/>
            <a:gdLst/>
            <a:ahLst/>
            <a:cxnLst>
              <a:cxn ang="0">
                <a:pos x="wd2" y="hd2"/>
              </a:cxn>
              <a:cxn ang="5400000">
                <a:pos x="wd2" y="hd2"/>
              </a:cxn>
              <a:cxn ang="10800000">
                <a:pos x="wd2" y="hd2"/>
              </a:cxn>
              <a:cxn ang="16200000">
                <a:pos x="wd2" y="hd2"/>
              </a:cxn>
            </a:cxnLst>
            <a:rect l="0" t="0" r="r" b="b"/>
            <a:pathLst>
              <a:path w="21200" h="21600" extrusionOk="0">
                <a:moveTo>
                  <a:pt x="20611" y="8325"/>
                </a:moveTo>
                <a:lnTo>
                  <a:pt x="17559" y="2475"/>
                </a:lnTo>
                <a:cubicBezTo>
                  <a:pt x="16745" y="932"/>
                  <a:pt x="15262" y="0"/>
                  <a:pt x="13663" y="0"/>
                </a:cubicBezTo>
                <a:lnTo>
                  <a:pt x="7558" y="0"/>
                </a:lnTo>
                <a:cubicBezTo>
                  <a:pt x="5959" y="0"/>
                  <a:pt x="4476" y="964"/>
                  <a:pt x="3663" y="2475"/>
                </a:cubicBezTo>
                <a:lnTo>
                  <a:pt x="610" y="8325"/>
                </a:lnTo>
                <a:cubicBezTo>
                  <a:pt x="-204" y="9868"/>
                  <a:pt x="-204" y="11764"/>
                  <a:pt x="610" y="13275"/>
                </a:cubicBezTo>
                <a:lnTo>
                  <a:pt x="3663" y="19125"/>
                </a:lnTo>
                <a:cubicBezTo>
                  <a:pt x="4477" y="20668"/>
                  <a:pt x="5959" y="21600"/>
                  <a:pt x="7558" y="21600"/>
                </a:cubicBezTo>
                <a:lnTo>
                  <a:pt x="13663" y="21600"/>
                </a:lnTo>
                <a:cubicBezTo>
                  <a:pt x="15262" y="21600"/>
                  <a:pt x="16745" y="20636"/>
                  <a:pt x="17559" y="19125"/>
                </a:cubicBezTo>
                <a:lnTo>
                  <a:pt x="20611" y="13275"/>
                </a:lnTo>
                <a:cubicBezTo>
                  <a:pt x="21396" y="11764"/>
                  <a:pt x="21396" y="9868"/>
                  <a:pt x="20611" y="8325"/>
                </a:cubicBezTo>
                <a:close/>
              </a:path>
            </a:pathLst>
          </a:custGeom>
          <a:solidFill>
            <a:srgbClr val="FFCC00"/>
          </a:solidFill>
          <a:ln w="12700">
            <a:miter lim="400000"/>
          </a:ln>
        </p:spPr>
        <p:txBody>
          <a:bodyPr lIns="28575" tIns="28575" rIns="28575" bIns="28575" anchor="ctr"/>
          <a:lstStyle/>
          <a:p>
            <a:pPr algn="ctr">
              <a:defRPr sz="3000">
                <a:solidFill>
                  <a:srgbClr val="FFFFFF"/>
                </a:solidFill>
              </a:defRPr>
            </a:pPr>
            <a:r>
              <a:rPr lang="he-IL" sz="2800" b="1" dirty="0" smtClean="0">
                <a:solidFill>
                  <a:schemeClr val="bg1"/>
                </a:solidFill>
              </a:rPr>
              <a:t>07</a:t>
            </a:r>
            <a:endParaRPr sz="2800" b="1" dirty="0">
              <a:solidFill>
                <a:schemeClr val="bg1"/>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1" name="תוספת 10" title="Slice Timer"/>
              <p:cNvGraphicFramePr>
                <a:graphicFrameLocks noGrp="1"/>
              </p:cNvGraphicFramePr>
              <p:nvPr>
                <p:extLst>
                  <p:ext uri="{D42A27DB-BD31-4B8C-83A1-F6EECF244321}">
                    <p14:modId xmlns:p14="http://schemas.microsoft.com/office/powerpoint/2010/main" val="4153412043"/>
                  </p:ext>
                </p:extLst>
              </p:nvPr>
            </p:nvGraphicFramePr>
            <p:xfrm>
              <a:off x="7599837" y="221883"/>
              <a:ext cx="1213325" cy="83384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11" name="תוספת 10" title="Slice Timer"/>
              <p:cNvPicPr>
                <a:picLocks noGrp="1" noRot="1" noChangeAspect="1" noMove="1" noResize="1" noEditPoints="1" noAdjustHandles="1" noChangeArrowheads="1" noChangeShapeType="1"/>
              </p:cNvPicPr>
              <p:nvPr/>
            </p:nvPicPr>
            <p:blipFill>
              <a:blip r:embed="rId5"/>
              <a:stretch>
                <a:fillRect/>
              </a:stretch>
            </p:blipFill>
            <p:spPr>
              <a:xfrm>
                <a:off x="7599837" y="221883"/>
                <a:ext cx="1213325" cy="833847"/>
              </a:xfrm>
              <a:prstGeom prst="rect">
                <a:avLst/>
              </a:prstGeom>
            </p:spPr>
          </p:pic>
        </mc:Fallback>
      </mc:AlternateContent>
      <p:sp>
        <p:nvSpPr>
          <p:cNvPr id="13" name="TextBox 12"/>
          <p:cNvSpPr txBox="1"/>
          <p:nvPr/>
        </p:nvSpPr>
        <p:spPr>
          <a:xfrm>
            <a:off x="8299089" y="242247"/>
            <a:ext cx="3857097" cy="461665"/>
          </a:xfrm>
          <a:prstGeom prst="rect">
            <a:avLst/>
          </a:prstGeom>
          <a:noFill/>
        </p:spPr>
        <p:txBody>
          <a:bodyPr wrap="square" rtlCol="1">
            <a:spAutoFit/>
          </a:bodyPr>
          <a:lstStyle/>
          <a:p>
            <a:r>
              <a:rPr lang="he-IL" sz="1200" dirty="0" smtClean="0"/>
              <a:t>לחצו  על מרכז הריבוע להפעלת שעון עצר </a:t>
            </a:r>
          </a:p>
          <a:p>
            <a:r>
              <a:rPr lang="he-IL" sz="1200" dirty="0" smtClean="0"/>
              <a:t>למדידת  זמן של  30 שניות למענה על התשובה  </a:t>
            </a:r>
            <a:endParaRPr lang="he-IL" sz="1200" dirty="0"/>
          </a:p>
        </p:txBody>
      </p:sp>
      <p:sp>
        <p:nvSpPr>
          <p:cNvPr id="14" name="מלבן 13"/>
          <p:cNvSpPr/>
          <p:nvPr/>
        </p:nvSpPr>
        <p:spPr>
          <a:xfrm>
            <a:off x="7512784" y="147039"/>
            <a:ext cx="1396872" cy="96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6871448" y="4979457"/>
            <a:ext cx="4551538" cy="1692771"/>
          </a:xfrm>
          <a:prstGeom prst="rect">
            <a:avLst/>
          </a:prstGeom>
        </p:spPr>
        <p:txBody>
          <a:bodyPr wrap="square">
            <a:spAutoFit/>
          </a:bodyPr>
          <a:lstStyle/>
          <a:p>
            <a:r>
              <a:rPr lang="he-IL" sz="2400" b="1" dirty="0" smtClean="0"/>
              <a:t>"זמר נוגה" </a:t>
            </a:r>
          </a:p>
          <a:p>
            <a:r>
              <a:rPr lang="he-IL" sz="1600" dirty="0"/>
              <a:t>רונה רמון בחרה לשלוח אותו לבעלה, אל"מ אילן רמון כששימש כאסטרונאוט במעבורת החלל קולומביה, שכזכור, התרסקה בדרך חזרה לכדור הארץ. המלים "</a:t>
            </a:r>
            <a:r>
              <a:rPr lang="he-IL" sz="1600" dirty="0" err="1"/>
              <a:t>התשמע</a:t>
            </a:r>
            <a:r>
              <a:rPr lang="he-IL" sz="1600" dirty="0"/>
              <a:t> קולי אהובי שלי, </a:t>
            </a:r>
            <a:r>
              <a:rPr lang="he-IL" sz="1600" dirty="0" err="1"/>
              <a:t>התשמע</a:t>
            </a:r>
            <a:r>
              <a:rPr lang="he-IL" sz="1600" dirty="0"/>
              <a:t> קולי באשר הנך..." ריגשו כל לב בארץ.</a:t>
            </a:r>
            <a:endParaRPr lang="he-IL" sz="1600" dirty="0" smtClean="0"/>
          </a:p>
        </p:txBody>
      </p:sp>
      <p:sp>
        <p:nvSpPr>
          <p:cNvPr id="17" name="מלבן 16"/>
          <p:cNvSpPr/>
          <p:nvPr/>
        </p:nvSpPr>
        <p:spPr>
          <a:xfrm>
            <a:off x="6571130" y="3992522"/>
            <a:ext cx="5346868" cy="5332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תשובה - לחצו על הריבוע  הכחול </a:t>
            </a:r>
            <a:endParaRPr lang="he-IL" dirty="0"/>
          </a:p>
        </p:txBody>
      </p:sp>
      <p:sp>
        <p:nvSpPr>
          <p:cNvPr id="20" name="מלבן 19"/>
          <p:cNvSpPr/>
          <p:nvPr/>
        </p:nvSpPr>
        <p:spPr>
          <a:xfrm>
            <a:off x="6526307" y="4859751"/>
            <a:ext cx="539169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Box 20"/>
          <p:cNvSpPr txBox="1"/>
          <p:nvPr/>
        </p:nvSpPr>
        <p:spPr>
          <a:xfrm>
            <a:off x="6571130" y="1566145"/>
            <a:ext cx="5146212" cy="1938992"/>
          </a:xfrm>
          <a:prstGeom prst="rect">
            <a:avLst/>
          </a:prstGeom>
          <a:noFill/>
        </p:spPr>
        <p:txBody>
          <a:bodyPr wrap="square" rtlCol="1">
            <a:spAutoFit/>
          </a:bodyPr>
          <a:lstStyle/>
          <a:p>
            <a:pPr algn="ctr"/>
            <a:endParaRPr lang="he-IL" sz="2400" b="1" dirty="0" smtClean="0"/>
          </a:p>
          <a:p>
            <a:pPr algn="ctr"/>
            <a:r>
              <a:rPr lang="he-IL" sz="3200" b="1" dirty="0" smtClean="0">
                <a:solidFill>
                  <a:srgbClr val="FF0000"/>
                </a:solidFill>
              </a:rPr>
              <a:t>המילים לקוחות מתוך השיר שנקרא? ושיר זה נקשר עם דמות הקשורה לחלל?</a:t>
            </a:r>
            <a:endParaRPr lang="he-IL" sz="3200" b="1" dirty="0">
              <a:solidFill>
                <a:srgbClr val="FF0000"/>
              </a:solidFill>
            </a:endParaRPr>
          </a:p>
        </p:txBody>
      </p:sp>
    </p:spTree>
    <p:extLst>
      <p:ext uri="{BB962C8B-B14F-4D97-AF65-F5344CB8AC3E}">
        <p14:creationId xmlns:p14="http://schemas.microsoft.com/office/powerpoint/2010/main" val="1926888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4250"/>
                                        <p:tgtEl>
                                          <p:spTgt spid="20"/>
                                        </p:tgtEl>
                                      </p:cBhvr>
                                    </p:animEffect>
                                    <p:set>
                                      <p:cBhvr>
                                        <p:cTn id="7" dur="1" fill="hold">
                                          <p:stCondLst>
                                            <p:cond delay="42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7.png"/></Relationships>
</file>

<file path=ppt/webextensions/_rels/webextension10.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11.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12.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13.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14.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15.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16.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17.xml.rels><?xml version="1.0" encoding="UTF-8" standalone="yes"?>
<Relationships xmlns="http://schemas.openxmlformats.org/package/2006/relationships"><Relationship Id="rId1" Type="http://schemas.openxmlformats.org/officeDocument/2006/relationships/image" Target="../media/image25.png"/></Relationships>
</file>

<file path=ppt/webextensions/_rels/webextension18.xml.rels><?xml version="1.0" encoding="UTF-8" standalone="yes"?>
<Relationships xmlns="http://schemas.openxmlformats.org/package/2006/relationships"><Relationship Id="rId1" Type="http://schemas.openxmlformats.org/officeDocument/2006/relationships/image" Target="../media/image25.png"/></Relationships>
</file>

<file path=ppt/webextensions/_rels/webextension19.xml.rels><?xml version="1.0" encoding="UTF-8" standalone="yes"?>
<Relationships xmlns="http://schemas.openxmlformats.org/package/2006/relationships"><Relationship Id="rId1" Type="http://schemas.openxmlformats.org/officeDocument/2006/relationships/image" Target="../media/image28.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7.png"/></Relationships>
</file>

<file path=ppt/webextensions/_rels/webextension20.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21.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22.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23.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24.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25.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26.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27.xml.rels><?xml version="1.0" encoding="UTF-8" standalone="yes"?>
<Relationships xmlns="http://schemas.openxmlformats.org/package/2006/relationships"><Relationship Id="rId1" Type="http://schemas.openxmlformats.org/officeDocument/2006/relationships/image" Target="../media/image39.png"/></Relationships>
</file>

<file path=ppt/webextensions/_rels/webextension28.xml.rels><?xml version="1.0" encoding="UTF-8" standalone="yes"?>
<Relationships xmlns="http://schemas.openxmlformats.org/package/2006/relationships"><Relationship Id="rId1" Type="http://schemas.openxmlformats.org/officeDocument/2006/relationships/image" Target="../media/image41.png"/></Relationships>
</file>

<file path=ppt/webextensions/_rels/webextension29.xml.rels><?xml version="1.0" encoding="UTF-8" standalone="yes"?>
<Relationships xmlns="http://schemas.openxmlformats.org/package/2006/relationships"><Relationship Id="rId1" Type="http://schemas.openxmlformats.org/officeDocument/2006/relationships/image" Target="../media/image41.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30.xml.rels><?xml version="1.0" encoding="UTF-8" standalone="yes"?>
<Relationships xmlns="http://schemas.openxmlformats.org/package/2006/relationships"><Relationship Id="rId1" Type="http://schemas.openxmlformats.org/officeDocument/2006/relationships/image" Target="../media/image25.png"/></Relationships>
</file>

<file path=ppt/webextensions/_rels/webextension31.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32.xml.rels><?xml version="1.0" encoding="UTF-8" standalone="yes"?>
<Relationships xmlns="http://schemas.openxmlformats.org/package/2006/relationships"><Relationship Id="rId1" Type="http://schemas.openxmlformats.org/officeDocument/2006/relationships/image" Target="../media/image41.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8.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9.xml.rels><?xml version="1.0" encoding="UTF-8" standalone="yes"?>
<Relationships xmlns="http://schemas.openxmlformats.org/package/2006/relationships"><Relationship Id="rId1" Type="http://schemas.openxmlformats.org/officeDocument/2006/relationships/image" Target="../media/image9.png"/></Relationships>
</file>

<file path=ppt/webextensions/webextension1.xml><?xml version="1.0" encoding="utf-8"?>
<we:webextension xmlns:we="http://schemas.microsoft.com/office/webextensions/webextension/2010/11" id="{42298EC9-658A-40C9-BED8-4D3E9CEF0E29}">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0.xml><?xml version="1.0" encoding="utf-8"?>
<we:webextension xmlns:we="http://schemas.microsoft.com/office/webextensions/webextension/2010/11" id="{489D7148-AFDF-4B13-9400-E1E992C844F8}">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1.xml><?xml version="1.0" encoding="utf-8"?>
<we:webextension xmlns:we="http://schemas.microsoft.com/office/webextensions/webextension/2010/11" id="{5DD27212-C71F-4FE0-813E-3709069BBB6C}">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2.xml><?xml version="1.0" encoding="utf-8"?>
<we:webextension xmlns:we="http://schemas.microsoft.com/office/webextensions/webextension/2010/11" id="{0B8DBA31-B7E7-49C0-8C77-6D89589639BF}">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3.xml><?xml version="1.0" encoding="utf-8"?>
<we:webextension xmlns:we="http://schemas.microsoft.com/office/webextensions/webextension/2010/11" id="{E151DF12-56AC-4E08-8B6B-67BFAF3B91F6}">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4.xml><?xml version="1.0" encoding="utf-8"?>
<we:webextension xmlns:we="http://schemas.microsoft.com/office/webextensions/webextension/2010/11" id="{0EA6C93D-DCBD-4175-8471-10CF5B553C00}">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5.xml><?xml version="1.0" encoding="utf-8"?>
<we:webextension xmlns:we="http://schemas.microsoft.com/office/webextensions/webextension/2010/11" id="{9E93763D-C0EC-4E91-9E4C-A3CE276B9231}">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6.xml><?xml version="1.0" encoding="utf-8"?>
<we:webextension xmlns:we="http://schemas.microsoft.com/office/webextensions/webextension/2010/11" id="{27D6D389-B32D-4F69-9919-BA89FC4D9BBF}">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7.xml><?xml version="1.0" encoding="utf-8"?>
<we:webextension xmlns:we="http://schemas.microsoft.com/office/webextensions/webextension/2010/11" id="{02D7BABC-7D6D-4FEF-9042-D1E79D4B30DE}">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8.xml><?xml version="1.0" encoding="utf-8"?>
<we:webextension xmlns:we="http://schemas.microsoft.com/office/webextensions/webextension/2010/11" id="{9788AA9C-E199-4BEC-A259-1124D7157687}">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19.xml><?xml version="1.0" encoding="utf-8"?>
<we:webextension xmlns:we="http://schemas.microsoft.com/office/webextensions/webextension/2010/11" id="{C4ED9A13-6AE5-4792-96E7-9FFAE006B8BB}">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742AAEF4-A5A8-45DD-9AE6-5E3F522C7A89}">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0.xml><?xml version="1.0" encoding="utf-8"?>
<we:webextension xmlns:we="http://schemas.microsoft.com/office/webextensions/webextension/2010/11" id="{2A543EF7-5D9E-4F20-B7B5-59DF6C4546C4}">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1.xml><?xml version="1.0" encoding="utf-8"?>
<we:webextension xmlns:we="http://schemas.microsoft.com/office/webextensions/webextension/2010/11" id="{1B6B2E96-3B4A-409D-B251-A0CD058D8393}">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2.xml><?xml version="1.0" encoding="utf-8"?>
<we:webextension xmlns:we="http://schemas.microsoft.com/office/webextensions/webextension/2010/11" id="{B80C84E4-35E3-4989-8431-FEE34B8C092F}">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3.xml><?xml version="1.0" encoding="utf-8"?>
<we:webextension xmlns:we="http://schemas.microsoft.com/office/webextensions/webextension/2010/11" id="{34878E05-F595-4125-A2B6-A8EED470161F}">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4.xml><?xml version="1.0" encoding="utf-8"?>
<we:webextension xmlns:we="http://schemas.microsoft.com/office/webextensions/webextension/2010/11" id="{76C59837-BCBC-46FA-8FDA-8CF469603842}">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5.xml><?xml version="1.0" encoding="utf-8"?>
<we:webextension xmlns:we="http://schemas.microsoft.com/office/webextensions/webextension/2010/11" id="{6AA2163C-CD9C-40AD-A78B-87C3151B7397}">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6.xml><?xml version="1.0" encoding="utf-8"?>
<we:webextension xmlns:we="http://schemas.microsoft.com/office/webextensions/webextension/2010/11" id="{F3AA7A70-7168-4D06-9616-F60597358530}">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7.xml><?xml version="1.0" encoding="utf-8"?>
<we:webextension xmlns:we="http://schemas.microsoft.com/office/webextensions/webextension/2010/11" id="{D308DD64-7982-4D14-847B-15AA893DE12B}">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8.xml><?xml version="1.0" encoding="utf-8"?>
<we:webextension xmlns:we="http://schemas.microsoft.com/office/webextensions/webextension/2010/11" id="{C7128EB8-14C4-46F7-88AB-E55ED8F61A97}">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29.xml><?xml version="1.0" encoding="utf-8"?>
<we:webextension xmlns:we="http://schemas.microsoft.com/office/webextensions/webextension/2010/11" id="{352B2CDE-167A-4E49-85E2-BE370BB61F36}">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5B4F9DE7-EF72-4B9E-8A97-A482BB8ED355}">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30.xml><?xml version="1.0" encoding="utf-8"?>
<we:webextension xmlns:we="http://schemas.microsoft.com/office/webextensions/webextension/2010/11" id="{8B0D19E4-D06F-4A2C-A52E-EC29DD93FFBE}">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31.xml><?xml version="1.0" encoding="utf-8"?>
<we:webextension xmlns:we="http://schemas.microsoft.com/office/webextensions/webextension/2010/11" id="{DB0134B7-B818-4D09-899F-C418C9F310D4}">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32.xml><?xml version="1.0" encoding="utf-8"?>
<we:webextension xmlns:we="http://schemas.microsoft.com/office/webextensions/webextension/2010/11" id="{917D811B-B60A-492D-93B1-6DAEF9556C07}">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53F9E086-4F38-413F-9E41-366235F2ACD6}">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4FE59C99-ACCC-476E-AF98-58AF35066164}">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9DDFF345-EAA2-4D44-9358-FFFEE780678C}">
  <we:reference id="wa104218071" version="1.0.0.0" store="en-001" storeType="OMEX"/>
  <we:alternateReferences>
    <we:reference id="wa104218071" version="1.0.0.0" store="wa104218071" storeType="OMEX"/>
  </we:alternateReferences>
  <we:properties>
    <we:property name="autostart" value="true"/>
    <we:property name="countdown" value="30"/>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EACB8578-8B0E-45C0-B054-F52E7EB2D416}">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8.xml><?xml version="1.0" encoding="utf-8"?>
<we:webextension xmlns:we="http://schemas.microsoft.com/office/webextensions/webextension/2010/11" id="{EF0C146C-D5E8-46FA-86C4-6DAEF64E1A98}">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ppt/webextensions/webextension9.xml><?xml version="1.0" encoding="utf-8"?>
<we:webextension xmlns:we="http://schemas.microsoft.com/office/webextensions/webextension/2010/11" id="{61D18380-B2CB-484E-83B9-AD507A1F30BB}">
  <we:reference id="wa104218071" version="1.0.0.0" store="en-001" storeType="OMEX"/>
  <we:alternateReferences>
    <we:reference id="wa104218071" version="1.0.0.0" store="wa104218071" storeType="OMEX"/>
  </we:alternateReferences>
  <we:properties>
    <we:property name="countdown" value="30"/>
    <we:property name="autostart" value="true"/>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6622</TotalTime>
  <Words>2804</Words>
  <Application>Microsoft Office PowerPoint</Application>
  <PresentationFormat>מסך רחב</PresentationFormat>
  <Paragraphs>494</Paragraphs>
  <Slides>35</Slides>
  <Notes>33</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35</vt:i4>
      </vt:variant>
    </vt:vector>
  </HeadingPairs>
  <TitlesOfParts>
    <vt:vector size="42" baseType="lpstr">
      <vt:lpstr>Arial</vt:lpstr>
      <vt:lpstr>Calibri</vt:lpstr>
      <vt:lpstr>Calibri Light</vt:lpstr>
      <vt:lpstr>ReformaNarrowRegular</vt:lpstr>
      <vt:lpstr>Times New Roman</vt:lpstr>
      <vt:lpstr>Verdana</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Meir Avitan</dc:creator>
  <cp:lastModifiedBy>Meir Avitan</cp:lastModifiedBy>
  <cp:revision>217</cp:revision>
  <dcterms:created xsi:type="dcterms:W3CDTF">2020-09-01T14:25:52Z</dcterms:created>
  <dcterms:modified xsi:type="dcterms:W3CDTF">2021-04-11T09:41:52Z</dcterms:modified>
  <cp:contentStatus/>
</cp:coreProperties>
</file>