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03" r:id="rId2"/>
    <p:sldMasterId id="2147483692" r:id="rId3"/>
  </p:sldMasterIdLst>
  <p:notesMasterIdLst>
    <p:notesMasterId r:id="rId11"/>
  </p:notesMasterIdLst>
  <p:sldIdLst>
    <p:sldId id="256" r:id="rId4"/>
    <p:sldId id="277" r:id="rId5"/>
    <p:sldId id="352" r:id="rId6"/>
    <p:sldId id="353" r:id="rId7"/>
    <p:sldId id="288" r:id="rId8"/>
    <p:sldId id="351" r:id="rId9"/>
    <p:sldId id="275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23B"/>
    <a:srgbClr val="00B09B"/>
    <a:srgbClr val="F0EEEF"/>
    <a:srgbClr val="0D95BC"/>
    <a:srgbClr val="DF361F"/>
    <a:srgbClr val="6C2B43"/>
    <a:srgbClr val="7B0051"/>
    <a:srgbClr val="063951"/>
    <a:srgbClr val="EB1E42"/>
    <a:srgbClr val="B2C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96433" autoAdjust="0"/>
  </p:normalViewPr>
  <p:slideViewPr>
    <p:cSldViewPr snapToGrid="0" showGuides="1">
      <p:cViewPr varScale="1">
        <p:scale>
          <a:sx n="78" d="100"/>
          <a:sy n="78" d="100"/>
        </p:scale>
        <p:origin x="143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490;&#1497;&#1489;&#1493;&#1497;%20&#1502;&#1495;&#1513;&#1489;%20&#1502;&#1488;&#1497;&#1512;\&#1502;&#1488;&#1497;&#1512;%20&#1499;&#1500;&#1500;&#1497;\16&#1491;&#1512;&#1499;&#1488;%20&#1514;&#1499;&#1504;&#1497;&#1493;&#1514;%20&#1506;&#1489;&#1493;&#1491;&#1492;\&#1514;&#1513;&#1508;&#1491;\0&#1488;&#1511;&#1500;&#1497;&#1501;%20&#1495;&#1497;&#1504;&#1493;&#1499;&#1497;%20&#1514;&#1513;&#1508;&#1491;\&#1514;&#1497;&#1499;&#1493;&#1503;%20&#1492;&#1510;&#1489;&#1497;\&#1514;&#1497;&#1499;&#1493;&#1503;%20&#1492;&#1510;&#1489;&#1497;%20&#1502;&#1497;&#1508;&#1493;&#1497;%20&#1513;&#1488;&#1500;&#1493;&#1503;%20&#1512;&#1488;&#1502;&#1492;+&#1508;&#1504;&#1497;&#1502;&#1497;%20+%20&#1514;&#1513;&#1508;&#1491;%20&#1490;&#1512;&#1508;&#1497;&#1501;%20&#1492;&#1513;&#1493;&#1493;&#1488;&#1493;&#151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490;&#1497;&#1489;&#1493;&#1497;%20&#1502;&#1495;&#1513;&#1489;%20&#1502;&#1488;&#1497;&#1512;\&#1502;&#1488;&#1497;&#1512;%20&#1499;&#1500;&#1500;&#1497;\16&#1491;&#1512;&#1499;&#1488;%20&#1514;&#1499;&#1504;&#1497;&#1493;&#1514;%20&#1506;&#1489;&#1493;&#1491;&#1492;\&#1514;&#1513;&#1508;&#1491;\0&#1488;&#1511;&#1500;&#1497;&#1501;%20&#1495;&#1497;&#1504;&#1493;&#1499;&#1497;%20&#1514;&#1513;&#1508;&#1491;\&#1514;&#1497;&#1499;&#1493;&#1503;%20&#1492;&#1510;&#1489;&#1497;\&#1514;&#1497;&#1499;&#1493;&#1503;%20&#1492;&#1510;&#1489;&#1497;%20&#1502;&#1497;&#1508;&#1493;&#1497;%20&#1513;&#1488;&#1500;&#1493;&#1503;%20&#1512;&#1488;&#1502;&#1492;+&#1508;&#1504;&#1497;&#1502;&#1497;%20+%20&#1514;&#1513;&#1508;&#1491;%20&#1490;&#1512;&#1508;&#1497;&#1501;%20&#1492;&#1513;&#1493;&#1493;&#1488;&#1493;&#151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b="1">
                <a:solidFill>
                  <a:srgbClr val="C00000"/>
                </a:solidFill>
              </a:rPr>
              <a:t>ממוצע נתוני חטיבת ביניים </a:t>
            </a:r>
            <a:r>
              <a:rPr lang="he-IL" sz="1200" b="1" i="0" u="none" strike="noStrike" baseline="0">
                <a:effectLst/>
              </a:rPr>
              <a:t>נתוני השוואה  אקלים חינוכי- ראמ"ה תשפ"ב+ שאלון פנימי תשפ"ג+תשפ"ד  </a:t>
            </a:r>
            <a:endParaRPr lang="he-IL" sz="1200" b="1"/>
          </a:p>
        </c:rich>
      </c:tx>
      <c:layout>
        <c:manualLayout>
          <c:xMode val="edge"/>
          <c:yMode val="edge"/>
          <c:x val="0.21186604303043241"/>
          <c:y val="1.6260162601626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8689397378190123E-2"/>
          <c:y val="8.5114966916508453E-2"/>
          <c:w val="0.62384900770438745"/>
          <c:h val="0.782130037381707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'2גרפים  מסכמים חטיבת בינים '!$B$23</c:f>
              <c:strCache>
                <c:ptCount val="1"/>
                <c:pt idx="0">
                  <c:v>שאלון פנימי 2/ פסח תשפ"ד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'2גרפים  מסכמים חטיבת בינים 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'2גרפים  מסכמים חטיבת בינים '!$C$23:$K$23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3-4852-A040-6099F9C91DFB}"/>
            </c:ext>
          </c:extLst>
        </c:ser>
        <c:ser>
          <c:idx val="1"/>
          <c:order val="1"/>
          <c:tx>
            <c:strRef>
              <c:f>'2גרפים  מסכמים חטיבת בינים '!$B$24</c:f>
              <c:strCache>
                <c:ptCount val="1"/>
                <c:pt idx="0">
                  <c:v>שאלון פנימי 1/ חנוכה תשפ"ד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'2גרפים  מסכמים חטיבת בינים 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'2גרפים  מסכמים חטיבת בינים '!$C$24:$K$24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33-4852-A040-6099F9C91DFB}"/>
            </c:ext>
          </c:extLst>
        </c:ser>
        <c:ser>
          <c:idx val="4"/>
          <c:order val="2"/>
          <c:tx>
            <c:strRef>
              <c:f>'2גרפים  מסכמים חטיבת בינים '!$B$25</c:f>
              <c:strCache>
                <c:ptCount val="1"/>
                <c:pt idx="0">
                  <c:v>שאלון פנימי/ראמ"ה אחרון / תשפ"ג  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'2גרפים  מסכמים חטיבת בינים 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'2גרפים  מסכמים חטיבת בינים '!$C$25:$K$25</c:f>
              <c:numCache>
                <c:formatCode>0%</c:formatCode>
                <c:ptCount val="9"/>
                <c:pt idx="0">
                  <c:v>0.51666666666666672</c:v>
                </c:pt>
                <c:pt idx="1">
                  <c:v>0.42</c:v>
                </c:pt>
                <c:pt idx="2">
                  <c:v>0.59666666666666668</c:v>
                </c:pt>
                <c:pt idx="3">
                  <c:v>0.62</c:v>
                </c:pt>
                <c:pt idx="4">
                  <c:v>0.59666666666666668</c:v>
                </c:pt>
                <c:pt idx="5">
                  <c:v>0.19000000000000003</c:v>
                </c:pt>
                <c:pt idx="6">
                  <c:v>0.33</c:v>
                </c:pt>
                <c:pt idx="7">
                  <c:v>0.61333333333333329</c:v>
                </c:pt>
                <c:pt idx="8">
                  <c:v>0.40666666666666668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33-4852-A040-6099F9C91DFB}"/>
            </c:ext>
          </c:extLst>
        </c:ser>
        <c:ser>
          <c:idx val="2"/>
          <c:order val="3"/>
          <c:tx>
            <c:strRef>
              <c:f>'2גרפים  מסכמים חטיבת בינים '!$B$26</c:f>
              <c:strCache>
                <c:ptCount val="1"/>
                <c:pt idx="0">
                  <c:v>תוצאות בי"ס ראמ"ה תשפ"ב 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'2גרפים  מסכמים חטיבת בינים 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'2גרפים  מסכמים חטיבת בינים '!$C$26:$K$26</c:f>
              <c:numCache>
                <c:formatCode>0%</c:formatCode>
                <c:ptCount val="9"/>
                <c:pt idx="0">
                  <c:v>0.7466666666666667</c:v>
                </c:pt>
                <c:pt idx="1">
                  <c:v>0.56000000000000005</c:v>
                </c:pt>
                <c:pt idx="2">
                  <c:v>0.78666666666666674</c:v>
                </c:pt>
                <c:pt idx="3">
                  <c:v>0.69000000000000006</c:v>
                </c:pt>
                <c:pt idx="4">
                  <c:v>0.78333333333333333</c:v>
                </c:pt>
                <c:pt idx="5">
                  <c:v>0.18999999999999997</c:v>
                </c:pt>
                <c:pt idx="6">
                  <c:v>0.65</c:v>
                </c:pt>
                <c:pt idx="7">
                  <c:v>0.62666666666666659</c:v>
                </c:pt>
                <c:pt idx="8">
                  <c:v>0.25666666666666665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33-4852-A040-6099F9C91DFB}"/>
            </c:ext>
          </c:extLst>
        </c:ser>
        <c:ser>
          <c:idx val="3"/>
          <c:order val="4"/>
          <c:tx>
            <c:strRef>
              <c:f>'2גרפים  מסכמים חטיבת בינים '!$B$27</c:f>
              <c:strCache>
                <c:ptCount val="1"/>
                <c:pt idx="0">
                  <c:v>תוצאות ראמ"ה בתי ספר דומים  </c:v>
                </c:pt>
              </c:strCache>
            </c:strRef>
          </c:tx>
          <c:spPr>
            <a:solidFill>
              <a:srgbClr val="F9C3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'2גרפים  מסכמים חטיבת בינים 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'2גרפים  מסכמים חטיבת בינים '!$C$27:$K$27</c:f>
              <c:numCache>
                <c:formatCode>0%</c:formatCode>
                <c:ptCount val="9"/>
                <c:pt idx="0">
                  <c:v>0.67</c:v>
                </c:pt>
                <c:pt idx="1">
                  <c:v>0.54999999999999993</c:v>
                </c:pt>
                <c:pt idx="2">
                  <c:v>0.76666666666666661</c:v>
                </c:pt>
                <c:pt idx="3">
                  <c:v>0.58333333333333337</c:v>
                </c:pt>
                <c:pt idx="4">
                  <c:v>0.65666666666666662</c:v>
                </c:pt>
                <c:pt idx="5">
                  <c:v>0.15333333333333335</c:v>
                </c:pt>
                <c:pt idx="6">
                  <c:v>0.53333333333333333</c:v>
                </c:pt>
                <c:pt idx="7">
                  <c:v>0.66</c:v>
                </c:pt>
                <c:pt idx="8">
                  <c:v>0.33666666666666667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33-4852-A040-6099F9C91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5100703"/>
        <c:axId val="871311599"/>
      </c:barChart>
      <c:catAx>
        <c:axId val="685100703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71311599"/>
        <c:crosses val="autoZero"/>
        <c:auto val="0"/>
        <c:lblAlgn val="ctr"/>
        <c:lblOffset val="100"/>
        <c:noMultiLvlLbl val="0"/>
      </c:catAx>
      <c:valAx>
        <c:axId val="871311599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8510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833495463977838E-3"/>
          <c:y val="0.90059477671941901"/>
          <c:w val="0.99391657641671771"/>
          <c:h val="7.678537488495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b="1">
                <a:solidFill>
                  <a:srgbClr val="C00000"/>
                </a:solidFill>
              </a:rPr>
              <a:t>ממוצע נתוני חטיבת עליונה </a:t>
            </a:r>
            <a:r>
              <a:rPr lang="he-IL" sz="1200" b="1" i="0" u="none" strike="noStrike" baseline="0">
                <a:effectLst/>
              </a:rPr>
              <a:t>נתוני השוואה  אקלים חינוכי- ראמ"ה תשפ"ב+ שאלון פנימי תשפ"ג+תשפ"ד  </a:t>
            </a:r>
            <a:endParaRPr lang="he-IL" sz="1200" b="1"/>
          </a:p>
        </c:rich>
      </c:tx>
      <c:layout>
        <c:manualLayout>
          <c:xMode val="edge"/>
          <c:yMode val="edge"/>
          <c:x val="0.21186604303043241"/>
          <c:y val="1.6260162601626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8689397378190123E-2"/>
          <c:y val="8.5114966916508453E-2"/>
          <c:w val="0.62384900770438745"/>
          <c:h val="0.782130037381707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'3גרפים  מסכמים חטיבה עליונה'!$B$23</c:f>
              <c:strCache>
                <c:ptCount val="1"/>
                <c:pt idx="0">
                  <c:v>שאלון פנימי 2/ פסח תשפ"ד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'3גרפים  מסכמים חטיבה עליונה'!$C$3:$K$3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'3גרפים  מסכמים חטיבה עליונה'!$C$23:$K$23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C-4350-AC2E-F96B02EBDF97}"/>
            </c:ext>
          </c:extLst>
        </c:ser>
        <c:ser>
          <c:idx val="1"/>
          <c:order val="1"/>
          <c:tx>
            <c:strRef>
              <c:f>'3גרפים  מסכמים חטיבה עליונה'!$B$24</c:f>
              <c:strCache>
                <c:ptCount val="1"/>
                <c:pt idx="0">
                  <c:v>שאלון פנימי 1/ חנוכה תשפ"ד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'3גרפים  מסכמים חטיבה עליונה'!$C$3:$K$3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'3גרפים  מסכמים חטיבה עליונה'!$C$24:$K$24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DC-4350-AC2E-F96B02EBDF97}"/>
            </c:ext>
          </c:extLst>
        </c:ser>
        <c:ser>
          <c:idx val="4"/>
          <c:order val="2"/>
          <c:tx>
            <c:strRef>
              <c:f>'3גרפים  מסכמים חטיבה עליונה'!$B$25</c:f>
              <c:strCache>
                <c:ptCount val="1"/>
                <c:pt idx="0">
                  <c:v>שאלון פנימי/ראמ"ה אחרון / תשפ"ג  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'3גרפים  מסכמים חטיבה עליונה'!$C$3:$K$3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'3גרפים  מסכמים חטיבה עליונה'!$C$25:$K$25</c:f>
              <c:numCache>
                <c:formatCode>0%</c:formatCode>
                <c:ptCount val="9"/>
                <c:pt idx="0">
                  <c:v>0.78</c:v>
                </c:pt>
                <c:pt idx="1">
                  <c:v>0.36</c:v>
                </c:pt>
                <c:pt idx="2">
                  <c:v>0.89</c:v>
                </c:pt>
                <c:pt idx="3">
                  <c:v>0.67</c:v>
                </c:pt>
                <c:pt idx="4">
                  <c:v>0.74</c:v>
                </c:pt>
                <c:pt idx="5">
                  <c:v>0.1</c:v>
                </c:pt>
                <c:pt idx="6">
                  <c:v>0.67</c:v>
                </c:pt>
                <c:pt idx="7">
                  <c:v>0.75</c:v>
                </c:pt>
                <c:pt idx="8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DC-4350-AC2E-F96B02EBDF97}"/>
            </c:ext>
          </c:extLst>
        </c:ser>
        <c:ser>
          <c:idx val="2"/>
          <c:order val="3"/>
          <c:tx>
            <c:strRef>
              <c:f>'3גרפים  מסכמים חטיבה עליונה'!$B$26</c:f>
              <c:strCache>
                <c:ptCount val="1"/>
                <c:pt idx="0">
                  <c:v>תוצאות בי"ס ראמ"ה תשפ"ב 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'3גרפים  מסכמים חטיבה עליונה'!$C$3:$K$3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'3גרפים  מסכמים חטיבה עליונה'!$C$26:$K$26</c:f>
              <c:numCache>
                <c:formatCode>0%</c:formatCode>
                <c:ptCount val="9"/>
                <c:pt idx="0">
                  <c:v>0.88500000000000001</c:v>
                </c:pt>
                <c:pt idx="1">
                  <c:v>0.70500000000000007</c:v>
                </c:pt>
                <c:pt idx="2">
                  <c:v>0.89500000000000002</c:v>
                </c:pt>
                <c:pt idx="3">
                  <c:v>0.53500000000000003</c:v>
                </c:pt>
                <c:pt idx="4">
                  <c:v>0.67500000000000004</c:v>
                </c:pt>
                <c:pt idx="5">
                  <c:v>0.09</c:v>
                </c:pt>
                <c:pt idx="6">
                  <c:v>0.64500000000000002</c:v>
                </c:pt>
                <c:pt idx="7">
                  <c:v>0.8</c:v>
                </c:pt>
                <c:pt idx="8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DC-4350-AC2E-F96B02EBDF97}"/>
            </c:ext>
          </c:extLst>
        </c:ser>
        <c:ser>
          <c:idx val="3"/>
          <c:order val="4"/>
          <c:tx>
            <c:strRef>
              <c:f>'3גרפים  מסכמים חטיבה עליונה'!$B$27</c:f>
              <c:strCache>
                <c:ptCount val="1"/>
                <c:pt idx="0">
                  <c:v>תוצאות ראמ"ה בתי ספר דומים  </c:v>
                </c:pt>
              </c:strCache>
            </c:strRef>
          </c:tx>
          <c:spPr>
            <a:solidFill>
              <a:srgbClr val="F9C3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'3גרפים  מסכמים חטיבה עליונה'!$C$3:$K$3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'3גרפים  מסכמים חטיבה עליונה'!$C$27:$K$27</c:f>
              <c:numCache>
                <c:formatCode>0%</c:formatCode>
                <c:ptCount val="9"/>
                <c:pt idx="0">
                  <c:v>0.67500000000000004</c:v>
                </c:pt>
                <c:pt idx="1">
                  <c:v>0.56499999999999995</c:v>
                </c:pt>
                <c:pt idx="2">
                  <c:v>0.8</c:v>
                </c:pt>
                <c:pt idx="3">
                  <c:v>0.51500000000000001</c:v>
                </c:pt>
                <c:pt idx="4">
                  <c:v>0.51500000000000001</c:v>
                </c:pt>
                <c:pt idx="5">
                  <c:v>8.5000000000000006E-2</c:v>
                </c:pt>
                <c:pt idx="6">
                  <c:v>0.49</c:v>
                </c:pt>
                <c:pt idx="7">
                  <c:v>0.70499999999999996</c:v>
                </c:pt>
                <c:pt idx="8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DC-4350-AC2E-F96B02EBD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5100703"/>
        <c:axId val="871311599"/>
      </c:barChart>
      <c:catAx>
        <c:axId val="685100703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71311599"/>
        <c:crosses val="autoZero"/>
        <c:auto val="0"/>
        <c:lblAlgn val="ctr"/>
        <c:lblOffset val="100"/>
        <c:noMultiLvlLbl val="0"/>
      </c:catAx>
      <c:valAx>
        <c:axId val="871311599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8510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833495463977838E-3"/>
          <c:y val="0.90059477671941901"/>
          <c:w val="0.99391657641671771"/>
          <c:h val="7.678537488495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263"/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6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92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747213" y="6121399"/>
            <a:ext cx="364959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</a:t>
            </a:r>
            <a:r>
              <a:rPr lang="en-US" baseline="0">
                <a:solidFill>
                  <a:srgbClr val="A5CD00"/>
                </a:solidFill>
              </a:rPr>
              <a:t>free PowerPoint template </a:t>
            </a:r>
            <a:r>
              <a:rPr lang="en-US" baseline="0" dirty="0">
                <a:solidFill>
                  <a:srgbClr val="A5CD00"/>
                </a:solidFill>
              </a:rPr>
              <a:t>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esentationgo.com/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6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5" r:id="rId2"/>
    <p:sldLayoutId id="214748370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6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46" y="739650"/>
            <a:ext cx="1621110" cy="107661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88847" y="2635726"/>
            <a:ext cx="4492658" cy="750108"/>
            <a:chOff x="457200" y="3237347"/>
            <a:chExt cx="9797143" cy="87707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7200" y="3237347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7200" y="411442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88847" y="2708076"/>
            <a:ext cx="4492657" cy="61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421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Avenir Heavy" charset="0"/>
                <a:cs typeface="Calibri Light" panose="020F0302020204030204" pitchFamily="34" charset="0"/>
              </a:rPr>
              <a:t>אקלים חינוכי מיטבי</a:t>
            </a:r>
            <a:endParaRPr lang="en-US" sz="342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MartinGotURWTThi" charset="0"/>
              <a:cs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44239"/>
            <a:ext cx="9144000" cy="513761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675317" y="5686829"/>
          <a:ext cx="3793368" cy="437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Acrobat Document" r:id="rId4" imgW="4435682" imgH="511551" progId="Acrobat.Document.DC">
                  <p:embed/>
                </p:oleObj>
              </mc:Choice>
              <mc:Fallback>
                <p:oleObj name="Acrobat Document" r:id="rId4" imgW="4435682" imgH="511551" progId="Acrobat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5317" y="5686829"/>
                        <a:ext cx="3793368" cy="437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46748"/>
            <a:ext cx="9144000" cy="825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6A99C-C1C2-458C-B1D9-CFF3A0CE172E}"/>
              </a:ext>
            </a:extLst>
          </p:cNvPr>
          <p:cNvSpPr txBox="1"/>
          <p:nvPr/>
        </p:nvSpPr>
        <p:spPr>
          <a:xfrm>
            <a:off x="5149963" y="849258"/>
            <a:ext cx="3776472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/>
              <a:t>הצעה </a:t>
            </a:r>
            <a:r>
              <a:rPr lang="he-IL" sz="1400" dirty="0"/>
              <a:t>למצגת והצגת נתונים</a:t>
            </a:r>
          </a:p>
          <a:p>
            <a:pPr marL="342900" indent="-342900" algn="r" rtl="1">
              <a:buAutoNum type="arabicPeriod"/>
            </a:pPr>
            <a:r>
              <a:rPr lang="he-IL" sz="1400" dirty="0"/>
              <a:t>תהליך העבודה / הוסיפו רקע ויעדים</a:t>
            </a:r>
          </a:p>
          <a:p>
            <a:pPr marL="342900" indent="-342900" algn="r" rtl="1">
              <a:buAutoNum type="arabicPeriod"/>
            </a:pPr>
            <a:r>
              <a:rPr lang="he-IL" sz="1400" dirty="0"/>
              <a:t> הצגת תוצאות הסקר ניתן לקחת את הגרפים מעיבוד מסמך האקסל שנשלח אליכם.</a:t>
            </a:r>
          </a:p>
          <a:p>
            <a:pPr marL="342900" indent="-342900" algn="r" rtl="1">
              <a:buAutoNum type="arabicPeriod"/>
            </a:pPr>
            <a:r>
              <a:rPr lang="he-IL" sz="1400" dirty="0"/>
              <a:t>שימו לב כשאתם מדביקים גרף הדביקו  בהדבקה מיוחדת – תמונה </a:t>
            </a:r>
            <a:r>
              <a:rPr lang="en-US" sz="1400" dirty="0"/>
              <a:t>JPG</a:t>
            </a:r>
            <a:endParaRPr lang="he-IL" sz="1400" dirty="0"/>
          </a:p>
          <a:p>
            <a:pPr marL="342900" indent="-342900" algn="r" rtl="1">
              <a:buAutoNum type="arabicPeriod"/>
            </a:pPr>
            <a:r>
              <a:rPr lang="he-IL" sz="1400" dirty="0"/>
              <a:t>הצגת ציר זמן של תהליכי העבודה במהלך השנה </a:t>
            </a:r>
          </a:p>
          <a:p>
            <a:pPr marL="342900" indent="-342900" algn="r" rtl="1">
              <a:buAutoNum type="arabicPeriod"/>
            </a:pPr>
            <a:r>
              <a:rPr lang="he-IL" sz="1400" dirty="0"/>
              <a:t>(2 אופציות להצגה  בחרו את המתאים)</a:t>
            </a:r>
          </a:p>
          <a:p>
            <a:pPr marL="342900" indent="-342900" algn="r" rtl="1">
              <a:buAutoNum type="arabicPeriod"/>
            </a:pPr>
            <a:r>
              <a:rPr lang="he-IL" sz="1400" dirty="0"/>
              <a:t>הצגת </a:t>
            </a:r>
            <a:r>
              <a:rPr lang="he-IL" sz="1400" dirty="0" err="1"/>
              <a:t>תוכנית</a:t>
            </a:r>
            <a:r>
              <a:rPr lang="he-IL" sz="1400" dirty="0"/>
              <a:t> עבודה ויעדים </a:t>
            </a:r>
          </a:p>
          <a:p>
            <a:pPr marL="342900" indent="-342900" algn="r" rtl="1">
              <a:buAutoNum type="arabicPeriod"/>
            </a:pPr>
            <a:endParaRPr lang="he-IL" sz="1400" dirty="0"/>
          </a:p>
          <a:p>
            <a:pPr marL="342900" indent="-342900" algn="r" rtl="1">
              <a:buAutoNum type="arabicPeriod"/>
            </a:pPr>
            <a:r>
              <a:rPr lang="he-IL" sz="1400" dirty="0"/>
              <a:t>תוכלו להוסיף ולתקן בהתאם לצרכים</a:t>
            </a:r>
          </a:p>
          <a:p>
            <a:pPr marL="342900" indent="-342900" algn="r" rtl="1">
              <a:buAutoNum type="arabicPeriod"/>
            </a:pPr>
            <a:endParaRPr lang="he-IL" sz="1400" dirty="0"/>
          </a:p>
          <a:p>
            <a:pPr algn="r" rtl="1"/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364782"/>
            <a:ext cx="9144000" cy="545061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/>
          </a:p>
        </p:txBody>
      </p:sp>
      <p:grpSp>
        <p:nvGrpSpPr>
          <p:cNvPr id="8" name="Group 7"/>
          <p:cNvGrpSpPr/>
          <p:nvPr/>
        </p:nvGrpSpPr>
        <p:grpSpPr>
          <a:xfrm>
            <a:off x="391014" y="723027"/>
            <a:ext cx="8378848" cy="697867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31438" y="789054"/>
            <a:ext cx="7681125" cy="51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737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תהליך העבודה לקידום אקלים מיטבי</a:t>
            </a:r>
            <a:endParaRPr lang="en-US" sz="2737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MartinGotURWTThi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278"/>
          <a:stretch/>
        </p:blipFill>
        <p:spPr>
          <a:xfrm>
            <a:off x="386198" y="2012302"/>
            <a:ext cx="4041828" cy="355745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09291628-D431-4E54-9E4F-97EBCA583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25" y="2012301"/>
            <a:ext cx="4181907" cy="355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6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364782"/>
            <a:ext cx="9144000" cy="545061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/>
          </a:p>
        </p:txBody>
      </p:sp>
      <p:grpSp>
        <p:nvGrpSpPr>
          <p:cNvPr id="8" name="Group 7"/>
          <p:cNvGrpSpPr/>
          <p:nvPr/>
        </p:nvGrpSpPr>
        <p:grpSpPr>
          <a:xfrm>
            <a:off x="391014" y="723027"/>
            <a:ext cx="8378848" cy="697867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31438" y="789054"/>
            <a:ext cx="7681125" cy="51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737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הצגת  תוצאות סקר - חטיבה</a:t>
            </a:r>
            <a:endParaRPr lang="en-US" sz="2737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MartinGotURWTThi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תרשים 9">
            <a:extLst>
              <a:ext uri="{FF2B5EF4-FFF2-40B4-BE49-F238E27FC236}">
                <a16:creationId xmlns:a16="http://schemas.microsoft.com/office/drawing/2014/main" id="{2F1EE1E5-78FD-4CF6-B0E6-AA5F9A561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551898"/>
              </p:ext>
            </p:extLst>
          </p:nvPr>
        </p:nvGraphicFramePr>
        <p:xfrm>
          <a:off x="594278" y="1629292"/>
          <a:ext cx="3596316" cy="258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C40D116-547C-4D5B-B601-DD80D32BCD1D}"/>
              </a:ext>
            </a:extLst>
          </p:cNvPr>
          <p:cNvSpPr txBox="1"/>
          <p:nvPr/>
        </p:nvSpPr>
        <p:spPr>
          <a:xfrm>
            <a:off x="391014" y="0"/>
            <a:ext cx="8712044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chemeClr val="bg1"/>
                </a:solidFill>
              </a:rPr>
              <a:t>את הנתונים ניתן לקחת מנתוני סקר אקלים האחרון שלכם</a:t>
            </a:r>
          </a:p>
          <a:p>
            <a:pPr algn="r"/>
            <a:r>
              <a:rPr lang="he-IL" sz="1400" dirty="0">
                <a:solidFill>
                  <a:schemeClr val="bg1"/>
                </a:solidFill>
              </a:rPr>
              <a:t>שימו לב – עושים העתק לגרף מקובץ האקסל וכן מבצעים הדבקה מיוחדת – תמונה כדי שהגרפים והטקס לא ישתנו בהתאם להגדלת או הקטנת הגרף </a:t>
            </a:r>
          </a:p>
        </p:txBody>
      </p:sp>
    </p:spTree>
    <p:extLst>
      <p:ext uri="{BB962C8B-B14F-4D97-AF65-F5344CB8AC3E}">
        <p14:creationId xmlns:p14="http://schemas.microsoft.com/office/powerpoint/2010/main" val="338327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364782"/>
            <a:ext cx="9144000" cy="545061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/>
          </a:p>
        </p:txBody>
      </p:sp>
      <p:grpSp>
        <p:nvGrpSpPr>
          <p:cNvPr id="8" name="Group 7"/>
          <p:cNvGrpSpPr/>
          <p:nvPr/>
        </p:nvGrpSpPr>
        <p:grpSpPr>
          <a:xfrm>
            <a:off x="391014" y="723027"/>
            <a:ext cx="8378848" cy="697867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31438" y="789054"/>
            <a:ext cx="7681125" cy="51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737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הצגת  תוצאות סקר  -חטיבה עליונה  </a:t>
            </a:r>
            <a:endParaRPr lang="en-US" sz="2737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MartinGotURWTThi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B7394-CF43-40EE-8F7D-3523E08AF055}"/>
              </a:ext>
            </a:extLst>
          </p:cNvPr>
          <p:cNvSpPr txBox="1"/>
          <p:nvPr/>
        </p:nvSpPr>
        <p:spPr>
          <a:xfrm>
            <a:off x="391014" y="315524"/>
            <a:ext cx="60850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את הנתונים ניתן לקחת מקובץ  2 מיפוי אקלים תלת שנתי</a:t>
            </a:r>
          </a:p>
        </p:txBody>
      </p:sp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A646A579-8E74-4B2E-950E-72A4742E9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271005"/>
              </p:ext>
            </p:extLst>
          </p:nvPr>
        </p:nvGraphicFramePr>
        <p:xfrm>
          <a:off x="648287" y="1539196"/>
          <a:ext cx="3288034" cy="274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603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8171815" y="3219607"/>
            <a:ext cx="707436" cy="241857"/>
            <a:chOff x="8662923" y="3208765"/>
            <a:chExt cx="707436" cy="232904"/>
          </a:xfrm>
          <a:solidFill>
            <a:srgbClr val="00D1C1"/>
          </a:solidFill>
        </p:grpSpPr>
        <p:sp>
          <p:nvSpPr>
            <p:cNvPr id="94" name="Freeform 93"/>
            <p:cNvSpPr/>
            <p:nvPr/>
          </p:nvSpPr>
          <p:spPr>
            <a:xfrm rot="10800000" flipV="1">
              <a:off x="8662923" y="3208765"/>
              <a:ext cx="233315" cy="232904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rot="10800000" flipV="1">
              <a:off x="8849181" y="3386898"/>
              <a:ext cx="521178" cy="546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65614" y="3292757"/>
            <a:ext cx="1232424" cy="1715716"/>
            <a:chOff x="1991331" y="3340156"/>
            <a:chExt cx="1035380" cy="1719112"/>
          </a:xfrm>
        </p:grpSpPr>
        <p:sp>
          <p:nvSpPr>
            <p:cNvPr id="73" name="Freeform 72"/>
            <p:cNvSpPr/>
            <p:nvPr/>
          </p:nvSpPr>
          <p:spPr>
            <a:xfrm rot="10800000">
              <a:off x="1991331" y="3401017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 rot="10800000">
              <a:off x="2177589" y="3401176"/>
              <a:ext cx="521178" cy="54709"/>
            </a:xfrm>
            <a:prstGeom prst="rect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rot="10800000" flipH="1">
              <a:off x="2648084" y="3401017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 rot="10800000" flipH="1">
              <a:off x="2843741" y="3340156"/>
              <a:ext cx="182970" cy="183182"/>
            </a:xfrm>
            <a:prstGeom prst="ellipse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5400000" flipH="1">
              <a:off x="2146178" y="4276357"/>
              <a:ext cx="1415254" cy="54645"/>
            </a:xfrm>
            <a:prstGeom prst="rect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6" name="Oval 75">
              <a:extLst>
                <a:ext uri="{FF2B5EF4-FFF2-40B4-BE49-F238E27FC236}">
                  <a16:creationId xmlns:a16="http://schemas.microsoft.com/office/drawing/2014/main" id="{EF5CEF35-D0A0-49AC-85FB-6682617F451F}"/>
                </a:ext>
              </a:extLst>
            </p:cNvPr>
            <p:cNvSpPr/>
            <p:nvPr/>
          </p:nvSpPr>
          <p:spPr>
            <a:xfrm rot="10800000" flipH="1">
              <a:off x="2755186" y="4876086"/>
              <a:ext cx="182970" cy="183182"/>
            </a:xfrm>
            <a:prstGeom prst="ellipse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14706" y="3317764"/>
            <a:ext cx="1240552" cy="1631684"/>
            <a:chOff x="6832353" y="3324900"/>
            <a:chExt cx="1240552" cy="1686407"/>
          </a:xfrm>
        </p:grpSpPr>
        <p:sp>
          <p:nvSpPr>
            <p:cNvPr id="88" name="Freeform 87"/>
            <p:cNvSpPr/>
            <p:nvPr/>
          </p:nvSpPr>
          <p:spPr>
            <a:xfrm rot="10800000" flipH="1">
              <a:off x="7775698" y="3389350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 rot="10800000" flipH="1">
              <a:off x="6832353" y="3389509"/>
              <a:ext cx="990348" cy="50358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 rot="10800000" flipH="1">
              <a:off x="7889935" y="3324900"/>
              <a:ext cx="182970" cy="183182"/>
            </a:xfrm>
            <a:prstGeom prst="ellipse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 rot="5400000" flipH="1">
              <a:off x="7273792" y="4276357"/>
              <a:ext cx="1415254" cy="54645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37511" y="3368413"/>
            <a:ext cx="1033556" cy="1665167"/>
            <a:chOff x="3700536" y="3398455"/>
            <a:chExt cx="953767" cy="1620891"/>
          </a:xfrm>
          <a:solidFill>
            <a:schemeClr val="accent4">
              <a:lumMod val="75000"/>
            </a:schemeClr>
          </a:solidFill>
        </p:grpSpPr>
        <p:sp>
          <p:nvSpPr>
            <p:cNvPr id="98" name="Freeform 97"/>
            <p:cNvSpPr/>
            <p:nvPr/>
          </p:nvSpPr>
          <p:spPr>
            <a:xfrm rot="10800000">
              <a:off x="3700536" y="3398455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0800000" flipH="1">
              <a:off x="4357289" y="3398455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5400000" flipH="1">
              <a:off x="3855383" y="4276357"/>
              <a:ext cx="1415254" cy="546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 rot="10800000">
              <a:off x="3886794" y="3398614"/>
              <a:ext cx="521178" cy="54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Oval 99">
              <a:extLst>
                <a:ext uri="{FF2B5EF4-FFF2-40B4-BE49-F238E27FC236}">
                  <a16:creationId xmlns:a16="http://schemas.microsoft.com/office/drawing/2014/main" id="{88C6E416-741C-4DAB-81AD-A80312E2FFA8}"/>
                </a:ext>
              </a:extLst>
            </p:cNvPr>
            <p:cNvSpPr/>
            <p:nvPr/>
          </p:nvSpPr>
          <p:spPr>
            <a:xfrm rot="10800000" flipH="1">
              <a:off x="4445277" y="4800155"/>
              <a:ext cx="209026" cy="2191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 rot="10800000">
            <a:off x="2887160" y="3359453"/>
            <a:ext cx="552762" cy="970434"/>
            <a:chOff x="4130308" y="996540"/>
            <a:chExt cx="582650" cy="1004329"/>
          </a:xfrm>
        </p:grpSpPr>
        <p:sp>
          <p:nvSpPr>
            <p:cNvPr id="111" name="Freeform 110"/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271265">
              <a:off x="4249853" y="1116087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445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060307" y="2443084"/>
            <a:ext cx="582650" cy="1004329"/>
            <a:chOff x="4130308" y="996540"/>
            <a:chExt cx="582650" cy="1004329"/>
          </a:xfrm>
        </p:grpSpPr>
        <p:sp>
          <p:nvSpPr>
            <p:cNvPr id="115" name="Freeform 114"/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10800000">
              <a:off x="4249854" y="1116086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48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872447" y="2488666"/>
            <a:ext cx="582650" cy="1004329"/>
            <a:chOff x="4130308" y="996540"/>
            <a:chExt cx="582650" cy="1004329"/>
          </a:xfrm>
        </p:grpSpPr>
        <p:sp>
          <p:nvSpPr>
            <p:cNvPr id="123" name="Freeform 122"/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249854" y="1116086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24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7797539" y="3768536"/>
            <a:ext cx="108171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8-9/24</a:t>
            </a:r>
            <a:endParaRPr lang="en-US" sz="2000" b="1" dirty="0">
              <a:solidFill>
                <a:srgbClr val="0499D3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264847" y="5088658"/>
            <a:ext cx="112066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e-IL" sz="1600" b="1" dirty="0"/>
              <a:t>הצגת </a:t>
            </a:r>
          </a:p>
          <a:p>
            <a:pPr algn="ctr"/>
            <a:r>
              <a:rPr lang="he-IL" sz="1600" b="1" dirty="0"/>
              <a:t>תוצאות הסקר </a:t>
            </a:r>
          </a:p>
          <a:p>
            <a:pPr algn="ctr"/>
            <a:endParaRPr lang="en-US" sz="1600" b="1" dirty="0"/>
          </a:p>
        </p:txBody>
      </p:sp>
      <p:sp>
        <p:nvSpPr>
          <p:cNvPr id="157" name="Rectangle 156"/>
          <p:cNvSpPr/>
          <p:nvPr/>
        </p:nvSpPr>
        <p:spPr>
          <a:xfrm>
            <a:off x="7609777" y="5127714"/>
            <a:ext cx="1389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/>
              <a:t>נתונים ראשונים</a:t>
            </a:r>
          </a:p>
          <a:p>
            <a:pPr algn="ctr"/>
            <a:r>
              <a:rPr lang="he-IL" sz="1600" b="1" dirty="0"/>
              <a:t>סקר אקלים   </a:t>
            </a:r>
            <a:endParaRPr lang="en-US" sz="1600" b="1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6C879DD-4BAE-473E-BA00-11B00CBE727A}"/>
              </a:ext>
            </a:extLst>
          </p:cNvPr>
          <p:cNvSpPr txBox="1"/>
          <p:nvPr/>
        </p:nvSpPr>
        <p:spPr>
          <a:xfrm>
            <a:off x="4791619" y="4970264"/>
            <a:ext cx="1220252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600" b="1" dirty="0">
                <a:solidFill>
                  <a:schemeClr val="accent4">
                    <a:lumMod val="50000"/>
                  </a:schemeClr>
                </a:solidFill>
              </a:rPr>
              <a:t>בניית </a:t>
            </a:r>
            <a:r>
              <a:rPr lang="he-IL" sz="1600" b="1" dirty="0" err="1">
                <a:solidFill>
                  <a:schemeClr val="accent4">
                    <a:lumMod val="50000"/>
                  </a:schemeClr>
                </a:solidFill>
              </a:rPr>
              <a:t>תוכנית</a:t>
            </a:r>
            <a:r>
              <a:rPr lang="he-IL" sz="1600" b="1" dirty="0">
                <a:solidFill>
                  <a:schemeClr val="accent4">
                    <a:lumMod val="50000"/>
                  </a:schemeClr>
                </a:solidFill>
              </a:rPr>
              <a:t> פעולה והצגת התכנית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8DC42F9-6840-43B8-92B9-07BA703F1EAA}"/>
              </a:ext>
            </a:extLst>
          </p:cNvPr>
          <p:cNvSpPr txBox="1"/>
          <p:nvPr/>
        </p:nvSpPr>
        <p:spPr>
          <a:xfrm>
            <a:off x="3546628" y="3769855"/>
            <a:ext cx="119616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10-12/24</a:t>
            </a:r>
            <a:endParaRPr lang="en-US" sz="2000" b="1" dirty="0">
              <a:solidFill>
                <a:srgbClr val="0499D3"/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2E5FD99C-5138-4B98-BA7B-A89F59CE76BD}"/>
              </a:ext>
            </a:extLst>
          </p:cNvPr>
          <p:cNvSpPr txBox="1"/>
          <p:nvPr/>
        </p:nvSpPr>
        <p:spPr>
          <a:xfrm>
            <a:off x="3237427" y="5050810"/>
            <a:ext cx="1389498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600" b="1" dirty="0">
                <a:solidFill>
                  <a:schemeClr val="accent6">
                    <a:lumMod val="75000"/>
                  </a:schemeClr>
                </a:solidFill>
              </a:rPr>
              <a:t>יישום התוכנית ובקרת אמצע 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DA06577-5923-4365-91F6-AE76954E7706}"/>
              </a:ext>
            </a:extLst>
          </p:cNvPr>
          <p:cNvSpPr txBox="1"/>
          <p:nvPr/>
        </p:nvSpPr>
        <p:spPr>
          <a:xfrm>
            <a:off x="2535697" y="1318995"/>
            <a:ext cx="996847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600" b="1" dirty="0">
                <a:solidFill>
                  <a:srgbClr val="FF0000"/>
                </a:solidFill>
              </a:rPr>
              <a:t>הערכה פנימית 1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8021E69-A71E-4E14-9DE4-1A355F4E24DC}"/>
              </a:ext>
            </a:extLst>
          </p:cNvPr>
          <p:cNvSpPr txBox="1"/>
          <p:nvPr/>
        </p:nvSpPr>
        <p:spPr>
          <a:xfrm>
            <a:off x="2343555" y="220315"/>
            <a:ext cx="1596704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200" dirty="0"/>
              <a:t>שבוע לפני יציאה לחופשת חנוכה הערכה על ידי שאלון פנימי- בית ספרי ומעגלי שיח</a:t>
            </a:r>
          </a:p>
          <a:p>
            <a:pPr algn="ctr"/>
            <a:r>
              <a:rPr lang="he-IL" sz="1200" b="1" dirty="0"/>
              <a:t>שאלון תלמידים ומורים </a:t>
            </a:r>
            <a:r>
              <a:rPr lang="en-US" sz="1200" dirty="0"/>
              <a:t>. 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3D9AE45-A343-4908-83F3-7B77BCF6646C}"/>
              </a:ext>
            </a:extLst>
          </p:cNvPr>
          <p:cNvSpPr txBox="1"/>
          <p:nvPr/>
        </p:nvSpPr>
        <p:spPr>
          <a:xfrm>
            <a:off x="1382563" y="4997248"/>
            <a:ext cx="1762192" cy="83099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600" b="1" dirty="0"/>
              <a:t>ניתוח והצגת תוצאות</a:t>
            </a:r>
          </a:p>
          <a:p>
            <a:pPr algn="ctr"/>
            <a:r>
              <a:rPr lang="he-IL" sz="1600" b="1" dirty="0"/>
              <a:t>המשך מוקדי התערבות   </a:t>
            </a:r>
            <a:endParaRPr lang="en-US" sz="1600" b="1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59B3057-D3A8-441C-BF71-08CE694BC47E}"/>
              </a:ext>
            </a:extLst>
          </p:cNvPr>
          <p:cNvSpPr txBox="1"/>
          <p:nvPr/>
        </p:nvSpPr>
        <p:spPr>
          <a:xfrm>
            <a:off x="84709" y="334642"/>
            <a:ext cx="1676538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dirty="0"/>
              <a:t>בשבוע לפני יציאה לחופשת פסח הערכה על ידי שאלון פנימי- בית ספרי מעגלי שיח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b="1" dirty="0"/>
              <a:t>שאלון תלמידים ומורים</a:t>
            </a:r>
            <a:r>
              <a:rPr lang="en-US" sz="900" b="1" dirty="0"/>
              <a:t>. </a:t>
            </a:r>
          </a:p>
        </p:txBody>
      </p:sp>
      <p:sp>
        <p:nvSpPr>
          <p:cNvPr id="138" name="מלבן 137">
            <a:extLst>
              <a:ext uri="{FF2B5EF4-FFF2-40B4-BE49-F238E27FC236}">
                <a16:creationId xmlns:a16="http://schemas.microsoft.com/office/drawing/2014/main" id="{9DA8C535-22FB-42C8-86D4-A8B358998944}"/>
              </a:ext>
            </a:extLst>
          </p:cNvPr>
          <p:cNvSpPr/>
          <p:nvPr/>
        </p:nvSpPr>
        <p:spPr>
          <a:xfrm>
            <a:off x="-2502" y="6284178"/>
            <a:ext cx="9144000" cy="559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9" name="תמונה 138">
            <a:extLst>
              <a:ext uri="{FF2B5EF4-FFF2-40B4-BE49-F238E27FC236}">
                <a16:creationId xmlns:a16="http://schemas.microsoft.com/office/drawing/2014/main" id="{81D01D6A-2E6A-4D26-983C-C6577669E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49" y="379492"/>
            <a:ext cx="600731" cy="404988"/>
          </a:xfrm>
          <a:prstGeom prst="rect">
            <a:avLst/>
          </a:prstGeom>
        </p:spPr>
      </p:pic>
      <p:sp>
        <p:nvSpPr>
          <p:cNvPr id="141" name="Oval 95">
            <a:extLst>
              <a:ext uri="{FF2B5EF4-FFF2-40B4-BE49-F238E27FC236}">
                <a16:creationId xmlns:a16="http://schemas.microsoft.com/office/drawing/2014/main" id="{EB589943-220B-4CC9-8B4F-8DDABFF42972}"/>
              </a:ext>
            </a:extLst>
          </p:cNvPr>
          <p:cNvSpPr/>
          <p:nvPr/>
        </p:nvSpPr>
        <p:spPr>
          <a:xfrm>
            <a:off x="8053061" y="4818580"/>
            <a:ext cx="221419" cy="22993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3" name="Group 18">
            <a:extLst>
              <a:ext uri="{FF2B5EF4-FFF2-40B4-BE49-F238E27FC236}">
                <a16:creationId xmlns:a16="http://schemas.microsoft.com/office/drawing/2014/main" id="{3E82226C-AE04-4A90-9234-C1925E101026}"/>
              </a:ext>
            </a:extLst>
          </p:cNvPr>
          <p:cNvGrpSpPr/>
          <p:nvPr/>
        </p:nvGrpSpPr>
        <p:grpSpPr>
          <a:xfrm>
            <a:off x="6131989" y="3317076"/>
            <a:ext cx="734349" cy="1574105"/>
            <a:chOff x="7302127" y="3328830"/>
            <a:chExt cx="790591" cy="1682477"/>
          </a:xfrm>
        </p:grpSpPr>
        <p:sp>
          <p:nvSpPr>
            <p:cNvPr id="146" name="Freeform 87">
              <a:extLst>
                <a:ext uri="{FF2B5EF4-FFF2-40B4-BE49-F238E27FC236}">
                  <a16:creationId xmlns:a16="http://schemas.microsoft.com/office/drawing/2014/main" id="{30BB645F-8534-4755-8F08-F78F90C243C3}"/>
                </a:ext>
              </a:extLst>
            </p:cNvPr>
            <p:cNvSpPr/>
            <p:nvPr/>
          </p:nvSpPr>
          <p:spPr>
            <a:xfrm rot="10800000" flipH="1">
              <a:off x="7775698" y="3389350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Rectangle 88">
              <a:extLst>
                <a:ext uri="{FF2B5EF4-FFF2-40B4-BE49-F238E27FC236}">
                  <a16:creationId xmlns:a16="http://schemas.microsoft.com/office/drawing/2014/main" id="{5C3DC600-B12E-4580-84B7-45A56C9D305C}"/>
                </a:ext>
              </a:extLst>
            </p:cNvPr>
            <p:cNvSpPr/>
            <p:nvPr/>
          </p:nvSpPr>
          <p:spPr>
            <a:xfrm rot="10800000" flipH="1">
              <a:off x="7302127" y="3389509"/>
              <a:ext cx="520574" cy="54709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Oval 90">
              <a:extLst>
                <a:ext uri="{FF2B5EF4-FFF2-40B4-BE49-F238E27FC236}">
                  <a16:creationId xmlns:a16="http://schemas.microsoft.com/office/drawing/2014/main" id="{2FDD4A9F-0FC5-4008-A9FE-BEFDF12AE85C}"/>
                </a:ext>
              </a:extLst>
            </p:cNvPr>
            <p:cNvSpPr/>
            <p:nvPr/>
          </p:nvSpPr>
          <p:spPr>
            <a:xfrm rot="10800000" flipH="1">
              <a:off x="7909748" y="3328830"/>
              <a:ext cx="182970" cy="183182"/>
            </a:xfrm>
            <a:prstGeom prst="ellipse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B746CF81-A604-4FC7-AD86-AF6BB23DB0C4}"/>
                </a:ext>
              </a:extLst>
            </p:cNvPr>
            <p:cNvSpPr/>
            <p:nvPr/>
          </p:nvSpPr>
          <p:spPr>
            <a:xfrm rot="5400000" flipH="1">
              <a:off x="7273792" y="4276357"/>
              <a:ext cx="1415254" cy="54645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AD2F654E-6FF0-41D0-B3E1-87360A247A9F}"/>
              </a:ext>
            </a:extLst>
          </p:cNvPr>
          <p:cNvSpPr txBox="1"/>
          <p:nvPr/>
        </p:nvSpPr>
        <p:spPr>
          <a:xfrm>
            <a:off x="6273280" y="3768512"/>
            <a:ext cx="109398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9-10/24</a:t>
            </a:r>
            <a:endParaRPr lang="en-US" sz="2000" b="1" dirty="0">
              <a:solidFill>
                <a:srgbClr val="0499D3"/>
              </a:solidFill>
            </a:endParaRPr>
          </a:p>
        </p:txBody>
      </p:sp>
      <p:sp>
        <p:nvSpPr>
          <p:cNvPr id="151" name="Oval 95">
            <a:extLst>
              <a:ext uri="{FF2B5EF4-FFF2-40B4-BE49-F238E27FC236}">
                <a16:creationId xmlns:a16="http://schemas.microsoft.com/office/drawing/2014/main" id="{9A7EFD31-E2C8-4BC6-979E-B3D031DBBA79}"/>
              </a:ext>
            </a:extLst>
          </p:cNvPr>
          <p:cNvSpPr/>
          <p:nvPr/>
        </p:nvSpPr>
        <p:spPr>
          <a:xfrm>
            <a:off x="6652242" y="4787759"/>
            <a:ext cx="221419" cy="22993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Rectangle 167">
            <a:extLst>
              <a:ext uri="{FF2B5EF4-FFF2-40B4-BE49-F238E27FC236}">
                <a16:creationId xmlns:a16="http://schemas.microsoft.com/office/drawing/2014/main" id="{C48101B9-0D12-41C1-9CE8-14CB76428A52}"/>
              </a:ext>
            </a:extLst>
          </p:cNvPr>
          <p:cNvSpPr/>
          <p:nvPr/>
        </p:nvSpPr>
        <p:spPr>
          <a:xfrm>
            <a:off x="6031135" y="5931996"/>
            <a:ext cx="1762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dirty="0"/>
              <a:t>מליאה – תחילת שנה"ל ניתוח תוצאת הסקר, </a:t>
            </a:r>
          </a:p>
          <a:p>
            <a:pPr algn="ctr"/>
            <a:r>
              <a:rPr lang="he-IL" sz="1200" dirty="0"/>
              <a:t>הצגת מוקדי ההתערבות לאור הנתונים</a:t>
            </a:r>
          </a:p>
        </p:txBody>
      </p:sp>
      <p:grpSp>
        <p:nvGrpSpPr>
          <p:cNvPr id="153" name="Group 121">
            <a:extLst>
              <a:ext uri="{FF2B5EF4-FFF2-40B4-BE49-F238E27FC236}">
                <a16:creationId xmlns:a16="http://schemas.microsoft.com/office/drawing/2014/main" id="{3D8F6C27-B3A7-4A29-91FD-739D96CBF466}"/>
              </a:ext>
            </a:extLst>
          </p:cNvPr>
          <p:cNvGrpSpPr/>
          <p:nvPr/>
        </p:nvGrpSpPr>
        <p:grpSpPr>
          <a:xfrm>
            <a:off x="6509440" y="2416863"/>
            <a:ext cx="582650" cy="1004329"/>
            <a:chOff x="4130308" y="996540"/>
            <a:chExt cx="582650" cy="1004329"/>
          </a:xfrm>
        </p:grpSpPr>
        <p:sp>
          <p:nvSpPr>
            <p:cNvPr id="158" name="Freeform 122">
              <a:extLst>
                <a:ext uri="{FF2B5EF4-FFF2-40B4-BE49-F238E27FC236}">
                  <a16:creationId xmlns:a16="http://schemas.microsoft.com/office/drawing/2014/main" id="{EAC39528-0EB9-4480-978E-C3ECA8A7AE17}"/>
                </a:ext>
              </a:extLst>
            </p:cNvPr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23">
              <a:extLst>
                <a:ext uri="{FF2B5EF4-FFF2-40B4-BE49-F238E27FC236}">
                  <a16:creationId xmlns:a16="http://schemas.microsoft.com/office/drawing/2014/main" id="{9F887B59-2A23-49DA-9860-8D0F5CF4CA6D}"/>
                </a:ext>
              </a:extLst>
            </p:cNvPr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24">
              <a:extLst>
                <a:ext uri="{FF2B5EF4-FFF2-40B4-BE49-F238E27FC236}">
                  <a16:creationId xmlns:a16="http://schemas.microsoft.com/office/drawing/2014/main" id="{9BED7AF8-EA22-4F7E-A97D-3FEBDD420C1B}"/>
                </a:ext>
              </a:extLst>
            </p:cNvPr>
            <p:cNvSpPr/>
            <p:nvPr/>
          </p:nvSpPr>
          <p:spPr>
            <a:xfrm>
              <a:off x="4249854" y="1116086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24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EC83854B-A6A1-44CF-882A-09188C514BF6}"/>
              </a:ext>
            </a:extLst>
          </p:cNvPr>
          <p:cNvSpPr txBox="1"/>
          <p:nvPr/>
        </p:nvSpPr>
        <p:spPr>
          <a:xfrm>
            <a:off x="4742789" y="5765134"/>
            <a:ext cx="1310352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200" dirty="0"/>
              <a:t>צוות אקלים יבנה </a:t>
            </a:r>
            <a:r>
              <a:rPr lang="he-IL" sz="1200" dirty="0" err="1"/>
              <a:t>תוכנית</a:t>
            </a:r>
            <a:r>
              <a:rPr lang="he-IL" sz="1200" dirty="0"/>
              <a:t> פעולה. </a:t>
            </a:r>
          </a:p>
          <a:p>
            <a:pPr algn="ctr"/>
            <a:r>
              <a:rPr lang="he-IL" sz="1200" dirty="0"/>
              <a:t>יגדיר יעדי שיפור בתחומי  ההתערבות. </a:t>
            </a:r>
          </a:p>
          <a:p>
            <a:pPr algn="ctr"/>
            <a:r>
              <a:rPr lang="he-IL" sz="1200" dirty="0"/>
              <a:t>אישור התוכנית</a:t>
            </a:r>
            <a:endParaRPr lang="en-US" sz="12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D180863-4775-4E4F-824E-4252F39D51A2}"/>
              </a:ext>
            </a:extLst>
          </p:cNvPr>
          <p:cNvSpPr txBox="1"/>
          <p:nvPr/>
        </p:nvSpPr>
        <p:spPr>
          <a:xfrm>
            <a:off x="4856379" y="3742077"/>
            <a:ext cx="1093989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10/24</a:t>
            </a:r>
            <a:endParaRPr lang="en-US" sz="2000" b="1" dirty="0">
              <a:solidFill>
                <a:srgbClr val="0499D3"/>
              </a:solidFill>
            </a:endParaRPr>
          </a:p>
        </p:txBody>
      </p:sp>
      <p:grpSp>
        <p:nvGrpSpPr>
          <p:cNvPr id="165" name="Group 133">
            <a:extLst>
              <a:ext uri="{FF2B5EF4-FFF2-40B4-BE49-F238E27FC236}">
                <a16:creationId xmlns:a16="http://schemas.microsoft.com/office/drawing/2014/main" id="{5D137EDD-09E9-4241-8BDE-91C8C2970F05}"/>
              </a:ext>
            </a:extLst>
          </p:cNvPr>
          <p:cNvGrpSpPr/>
          <p:nvPr/>
        </p:nvGrpSpPr>
        <p:grpSpPr>
          <a:xfrm>
            <a:off x="4000589" y="2406070"/>
            <a:ext cx="582650" cy="1004329"/>
            <a:chOff x="4130308" y="996540"/>
            <a:chExt cx="582650" cy="1004329"/>
          </a:xfrm>
        </p:grpSpPr>
        <p:sp>
          <p:nvSpPr>
            <p:cNvPr id="166" name="Freeform 134">
              <a:extLst>
                <a:ext uri="{FF2B5EF4-FFF2-40B4-BE49-F238E27FC236}">
                  <a16:creationId xmlns:a16="http://schemas.microsoft.com/office/drawing/2014/main" id="{3A023BCD-EC95-47D8-886B-E0DFA4A57CD7}"/>
                </a:ext>
              </a:extLst>
            </p:cNvPr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35">
              <a:extLst>
                <a:ext uri="{FF2B5EF4-FFF2-40B4-BE49-F238E27FC236}">
                  <a16:creationId xmlns:a16="http://schemas.microsoft.com/office/drawing/2014/main" id="{39ACFEE5-05DB-4F13-9C7D-2CCA6A2B6923}"/>
                </a:ext>
              </a:extLst>
            </p:cNvPr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36">
              <a:extLst>
                <a:ext uri="{FF2B5EF4-FFF2-40B4-BE49-F238E27FC236}">
                  <a16:creationId xmlns:a16="http://schemas.microsoft.com/office/drawing/2014/main" id="{E0F1EF4D-0BF4-4771-9B7F-3A02F2832A32}"/>
                </a:ext>
              </a:extLst>
            </p:cNvPr>
            <p:cNvSpPr/>
            <p:nvPr/>
          </p:nvSpPr>
          <p:spPr>
            <a:xfrm>
              <a:off x="4249854" y="1116086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CAC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170" name="Group 29">
            <a:extLst>
              <a:ext uri="{FF2B5EF4-FFF2-40B4-BE49-F238E27FC236}">
                <a16:creationId xmlns:a16="http://schemas.microsoft.com/office/drawing/2014/main" id="{BA2ABBDA-2ABF-4C75-89F3-D94C082238A8}"/>
              </a:ext>
            </a:extLst>
          </p:cNvPr>
          <p:cNvGrpSpPr/>
          <p:nvPr/>
        </p:nvGrpSpPr>
        <p:grpSpPr>
          <a:xfrm>
            <a:off x="294370" y="1992688"/>
            <a:ext cx="2941316" cy="1472295"/>
            <a:chOff x="-650406" y="2060641"/>
            <a:chExt cx="2760683" cy="1459108"/>
          </a:xfrm>
        </p:grpSpPr>
        <p:sp>
          <p:nvSpPr>
            <p:cNvPr id="181" name="Freeform 34">
              <a:extLst>
                <a:ext uri="{FF2B5EF4-FFF2-40B4-BE49-F238E27FC236}">
                  <a16:creationId xmlns:a16="http://schemas.microsoft.com/office/drawing/2014/main" id="{6F55776D-61D5-4432-BAE1-8FCCD7ED8380}"/>
                </a:ext>
              </a:extLst>
            </p:cNvPr>
            <p:cNvSpPr/>
            <p:nvPr/>
          </p:nvSpPr>
          <p:spPr>
            <a:xfrm>
              <a:off x="1812725" y="3221984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5" name="Rectangle 36">
              <a:extLst>
                <a:ext uri="{FF2B5EF4-FFF2-40B4-BE49-F238E27FC236}">
                  <a16:creationId xmlns:a16="http://schemas.microsoft.com/office/drawing/2014/main" id="{DFA69E95-1B36-4F0B-923D-4FD889B649C7}"/>
                </a:ext>
              </a:extLst>
            </p:cNvPr>
            <p:cNvSpPr/>
            <p:nvPr/>
          </p:nvSpPr>
          <p:spPr>
            <a:xfrm>
              <a:off x="1338605" y="3400431"/>
              <a:ext cx="521178" cy="54709"/>
            </a:xfrm>
            <a:prstGeom prst="rect">
              <a:avLst/>
            </a:pr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6" name="Oval 37">
              <a:extLst>
                <a:ext uri="{FF2B5EF4-FFF2-40B4-BE49-F238E27FC236}">
                  <a16:creationId xmlns:a16="http://schemas.microsoft.com/office/drawing/2014/main" id="{A01127C7-49EE-4C6B-B5B0-3ACA33F8323E}"/>
                </a:ext>
              </a:extLst>
            </p:cNvPr>
            <p:cNvSpPr/>
            <p:nvPr/>
          </p:nvSpPr>
          <p:spPr>
            <a:xfrm>
              <a:off x="1927095" y="3336567"/>
              <a:ext cx="183182" cy="183182"/>
            </a:xfrm>
            <a:prstGeom prst="ellipse">
              <a:avLst/>
            </a:pr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Rectangle 40">
              <a:extLst>
                <a:ext uri="{FF2B5EF4-FFF2-40B4-BE49-F238E27FC236}">
                  <a16:creationId xmlns:a16="http://schemas.microsoft.com/office/drawing/2014/main" id="{B2BE3D48-61E1-44B0-99FE-874011D6DCB5}"/>
                </a:ext>
              </a:extLst>
            </p:cNvPr>
            <p:cNvSpPr/>
            <p:nvPr/>
          </p:nvSpPr>
          <p:spPr>
            <a:xfrm rot="5400000">
              <a:off x="1419898" y="2632073"/>
              <a:ext cx="1197574" cy="54709"/>
            </a:xfrm>
            <a:prstGeom prst="rect">
              <a:avLst/>
            </a:pr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0" name="Rectangle 40">
              <a:extLst>
                <a:ext uri="{FF2B5EF4-FFF2-40B4-BE49-F238E27FC236}">
                  <a16:creationId xmlns:a16="http://schemas.microsoft.com/office/drawing/2014/main" id="{7247606C-E135-4779-91AE-77A082CD5168}"/>
                </a:ext>
              </a:extLst>
            </p:cNvPr>
            <p:cNvSpPr/>
            <p:nvPr/>
          </p:nvSpPr>
          <p:spPr>
            <a:xfrm rot="5400000">
              <a:off x="-1221838" y="2854010"/>
              <a:ext cx="1197574" cy="54709"/>
            </a:xfrm>
            <a:prstGeom prst="rect">
              <a:avLst/>
            </a:pr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D1E84715-55E1-4AF6-8AB6-7051B25F7FF8}"/>
              </a:ext>
            </a:extLst>
          </p:cNvPr>
          <p:cNvSpPr txBox="1"/>
          <p:nvPr/>
        </p:nvSpPr>
        <p:spPr>
          <a:xfrm>
            <a:off x="2327202" y="1892974"/>
            <a:ext cx="1596704" cy="40011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15-24/12/24</a:t>
            </a:r>
            <a:endParaRPr lang="en-US" sz="2000" b="1" dirty="0">
              <a:solidFill>
                <a:srgbClr val="0499D3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841C09CE-975F-49BA-91F6-C87E04AEEE0A}"/>
              </a:ext>
            </a:extLst>
          </p:cNvPr>
          <p:cNvSpPr txBox="1"/>
          <p:nvPr/>
        </p:nvSpPr>
        <p:spPr>
          <a:xfrm>
            <a:off x="3156078" y="5828478"/>
            <a:ext cx="1507929" cy="83099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200" dirty="0"/>
              <a:t>מעקב שבועי או דו שבועי על תהליך היישום </a:t>
            </a:r>
          </a:p>
          <a:p>
            <a:pPr algn="ctr"/>
            <a:r>
              <a:rPr lang="he-IL" sz="1200" dirty="0"/>
              <a:t>דיאלוג על הפעילות ומעקב יישום 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B9BDA37A-BCC6-4706-9E43-0450BD8CFB10}"/>
              </a:ext>
            </a:extLst>
          </p:cNvPr>
          <p:cNvSpPr txBox="1"/>
          <p:nvPr/>
        </p:nvSpPr>
        <p:spPr>
          <a:xfrm>
            <a:off x="1371240" y="5689978"/>
            <a:ext cx="1714034" cy="110799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dirty="0"/>
              <a:t>ניתוח תוצאות סקרי  אקלים ומעגלי שיח  ע"י ההנהלה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dirty="0"/>
              <a:t>דיאלוג הצלחות </a:t>
            </a:r>
            <a:r>
              <a:rPr lang="he-IL" sz="1100" dirty="0" err="1"/>
              <a:t>וכשלונות</a:t>
            </a:r>
            <a:r>
              <a:rPr lang="he-IL" sz="1100" dirty="0"/>
              <a:t>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dirty="0"/>
              <a:t>הצגת עיקרי התוצאות – חדר מורים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dirty="0"/>
              <a:t>הגדרת יעדי ההתערבות </a:t>
            </a:r>
            <a:endParaRPr lang="en-US" sz="1100" dirty="0"/>
          </a:p>
        </p:txBody>
      </p:sp>
      <p:grpSp>
        <p:nvGrpSpPr>
          <p:cNvPr id="198" name="Group 7">
            <a:extLst>
              <a:ext uri="{FF2B5EF4-FFF2-40B4-BE49-F238E27FC236}">
                <a16:creationId xmlns:a16="http://schemas.microsoft.com/office/drawing/2014/main" id="{AF392785-8C85-4B68-9A34-8F0E38477900}"/>
              </a:ext>
            </a:extLst>
          </p:cNvPr>
          <p:cNvGrpSpPr/>
          <p:nvPr/>
        </p:nvGrpSpPr>
        <p:grpSpPr>
          <a:xfrm>
            <a:off x="1361875" y="3308876"/>
            <a:ext cx="1217040" cy="1679632"/>
            <a:chOff x="1991331" y="3340156"/>
            <a:chExt cx="1035380" cy="1719112"/>
          </a:xfrm>
          <a:solidFill>
            <a:schemeClr val="bg2">
              <a:lumMod val="25000"/>
            </a:schemeClr>
          </a:solidFill>
        </p:grpSpPr>
        <p:sp>
          <p:nvSpPr>
            <p:cNvPr id="199" name="Freeform 72">
              <a:extLst>
                <a:ext uri="{FF2B5EF4-FFF2-40B4-BE49-F238E27FC236}">
                  <a16:creationId xmlns:a16="http://schemas.microsoft.com/office/drawing/2014/main" id="{822BF51E-2352-49AE-BF41-8F75671DA21A}"/>
                </a:ext>
              </a:extLst>
            </p:cNvPr>
            <p:cNvSpPr/>
            <p:nvPr/>
          </p:nvSpPr>
          <p:spPr>
            <a:xfrm rot="10800000">
              <a:off x="1991331" y="3401017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0" name="Rectangle 73">
              <a:extLst>
                <a:ext uri="{FF2B5EF4-FFF2-40B4-BE49-F238E27FC236}">
                  <a16:creationId xmlns:a16="http://schemas.microsoft.com/office/drawing/2014/main" id="{C022FA52-E4F1-413B-81BB-9B3E899A8F94}"/>
                </a:ext>
              </a:extLst>
            </p:cNvPr>
            <p:cNvSpPr/>
            <p:nvPr/>
          </p:nvSpPr>
          <p:spPr>
            <a:xfrm rot="10800000">
              <a:off x="2177589" y="3401176"/>
              <a:ext cx="521178" cy="54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1" name="Freeform 74">
              <a:extLst>
                <a:ext uri="{FF2B5EF4-FFF2-40B4-BE49-F238E27FC236}">
                  <a16:creationId xmlns:a16="http://schemas.microsoft.com/office/drawing/2014/main" id="{5C632C16-20D6-4A6D-AA8C-4FE2806A6485}"/>
                </a:ext>
              </a:extLst>
            </p:cNvPr>
            <p:cNvSpPr/>
            <p:nvPr/>
          </p:nvSpPr>
          <p:spPr>
            <a:xfrm rot="10800000" flipH="1">
              <a:off x="2648084" y="3401017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2" name="Oval 75">
              <a:extLst>
                <a:ext uri="{FF2B5EF4-FFF2-40B4-BE49-F238E27FC236}">
                  <a16:creationId xmlns:a16="http://schemas.microsoft.com/office/drawing/2014/main" id="{88F846F8-0073-4BF1-A6FD-DB4C3F6FFEA1}"/>
                </a:ext>
              </a:extLst>
            </p:cNvPr>
            <p:cNvSpPr/>
            <p:nvPr/>
          </p:nvSpPr>
          <p:spPr>
            <a:xfrm rot="10800000" flipH="1">
              <a:off x="2843741" y="3340156"/>
              <a:ext cx="182970" cy="1831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3" name="Rectangle 77">
              <a:extLst>
                <a:ext uri="{FF2B5EF4-FFF2-40B4-BE49-F238E27FC236}">
                  <a16:creationId xmlns:a16="http://schemas.microsoft.com/office/drawing/2014/main" id="{F65AE7AD-E9B7-49E9-B385-24E99C3519CF}"/>
                </a:ext>
              </a:extLst>
            </p:cNvPr>
            <p:cNvSpPr/>
            <p:nvPr/>
          </p:nvSpPr>
          <p:spPr>
            <a:xfrm rot="5400000" flipH="1">
              <a:off x="2146178" y="4276357"/>
              <a:ext cx="1415254" cy="546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" name="Oval 75">
              <a:extLst>
                <a:ext uri="{FF2B5EF4-FFF2-40B4-BE49-F238E27FC236}">
                  <a16:creationId xmlns:a16="http://schemas.microsoft.com/office/drawing/2014/main" id="{4BB86227-8AC8-41C9-A190-07C805EECB7C}"/>
                </a:ext>
              </a:extLst>
            </p:cNvPr>
            <p:cNvSpPr/>
            <p:nvPr/>
          </p:nvSpPr>
          <p:spPr>
            <a:xfrm rot="10800000" flipH="1">
              <a:off x="2755186" y="4876086"/>
              <a:ext cx="182970" cy="1831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5" name="Group 121">
            <a:extLst>
              <a:ext uri="{FF2B5EF4-FFF2-40B4-BE49-F238E27FC236}">
                <a16:creationId xmlns:a16="http://schemas.microsoft.com/office/drawing/2014/main" id="{B4A6C3B9-D1CA-42AB-AB3C-575C50537430}"/>
              </a:ext>
            </a:extLst>
          </p:cNvPr>
          <p:cNvGrpSpPr/>
          <p:nvPr/>
        </p:nvGrpSpPr>
        <p:grpSpPr>
          <a:xfrm>
            <a:off x="2175192" y="2456970"/>
            <a:ext cx="582650" cy="1004329"/>
            <a:chOff x="4130308" y="996540"/>
            <a:chExt cx="582650" cy="1004329"/>
          </a:xfrm>
        </p:grpSpPr>
        <p:sp>
          <p:nvSpPr>
            <p:cNvPr id="206" name="Freeform 122">
              <a:extLst>
                <a:ext uri="{FF2B5EF4-FFF2-40B4-BE49-F238E27FC236}">
                  <a16:creationId xmlns:a16="http://schemas.microsoft.com/office/drawing/2014/main" id="{B35768C5-73AD-42D2-921C-8756AC2B0AA6}"/>
                </a:ext>
              </a:extLst>
            </p:cNvPr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123">
              <a:extLst>
                <a:ext uri="{FF2B5EF4-FFF2-40B4-BE49-F238E27FC236}">
                  <a16:creationId xmlns:a16="http://schemas.microsoft.com/office/drawing/2014/main" id="{275D6E4B-E4B6-49A6-AC8F-960F4CC26FBB}"/>
                </a:ext>
              </a:extLst>
            </p:cNvPr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124">
              <a:extLst>
                <a:ext uri="{FF2B5EF4-FFF2-40B4-BE49-F238E27FC236}">
                  <a16:creationId xmlns:a16="http://schemas.microsoft.com/office/drawing/2014/main" id="{699A5E85-944E-4668-9BA3-46C0E406D499}"/>
                </a:ext>
              </a:extLst>
            </p:cNvPr>
            <p:cNvSpPr/>
            <p:nvPr/>
          </p:nvSpPr>
          <p:spPr>
            <a:xfrm>
              <a:off x="4249854" y="1116086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24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</a:p>
          </p:txBody>
        </p:sp>
      </p:grpSp>
      <p:grpSp>
        <p:nvGrpSpPr>
          <p:cNvPr id="209" name="Group 7">
            <a:extLst>
              <a:ext uri="{FF2B5EF4-FFF2-40B4-BE49-F238E27FC236}">
                <a16:creationId xmlns:a16="http://schemas.microsoft.com/office/drawing/2014/main" id="{7FF95DDA-3089-431A-9FDD-392B02CA9707}"/>
              </a:ext>
            </a:extLst>
          </p:cNvPr>
          <p:cNvGrpSpPr/>
          <p:nvPr/>
        </p:nvGrpSpPr>
        <p:grpSpPr>
          <a:xfrm>
            <a:off x="53423" y="3308551"/>
            <a:ext cx="1232424" cy="1715716"/>
            <a:chOff x="1991331" y="3340156"/>
            <a:chExt cx="1035380" cy="1719112"/>
          </a:xfrm>
        </p:grpSpPr>
        <p:sp>
          <p:nvSpPr>
            <p:cNvPr id="210" name="Freeform 72">
              <a:extLst>
                <a:ext uri="{FF2B5EF4-FFF2-40B4-BE49-F238E27FC236}">
                  <a16:creationId xmlns:a16="http://schemas.microsoft.com/office/drawing/2014/main" id="{743DBB07-E9E1-4219-A5DB-50457DCA4FA9}"/>
                </a:ext>
              </a:extLst>
            </p:cNvPr>
            <p:cNvSpPr/>
            <p:nvPr/>
          </p:nvSpPr>
          <p:spPr>
            <a:xfrm rot="10800000">
              <a:off x="1991331" y="3401017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1" name="Rectangle 73">
              <a:extLst>
                <a:ext uri="{FF2B5EF4-FFF2-40B4-BE49-F238E27FC236}">
                  <a16:creationId xmlns:a16="http://schemas.microsoft.com/office/drawing/2014/main" id="{F2F6BBAD-60B7-4975-8B98-31D747DAF34E}"/>
                </a:ext>
              </a:extLst>
            </p:cNvPr>
            <p:cNvSpPr/>
            <p:nvPr/>
          </p:nvSpPr>
          <p:spPr>
            <a:xfrm rot="10800000">
              <a:off x="2177589" y="3401176"/>
              <a:ext cx="521178" cy="54709"/>
            </a:xfrm>
            <a:prstGeom prst="rect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2" name="Freeform 74">
              <a:extLst>
                <a:ext uri="{FF2B5EF4-FFF2-40B4-BE49-F238E27FC236}">
                  <a16:creationId xmlns:a16="http://schemas.microsoft.com/office/drawing/2014/main" id="{71ED3864-941E-43E9-8F0A-019ABA7339BC}"/>
                </a:ext>
              </a:extLst>
            </p:cNvPr>
            <p:cNvSpPr/>
            <p:nvPr/>
          </p:nvSpPr>
          <p:spPr>
            <a:xfrm rot="10800000" flipH="1">
              <a:off x="2648084" y="3401017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3" name="Oval 75">
              <a:extLst>
                <a:ext uri="{FF2B5EF4-FFF2-40B4-BE49-F238E27FC236}">
                  <a16:creationId xmlns:a16="http://schemas.microsoft.com/office/drawing/2014/main" id="{D73FCF72-8AE1-44A4-A3E1-0A063453D3F6}"/>
                </a:ext>
              </a:extLst>
            </p:cNvPr>
            <p:cNvSpPr/>
            <p:nvPr/>
          </p:nvSpPr>
          <p:spPr>
            <a:xfrm rot="10800000" flipH="1">
              <a:off x="2843741" y="3340156"/>
              <a:ext cx="182970" cy="183182"/>
            </a:xfrm>
            <a:prstGeom prst="ellipse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Rectangle 77">
              <a:extLst>
                <a:ext uri="{FF2B5EF4-FFF2-40B4-BE49-F238E27FC236}">
                  <a16:creationId xmlns:a16="http://schemas.microsoft.com/office/drawing/2014/main" id="{0815E1FA-3D28-44C9-B005-5995677FB920}"/>
                </a:ext>
              </a:extLst>
            </p:cNvPr>
            <p:cNvSpPr/>
            <p:nvPr/>
          </p:nvSpPr>
          <p:spPr>
            <a:xfrm rot="5400000" flipH="1">
              <a:off x="2146178" y="4276357"/>
              <a:ext cx="1415254" cy="54645"/>
            </a:xfrm>
            <a:prstGeom prst="rect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" name="Oval 75">
              <a:extLst>
                <a:ext uri="{FF2B5EF4-FFF2-40B4-BE49-F238E27FC236}">
                  <a16:creationId xmlns:a16="http://schemas.microsoft.com/office/drawing/2014/main" id="{B630C086-B92A-4251-B430-E02E486EC280}"/>
                </a:ext>
              </a:extLst>
            </p:cNvPr>
            <p:cNvSpPr/>
            <p:nvPr/>
          </p:nvSpPr>
          <p:spPr>
            <a:xfrm rot="10800000" flipH="1">
              <a:off x="2755186" y="4876086"/>
              <a:ext cx="182970" cy="183182"/>
            </a:xfrm>
            <a:prstGeom prst="ellipse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6" name="TextBox 215">
            <a:extLst>
              <a:ext uri="{FF2B5EF4-FFF2-40B4-BE49-F238E27FC236}">
                <a16:creationId xmlns:a16="http://schemas.microsoft.com/office/drawing/2014/main" id="{3DD210AF-D626-4747-A98F-CB574A22D6D6}"/>
              </a:ext>
            </a:extLst>
          </p:cNvPr>
          <p:cNvSpPr txBox="1"/>
          <p:nvPr/>
        </p:nvSpPr>
        <p:spPr>
          <a:xfrm>
            <a:off x="30065" y="5001774"/>
            <a:ext cx="1389498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600" b="1" dirty="0">
                <a:solidFill>
                  <a:schemeClr val="accent6">
                    <a:lumMod val="75000"/>
                  </a:schemeClr>
                </a:solidFill>
              </a:rPr>
              <a:t>יישום התוכנית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4219B3ED-A052-473D-86B8-6BC0C6D3A58D}"/>
              </a:ext>
            </a:extLst>
          </p:cNvPr>
          <p:cNvSpPr txBox="1"/>
          <p:nvPr/>
        </p:nvSpPr>
        <p:spPr>
          <a:xfrm>
            <a:off x="-34199" y="1275697"/>
            <a:ext cx="996847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600" b="1" dirty="0">
                <a:solidFill>
                  <a:srgbClr val="FF0000"/>
                </a:solidFill>
              </a:rPr>
              <a:t>הערכה פנימית 2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51216945-086F-497D-A8FD-095DF0A8E03D}"/>
              </a:ext>
            </a:extLst>
          </p:cNvPr>
          <p:cNvSpPr txBox="1"/>
          <p:nvPr/>
        </p:nvSpPr>
        <p:spPr>
          <a:xfrm>
            <a:off x="51442" y="1881232"/>
            <a:ext cx="844050" cy="40011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04/25</a:t>
            </a:r>
            <a:endParaRPr lang="en-US" sz="2000" b="1" dirty="0">
              <a:solidFill>
                <a:srgbClr val="0499D3"/>
              </a:solidFill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E54D92E-167F-4DF9-80D5-93B740ACA15A}"/>
              </a:ext>
            </a:extLst>
          </p:cNvPr>
          <p:cNvSpPr txBox="1"/>
          <p:nvPr/>
        </p:nvSpPr>
        <p:spPr>
          <a:xfrm>
            <a:off x="-11826" y="5473492"/>
            <a:ext cx="1473281" cy="120032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/>
              <a:t>מעקב שבועי או דו שבועי על תהליך היישום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/>
              <a:t>דיאלוג  תוך כדי  הפעילות ומעקב יישום. </a:t>
            </a:r>
          </a:p>
        </p:txBody>
      </p:sp>
      <p:grpSp>
        <p:nvGrpSpPr>
          <p:cNvPr id="221" name="Group 109">
            <a:extLst>
              <a:ext uri="{FF2B5EF4-FFF2-40B4-BE49-F238E27FC236}">
                <a16:creationId xmlns:a16="http://schemas.microsoft.com/office/drawing/2014/main" id="{EF9FB621-602B-4CCB-B468-AD07CDD8891B}"/>
              </a:ext>
            </a:extLst>
          </p:cNvPr>
          <p:cNvGrpSpPr/>
          <p:nvPr/>
        </p:nvGrpSpPr>
        <p:grpSpPr>
          <a:xfrm rot="10800000">
            <a:off x="49695" y="3327930"/>
            <a:ext cx="552762" cy="970434"/>
            <a:chOff x="4130308" y="996540"/>
            <a:chExt cx="582650" cy="1004329"/>
          </a:xfrm>
        </p:grpSpPr>
        <p:sp>
          <p:nvSpPr>
            <p:cNvPr id="222" name="Freeform 110">
              <a:extLst>
                <a:ext uri="{FF2B5EF4-FFF2-40B4-BE49-F238E27FC236}">
                  <a16:creationId xmlns:a16="http://schemas.microsoft.com/office/drawing/2014/main" id="{7613162A-1698-4319-A904-1E6806D742A9}"/>
                </a:ext>
              </a:extLst>
            </p:cNvPr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111">
              <a:extLst>
                <a:ext uri="{FF2B5EF4-FFF2-40B4-BE49-F238E27FC236}">
                  <a16:creationId xmlns:a16="http://schemas.microsoft.com/office/drawing/2014/main" id="{CE515586-6857-44D3-9D52-2AA2B5EF5BC1}"/>
                </a:ext>
              </a:extLst>
            </p:cNvPr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12">
              <a:extLst>
                <a:ext uri="{FF2B5EF4-FFF2-40B4-BE49-F238E27FC236}">
                  <a16:creationId xmlns:a16="http://schemas.microsoft.com/office/drawing/2014/main" id="{1DCE71AE-50EE-40D0-A4EA-B4FCCCB9B89A}"/>
                </a:ext>
              </a:extLst>
            </p:cNvPr>
            <p:cNvSpPr/>
            <p:nvPr/>
          </p:nvSpPr>
          <p:spPr>
            <a:xfrm rot="271265">
              <a:off x="4249853" y="1116087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445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8</a:t>
              </a:r>
            </a:p>
          </p:txBody>
        </p:sp>
      </p:grpSp>
      <p:grpSp>
        <p:nvGrpSpPr>
          <p:cNvPr id="225" name="Group 133">
            <a:extLst>
              <a:ext uri="{FF2B5EF4-FFF2-40B4-BE49-F238E27FC236}">
                <a16:creationId xmlns:a16="http://schemas.microsoft.com/office/drawing/2014/main" id="{33A65F0A-D0ED-49E9-82AA-29F587A32E3B}"/>
              </a:ext>
            </a:extLst>
          </p:cNvPr>
          <p:cNvGrpSpPr/>
          <p:nvPr/>
        </p:nvGrpSpPr>
        <p:grpSpPr>
          <a:xfrm>
            <a:off x="899470" y="2410241"/>
            <a:ext cx="582650" cy="1004329"/>
            <a:chOff x="4130308" y="996540"/>
            <a:chExt cx="582650" cy="1004329"/>
          </a:xfrm>
        </p:grpSpPr>
        <p:sp>
          <p:nvSpPr>
            <p:cNvPr id="226" name="Freeform 134">
              <a:extLst>
                <a:ext uri="{FF2B5EF4-FFF2-40B4-BE49-F238E27FC236}">
                  <a16:creationId xmlns:a16="http://schemas.microsoft.com/office/drawing/2014/main" id="{B9159DAB-0030-499A-9255-079CEDAB1E25}"/>
                </a:ext>
              </a:extLst>
            </p:cNvPr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135">
              <a:extLst>
                <a:ext uri="{FF2B5EF4-FFF2-40B4-BE49-F238E27FC236}">
                  <a16:creationId xmlns:a16="http://schemas.microsoft.com/office/drawing/2014/main" id="{4BC1117B-9DD5-4943-8C8E-03994BDC6B45}"/>
                </a:ext>
              </a:extLst>
            </p:cNvPr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36">
              <a:extLst>
                <a:ext uri="{FF2B5EF4-FFF2-40B4-BE49-F238E27FC236}">
                  <a16:creationId xmlns:a16="http://schemas.microsoft.com/office/drawing/2014/main" id="{098BC456-78B4-4CCD-9770-73430BB88B1D}"/>
                </a:ext>
              </a:extLst>
            </p:cNvPr>
            <p:cNvSpPr/>
            <p:nvPr/>
          </p:nvSpPr>
          <p:spPr>
            <a:xfrm>
              <a:off x="4249854" y="1116086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CAC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7</a:t>
              </a:r>
            </a:p>
          </p:txBody>
        </p:sp>
      </p:grpSp>
      <p:sp>
        <p:nvSpPr>
          <p:cNvPr id="229" name="TextBox 228">
            <a:extLst>
              <a:ext uri="{FF2B5EF4-FFF2-40B4-BE49-F238E27FC236}">
                <a16:creationId xmlns:a16="http://schemas.microsoft.com/office/drawing/2014/main" id="{A1BEF3D3-ED6B-47E7-B972-7AE1C47568E4}"/>
              </a:ext>
            </a:extLst>
          </p:cNvPr>
          <p:cNvSpPr txBox="1"/>
          <p:nvPr/>
        </p:nvSpPr>
        <p:spPr>
          <a:xfrm>
            <a:off x="1908711" y="3767342"/>
            <a:ext cx="83911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12/23</a:t>
            </a:r>
            <a:endParaRPr lang="en-US" sz="2000" b="1" dirty="0">
              <a:solidFill>
                <a:srgbClr val="0499D3"/>
              </a:solidFill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43DF860C-3F30-4AB7-94B8-FA60E83D792A}"/>
              </a:ext>
            </a:extLst>
          </p:cNvPr>
          <p:cNvSpPr txBox="1"/>
          <p:nvPr/>
        </p:nvSpPr>
        <p:spPr>
          <a:xfrm>
            <a:off x="826400" y="3776233"/>
            <a:ext cx="91082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1-3/24</a:t>
            </a:r>
            <a:endParaRPr lang="en-US" sz="2000" b="1" dirty="0">
              <a:solidFill>
                <a:srgbClr val="0499D3"/>
              </a:solidFill>
            </a:endParaRPr>
          </a:p>
        </p:txBody>
      </p:sp>
      <p:sp>
        <p:nvSpPr>
          <p:cNvPr id="231" name="Rectangle 155">
            <a:extLst>
              <a:ext uri="{FF2B5EF4-FFF2-40B4-BE49-F238E27FC236}">
                <a16:creationId xmlns:a16="http://schemas.microsoft.com/office/drawing/2014/main" id="{1CBD9871-EC92-43A1-AC59-EF50E586453B}"/>
              </a:ext>
            </a:extLst>
          </p:cNvPr>
          <p:cNvSpPr/>
          <p:nvPr/>
        </p:nvSpPr>
        <p:spPr>
          <a:xfrm>
            <a:off x="7722581" y="5989145"/>
            <a:ext cx="140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dirty="0"/>
              <a:t>ניתוח תוצאות סקרי אקלים פנימי-חיצוני</a:t>
            </a:r>
          </a:p>
          <a:p>
            <a:pPr algn="ctr"/>
            <a:r>
              <a:rPr lang="he-IL" sz="1200" dirty="0"/>
              <a:t>צוות הנהלה, יועצות</a:t>
            </a:r>
            <a:endParaRPr lang="en-US" sz="1200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4C31A75-3AA8-493C-AB70-D059B12AF1EB}"/>
              </a:ext>
            </a:extLst>
          </p:cNvPr>
          <p:cNvSpPr/>
          <p:nvPr/>
        </p:nvSpPr>
        <p:spPr>
          <a:xfrm>
            <a:off x="7418294" y="322729"/>
            <a:ext cx="582650" cy="506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/>
              <a:t>לוגו בי"ס </a:t>
            </a:r>
          </a:p>
        </p:txBody>
      </p:sp>
      <p:cxnSp>
        <p:nvCxnSpPr>
          <p:cNvPr id="232" name="Straight Connector 6">
            <a:extLst>
              <a:ext uri="{FF2B5EF4-FFF2-40B4-BE49-F238E27FC236}">
                <a16:creationId xmlns:a16="http://schemas.microsoft.com/office/drawing/2014/main" id="{5DFEC736-07C8-4A31-8C8D-42C99756341E}"/>
              </a:ext>
            </a:extLst>
          </p:cNvPr>
          <p:cNvCxnSpPr>
            <a:cxnSpLocks/>
          </p:cNvCxnSpPr>
          <p:nvPr/>
        </p:nvCxnSpPr>
        <p:spPr>
          <a:xfrm>
            <a:off x="4398038" y="1188722"/>
            <a:ext cx="4627448" cy="42140"/>
          </a:xfrm>
          <a:prstGeom prst="line">
            <a:avLst/>
          </a:prstGeom>
          <a:ln w="19050">
            <a:solidFill>
              <a:srgbClr val="E123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6">
            <a:extLst>
              <a:ext uri="{FF2B5EF4-FFF2-40B4-BE49-F238E27FC236}">
                <a16:creationId xmlns:a16="http://schemas.microsoft.com/office/drawing/2014/main" id="{CC28F0CD-31CA-4AC3-9F36-E49D82B97FD8}"/>
              </a:ext>
            </a:extLst>
          </p:cNvPr>
          <p:cNvCxnSpPr>
            <a:cxnSpLocks/>
          </p:cNvCxnSpPr>
          <p:nvPr/>
        </p:nvCxnSpPr>
        <p:spPr>
          <a:xfrm>
            <a:off x="4414950" y="1743555"/>
            <a:ext cx="4627448" cy="42140"/>
          </a:xfrm>
          <a:prstGeom prst="line">
            <a:avLst/>
          </a:prstGeom>
          <a:ln w="19050">
            <a:solidFill>
              <a:srgbClr val="E123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itle 1">
            <a:extLst>
              <a:ext uri="{FF2B5EF4-FFF2-40B4-BE49-F238E27FC236}">
                <a16:creationId xmlns:a16="http://schemas.microsoft.com/office/drawing/2014/main" id="{EAC4A723-F9BD-4B75-9065-53DA0435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239" y="1294208"/>
            <a:ext cx="3724554" cy="416187"/>
          </a:xfrm>
        </p:spPr>
        <p:txBody>
          <a:bodyPr>
            <a:normAutofit fontScale="90000"/>
          </a:bodyPr>
          <a:lstStyle/>
          <a:p>
            <a:pPr algn="r"/>
            <a:r>
              <a:rPr lang="he-IL" sz="2400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ציר זמן – אקלים כדרך חיים </a:t>
            </a:r>
            <a:endParaRPr lang="en-US" sz="2400" dirty="0">
              <a:solidFill>
                <a:schemeClr val="accent5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9">
            <a:extLst>
              <a:ext uri="{FF2B5EF4-FFF2-40B4-BE49-F238E27FC236}">
                <a16:creationId xmlns:a16="http://schemas.microsoft.com/office/drawing/2014/main" id="{05F05017-1A72-4EC8-8330-7D37BF4FB3EB}"/>
              </a:ext>
            </a:extLst>
          </p:cNvPr>
          <p:cNvSpPr>
            <a:spLocks/>
          </p:cNvSpPr>
          <p:nvPr/>
        </p:nvSpPr>
        <p:spPr bwMode="auto">
          <a:xfrm>
            <a:off x="3232645" y="2996286"/>
            <a:ext cx="1230974" cy="1424414"/>
          </a:xfrm>
          <a:custGeom>
            <a:avLst/>
            <a:gdLst>
              <a:gd name="T0" fmla="*/ 2398 w 2398"/>
              <a:gd name="T1" fmla="*/ 0 h 2774"/>
              <a:gd name="T2" fmla="*/ 1249 w 2398"/>
              <a:gd name="T3" fmla="*/ 2774 h 2774"/>
              <a:gd name="T4" fmla="*/ 0 w 2398"/>
              <a:gd name="T5" fmla="*/ 1526 h 2774"/>
              <a:gd name="T6" fmla="*/ 632 w 2398"/>
              <a:gd name="T7" fmla="*/ 0 h 2774"/>
              <a:gd name="T8" fmla="*/ 2398 w 2398"/>
              <a:gd name="T9" fmla="*/ 0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8" h="2774">
                <a:moveTo>
                  <a:pt x="2398" y="0"/>
                </a:moveTo>
                <a:cubicBezTo>
                  <a:pt x="2398" y="1040"/>
                  <a:pt x="1985" y="2038"/>
                  <a:pt x="1249" y="2774"/>
                </a:cubicBezTo>
                <a:lnTo>
                  <a:pt x="0" y="1526"/>
                </a:lnTo>
                <a:cubicBezTo>
                  <a:pt x="405" y="1121"/>
                  <a:pt x="632" y="572"/>
                  <a:pt x="632" y="0"/>
                </a:cubicBezTo>
                <a:lnTo>
                  <a:pt x="239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20574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884089BF-6B6E-4016-A3F4-377C00F58667}"/>
              </a:ext>
            </a:extLst>
          </p:cNvPr>
          <p:cNvSpPr>
            <a:spLocks/>
          </p:cNvSpPr>
          <p:nvPr/>
        </p:nvSpPr>
        <p:spPr bwMode="auto">
          <a:xfrm>
            <a:off x="2340815" y="3888115"/>
            <a:ext cx="1424414" cy="1232230"/>
          </a:xfrm>
          <a:custGeom>
            <a:avLst/>
            <a:gdLst>
              <a:gd name="T0" fmla="*/ 2774 w 2774"/>
              <a:gd name="T1" fmla="*/ 1249 h 2398"/>
              <a:gd name="T2" fmla="*/ 0 w 2774"/>
              <a:gd name="T3" fmla="*/ 2398 h 2398"/>
              <a:gd name="T4" fmla="*/ 0 w 2774"/>
              <a:gd name="T5" fmla="*/ 632 h 2398"/>
              <a:gd name="T6" fmla="*/ 1526 w 2774"/>
              <a:gd name="T7" fmla="*/ 0 h 2398"/>
              <a:gd name="T8" fmla="*/ 2774 w 2774"/>
              <a:gd name="T9" fmla="*/ 1249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1249"/>
                </a:moveTo>
                <a:cubicBezTo>
                  <a:pt x="2038" y="1985"/>
                  <a:pt x="1040" y="2398"/>
                  <a:pt x="0" y="2398"/>
                </a:cubicBezTo>
                <a:lnTo>
                  <a:pt x="0" y="632"/>
                </a:lnTo>
                <a:cubicBezTo>
                  <a:pt x="572" y="632"/>
                  <a:pt x="1121" y="405"/>
                  <a:pt x="1526" y="0"/>
                </a:cubicBezTo>
                <a:lnTo>
                  <a:pt x="2774" y="12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27432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Freeform 13">
            <a:extLst>
              <a:ext uri="{FF2B5EF4-FFF2-40B4-BE49-F238E27FC236}">
                <a16:creationId xmlns:a16="http://schemas.microsoft.com/office/drawing/2014/main" id="{1F5066E7-8B16-4365-8AD2-6EFF0334CCB0}"/>
              </a:ext>
            </a:extLst>
          </p:cNvPr>
          <p:cNvSpPr>
            <a:spLocks/>
          </p:cNvSpPr>
          <p:nvPr/>
        </p:nvSpPr>
        <p:spPr bwMode="auto">
          <a:xfrm>
            <a:off x="761903" y="3888115"/>
            <a:ext cx="1424414" cy="1232230"/>
          </a:xfrm>
          <a:custGeom>
            <a:avLst/>
            <a:gdLst>
              <a:gd name="T0" fmla="*/ 2774 w 2774"/>
              <a:gd name="T1" fmla="*/ 2398 h 2398"/>
              <a:gd name="T2" fmla="*/ 0 w 2774"/>
              <a:gd name="T3" fmla="*/ 1249 h 2398"/>
              <a:gd name="T4" fmla="*/ 1248 w 2774"/>
              <a:gd name="T5" fmla="*/ 0 h 2398"/>
              <a:gd name="T6" fmla="*/ 2774 w 2774"/>
              <a:gd name="T7" fmla="*/ 632 h 2398"/>
              <a:gd name="T8" fmla="*/ 2774 w 2774"/>
              <a:gd name="T9" fmla="*/ 2398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2398"/>
                </a:moveTo>
                <a:cubicBezTo>
                  <a:pt x="1734" y="2398"/>
                  <a:pt x="735" y="1985"/>
                  <a:pt x="0" y="1249"/>
                </a:cubicBezTo>
                <a:lnTo>
                  <a:pt x="1248" y="0"/>
                </a:lnTo>
                <a:cubicBezTo>
                  <a:pt x="1653" y="405"/>
                  <a:pt x="2202" y="632"/>
                  <a:pt x="2774" y="632"/>
                </a:cubicBezTo>
                <a:lnTo>
                  <a:pt x="2774" y="239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0574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9/22</a:t>
            </a:r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9DB01D48-7F58-4061-817B-2720086A9391}"/>
              </a:ext>
            </a:extLst>
          </p:cNvPr>
          <p:cNvSpPr>
            <a:spLocks/>
          </p:cNvSpPr>
          <p:nvPr/>
        </p:nvSpPr>
        <p:spPr bwMode="auto">
          <a:xfrm>
            <a:off x="5845323" y="716472"/>
            <a:ext cx="1424414" cy="1232230"/>
          </a:xfrm>
          <a:custGeom>
            <a:avLst/>
            <a:gdLst>
              <a:gd name="T0" fmla="*/ 0 w 2774"/>
              <a:gd name="T1" fmla="*/ 0 h 2398"/>
              <a:gd name="T2" fmla="*/ 2774 w 2774"/>
              <a:gd name="T3" fmla="*/ 1149 h 2398"/>
              <a:gd name="T4" fmla="*/ 1526 w 2774"/>
              <a:gd name="T5" fmla="*/ 2398 h 2398"/>
              <a:gd name="T6" fmla="*/ 0 w 2774"/>
              <a:gd name="T7" fmla="*/ 1766 h 2398"/>
              <a:gd name="T8" fmla="*/ 0 w 2774"/>
              <a:gd name="T9" fmla="*/ 0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0" y="0"/>
                </a:moveTo>
                <a:cubicBezTo>
                  <a:pt x="1040" y="0"/>
                  <a:pt x="2038" y="413"/>
                  <a:pt x="2774" y="1149"/>
                </a:cubicBezTo>
                <a:lnTo>
                  <a:pt x="1526" y="2398"/>
                </a:lnTo>
                <a:cubicBezTo>
                  <a:pt x="1121" y="1993"/>
                  <a:pt x="572" y="1766"/>
                  <a:pt x="0" y="176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27432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 17">
            <a:extLst>
              <a:ext uri="{FF2B5EF4-FFF2-40B4-BE49-F238E27FC236}">
                <a16:creationId xmlns:a16="http://schemas.microsoft.com/office/drawing/2014/main" id="{4DE37E95-4E07-452C-90B0-9F39E8DD9D01}"/>
              </a:ext>
            </a:extLst>
          </p:cNvPr>
          <p:cNvSpPr>
            <a:spLocks/>
          </p:cNvSpPr>
          <p:nvPr/>
        </p:nvSpPr>
        <p:spPr bwMode="auto">
          <a:xfrm>
            <a:off x="3566767" y="1416117"/>
            <a:ext cx="1230974" cy="1425670"/>
          </a:xfrm>
          <a:custGeom>
            <a:avLst/>
            <a:gdLst>
              <a:gd name="T0" fmla="*/ 0 w 2398"/>
              <a:gd name="T1" fmla="*/ 2774 h 2774"/>
              <a:gd name="T2" fmla="*/ 1149 w 2398"/>
              <a:gd name="T3" fmla="*/ 0 h 2774"/>
              <a:gd name="T4" fmla="*/ 2398 w 2398"/>
              <a:gd name="T5" fmla="*/ 1248 h 2774"/>
              <a:gd name="T6" fmla="*/ 1766 w 2398"/>
              <a:gd name="T7" fmla="*/ 2774 h 2774"/>
              <a:gd name="T8" fmla="*/ 0 w 2398"/>
              <a:gd name="T9" fmla="*/ 2774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8" h="2774">
                <a:moveTo>
                  <a:pt x="0" y="2774"/>
                </a:moveTo>
                <a:cubicBezTo>
                  <a:pt x="0" y="1734"/>
                  <a:pt x="413" y="735"/>
                  <a:pt x="1149" y="0"/>
                </a:cubicBezTo>
                <a:lnTo>
                  <a:pt x="2398" y="1248"/>
                </a:lnTo>
                <a:cubicBezTo>
                  <a:pt x="1993" y="1653"/>
                  <a:pt x="1766" y="2202"/>
                  <a:pt x="1766" y="2774"/>
                </a:cubicBezTo>
                <a:lnTo>
                  <a:pt x="0" y="2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20574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id="{CC602BC0-26C0-4616-B275-DAFD25EABABE}"/>
              </a:ext>
            </a:extLst>
          </p:cNvPr>
          <p:cNvSpPr>
            <a:spLocks/>
          </p:cNvSpPr>
          <p:nvPr/>
        </p:nvSpPr>
        <p:spPr bwMode="auto">
          <a:xfrm>
            <a:off x="4266411" y="716472"/>
            <a:ext cx="1424414" cy="1232230"/>
          </a:xfrm>
          <a:custGeom>
            <a:avLst/>
            <a:gdLst>
              <a:gd name="T0" fmla="*/ 0 w 2774"/>
              <a:gd name="T1" fmla="*/ 1149 h 2398"/>
              <a:gd name="T2" fmla="*/ 2774 w 2774"/>
              <a:gd name="T3" fmla="*/ 0 h 2398"/>
              <a:gd name="T4" fmla="*/ 2774 w 2774"/>
              <a:gd name="T5" fmla="*/ 1766 h 2398"/>
              <a:gd name="T6" fmla="*/ 1248 w 2774"/>
              <a:gd name="T7" fmla="*/ 2398 h 2398"/>
              <a:gd name="T8" fmla="*/ 0 w 2774"/>
              <a:gd name="T9" fmla="*/ 1149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0" y="1149"/>
                </a:moveTo>
                <a:cubicBezTo>
                  <a:pt x="735" y="413"/>
                  <a:pt x="1734" y="0"/>
                  <a:pt x="2774" y="0"/>
                </a:cubicBezTo>
                <a:lnTo>
                  <a:pt x="2774" y="1766"/>
                </a:lnTo>
                <a:cubicBezTo>
                  <a:pt x="2202" y="1766"/>
                  <a:pt x="1653" y="1993"/>
                  <a:pt x="1248" y="2398"/>
                </a:cubicBezTo>
                <a:lnTo>
                  <a:pt x="0" y="11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0574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05F05017-1A72-4EC8-8330-7D37BF4FB3EB}"/>
              </a:ext>
            </a:extLst>
          </p:cNvPr>
          <p:cNvSpPr>
            <a:spLocks/>
          </p:cNvSpPr>
          <p:nvPr/>
        </p:nvSpPr>
        <p:spPr bwMode="auto">
          <a:xfrm rot="18986285">
            <a:off x="6849513" y="1581280"/>
            <a:ext cx="1230974" cy="1424414"/>
          </a:xfrm>
          <a:custGeom>
            <a:avLst/>
            <a:gdLst>
              <a:gd name="T0" fmla="*/ 2398 w 2398"/>
              <a:gd name="T1" fmla="*/ 0 h 2774"/>
              <a:gd name="T2" fmla="*/ 1249 w 2398"/>
              <a:gd name="T3" fmla="*/ 2774 h 2774"/>
              <a:gd name="T4" fmla="*/ 0 w 2398"/>
              <a:gd name="T5" fmla="*/ 1526 h 2774"/>
              <a:gd name="T6" fmla="*/ 632 w 2398"/>
              <a:gd name="T7" fmla="*/ 0 h 2774"/>
              <a:gd name="T8" fmla="*/ 2398 w 2398"/>
              <a:gd name="T9" fmla="*/ 0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8" h="2774">
                <a:moveTo>
                  <a:pt x="2398" y="0"/>
                </a:moveTo>
                <a:cubicBezTo>
                  <a:pt x="2398" y="1040"/>
                  <a:pt x="1985" y="2038"/>
                  <a:pt x="1249" y="2774"/>
                </a:cubicBezTo>
                <a:lnTo>
                  <a:pt x="0" y="1526"/>
                </a:lnTo>
                <a:cubicBezTo>
                  <a:pt x="405" y="1121"/>
                  <a:pt x="632" y="572"/>
                  <a:pt x="632" y="0"/>
                </a:cubicBezTo>
                <a:lnTo>
                  <a:pt x="239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20574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Freeform 9">
            <a:extLst>
              <a:ext uri="{FF2B5EF4-FFF2-40B4-BE49-F238E27FC236}">
                <a16:creationId xmlns:a16="http://schemas.microsoft.com/office/drawing/2014/main" id="{05F05017-1A72-4EC8-8330-7D37BF4FB3EB}"/>
              </a:ext>
            </a:extLst>
          </p:cNvPr>
          <p:cNvSpPr>
            <a:spLocks/>
          </p:cNvSpPr>
          <p:nvPr/>
        </p:nvSpPr>
        <p:spPr bwMode="auto">
          <a:xfrm rot="225152">
            <a:off x="6652995" y="2981234"/>
            <a:ext cx="1230974" cy="1424414"/>
          </a:xfrm>
          <a:custGeom>
            <a:avLst/>
            <a:gdLst>
              <a:gd name="T0" fmla="*/ 2398 w 2398"/>
              <a:gd name="T1" fmla="*/ 0 h 2774"/>
              <a:gd name="T2" fmla="*/ 1249 w 2398"/>
              <a:gd name="T3" fmla="*/ 2774 h 2774"/>
              <a:gd name="T4" fmla="*/ 0 w 2398"/>
              <a:gd name="T5" fmla="*/ 1526 h 2774"/>
              <a:gd name="T6" fmla="*/ 632 w 2398"/>
              <a:gd name="T7" fmla="*/ 0 h 2774"/>
              <a:gd name="T8" fmla="*/ 2398 w 2398"/>
              <a:gd name="T9" fmla="*/ 0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8" h="2774">
                <a:moveTo>
                  <a:pt x="2398" y="0"/>
                </a:moveTo>
                <a:cubicBezTo>
                  <a:pt x="2398" y="1040"/>
                  <a:pt x="1985" y="2038"/>
                  <a:pt x="1249" y="2774"/>
                </a:cubicBezTo>
                <a:lnTo>
                  <a:pt x="0" y="1526"/>
                </a:lnTo>
                <a:cubicBezTo>
                  <a:pt x="405" y="1121"/>
                  <a:pt x="632" y="572"/>
                  <a:pt x="632" y="0"/>
                </a:cubicBezTo>
                <a:lnTo>
                  <a:pt x="239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20574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0" y="6298037"/>
            <a:ext cx="9144000" cy="559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90" y="6402378"/>
            <a:ext cx="600731" cy="404988"/>
          </a:xfrm>
          <a:prstGeom prst="rect">
            <a:avLst/>
          </a:prstGeom>
        </p:spPr>
      </p:pic>
      <p:cxnSp>
        <p:nvCxnSpPr>
          <p:cNvPr id="55" name="Straight Connector 74">
            <a:extLst>
              <a:ext uri="{FF2B5EF4-FFF2-40B4-BE49-F238E27FC236}">
                <a16:creationId xmlns:a16="http://schemas.microsoft.com/office/drawing/2014/main" id="{EA127B4D-DA7A-4281-92EF-16D4F766B639}"/>
              </a:ext>
            </a:extLst>
          </p:cNvPr>
          <p:cNvCxnSpPr>
            <a:cxnSpLocks/>
          </p:cNvCxnSpPr>
          <p:nvPr/>
        </p:nvCxnSpPr>
        <p:spPr>
          <a:xfrm>
            <a:off x="3653978" y="3851554"/>
            <a:ext cx="1138118" cy="635411"/>
          </a:xfrm>
          <a:prstGeom prst="line">
            <a:avLst/>
          </a:prstGeom>
          <a:ln w="1524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14">
            <a:extLst>
              <a:ext uri="{FF2B5EF4-FFF2-40B4-BE49-F238E27FC236}">
                <a16:creationId xmlns:a16="http://schemas.microsoft.com/office/drawing/2014/main" id="{8B5215FC-7AB9-422E-852B-1190F134871D}"/>
              </a:ext>
            </a:extLst>
          </p:cNvPr>
          <p:cNvSpPr>
            <a:spLocks/>
          </p:cNvSpPr>
          <p:nvPr/>
        </p:nvSpPr>
        <p:spPr bwMode="auto">
          <a:xfrm>
            <a:off x="2432397" y="1239796"/>
            <a:ext cx="1732360" cy="3464719"/>
          </a:xfrm>
          <a:custGeom>
            <a:avLst/>
            <a:gdLst>
              <a:gd name="T0" fmla="*/ 0 w 3559"/>
              <a:gd name="T1" fmla="*/ 0 h 7118"/>
              <a:gd name="T2" fmla="*/ 3559 w 3559"/>
              <a:gd name="T3" fmla="*/ 3559 h 7118"/>
              <a:gd name="T4" fmla="*/ 0 w 3559"/>
              <a:gd name="T5" fmla="*/ 7118 h 7118"/>
              <a:gd name="T6" fmla="*/ 0 w 3559"/>
              <a:gd name="T7" fmla="*/ 6593 h 7118"/>
              <a:gd name="T8" fmla="*/ 3034 w 3559"/>
              <a:gd name="T9" fmla="*/ 3559 h 7118"/>
              <a:gd name="T10" fmla="*/ 0 w 3559"/>
              <a:gd name="T11" fmla="*/ 525 h 7118"/>
              <a:gd name="T12" fmla="*/ 0 w 3559"/>
              <a:gd name="T13" fmla="*/ 0 h 7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9" h="7118">
                <a:moveTo>
                  <a:pt x="0" y="0"/>
                </a:moveTo>
                <a:cubicBezTo>
                  <a:pt x="1966" y="0"/>
                  <a:pt x="3559" y="1594"/>
                  <a:pt x="3559" y="3559"/>
                </a:cubicBezTo>
                <a:cubicBezTo>
                  <a:pt x="3559" y="5525"/>
                  <a:pt x="1966" y="7118"/>
                  <a:pt x="0" y="7118"/>
                </a:cubicBezTo>
                <a:lnTo>
                  <a:pt x="0" y="6593"/>
                </a:lnTo>
                <a:cubicBezTo>
                  <a:pt x="1676" y="6593"/>
                  <a:pt x="3034" y="5235"/>
                  <a:pt x="3034" y="3559"/>
                </a:cubicBezTo>
                <a:cubicBezTo>
                  <a:pt x="3034" y="1884"/>
                  <a:pt x="167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E7600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58" name="Straight Connector 77">
            <a:extLst>
              <a:ext uri="{FF2B5EF4-FFF2-40B4-BE49-F238E27FC236}">
                <a16:creationId xmlns:a16="http://schemas.microsoft.com/office/drawing/2014/main" id="{8C8AA849-C63A-47ED-9CB9-3F90FCD0FDB9}"/>
              </a:ext>
            </a:extLst>
          </p:cNvPr>
          <p:cNvCxnSpPr>
            <a:cxnSpLocks/>
          </p:cNvCxnSpPr>
          <p:nvPr/>
        </p:nvCxnSpPr>
        <p:spPr>
          <a:xfrm>
            <a:off x="3653978" y="3225831"/>
            <a:ext cx="1588761" cy="249626"/>
          </a:xfrm>
          <a:prstGeom prst="line">
            <a:avLst/>
          </a:prstGeom>
          <a:ln w="1524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11">
            <a:extLst>
              <a:ext uri="{FF2B5EF4-FFF2-40B4-BE49-F238E27FC236}">
                <a16:creationId xmlns:a16="http://schemas.microsoft.com/office/drawing/2014/main" id="{EA7C26BB-BD7E-45A4-8195-7E30554EB1F3}"/>
              </a:ext>
            </a:extLst>
          </p:cNvPr>
          <p:cNvSpPr>
            <a:spLocks/>
          </p:cNvSpPr>
          <p:nvPr/>
        </p:nvSpPr>
        <p:spPr bwMode="auto">
          <a:xfrm>
            <a:off x="2432397" y="1494590"/>
            <a:ext cx="1476375" cy="2955131"/>
          </a:xfrm>
          <a:custGeom>
            <a:avLst/>
            <a:gdLst>
              <a:gd name="T0" fmla="*/ 0 w 3034"/>
              <a:gd name="T1" fmla="*/ 0 h 6068"/>
              <a:gd name="T2" fmla="*/ 3034 w 3034"/>
              <a:gd name="T3" fmla="*/ 3034 h 6068"/>
              <a:gd name="T4" fmla="*/ 0 w 3034"/>
              <a:gd name="T5" fmla="*/ 6068 h 6068"/>
              <a:gd name="T6" fmla="*/ 0 w 3034"/>
              <a:gd name="T7" fmla="*/ 5543 h 6068"/>
              <a:gd name="T8" fmla="*/ 2510 w 3034"/>
              <a:gd name="T9" fmla="*/ 3034 h 6068"/>
              <a:gd name="T10" fmla="*/ 0 w 3034"/>
              <a:gd name="T11" fmla="*/ 525 h 6068"/>
              <a:gd name="T12" fmla="*/ 0 w 3034"/>
              <a:gd name="T13" fmla="*/ 0 h 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4" h="6068">
                <a:moveTo>
                  <a:pt x="0" y="0"/>
                </a:moveTo>
                <a:cubicBezTo>
                  <a:pt x="1676" y="0"/>
                  <a:pt x="3034" y="1359"/>
                  <a:pt x="3034" y="3034"/>
                </a:cubicBezTo>
                <a:cubicBezTo>
                  <a:pt x="3034" y="4710"/>
                  <a:pt x="1676" y="6068"/>
                  <a:pt x="0" y="6068"/>
                </a:cubicBezTo>
                <a:lnTo>
                  <a:pt x="0" y="5543"/>
                </a:lnTo>
                <a:cubicBezTo>
                  <a:pt x="1386" y="5543"/>
                  <a:pt x="2510" y="4420"/>
                  <a:pt x="2510" y="3034"/>
                </a:cubicBezTo>
                <a:cubicBezTo>
                  <a:pt x="2510" y="1649"/>
                  <a:pt x="138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B1DB15"/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61" name="Straight Connector 80">
            <a:extLst>
              <a:ext uri="{FF2B5EF4-FFF2-40B4-BE49-F238E27FC236}">
                <a16:creationId xmlns:a16="http://schemas.microsoft.com/office/drawing/2014/main" id="{4929E781-94A7-4ABA-8CA0-2E43C24E9E82}"/>
              </a:ext>
            </a:extLst>
          </p:cNvPr>
          <p:cNvCxnSpPr>
            <a:cxnSpLocks/>
          </p:cNvCxnSpPr>
          <p:nvPr/>
        </p:nvCxnSpPr>
        <p:spPr>
          <a:xfrm flipV="1">
            <a:off x="3475114" y="2418919"/>
            <a:ext cx="1754872" cy="352922"/>
          </a:xfrm>
          <a:prstGeom prst="line">
            <a:avLst/>
          </a:prstGeom>
          <a:ln w="1524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8">
            <a:extLst>
              <a:ext uri="{FF2B5EF4-FFF2-40B4-BE49-F238E27FC236}">
                <a16:creationId xmlns:a16="http://schemas.microsoft.com/office/drawing/2014/main" id="{DF55AE38-FEB3-455F-AE93-9D14B69F9B61}"/>
              </a:ext>
            </a:extLst>
          </p:cNvPr>
          <p:cNvSpPr>
            <a:spLocks/>
          </p:cNvSpPr>
          <p:nvPr/>
        </p:nvSpPr>
        <p:spPr bwMode="auto">
          <a:xfrm>
            <a:off x="2432397" y="1750574"/>
            <a:ext cx="1221581" cy="2443163"/>
          </a:xfrm>
          <a:custGeom>
            <a:avLst/>
            <a:gdLst>
              <a:gd name="T0" fmla="*/ 0 w 2510"/>
              <a:gd name="T1" fmla="*/ 0 h 5018"/>
              <a:gd name="T2" fmla="*/ 2510 w 2510"/>
              <a:gd name="T3" fmla="*/ 2509 h 5018"/>
              <a:gd name="T4" fmla="*/ 0 w 2510"/>
              <a:gd name="T5" fmla="*/ 5018 h 5018"/>
              <a:gd name="T6" fmla="*/ 0 w 2510"/>
              <a:gd name="T7" fmla="*/ 4493 h 5018"/>
              <a:gd name="T8" fmla="*/ 1985 w 2510"/>
              <a:gd name="T9" fmla="*/ 2509 h 5018"/>
              <a:gd name="T10" fmla="*/ 0 w 2510"/>
              <a:gd name="T11" fmla="*/ 525 h 5018"/>
              <a:gd name="T12" fmla="*/ 0 w 2510"/>
              <a:gd name="T13" fmla="*/ 0 h 5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0" h="5018">
                <a:moveTo>
                  <a:pt x="0" y="0"/>
                </a:moveTo>
                <a:cubicBezTo>
                  <a:pt x="1386" y="0"/>
                  <a:pt x="2510" y="1124"/>
                  <a:pt x="2510" y="2509"/>
                </a:cubicBezTo>
                <a:cubicBezTo>
                  <a:pt x="2510" y="3895"/>
                  <a:pt x="1386" y="5018"/>
                  <a:pt x="0" y="5018"/>
                </a:cubicBezTo>
                <a:lnTo>
                  <a:pt x="0" y="4493"/>
                </a:lnTo>
                <a:cubicBezTo>
                  <a:pt x="1096" y="4493"/>
                  <a:pt x="1985" y="3605"/>
                  <a:pt x="1985" y="2509"/>
                </a:cubicBezTo>
                <a:cubicBezTo>
                  <a:pt x="1985" y="1413"/>
                  <a:pt x="109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A89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64" name="Straight Connector 83">
            <a:extLst>
              <a:ext uri="{FF2B5EF4-FFF2-40B4-BE49-F238E27FC236}">
                <a16:creationId xmlns:a16="http://schemas.microsoft.com/office/drawing/2014/main" id="{D59AB366-6FCA-4986-9A98-D97C21D4BE47}"/>
              </a:ext>
            </a:extLst>
          </p:cNvPr>
          <p:cNvCxnSpPr>
            <a:cxnSpLocks/>
          </p:cNvCxnSpPr>
          <p:nvPr/>
        </p:nvCxnSpPr>
        <p:spPr>
          <a:xfrm flipV="1">
            <a:off x="3059776" y="1541495"/>
            <a:ext cx="1745074" cy="980720"/>
          </a:xfrm>
          <a:prstGeom prst="line">
            <a:avLst/>
          </a:prstGeom>
          <a:ln w="1524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5">
            <a:extLst>
              <a:ext uri="{FF2B5EF4-FFF2-40B4-BE49-F238E27FC236}">
                <a16:creationId xmlns:a16="http://schemas.microsoft.com/office/drawing/2014/main" id="{F97732AB-0082-4ABC-918C-961553734BF0}"/>
              </a:ext>
            </a:extLst>
          </p:cNvPr>
          <p:cNvSpPr>
            <a:spLocks/>
          </p:cNvSpPr>
          <p:nvPr/>
        </p:nvSpPr>
        <p:spPr bwMode="auto">
          <a:xfrm>
            <a:off x="2432397" y="2006559"/>
            <a:ext cx="965597" cy="1931194"/>
          </a:xfrm>
          <a:custGeom>
            <a:avLst/>
            <a:gdLst>
              <a:gd name="T0" fmla="*/ 0 w 1985"/>
              <a:gd name="T1" fmla="*/ 0 h 3968"/>
              <a:gd name="T2" fmla="*/ 1985 w 1985"/>
              <a:gd name="T3" fmla="*/ 1984 h 3968"/>
              <a:gd name="T4" fmla="*/ 0 w 1985"/>
              <a:gd name="T5" fmla="*/ 3968 h 3968"/>
              <a:gd name="T6" fmla="*/ 0 w 1985"/>
              <a:gd name="T7" fmla="*/ 3443 h 3968"/>
              <a:gd name="T8" fmla="*/ 1460 w 1985"/>
              <a:gd name="T9" fmla="*/ 1984 h 3968"/>
              <a:gd name="T10" fmla="*/ 0 w 1985"/>
              <a:gd name="T11" fmla="*/ 525 h 3968"/>
              <a:gd name="T12" fmla="*/ 0 w 1985"/>
              <a:gd name="T1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5" h="3968">
                <a:moveTo>
                  <a:pt x="0" y="0"/>
                </a:moveTo>
                <a:cubicBezTo>
                  <a:pt x="1096" y="0"/>
                  <a:pt x="1985" y="888"/>
                  <a:pt x="1985" y="1984"/>
                </a:cubicBezTo>
                <a:cubicBezTo>
                  <a:pt x="1985" y="3080"/>
                  <a:pt x="1096" y="3968"/>
                  <a:pt x="0" y="3968"/>
                </a:cubicBezTo>
                <a:lnTo>
                  <a:pt x="0" y="3443"/>
                </a:lnTo>
                <a:cubicBezTo>
                  <a:pt x="806" y="3443"/>
                  <a:pt x="1460" y="2790"/>
                  <a:pt x="1460" y="1984"/>
                </a:cubicBezTo>
                <a:cubicBezTo>
                  <a:pt x="1460" y="1178"/>
                  <a:pt x="80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13D4D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5263867" y="3203596"/>
            <a:ext cx="1902631" cy="6585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4" name="Oval 78">
            <a:extLst>
              <a:ext uri="{FF2B5EF4-FFF2-40B4-BE49-F238E27FC236}">
                <a16:creationId xmlns:a16="http://schemas.microsoft.com/office/drawing/2014/main" id="{1C53E748-79D0-4BA0-8A9E-BA30A81EA991}"/>
              </a:ext>
            </a:extLst>
          </p:cNvPr>
          <p:cNvSpPr/>
          <p:nvPr/>
        </p:nvSpPr>
        <p:spPr>
          <a:xfrm>
            <a:off x="4944236" y="3176954"/>
            <a:ext cx="658586" cy="65858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4719603" y="4173163"/>
            <a:ext cx="2446895" cy="6585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6" name="Oval 75">
            <a:extLst>
              <a:ext uri="{FF2B5EF4-FFF2-40B4-BE49-F238E27FC236}">
                <a16:creationId xmlns:a16="http://schemas.microsoft.com/office/drawing/2014/main" id="{F14556C4-B089-44C0-8B20-40C32BA0282D}"/>
              </a:ext>
            </a:extLst>
          </p:cNvPr>
          <p:cNvSpPr/>
          <p:nvPr/>
        </p:nvSpPr>
        <p:spPr>
          <a:xfrm>
            <a:off x="4506347" y="4157672"/>
            <a:ext cx="658586" cy="65858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5242739" y="2089626"/>
            <a:ext cx="1923759" cy="6585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8" name="Oval 81">
            <a:extLst>
              <a:ext uri="{FF2B5EF4-FFF2-40B4-BE49-F238E27FC236}">
                <a16:creationId xmlns:a16="http://schemas.microsoft.com/office/drawing/2014/main" id="{CDB66E00-CC0B-4B3D-9543-EABA06FB5C7D}"/>
              </a:ext>
            </a:extLst>
          </p:cNvPr>
          <p:cNvSpPr/>
          <p:nvPr/>
        </p:nvSpPr>
        <p:spPr>
          <a:xfrm>
            <a:off x="4944236" y="2089626"/>
            <a:ext cx="658586" cy="658586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4788348" y="1164025"/>
            <a:ext cx="2378150" cy="6585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0" name="Oval 84">
            <a:extLst>
              <a:ext uri="{FF2B5EF4-FFF2-40B4-BE49-F238E27FC236}">
                <a16:creationId xmlns:a16="http://schemas.microsoft.com/office/drawing/2014/main" id="{7C1699F5-1DC8-4113-B588-236A240CA6C4}"/>
              </a:ext>
            </a:extLst>
          </p:cNvPr>
          <p:cNvSpPr/>
          <p:nvPr/>
        </p:nvSpPr>
        <p:spPr>
          <a:xfrm>
            <a:off x="4506347" y="1181414"/>
            <a:ext cx="658586" cy="65858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7285102" y="1164025"/>
            <a:ext cx="1229189" cy="6585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2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7314667" y="2092515"/>
            <a:ext cx="1229189" cy="6585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3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7295821" y="3191588"/>
            <a:ext cx="1229189" cy="6585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4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7268482" y="4154783"/>
            <a:ext cx="1229189" cy="6585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תוכנית התערבות בנושא – אקלים חינוכי מיטבי (אח&quot;מ) – באורט ערד - בין הצלצולים">
            <a:extLst>
              <a:ext uri="{FF2B5EF4-FFF2-40B4-BE49-F238E27FC236}">
                <a16:creationId xmlns:a16="http://schemas.microsoft.com/office/drawing/2014/main" id="{F2AB066C-6DDE-4BBC-B658-18AD9D89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73" y="2101723"/>
            <a:ext cx="1872068" cy="17471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E70B1F32-3EBC-4554-AE55-0051FFCC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9359" y="6391179"/>
            <a:ext cx="3724554" cy="416187"/>
          </a:xfrm>
        </p:spPr>
        <p:txBody>
          <a:bodyPr>
            <a:normAutofit fontScale="90000"/>
          </a:bodyPr>
          <a:lstStyle/>
          <a:p>
            <a:pPr algn="r"/>
            <a:r>
              <a:rPr lang="he-IL" sz="2400" dirty="0" err="1">
                <a:solidFill>
                  <a:schemeClr val="accent5">
                    <a:lumMod val="75000"/>
                  </a:schemeClr>
                </a:solidFill>
                <a:cs typeface="+mn-cs"/>
              </a:rPr>
              <a:t>תוכנית</a:t>
            </a:r>
            <a:r>
              <a:rPr lang="he-IL" sz="2400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 עבודה ודגשים</a:t>
            </a:r>
            <a:endParaRPr lang="en-US" sz="2400" dirty="0">
              <a:solidFill>
                <a:schemeClr val="accent5">
                  <a:lumMod val="75000"/>
                </a:schemeClr>
              </a:solidFill>
              <a:cs typeface="+mn-cs"/>
            </a:endParaRPr>
          </a:p>
        </p:txBody>
      </p:sp>
      <p:grpSp>
        <p:nvGrpSpPr>
          <p:cNvPr id="39" name="Group 7">
            <a:extLst>
              <a:ext uri="{FF2B5EF4-FFF2-40B4-BE49-F238E27FC236}">
                <a16:creationId xmlns:a16="http://schemas.microsoft.com/office/drawing/2014/main" id="{06249647-9F7B-4E37-AE8D-98FEBFE348C8}"/>
              </a:ext>
            </a:extLst>
          </p:cNvPr>
          <p:cNvGrpSpPr/>
          <p:nvPr/>
        </p:nvGrpSpPr>
        <p:grpSpPr>
          <a:xfrm>
            <a:off x="325360" y="209693"/>
            <a:ext cx="8378848" cy="697867"/>
            <a:chOff x="457200" y="615821"/>
            <a:chExt cx="9797143" cy="839755"/>
          </a:xfrm>
        </p:grpSpPr>
        <p:cxnSp>
          <p:nvCxnSpPr>
            <p:cNvPr id="40" name="Straight Connector 3">
              <a:extLst>
                <a:ext uri="{FF2B5EF4-FFF2-40B4-BE49-F238E27FC236}">
                  <a16:creationId xmlns:a16="http://schemas.microsoft.com/office/drawing/2014/main" id="{A67AA853-BD35-4DFB-AEAE-3B0E9CE01CC3}"/>
                </a:ext>
              </a:extLst>
            </p:cNvPr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">
              <a:extLst>
                <a:ext uri="{FF2B5EF4-FFF2-40B4-BE49-F238E27FC236}">
                  <a16:creationId xmlns:a16="http://schemas.microsoft.com/office/drawing/2014/main" id="{5739E962-5656-4463-A507-367F751D7FBB}"/>
                </a:ext>
              </a:extLst>
            </p:cNvPr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323A221-F12B-4A72-9C7A-187FEE882EF2}"/>
              </a:ext>
            </a:extLst>
          </p:cNvPr>
          <p:cNvSpPr txBox="1"/>
          <p:nvPr/>
        </p:nvSpPr>
        <p:spPr>
          <a:xfrm>
            <a:off x="325360" y="275720"/>
            <a:ext cx="8021549" cy="51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737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עיקרי </a:t>
            </a:r>
            <a:r>
              <a:rPr lang="he-IL" sz="2737" b="1" dirty="0" err="1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תוכנית</a:t>
            </a:r>
            <a:r>
              <a:rPr lang="he-IL" sz="2737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 העבודה ברמת  (יועצות</a:t>
            </a:r>
            <a:r>
              <a:rPr lang="he-IL" sz="2737" b="1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/ מחנכות/ </a:t>
            </a:r>
            <a:r>
              <a:rPr lang="he-IL" sz="2737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מורים מקצועיים) </a:t>
            </a:r>
            <a:endParaRPr lang="en-US" sz="2737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MartinGotURWTThi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364782"/>
            <a:ext cx="9144000" cy="427223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/>
          </a:p>
        </p:txBody>
      </p:sp>
      <p:grpSp>
        <p:nvGrpSpPr>
          <p:cNvPr id="8" name="Group 7"/>
          <p:cNvGrpSpPr/>
          <p:nvPr/>
        </p:nvGrpSpPr>
        <p:grpSpPr>
          <a:xfrm>
            <a:off x="391014" y="723027"/>
            <a:ext cx="8378848" cy="718187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F6D3C8E6-7DA3-422E-AE8F-B1BD2A32F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1" y="785139"/>
            <a:ext cx="4501372" cy="5574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5FBD0D-B5C9-4125-9C34-67E68700AF9A}"/>
              </a:ext>
            </a:extLst>
          </p:cNvPr>
          <p:cNvSpPr txBox="1"/>
          <p:nvPr/>
        </p:nvSpPr>
        <p:spPr>
          <a:xfrm>
            <a:off x="4478979" y="660915"/>
            <a:ext cx="423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4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שלבי העבודה במסלול כיתתי </a:t>
            </a:r>
            <a:r>
              <a:rPr lang="en-IL" sz="24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–</a:t>
            </a:r>
            <a:r>
              <a:rPr lang="he-IL" sz="24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 </a:t>
            </a:r>
          </a:p>
          <a:p>
            <a:pPr algn="ctr" rtl="1"/>
            <a:r>
              <a:rPr lang="he-IL" sz="24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עבודה עם הכיתה של המחנכים והמורים המקצועיים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MartinGotURWTThi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11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TEMPLATE-PGO(16_9)</Template>
  <TotalTime>10199</TotalTime>
  <Words>372</Words>
  <Application>Microsoft Office PowerPoint</Application>
  <PresentationFormat>‫הצגה על המסך (4:3)</PresentationFormat>
  <Paragraphs>77</Paragraphs>
  <Slides>7</Slides>
  <Notes>1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3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8" baseType="lpstr">
      <vt:lpstr>Arial</vt:lpstr>
      <vt:lpstr>Avenir Heavy</vt:lpstr>
      <vt:lpstr>Calibri</vt:lpstr>
      <vt:lpstr>Calibri Light</vt:lpstr>
      <vt:lpstr>Helvetica</vt:lpstr>
      <vt:lpstr>MartinGotURWTThi</vt:lpstr>
      <vt:lpstr>Open Sans</vt:lpstr>
      <vt:lpstr>Template PresentationGo</vt:lpstr>
      <vt:lpstr>Template PresentationGo Dark</vt:lpstr>
      <vt:lpstr>Custom Design</vt:lpstr>
      <vt:lpstr>Acrobat Document</vt:lpstr>
      <vt:lpstr>מצגת של PowerPoint‏</vt:lpstr>
      <vt:lpstr>מצגת של PowerPoint‏</vt:lpstr>
      <vt:lpstr>מצגת של PowerPoint‏</vt:lpstr>
      <vt:lpstr>מצגת של PowerPoint‏</vt:lpstr>
      <vt:lpstr>ציר זמן – אקלים כדרך חיים </vt:lpstr>
      <vt:lpstr>תוכנית עבודה ודגשים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 Timeline Diagram for PowerPoint</dc:title>
  <dc:creator>PresentationGo.com</dc:creator>
  <dc:description>© Copyright PresentationGo.com</dc:description>
  <cp:lastModifiedBy>Meir Avitan</cp:lastModifiedBy>
  <cp:revision>32</cp:revision>
  <cp:lastPrinted>2022-06-21T04:57:37Z</cp:lastPrinted>
  <dcterms:created xsi:type="dcterms:W3CDTF">2014-11-26T05:14:11Z</dcterms:created>
  <dcterms:modified xsi:type="dcterms:W3CDTF">2024-09-13T08:40:29Z</dcterms:modified>
  <cp:category>Charts &amp; Diagrams</cp:category>
</cp:coreProperties>
</file>