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12192000"/>
  <p:embeddedFontLst>
    <p:embeddedFont>
      <p:font typeface="Rubik" panose="020B0604020202020204" charset="-79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לא רואים את הכותרת משנה. </a:t>
            </a:r>
            <a:br>
              <a:rPr lang="en-US"/>
            </a:br>
            <a:br>
              <a:rPr lang="en-US"/>
            </a:br>
            <a:r>
              <a:rPr lang="en-US"/>
              <a:t>להוסיף ד"ר נועם סרי-סמנכ"ל חינוך וחברה ברשת דרכא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35eb83b53b17ee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335eb83b53b17ee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g335eb83b53b17ee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24a54e5f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24a54e5fc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924a54e5fc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24a54e5f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924a54e5fc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924a54e5fc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24a54e5f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24a54e5fc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924a54e5fc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לסדר בשקף הזה ובכל מקום במצגת את הפיסוק שהתבלגן</a:t>
            </a:r>
            <a:endParaRPr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dlet.com/SERI_DARCA/padlet-l68h5675vo40m6bf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4LNwrd0fH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title="shutterstock_2342909015.jpg"/>
          <p:cNvPicPr preferRelativeResize="0"/>
          <p:nvPr/>
        </p:nvPicPr>
        <p:blipFill rotWithShape="1">
          <a:blip r:embed="rId3">
            <a:alphaModFix/>
          </a:blip>
          <a:srcRect t="7835"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6123903" y="629942"/>
            <a:ext cx="53538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ubik"/>
              <a:buNone/>
            </a:pPr>
            <a:r>
              <a:rPr lang="en-US" sz="6000" b="1" i="0" u="none" strike="noStrike" cap="none">
                <a:solidFill>
                  <a:srgbClr val="980000"/>
                </a:solidFill>
                <a:latin typeface="Rubik"/>
                <a:ea typeface="Rubik"/>
                <a:cs typeface="Rubik"/>
                <a:sym typeface="Rubik"/>
              </a:rPr>
              <a:t>מעומד מן הצד</a:t>
            </a:r>
            <a:endParaRPr sz="6000" b="0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7283362" y="1467533"/>
            <a:ext cx="41916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ubik"/>
              <a:buNone/>
            </a:pPr>
            <a:r>
              <a:rPr lang="en-US" sz="6000" b="1" i="0" u="none" strike="noStrike" cap="none">
                <a:solidFill>
                  <a:srgbClr val="F59E0B"/>
                </a:solidFill>
                <a:latin typeface="Rubik"/>
                <a:ea typeface="Rubik"/>
                <a:cs typeface="Rubik"/>
                <a:sym typeface="Rubik"/>
              </a:rPr>
              <a:t>לעומד לצד</a:t>
            </a:r>
            <a:endParaRPr sz="6000" b="0" i="0" u="none" strike="noStrike" cap="none">
              <a:solidFill>
                <a:srgbClr val="F59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6266383" y="5781751"/>
            <a:ext cx="22201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ubik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7716625" y="3229420"/>
            <a:ext cx="37611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ubik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כלים פרקטיים להתמודדות עם חרמות ואלימות מכוונת ומקוונ</a:t>
            </a:r>
            <a:r>
              <a:rPr lang="en-US" sz="2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ת  במרחב הבית ספרי והדיגיטלי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" title="Darca Logo_N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75" y="300575"/>
            <a:ext cx="952801" cy="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4" title="shutterstock_1786679225.jpg"/>
          <p:cNvPicPr preferRelativeResize="0"/>
          <p:nvPr/>
        </p:nvPicPr>
        <p:blipFill rotWithShape="1">
          <a:blip r:embed="rId3">
            <a:alphaModFix/>
          </a:blip>
          <a:srcRect l="27270" r="27270"/>
          <a:stretch/>
        </p:blipFill>
        <p:spPr>
          <a:xfrm>
            <a:off x="-2" y="0"/>
            <a:ext cx="41567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4"/>
          <p:cNvSpPr/>
          <p:nvPr/>
        </p:nvSpPr>
        <p:spPr>
          <a:xfrm>
            <a:off x="5063730" y="1147579"/>
            <a:ext cx="6572700" cy="705000"/>
          </a:xfrm>
          <a:prstGeom prst="roundRect">
            <a:avLst>
              <a:gd name="adj" fmla="val 21033"/>
            </a:avLst>
          </a:pr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11598032" y="1147579"/>
            <a:ext cx="38400" cy="70500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11007330" y="1299369"/>
            <a:ext cx="400500" cy="400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14" descr="preencoded.png"/>
          <p:cNvPicPr preferRelativeResize="0"/>
          <p:nvPr/>
        </p:nvPicPr>
        <p:blipFill rotWithShape="1">
          <a:blip r:embed="rId4">
            <a:alphaModFix/>
          </a:blip>
          <a:srcRect t="-842" b="-841"/>
          <a:stretch/>
        </p:blipFill>
        <p:spPr>
          <a:xfrm>
            <a:off x="11111571" y="1413669"/>
            <a:ext cx="19019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/>
          <p:nvPr/>
        </p:nvSpPr>
        <p:spPr>
          <a:xfrm>
            <a:off x="5063730" y="2004371"/>
            <a:ext cx="6572700" cy="705000"/>
          </a:xfrm>
          <a:prstGeom prst="roundRect">
            <a:avLst>
              <a:gd name="adj" fmla="val 21033"/>
            </a:avLst>
          </a:pr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11598032" y="2004371"/>
            <a:ext cx="38400" cy="70500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11007330" y="2157076"/>
            <a:ext cx="400500" cy="400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14" descr="preencoded.png"/>
          <p:cNvPicPr preferRelativeResize="0"/>
          <p:nvPr/>
        </p:nvPicPr>
        <p:blipFill rotWithShape="1">
          <a:blip r:embed="rId5">
            <a:alphaModFix/>
          </a:blip>
          <a:srcRect l="-760" r="-759"/>
          <a:stretch/>
        </p:blipFill>
        <p:spPr>
          <a:xfrm>
            <a:off x="11130774" y="2271376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/>
          <p:nvPr/>
        </p:nvSpPr>
        <p:spPr>
          <a:xfrm>
            <a:off x="5063730" y="2862079"/>
            <a:ext cx="6572700" cy="705000"/>
          </a:xfrm>
          <a:prstGeom prst="roundRect">
            <a:avLst>
              <a:gd name="adj" fmla="val 21033"/>
            </a:avLst>
          </a:pr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11598032" y="2862079"/>
            <a:ext cx="38400" cy="70500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11007330" y="3013869"/>
            <a:ext cx="400500" cy="400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14" descr="preencoded.png"/>
          <p:cNvPicPr preferRelativeResize="0"/>
          <p:nvPr/>
        </p:nvPicPr>
        <p:blipFill rotWithShape="1">
          <a:blip r:embed="rId6">
            <a:alphaModFix/>
          </a:blip>
          <a:srcRect l="-760" r="-759"/>
          <a:stretch/>
        </p:blipFill>
        <p:spPr>
          <a:xfrm>
            <a:off x="11130774" y="3128169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/>
          <p:nvPr/>
        </p:nvSpPr>
        <p:spPr>
          <a:xfrm>
            <a:off x="5063730" y="3718871"/>
            <a:ext cx="6572700" cy="705000"/>
          </a:xfrm>
          <a:prstGeom prst="roundRect">
            <a:avLst>
              <a:gd name="adj" fmla="val 21033"/>
            </a:avLst>
          </a:pr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11598032" y="3718871"/>
            <a:ext cx="38400" cy="70500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11007330" y="3871576"/>
            <a:ext cx="400500" cy="400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1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21630" y="3985876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/>
          <p:nvPr/>
        </p:nvSpPr>
        <p:spPr>
          <a:xfrm>
            <a:off x="5063730" y="4576579"/>
            <a:ext cx="6572700" cy="705000"/>
          </a:xfrm>
          <a:prstGeom prst="roundRect">
            <a:avLst>
              <a:gd name="adj" fmla="val 21033"/>
            </a:avLst>
          </a:pr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11598032" y="4576579"/>
            <a:ext cx="38400" cy="70500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11007330" y="4728369"/>
            <a:ext cx="400500" cy="400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14" descr="preencoded.png"/>
          <p:cNvPicPr preferRelativeResize="0"/>
          <p:nvPr/>
        </p:nvPicPr>
        <p:blipFill rotWithShape="1">
          <a:blip r:embed="rId8">
            <a:alphaModFix/>
          </a:blip>
          <a:srcRect l="-1064" r="-1064"/>
          <a:stretch/>
        </p:blipFill>
        <p:spPr>
          <a:xfrm>
            <a:off x="11097855" y="4842669"/>
            <a:ext cx="219456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/>
          <p:nvPr/>
        </p:nvSpPr>
        <p:spPr>
          <a:xfrm>
            <a:off x="5063730" y="5566874"/>
            <a:ext cx="6572700" cy="972000"/>
          </a:xfrm>
          <a:prstGeom prst="roundRect">
            <a:avLst>
              <a:gd name="adj" fmla="val 14757"/>
            </a:avLst>
          </a:prstGeom>
          <a:solidFill>
            <a:srgbClr val="EFF6FF"/>
          </a:solidFill>
          <a:ln w="25400" cap="flat" cmpd="sng">
            <a:solidFill>
              <a:srgbClr val="3B82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10968925" y="5823820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14" descr="preencoded.png"/>
          <p:cNvPicPr preferRelativeResize="0"/>
          <p:nvPr/>
        </p:nvPicPr>
        <p:blipFill rotWithShape="1">
          <a:blip r:embed="rId9">
            <a:alphaModFix/>
          </a:blip>
          <a:srcRect l="-133" r="-133"/>
          <a:stretch/>
        </p:blipFill>
        <p:spPr>
          <a:xfrm>
            <a:off x="11111571" y="5938120"/>
            <a:ext cx="1719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/>
        </p:nvSpPr>
        <p:spPr>
          <a:xfrm>
            <a:off x="8464428" y="1385323"/>
            <a:ext cx="2372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חרם שקט על תלמידה חדשה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8310809" y="2243030"/>
            <a:ext cx="2533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הדרה מקבוצת ווטסאפ כיתתית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8259602" y="3099823"/>
            <a:ext cx="2581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סרטון משפיל או מבזה בטיקטוק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8228513" y="3957530"/>
            <a:ext cx="261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"צחוקים "על חשבון תלמיד בפיד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7569230" y="4814323"/>
            <a:ext cx="3267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חסימות סדרתיות של תלמיד שהביע דעה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9715835" y="5774756"/>
            <a:ext cx="986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0AF"/>
              </a:buClr>
              <a:buSzPts val="1300"/>
              <a:buFont typeface="Rubik"/>
              <a:buNone/>
            </a:pPr>
            <a:r>
              <a:rPr lang="en-US" sz="1300" b="1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WOOCLAP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7777478" y="6090825"/>
            <a:ext cx="27486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E3A8A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1E3A8A"/>
                </a:solidFill>
                <a:latin typeface="Rubik"/>
                <a:ea typeface="Rubik"/>
                <a:cs typeface="Rubik"/>
                <a:sym typeface="Rubik"/>
              </a:rPr>
              <a:t>איזה סוג פגיעה הרווח ביותר אצלכם?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7219382" y="319132"/>
            <a:ext cx="4424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100"/>
              <a:buFont typeface="Rubik"/>
              <a:buNone/>
            </a:pPr>
            <a:r>
              <a:rPr lang="en-US" sz="31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דוגמאות רווחות 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4" descr="preencoded.png"/>
          <p:cNvPicPr preferRelativeResize="0"/>
          <p:nvPr/>
        </p:nvPicPr>
        <p:blipFill rotWithShape="1">
          <a:blip r:embed="rId10">
            <a:alphaModFix/>
          </a:blip>
          <a:srcRect t="49" b="49"/>
          <a:stretch/>
        </p:blipFill>
        <p:spPr>
          <a:xfrm>
            <a:off x="298700" y="185524"/>
            <a:ext cx="939000" cy="61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/>
          <p:nvPr/>
        </p:nvSpPr>
        <p:spPr>
          <a:xfrm>
            <a:off x="3866998" y="0"/>
            <a:ext cx="83246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3143992" y="457200"/>
            <a:ext cx="6120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100"/>
              <a:buFont typeface="Rubik"/>
              <a:buNone/>
            </a:pPr>
            <a:r>
              <a:rPr lang="en-US" sz="31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הפעלה: צעד קדימה / צעד אחורה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3971259" y="1106424"/>
            <a:ext cx="4638900" cy="466200"/>
          </a:xfrm>
          <a:prstGeom prst="roundRect">
            <a:avLst>
              <a:gd name="adj" fmla="val 196078"/>
            </a:avLst>
          </a:prstGeom>
          <a:solidFill>
            <a:srgbClr val="EFF6FF"/>
          </a:solidFill>
          <a:ln w="12700" cap="flat" cmpd="sng">
            <a:solidFill>
              <a:srgbClr val="BFDB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449" y="1254557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 txBox="1"/>
          <p:nvPr/>
        </p:nvSpPr>
        <p:spPr>
          <a:xfrm>
            <a:off x="6459084" y="1230782"/>
            <a:ext cx="16908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E40AF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מסכימים? צעד קדימה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6406745" y="1244498"/>
            <a:ext cx="9000" cy="190200"/>
          </a:xfrm>
          <a:prstGeom prst="rect">
            <a:avLst/>
          </a:prstGeom>
          <a:solidFill>
            <a:srgbClr val="BFDB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3984127" y="1230782"/>
            <a:ext cx="19194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E40AF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לא מסכימים? צעד אחורה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6517911" y="1811426"/>
            <a:ext cx="3476400" cy="4667100"/>
          </a:xfrm>
          <a:prstGeom prst="roundRect">
            <a:avLst>
              <a:gd name="adj" fmla="val 1153"/>
            </a:avLst>
          </a:prstGeom>
          <a:solidFill>
            <a:srgbClr val="F3F4F6"/>
          </a:solidFill>
          <a:ln>
            <a:noFill/>
          </a:ln>
          <a:effectLst>
            <a:outerShdw blurRad="63500" dist="381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6517911" y="1811426"/>
            <a:ext cx="3476400" cy="57600"/>
          </a:xfrm>
          <a:prstGeom prst="rect">
            <a:avLst/>
          </a:prstGeom>
          <a:solidFill>
            <a:srgbClr val="6B72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6709021" y="2497226"/>
            <a:ext cx="3095100" cy="1920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9456793" y="2059229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15" descr="preencoded.png"/>
          <p:cNvPicPr preferRelativeResize="0"/>
          <p:nvPr/>
        </p:nvPicPr>
        <p:blipFill rotWithShape="1">
          <a:blip r:embed="rId4">
            <a:alphaModFix/>
          </a:blip>
          <a:srcRect t="-842" b="-841"/>
          <a:stretch/>
        </p:blipFill>
        <p:spPr>
          <a:xfrm>
            <a:off x="9532688" y="2145182"/>
            <a:ext cx="19019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 txBox="1"/>
          <p:nvPr/>
        </p:nvSpPr>
        <p:spPr>
          <a:xfrm>
            <a:off x="7572882" y="2102206"/>
            <a:ext cx="17676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600"/>
              <a:buFont typeface="Rubik"/>
              <a:buNone/>
            </a:pPr>
            <a:r>
              <a:rPr lang="en-US" sz="16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מצב עכשווי (מצוי)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6867212" y="2778839"/>
            <a:ext cx="28272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כשאני יודע/ת על מישהו שעושים עליו חרם אני תמיד מתערב/ת.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6719994" y="3650398"/>
            <a:ext cx="2979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כשמביישים מישהו בקבוצה אני תמיד פועל/ת לכך שזה ייפסק.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6749255" y="4521956"/>
            <a:ext cx="29508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כשאני יודע/ת על מישהו שהוא קרבן לחרם – אני מדווח/ת לגורם מוסמך.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6839780" y="5393489"/>
            <a:ext cx="28557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כששולחים לי תמונה מבזה של מישהו – אני מוחק/ת ומעיר/ה לשולח.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1579273" y="1811426"/>
            <a:ext cx="3476400" cy="4667100"/>
          </a:xfrm>
          <a:prstGeom prst="roundRect">
            <a:avLst>
              <a:gd name="adj" fmla="val 1153"/>
            </a:avLst>
          </a:prstGeom>
          <a:solidFill>
            <a:srgbClr val="FFFBEB"/>
          </a:solidFill>
          <a:ln>
            <a:noFill/>
          </a:ln>
          <a:effectLst>
            <a:outerShdw blurRad="63500" dist="381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"/>
          <p:cNvSpPr/>
          <p:nvPr/>
        </p:nvSpPr>
        <p:spPr>
          <a:xfrm>
            <a:off x="1579198" y="1811426"/>
            <a:ext cx="3476400" cy="576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1770382" y="2497226"/>
            <a:ext cx="3095100" cy="1920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4518154" y="2059229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15" descr="preencoded.png"/>
          <p:cNvPicPr preferRelativeResize="0"/>
          <p:nvPr/>
        </p:nvPicPr>
        <p:blipFill rotWithShape="1">
          <a:blip r:embed="rId5">
            <a:alphaModFix/>
          </a:blip>
          <a:srcRect t="-842" b="-841"/>
          <a:stretch/>
        </p:blipFill>
        <p:spPr>
          <a:xfrm>
            <a:off x="4594049" y="2145182"/>
            <a:ext cx="19019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/>
        </p:nvSpPr>
        <p:spPr>
          <a:xfrm>
            <a:off x="2289516" y="2102206"/>
            <a:ext cx="21105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600"/>
              <a:buFont typeface="Rubik"/>
              <a:buNone/>
            </a:pPr>
            <a:r>
              <a:rPr lang="en-US" sz="16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מה הייתי רוצה? (רצוי)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2098652" y="2778839"/>
            <a:ext cx="26655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הייתי רוצה שאם יעשו עליי חרם – מישהו יתערב לטובתי.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1782269" y="3650398"/>
            <a:ext cx="2979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הייתי רוצה שאם יביישו אותי בקבוצה – מישהו יפעל לעצירת הפגיעה.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2172718" y="4526431"/>
            <a:ext cx="25887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הייתי רוצה לדעת שחברים ידווחו לגורם מוסמך במקרה של חרם.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1912114" y="5402439"/>
            <a:ext cx="28455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2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הייתי רוצה שמישהו יעצור הפצה של תמונה מבזה שלי.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5" title="Darca Logo_NEW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00" y="233700"/>
            <a:ext cx="952801" cy="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973073" y="1254557"/>
            <a:ext cx="171907" cy="171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>
            <a:off x="0" y="-103375"/>
            <a:ext cx="12191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2264054" y="6334049"/>
            <a:ext cx="2510028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ubik"/>
              <a:buNone/>
            </a:pPr>
            <a:r>
              <a:rPr lang="en-US" sz="1300" b="0" i="1" u="none" strike="noStrike" cap="non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"הקשבה היא הצעד הראשון להבנה"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4929530" y="0"/>
            <a:ext cx="7267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10489997" y="571500"/>
            <a:ext cx="1133856" cy="362102"/>
          </a:xfrm>
          <a:prstGeom prst="roundRect">
            <a:avLst>
              <a:gd name="adj" fmla="val 132908"/>
            </a:avLst>
          </a:prstGeom>
          <a:solidFill>
            <a:srgbClr val="FFF7ED"/>
          </a:solidFill>
          <a:ln w="12700" cap="flat" cmpd="sng">
            <a:solidFill>
              <a:srgbClr val="FED7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16" descr="preencoded.png"/>
          <p:cNvPicPr preferRelativeResize="0"/>
          <p:nvPr/>
        </p:nvPicPr>
        <p:blipFill rotWithShape="1">
          <a:blip r:embed="rId3">
            <a:alphaModFix/>
          </a:blip>
          <a:srcRect t="-180" b="-179"/>
          <a:stretch/>
        </p:blipFill>
        <p:spPr>
          <a:xfrm>
            <a:off x="11268151" y="676656"/>
            <a:ext cx="190195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/>
          <p:nvPr/>
        </p:nvSpPr>
        <p:spPr>
          <a:xfrm>
            <a:off x="5596128" y="2857502"/>
            <a:ext cx="6029700" cy="857700"/>
          </a:xfrm>
          <a:prstGeom prst="roundRect">
            <a:avLst>
              <a:gd name="adj" fmla="val 14215"/>
            </a:avLst>
          </a:prstGeom>
          <a:solidFill>
            <a:srgbClr val="F9FAFB"/>
          </a:solidFill>
          <a:ln>
            <a:noFill/>
          </a:ln>
          <a:effectLst>
            <a:outerShdw blurRad="63500" dist="38100" dir="5400000" algn="bl" rotWithShape="0">
              <a:srgbClr val="000000">
                <a:alpha val="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1568074" y="2867862"/>
            <a:ext cx="57600" cy="8577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>
            <a:off x="10953598" y="3105305"/>
            <a:ext cx="381300" cy="381300"/>
          </a:xfrm>
          <a:prstGeom prst="ellipse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6" descr="preencoded.png"/>
          <p:cNvPicPr preferRelativeResize="0"/>
          <p:nvPr/>
        </p:nvPicPr>
        <p:blipFill rotWithShape="1">
          <a:blip r:embed="rId4">
            <a:alphaModFix/>
          </a:blip>
          <a:srcRect l="-1923" r="-1923"/>
          <a:stretch/>
        </p:blipFill>
        <p:spPr>
          <a:xfrm>
            <a:off x="11082528" y="3200402"/>
            <a:ext cx="1234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/>
          <p:nvPr/>
        </p:nvSpPr>
        <p:spPr>
          <a:xfrm>
            <a:off x="5596128" y="3905405"/>
            <a:ext cx="6029700" cy="857700"/>
          </a:xfrm>
          <a:prstGeom prst="roundRect">
            <a:avLst>
              <a:gd name="adj" fmla="val 14215"/>
            </a:avLst>
          </a:prstGeom>
          <a:solidFill>
            <a:srgbClr val="F9FAFB"/>
          </a:solidFill>
          <a:ln>
            <a:noFill/>
          </a:ln>
          <a:effectLst>
            <a:outerShdw blurRad="63500" dist="38100" dir="5400000" algn="bl" rotWithShape="0">
              <a:srgbClr val="000000">
                <a:alpha val="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"/>
          <p:cNvSpPr/>
          <p:nvPr/>
        </p:nvSpPr>
        <p:spPr>
          <a:xfrm>
            <a:off x="11568074" y="3915765"/>
            <a:ext cx="57600" cy="8577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10953598" y="4152293"/>
            <a:ext cx="381300" cy="381300"/>
          </a:xfrm>
          <a:prstGeom prst="ellipse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2470" y="4248305"/>
            <a:ext cx="142646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6"/>
          <p:cNvSpPr txBox="1"/>
          <p:nvPr/>
        </p:nvSpPr>
        <p:spPr>
          <a:xfrm>
            <a:off x="10652760" y="657454"/>
            <a:ext cx="657454" cy="18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7706"/>
              </a:buClr>
              <a:buSzPts val="1200"/>
              <a:buFont typeface="Rubik"/>
              <a:buNone/>
            </a:pPr>
            <a:r>
              <a:rPr lang="en-US" sz="1200" b="1" i="0" u="none" strike="noStrike" cap="none">
                <a:solidFill>
                  <a:srgbClr val="D97706"/>
                </a:solidFill>
                <a:latin typeface="Rubik"/>
                <a:ea typeface="Rubik"/>
                <a:cs typeface="Rubik"/>
                <a:sym typeface="Rubik"/>
              </a:rPr>
              <a:t>דיון ושיח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5850225" y="1272963"/>
            <a:ext cx="57756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Rubik"/>
              <a:buNone/>
            </a:pPr>
            <a:r>
              <a:rPr lang="en-US" sz="3600" b="1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סיעור מוחות:</a:t>
            </a:r>
            <a:br>
              <a:rPr lang="en-US" sz="3600" b="1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3600" b="1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6"/>
              </a:rPr>
              <a:t>פאדלט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7532550" y="3196624"/>
            <a:ext cx="32535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Rubik"/>
              <a:buNone/>
            </a:pPr>
            <a:r>
              <a:rPr lang="en-US" sz="1600" b="0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מה מונע מתלמידים לפעול או לדווח?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8292416" y="4223808"/>
            <a:ext cx="2500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Rubik"/>
              <a:buNone/>
            </a:pPr>
            <a:r>
              <a:rPr lang="en-US" sz="1600" b="0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כיצד ניתן להתמודד עם זה?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16" title="Darca Logo_NEW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900" y="330325"/>
            <a:ext cx="952801" cy="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 title="shutterstock_2542063491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22925" y="4953301"/>
            <a:ext cx="1462651" cy="15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3198" y="1676023"/>
            <a:ext cx="4852925" cy="48683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17" descr="preencoded.png"/>
          <p:cNvPicPr preferRelativeResize="0"/>
          <p:nvPr/>
        </p:nvPicPr>
        <p:blipFill rotWithShape="1">
          <a:blip r:embed="rId3">
            <a:alphaModFix/>
          </a:blip>
          <a:srcRect l="29959" r="29960"/>
          <a:stretch/>
        </p:blipFill>
        <p:spPr>
          <a:xfrm>
            <a:off x="0" y="0"/>
            <a:ext cx="48865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/>
          <p:nvPr/>
        </p:nvSpPr>
        <p:spPr>
          <a:xfrm>
            <a:off x="4886554" y="0"/>
            <a:ext cx="7306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6498" y="543336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7"/>
          <p:cNvSpPr txBox="1"/>
          <p:nvPr/>
        </p:nvSpPr>
        <p:spPr>
          <a:xfrm>
            <a:off x="8709660" y="5433365"/>
            <a:ext cx="261975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בידיים שלנו לשנות את המציאות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5633625" y="1024075"/>
            <a:ext cx="5811000" cy="16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3000"/>
              <a:buFont typeface="Rubik"/>
              <a:buNone/>
            </a:pPr>
            <a:r>
              <a:rPr lang="en-US" sz="30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אנחנו לא יכולים למנוע כל פגיעה</a:t>
            </a:r>
            <a:r>
              <a:rPr lang="en-US" sz="3000" b="1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,</a:t>
            </a:r>
            <a:endParaRPr sz="3000" b="1">
              <a:solidFill>
                <a:srgbClr val="37415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3000"/>
              <a:buFont typeface="Rubik"/>
              <a:buNone/>
            </a:pPr>
            <a:r>
              <a:rPr lang="en-US" sz="30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אבל אנחנו יכולים למנוע</a:t>
            </a:r>
            <a:endParaRPr sz="3000" b="1">
              <a:solidFill>
                <a:srgbClr val="37415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3000"/>
              <a:buFont typeface="Rubik"/>
              <a:buNone/>
            </a:pPr>
            <a:r>
              <a:rPr lang="en-US" sz="30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עמידה מהצד.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5553151" y="3168396"/>
            <a:ext cx="5971946" cy="1762049"/>
          </a:xfrm>
          <a:prstGeom prst="roundRect">
            <a:avLst>
              <a:gd name="adj" fmla="val 3366"/>
            </a:avLst>
          </a:prstGeom>
          <a:solidFill>
            <a:srgbClr val="EFF6FF"/>
          </a:solidFill>
          <a:ln>
            <a:noFill/>
          </a:ln>
          <a:effectLst>
            <a:outerShdw blurRad="241300" dist="1016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11467490" y="3168396"/>
            <a:ext cx="57607" cy="1762049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 txBox="1"/>
          <p:nvPr/>
        </p:nvSpPr>
        <p:spPr>
          <a:xfrm>
            <a:off x="8888720" y="3721060"/>
            <a:ext cx="2086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E40AF"/>
              </a:buClr>
              <a:buSzPts val="2400"/>
              <a:buFont typeface="Rubik"/>
              <a:buNone/>
            </a:pPr>
            <a:r>
              <a:rPr lang="en-US" sz="2400" b="1" i="0" u="none" strike="noStrike" cap="none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פעולה קטנה –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5884201" y="4117000"/>
            <a:ext cx="50913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E40AF"/>
              </a:buClr>
              <a:buSzPts val="2400"/>
              <a:buFont typeface="Rubik"/>
              <a:buNone/>
            </a:pPr>
            <a:r>
              <a:rPr lang="en-US" sz="2400" b="1" i="0" u="none" strike="noStrike" cap="none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יכולה להציל תלמיד מבדידות גדולה.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17" title="Darca Logo_N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900" y="330325"/>
            <a:ext cx="952801" cy="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 flipH="1">
            <a:off x="374823" y="128400"/>
            <a:ext cx="8951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https://youtu.be/64LNwrd0fHg?si=7QsDoH1UOIprV29P</a:t>
            </a:r>
            <a:endParaRPr/>
          </a:p>
        </p:txBody>
      </p:sp>
      <p:pic>
        <p:nvPicPr>
          <p:cNvPr id="35" name="Google Shape;35;p5" descr="About one in five teens reports being bullied, which is harmful, but preventable. This video will support a larger effort on the VetoViolence Facebook page during National Bullying Prevention Awareness Month in October 2017.&#10;&#10;Comments on this video are allowed in accordance with our comment policy:&#10;http://www.cdc.gov/SocialMedia/Tools/CommentPolicy.html &#10;&#10;For complete audio descriptions, please visit:&#10;https://www.youtube.com/watch?v=ZVhhDoX_GIU&#10;&#10;This video can also be viewed at&#10;https://www.cdc.gov/violenceprevention/videos/BeSomeonesHero-SD-AD.mp4" title="Be Someone’s Her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77100"/>
            <a:ext cx="10988266" cy="61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8754252" y="452163"/>
            <a:ext cx="28221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Rubik"/>
              <a:buNone/>
            </a:pPr>
            <a:r>
              <a:rPr lang="en-US" sz="3600" b="1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תרגיל פתיחה: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7595913" y="955077"/>
            <a:ext cx="3982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Rubik"/>
              <a:buNone/>
            </a:pPr>
            <a:r>
              <a:rPr lang="en-US" sz="36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"שלושת הסבבים"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7175289" y="1619846"/>
            <a:ext cx="422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800"/>
              <a:buFont typeface="Rubik"/>
              <a:buNone/>
            </a:pPr>
            <a:r>
              <a:rPr lang="en-US" sz="18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מטרה: לשמוע, להבין, להרגיש ולזהות דפוסים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5805526" y="2224735"/>
            <a:ext cx="5820156" cy="1037844"/>
          </a:xfrm>
          <a:prstGeom prst="roundRect">
            <a:avLst>
              <a:gd name="adj" fmla="val 6466"/>
            </a:avLst>
          </a:prstGeom>
          <a:solidFill>
            <a:srgbClr val="EFF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11578133" y="2224735"/>
            <a:ext cx="47549" cy="1037844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6" descr="preencoded.png"/>
          <p:cNvPicPr preferRelativeResize="0"/>
          <p:nvPr/>
        </p:nvPicPr>
        <p:blipFill rotWithShape="1">
          <a:blip r:embed="rId3">
            <a:alphaModFix/>
          </a:blip>
          <a:srcRect l="-760" r="-759"/>
          <a:stretch/>
        </p:blipFill>
        <p:spPr>
          <a:xfrm>
            <a:off x="11229746" y="2506370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7744054" y="2463394"/>
            <a:ext cx="3529584" cy="25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0AF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חושבים לבד </a:t>
            </a:r>
            <a:r>
              <a:rPr lang="en-US" sz="1300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30</a:t>
            </a:r>
            <a:r>
              <a:rPr lang="en-US" sz="1300" b="0" i="0" u="none" strike="noStrike" cap="none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 שניות; משתפים בן/בת זוג 2 דקות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6" descr="preencoded.png"/>
          <p:cNvPicPr preferRelativeResize="0"/>
          <p:nvPr/>
        </p:nvPicPr>
        <p:blipFill rotWithShape="1">
          <a:blip r:embed="rId4">
            <a:alphaModFix/>
          </a:blip>
          <a:srcRect l="-1064" r="-1064"/>
          <a:stretch/>
        </p:blipFill>
        <p:spPr>
          <a:xfrm>
            <a:off x="11162995" y="2810866"/>
            <a:ext cx="219456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8010144" y="2767889"/>
            <a:ext cx="3195828" cy="25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0AF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1E40AF"/>
                </a:solidFill>
                <a:latin typeface="Rubik"/>
                <a:ea typeface="Rubik"/>
                <a:cs typeface="Rubik"/>
                <a:sym typeface="Rubik"/>
              </a:rPr>
              <a:t>בכל סבב – מחליפים בן/בת זוג לשיחה חדשה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5805526" y="3548786"/>
            <a:ext cx="5820156" cy="1123798"/>
          </a:xfrm>
          <a:prstGeom prst="roundRect">
            <a:avLst>
              <a:gd name="adj" fmla="val 8275"/>
            </a:avLst>
          </a:prstGeom>
          <a:solidFill>
            <a:srgbClr val="FFFFFF"/>
          </a:solidFill>
          <a:ln w="12700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1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1115446" y="3720694"/>
            <a:ext cx="304495" cy="304495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/>
          <p:nvPr/>
        </p:nvSpPr>
        <p:spPr>
          <a:xfrm>
            <a:off x="11230661" y="3758184"/>
            <a:ext cx="19111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ubik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 txBox="1"/>
          <p:nvPr/>
        </p:nvSpPr>
        <p:spPr>
          <a:xfrm>
            <a:off x="9851801" y="3720694"/>
            <a:ext cx="11010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Rubik"/>
              <a:buNone/>
            </a:pPr>
            <a:r>
              <a:rPr lang="en-US" sz="13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זיהוי התופעה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7029048" y="4016045"/>
            <a:ext cx="39054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Rubik"/>
              <a:buNone/>
            </a:pPr>
            <a:r>
              <a:rPr lang="en-US" sz="12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איזה סוג של פגיעה מקוונת אתם הכי רואים בבתי הספר שלכם?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9199778" y="4267505"/>
            <a:ext cx="1781251" cy="247802"/>
          </a:xfrm>
          <a:prstGeom prst="roundRect">
            <a:avLst>
              <a:gd name="adj" fmla="val 56770"/>
            </a:avLst>
          </a:prstGeom>
          <a:solidFill>
            <a:srgbClr val="F3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/>
          <p:nvPr/>
        </p:nvSpPr>
        <p:spPr>
          <a:xfrm>
            <a:off x="9275674" y="4324198"/>
            <a:ext cx="1714500" cy="1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900"/>
              <a:buFont typeface="Rubik"/>
              <a:buNone/>
            </a:pPr>
            <a:r>
              <a:rPr lang="en-US" sz="9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מחשבה: 10 שניות | שיתוף: 2 דקות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5787625" y="4809748"/>
            <a:ext cx="5820300" cy="700800"/>
          </a:xfrm>
          <a:prstGeom prst="roundRect">
            <a:avLst>
              <a:gd name="adj" fmla="val 8275"/>
            </a:avLst>
          </a:prstGeom>
          <a:solidFill>
            <a:srgbClr val="FFFFFF"/>
          </a:solidFill>
          <a:ln w="12700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1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11115446" y="4981651"/>
            <a:ext cx="304495" cy="304495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11218774" y="5020056"/>
            <a:ext cx="21945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ubik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 txBox="1"/>
          <p:nvPr/>
        </p:nvSpPr>
        <p:spPr>
          <a:xfrm>
            <a:off x="9665263" y="4981651"/>
            <a:ext cx="12819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Rubik"/>
              <a:buNone/>
            </a:pPr>
            <a:r>
              <a:rPr lang="en-US" sz="13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רפלקציה אישית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6653229" y="5277002"/>
            <a:ext cx="42867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Rubik"/>
              <a:buNone/>
            </a:pPr>
            <a:r>
              <a:rPr lang="en-US" sz="12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מתי בפעם האחרונה שמעתם על חרם והרגשתם שלא עשיתם מספיק?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5787625" y="5696584"/>
            <a:ext cx="5820300" cy="787200"/>
          </a:xfrm>
          <a:prstGeom prst="roundRect">
            <a:avLst>
              <a:gd name="adj" fmla="val 8275"/>
            </a:avLst>
          </a:prstGeom>
          <a:solidFill>
            <a:srgbClr val="FFFFFF"/>
          </a:solidFill>
          <a:ln w="12700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100" dir="5400000" algn="bl" rotWithShape="0">
              <a:srgbClr val="000000">
                <a:alpha val="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1115446" y="5868469"/>
            <a:ext cx="304500" cy="3045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 txBox="1"/>
          <p:nvPr/>
        </p:nvSpPr>
        <p:spPr>
          <a:xfrm>
            <a:off x="11217859" y="5906874"/>
            <a:ext cx="21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ubik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/>
          <p:nvPr/>
        </p:nvSpPr>
        <p:spPr>
          <a:xfrm>
            <a:off x="9632345" y="5868469"/>
            <a:ext cx="13194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Rubik"/>
              <a:buNone/>
            </a:pPr>
            <a:r>
              <a:rPr lang="en-US" sz="13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חשיבה על פתרון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 txBox="1"/>
          <p:nvPr/>
        </p:nvSpPr>
        <p:spPr>
          <a:xfrm>
            <a:off x="6480408" y="6163820"/>
            <a:ext cx="44577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Rubik"/>
              <a:buNone/>
            </a:pPr>
            <a:r>
              <a:rPr lang="en-US" sz="12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מה הדבר </a:t>
            </a:r>
            <a:r>
              <a:rPr lang="en-US" sz="1200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הפשוט שכל מורה יכול לעשות על מנת לעצור</a:t>
            </a:r>
            <a:r>
              <a:rPr lang="en-US" sz="12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 פגישה ברשת החברתית</a:t>
            </a:r>
            <a:r>
              <a:rPr lang="en-US" sz="1200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 (פגיעה בין תלמידים)?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6"/>
          <p:cNvPicPr preferRelativeResize="0"/>
          <p:nvPr/>
        </p:nvPicPr>
        <p:blipFill rotWithShape="1">
          <a:blip r:embed="rId5">
            <a:alphaModFix/>
          </a:blip>
          <a:srcRect r="1341" b="1244"/>
          <a:stretch/>
        </p:blipFill>
        <p:spPr>
          <a:xfrm>
            <a:off x="1025100" y="2613825"/>
            <a:ext cx="3285240" cy="29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 title="Darca Logo_NEW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075" y="300575"/>
            <a:ext cx="952801" cy="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0" y="0"/>
            <a:ext cx="12191695" cy="7162495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3801546" y="1072882"/>
            <a:ext cx="1552800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3C7"/>
              </a:buClr>
              <a:buSzPts val="10500"/>
              <a:buFont typeface="Times New Roman"/>
              <a:buNone/>
            </a:pPr>
            <a:r>
              <a:rPr lang="en-US" sz="10500" b="0" i="0" u="none" strike="noStrike" cap="none">
                <a:solidFill>
                  <a:srgbClr val="FEF3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10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8" title="shutterstock_2520063859.jpg"/>
          <p:cNvPicPr preferRelativeResize="0"/>
          <p:nvPr/>
        </p:nvPicPr>
        <p:blipFill rotWithShape="1">
          <a:blip r:embed="rId3">
            <a:alphaModFix/>
          </a:blip>
          <a:srcRect l="30435" r="18395"/>
          <a:stretch/>
        </p:blipFill>
        <p:spPr>
          <a:xfrm>
            <a:off x="7306056" y="0"/>
            <a:ext cx="4886555" cy="71624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/>
        </p:nvSpPr>
        <p:spPr>
          <a:xfrm>
            <a:off x="6284671" y="400507"/>
            <a:ext cx="1552651" cy="147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3C7"/>
              </a:buClr>
              <a:buSzPts val="10500"/>
              <a:buFont typeface="Times New Roman"/>
              <a:buNone/>
            </a:pPr>
            <a:r>
              <a:rPr lang="en-US" sz="10500" b="0" i="0" u="none" strike="noStrike" cap="none">
                <a:solidFill>
                  <a:srgbClr val="FEF3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10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4446727" y="733349"/>
            <a:ext cx="2600554" cy="62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4200"/>
              <a:buFont typeface="Rubik"/>
              <a:buNone/>
            </a:pPr>
            <a:r>
              <a:rPr lang="en-US" sz="42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לֹא תַעֲמֹד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4207154" y="1320394"/>
            <a:ext cx="2839212" cy="62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4200"/>
              <a:buFont typeface="Rubik"/>
              <a:buNone/>
            </a:pPr>
            <a:r>
              <a:rPr lang="en-US" sz="42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עַל דַּם רֵעֶךָ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5144414" y="2164385"/>
            <a:ext cx="1666951" cy="26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7706"/>
              </a:buClr>
              <a:buSzPts val="1800"/>
              <a:buFont typeface="Rubik"/>
              <a:buNone/>
            </a:pPr>
            <a:r>
              <a:rPr lang="en-US" sz="1800" b="0" i="0" u="none" strike="noStrike" cap="none">
                <a:solidFill>
                  <a:srgbClr val="D97706"/>
                </a:solidFill>
                <a:latin typeface="Rubik"/>
                <a:ea typeface="Rubik"/>
                <a:cs typeface="Rubik"/>
                <a:sym typeface="Rubik"/>
              </a:rPr>
              <a:t>(ויקרא י"ט, ט"ז)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666598" y="2945282"/>
            <a:ext cx="5971946" cy="1591056"/>
          </a:xfrm>
          <a:prstGeom prst="roundRect">
            <a:avLst>
              <a:gd name="adj" fmla="val 2753"/>
            </a:avLst>
          </a:prstGeom>
          <a:solidFill>
            <a:srgbClr val="F9FAFB"/>
          </a:solidFill>
          <a:ln>
            <a:noFill/>
          </a:ln>
          <a:effectLst>
            <a:outerShdw blurRad="63500" dist="381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6580937" y="2945282"/>
            <a:ext cx="57607" cy="1591056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8" descr="preencoded.png"/>
          <p:cNvPicPr preferRelativeResize="0"/>
          <p:nvPr/>
        </p:nvPicPr>
        <p:blipFill rotWithShape="1">
          <a:blip r:embed="rId4">
            <a:alphaModFix/>
          </a:blip>
          <a:srcRect t="-12500" b="-12499"/>
          <a:stretch/>
        </p:blipFill>
        <p:spPr>
          <a:xfrm>
            <a:off x="5915254" y="3183026"/>
            <a:ext cx="381305" cy="3813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/>
          <p:nvPr/>
        </p:nvSpPr>
        <p:spPr>
          <a:xfrm>
            <a:off x="4999025" y="3361334"/>
            <a:ext cx="97200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500"/>
              <a:buFont typeface="Rubik"/>
              <a:buNone/>
            </a:pPr>
            <a:r>
              <a:rPr lang="en-US" sz="1500" b="1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בראי חז"ל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1198870" y="3704234"/>
            <a:ext cx="5029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800"/>
              <a:buFont typeface="Rubik"/>
              <a:buNone/>
            </a:pPr>
            <a:r>
              <a:rPr lang="en-US" sz="1800" b="0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חובה מוסרית להתערב ולא לעמוד מנגד כשאדם אחר בצרה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666598" y="4765853"/>
            <a:ext cx="5971946" cy="1591056"/>
          </a:xfrm>
          <a:prstGeom prst="roundRect">
            <a:avLst>
              <a:gd name="adj" fmla="val 2753"/>
            </a:avLst>
          </a:prstGeom>
          <a:solidFill>
            <a:srgbClr val="F9FAFB"/>
          </a:solidFill>
          <a:ln>
            <a:noFill/>
          </a:ln>
          <a:effectLst>
            <a:outerShdw blurRad="63500" dist="38100" dir="5400000" algn="bl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6580937" y="4765853"/>
            <a:ext cx="57607" cy="1591056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8" descr="preencoded.png"/>
          <p:cNvPicPr preferRelativeResize="0"/>
          <p:nvPr/>
        </p:nvPicPr>
        <p:blipFill rotWithShape="1">
          <a:blip r:embed="rId5">
            <a:alphaModFix/>
          </a:blip>
          <a:srcRect t="-12500" b="-12499"/>
          <a:stretch/>
        </p:blipFill>
        <p:spPr>
          <a:xfrm>
            <a:off x="5915254" y="5003597"/>
            <a:ext cx="381305" cy="381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/>
          <p:nvPr/>
        </p:nvSpPr>
        <p:spPr>
          <a:xfrm>
            <a:off x="4908499" y="5182819"/>
            <a:ext cx="105796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500"/>
              <a:buFont typeface="Rubik"/>
              <a:buNone/>
            </a:pPr>
            <a:r>
              <a:rPr lang="en-US" sz="1500" b="1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בבית הספר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971185" y="5525719"/>
            <a:ext cx="5248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800"/>
              <a:buFont typeface="Rubik"/>
              <a:buNone/>
            </a:pPr>
            <a:r>
              <a:rPr lang="en-US" sz="1800" b="0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חרמות ובריונות רשת הן זירת המבחן היומיומית לערבות הדדית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8" title="Darca Logo_NEW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075" y="300575"/>
            <a:ext cx="952801" cy="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8232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296400" cy="6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67675" cy="6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0" y="114300"/>
            <a:ext cx="4972507" cy="6743700"/>
          </a:xfrm>
          <a:prstGeom prst="rect">
            <a:avLst/>
          </a:prstGeom>
          <a:solidFill>
            <a:srgbClr val="1F2937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2" title="shutterstock_2165074221.jpg"/>
          <p:cNvPicPr preferRelativeResize="0"/>
          <p:nvPr/>
        </p:nvPicPr>
        <p:blipFill rotWithShape="1">
          <a:blip r:embed="rId3">
            <a:alphaModFix/>
          </a:blip>
          <a:srcRect l="26988" r="24118"/>
          <a:stretch/>
        </p:blipFill>
        <p:spPr>
          <a:xfrm>
            <a:off x="0" y="114300"/>
            <a:ext cx="4972508" cy="674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/>
          <p:nvPr/>
        </p:nvSpPr>
        <p:spPr>
          <a:xfrm>
            <a:off x="10432390" y="640771"/>
            <a:ext cx="1095600" cy="390300"/>
          </a:xfrm>
          <a:prstGeom prst="roundRect">
            <a:avLst>
              <a:gd name="adj" fmla="val 114240"/>
            </a:avLst>
          </a:prstGeom>
          <a:solidFill>
            <a:srgbClr val="EFF6FF"/>
          </a:solidFill>
          <a:ln w="12700" cap="flat" cmpd="sng">
            <a:solidFill>
              <a:srgbClr val="BFDB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4902" y="4265676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7354" y="4988966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2"/>
          <p:cNvSpPr/>
          <p:nvPr/>
        </p:nvSpPr>
        <p:spPr>
          <a:xfrm>
            <a:off x="5447995" y="5588813"/>
            <a:ext cx="6077102" cy="9144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6498" y="583204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2"/>
          <p:cNvSpPr txBox="1"/>
          <p:nvPr/>
        </p:nvSpPr>
        <p:spPr>
          <a:xfrm>
            <a:off x="10575036" y="726725"/>
            <a:ext cx="9390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563EB"/>
              </a:buClr>
              <a:buSzPts val="1300"/>
              <a:buFont typeface="Rubik"/>
              <a:buNone/>
            </a:pPr>
            <a:r>
              <a:rPr lang="en-US" sz="1300" b="1" i="0" u="none" strike="noStrike" cap="none">
                <a:solidFill>
                  <a:srgbClr val="2563EB"/>
                </a:solidFill>
                <a:latin typeface="Rubik"/>
                <a:ea typeface="Rubik"/>
                <a:cs typeface="Rubik"/>
                <a:sym typeface="Rubik"/>
              </a:rPr>
              <a:t>חוק ומשפט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8157814" y="1174779"/>
            <a:ext cx="33816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900"/>
              <a:buFont typeface="Rubik"/>
              <a:buNone/>
            </a:pPr>
            <a:r>
              <a:rPr lang="en-US" sz="39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החוק בישראל:</a:t>
            </a: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 txBox="1"/>
          <p:nvPr/>
        </p:nvSpPr>
        <p:spPr>
          <a:xfrm>
            <a:off x="5764829" y="1719762"/>
            <a:ext cx="57726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900"/>
              <a:buFont typeface="Rubik"/>
              <a:buNone/>
            </a:pPr>
            <a:r>
              <a:rPr lang="en-US" sz="39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חובת הדיווח וההתערבות</a:t>
            </a: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>
            <a:off x="5736086" y="4236415"/>
            <a:ext cx="54489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מורים, גננות וצוות חינוכי מוגדרים בחוק כבעלי חובת דיווח מוגברת, והם מהווים קו הגנה ראשון עבור התלמיד.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5853129" y="4960620"/>
            <a:ext cx="528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Rubik"/>
                <a:ea typeface="Rubik"/>
                <a:cs typeface="Rubik"/>
                <a:sym typeface="Rubik"/>
              </a:rPr>
              <a:t>חובת הדיווח חלה גם על חשד לפגיעה, ואינה דורשת וודאות מוחלטת.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7296912" y="5817413"/>
            <a:ext cx="4043477" cy="25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600"/>
              <a:buFont typeface="Rubik"/>
              <a:buNone/>
            </a:pPr>
            <a:r>
              <a:rPr lang="en-US" sz="1600" b="1" i="0" u="none" strike="noStrike" cap="none">
                <a:solidFill>
                  <a:srgbClr val="DC2626"/>
                </a:solidFill>
                <a:latin typeface="Rubik"/>
                <a:ea typeface="Rubik"/>
                <a:cs typeface="Rubik"/>
                <a:sym typeface="Rubik"/>
              </a:rPr>
              <a:t>אדישות איננה ניטרלית; היא שותפות לפגיעה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5447995" y="2681935"/>
            <a:ext cx="6077102" cy="1257300"/>
          </a:xfrm>
          <a:prstGeom prst="roundRect">
            <a:avLst>
              <a:gd name="adj" fmla="val 8815"/>
            </a:avLst>
          </a:prstGeom>
          <a:solidFill>
            <a:srgbClr val="FFFBEB"/>
          </a:solidFill>
          <a:ln w="25400" cap="flat" cmpd="sng">
            <a:solidFill>
              <a:srgbClr val="FCD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10744200" y="2510942"/>
            <a:ext cx="476402" cy="476402"/>
          </a:xfrm>
          <a:prstGeom prst="ellipse">
            <a:avLst/>
          </a:prstGeom>
          <a:solidFill>
            <a:srgbClr val="FBBF24"/>
          </a:solidFill>
          <a:ln>
            <a:noFill/>
          </a:ln>
          <a:effectLst>
            <a:outerShdw blurRad="63500" dist="3810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2" descr="preencoded.png"/>
          <p:cNvPicPr preferRelativeResize="0"/>
          <p:nvPr/>
        </p:nvPicPr>
        <p:blipFill rotWithShape="1">
          <a:blip r:embed="rId7">
            <a:alphaModFix/>
          </a:blip>
          <a:srcRect l="-80" r="-80"/>
          <a:stretch/>
        </p:blipFill>
        <p:spPr>
          <a:xfrm>
            <a:off x="10839298" y="2634386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/>
        </p:nvSpPr>
        <p:spPr>
          <a:xfrm>
            <a:off x="5667450" y="3081534"/>
            <a:ext cx="55533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1800"/>
              <a:buFont typeface="Rubik"/>
              <a:buNone/>
            </a:pPr>
            <a:r>
              <a:rPr lang="en-US" sz="1800" b="0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סעיף 368ד לחוק העונשין: חובה על כל אדם לדווח לרשויות בהקדם האפשרי כשקטין או חסר ישע נפגע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2" descr="preencoded.png"/>
          <p:cNvPicPr preferRelativeResize="0"/>
          <p:nvPr/>
        </p:nvPicPr>
        <p:blipFill rotWithShape="1">
          <a:blip r:embed="rId8">
            <a:alphaModFix/>
          </a:blip>
          <a:srcRect t="49" b="49"/>
          <a:stretch/>
        </p:blipFill>
        <p:spPr>
          <a:xfrm>
            <a:off x="312500" y="369299"/>
            <a:ext cx="939000" cy="61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/>
          <p:nvPr/>
        </p:nvSpPr>
        <p:spPr>
          <a:xfrm>
            <a:off x="0" y="0"/>
            <a:ext cx="12191695" cy="6896405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0" y="0"/>
            <a:ext cx="12191695" cy="6896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4876495" y="0"/>
            <a:ext cx="7315200" cy="6896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7170540" y="501104"/>
            <a:ext cx="44103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Rubik"/>
              <a:buNone/>
            </a:pPr>
            <a:r>
              <a:rPr lang="en-US" sz="36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שני המקומות שבהם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 txBox="1"/>
          <p:nvPr/>
        </p:nvSpPr>
        <p:spPr>
          <a:xfrm>
            <a:off x="7182024" y="1044399"/>
            <a:ext cx="4467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Rubik"/>
              <a:buNone/>
            </a:pPr>
            <a:r>
              <a:rPr lang="en-US" sz="3600" b="1" i="0" u="none" strike="noStrike" cap="none">
                <a:solidFill>
                  <a:srgbClr val="1F2937"/>
                </a:solidFill>
                <a:latin typeface="Rubik"/>
                <a:ea typeface="Rubik"/>
                <a:cs typeface="Rubik"/>
                <a:sym typeface="Rubik"/>
              </a:rPr>
              <a:t>הפסוק "צועק" אלינו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7619770" y="1758466"/>
            <a:ext cx="36960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800"/>
              <a:buFont typeface="Rubik"/>
              <a:buNone/>
            </a:pPr>
            <a:r>
              <a:rPr lang="en-US" sz="18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הזירות שבהן מתרחשת הפגיעה ביומיום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8677656" y="2444191"/>
            <a:ext cx="2848356" cy="2762402"/>
          </a:xfrm>
          <a:prstGeom prst="roundRect">
            <a:avLst>
              <a:gd name="adj" fmla="val 1826"/>
            </a:avLst>
          </a:prstGeom>
          <a:solidFill>
            <a:srgbClr val="F9FAFB"/>
          </a:solidFill>
          <a:ln w="12700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9767621" y="2739542"/>
            <a:ext cx="666598" cy="666598"/>
          </a:xfrm>
          <a:prstGeom prst="ellipse">
            <a:avLst/>
          </a:prstGeom>
          <a:solidFill>
            <a:srgbClr val="FE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3" descr="preencoded.png"/>
          <p:cNvPicPr preferRelativeResize="0"/>
          <p:nvPr/>
        </p:nvPicPr>
        <p:blipFill rotWithShape="1">
          <a:blip r:embed="rId3">
            <a:alphaModFix/>
          </a:blip>
          <a:srcRect l="-607" r="-607"/>
          <a:stretch/>
        </p:blipFill>
        <p:spPr>
          <a:xfrm>
            <a:off x="9920326" y="2929738"/>
            <a:ext cx="362102" cy="28620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"/>
          <p:cNvSpPr txBox="1"/>
          <p:nvPr/>
        </p:nvSpPr>
        <p:spPr>
          <a:xfrm>
            <a:off x="9204350" y="3634740"/>
            <a:ext cx="2000707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Font typeface="Rubik"/>
              <a:buNone/>
            </a:pPr>
            <a:r>
              <a:rPr lang="en-US" sz="21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חרמות חברתיים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9333298" y="4158700"/>
            <a:ext cx="2000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נידוי, הרחקה מכוונת והתעלמות </a:t>
            </a:r>
            <a:r>
              <a:rPr lang="en-US" sz="1300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מופגנת </a:t>
            </a:r>
            <a:r>
              <a:rPr lang="en-US" sz="13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במרחב הפיזי של בית הספר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5544007" y="2444191"/>
            <a:ext cx="2848356" cy="2762402"/>
          </a:xfrm>
          <a:prstGeom prst="roundRect">
            <a:avLst>
              <a:gd name="adj" fmla="val 1826"/>
            </a:avLst>
          </a:prstGeom>
          <a:solidFill>
            <a:srgbClr val="F9FAFB"/>
          </a:solidFill>
          <a:ln w="12700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6633972" y="2739542"/>
            <a:ext cx="666598" cy="666598"/>
          </a:xfrm>
          <a:prstGeom prst="ellipse">
            <a:avLst/>
          </a:prstGeom>
          <a:solidFill>
            <a:srgbClr val="DBE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3" descr="preencoded.png"/>
          <p:cNvPicPr preferRelativeResize="0"/>
          <p:nvPr/>
        </p:nvPicPr>
        <p:blipFill rotWithShape="1">
          <a:blip r:embed="rId4">
            <a:alphaModFix/>
          </a:blip>
          <a:srcRect l="-1117" r="-1118"/>
          <a:stretch/>
        </p:blipFill>
        <p:spPr>
          <a:xfrm>
            <a:off x="6858000" y="2929738"/>
            <a:ext cx="219456" cy="286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 txBox="1"/>
          <p:nvPr/>
        </p:nvSpPr>
        <p:spPr>
          <a:xfrm>
            <a:off x="6250838" y="3634740"/>
            <a:ext cx="1638605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Font typeface="Rubik"/>
              <a:buNone/>
            </a:pPr>
            <a:r>
              <a:rPr lang="en-US" sz="2100" b="1" i="0" u="none" strike="noStrike" cap="none">
                <a:solidFill>
                  <a:srgbClr val="374151"/>
                </a:solidFill>
                <a:latin typeface="Rubik"/>
                <a:ea typeface="Rubik"/>
                <a:cs typeface="Rubik"/>
                <a:sym typeface="Rubik"/>
              </a:rPr>
              <a:t>בריונות רשת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5874106" y="4158691"/>
            <a:ext cx="2319833" cy="72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6B7280"/>
                </a:solidFill>
                <a:latin typeface="Rubik"/>
                <a:ea typeface="Rubik"/>
                <a:cs typeface="Rubik"/>
                <a:sym typeface="Rubik"/>
              </a:rPr>
              <a:t>הפצת תמונות, שיימינג בקבוצות, והודעות פוגעניות במרחב הדיגיטלי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5544007" y="5682996"/>
            <a:ext cx="5982005" cy="638251"/>
          </a:xfrm>
          <a:prstGeom prst="roundRect">
            <a:avLst>
              <a:gd name="adj" fmla="val 17106"/>
            </a:avLst>
          </a:prstGeom>
          <a:solidFill>
            <a:srgbClr val="FFF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11487607" y="5682996"/>
            <a:ext cx="38405" cy="638251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5505" y="5916168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 txBox="1"/>
          <p:nvPr/>
        </p:nvSpPr>
        <p:spPr>
          <a:xfrm>
            <a:off x="6943998" y="5873191"/>
            <a:ext cx="4072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92400E"/>
              </a:buClr>
              <a:buSzPts val="1300"/>
              <a:buFont typeface="Rubik"/>
              <a:buNone/>
            </a:pPr>
            <a:r>
              <a:rPr lang="en-US" sz="1300" b="0" i="0" u="none" strike="noStrike" cap="none">
                <a:solidFill>
                  <a:srgbClr val="92400E"/>
                </a:solidFill>
                <a:latin typeface="Rubik"/>
                <a:ea typeface="Rubik"/>
                <a:cs typeface="Rubik"/>
                <a:sym typeface="Rubik"/>
              </a:rPr>
              <a:t>תלמידים חווים זאת בחדרי חדרים – לרוב ללא מבוגר נוכח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3" descr="preencoded.png"/>
          <p:cNvPicPr preferRelativeResize="0"/>
          <p:nvPr/>
        </p:nvPicPr>
        <p:blipFill rotWithShape="1">
          <a:blip r:embed="rId6">
            <a:alphaModFix/>
          </a:blip>
          <a:srcRect l="14644" r="14644"/>
          <a:stretch/>
        </p:blipFill>
        <p:spPr>
          <a:xfrm>
            <a:off x="0" y="0"/>
            <a:ext cx="4876495" cy="689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/>
          <p:nvPr/>
        </p:nvSpPr>
        <p:spPr>
          <a:xfrm>
            <a:off x="0" y="5787238"/>
            <a:ext cx="4876495" cy="1104595"/>
          </a:xfrm>
          <a:prstGeom prst="rect">
            <a:avLst/>
          </a:prstGeom>
          <a:solidFill>
            <a:srgbClr val="1F2937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520613" y="6196438"/>
            <a:ext cx="40728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ubik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המבט שנשאר על המסך,</a:t>
            </a:r>
            <a:r>
              <a:rPr lang="en-US" sz="15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הכאב שנשאר בלב.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13" title="shutterstock_2079232438.jpg"/>
          <p:cNvPicPr preferRelativeResize="0"/>
          <p:nvPr/>
        </p:nvPicPr>
        <p:blipFill rotWithShape="1">
          <a:blip r:embed="rId7">
            <a:alphaModFix/>
          </a:blip>
          <a:srcRect l="19919" r="17044"/>
          <a:stretch/>
        </p:blipFill>
        <p:spPr>
          <a:xfrm>
            <a:off x="1199688" y="2112600"/>
            <a:ext cx="27146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 title="Darca Logo_NEW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900" y="330325"/>
            <a:ext cx="952801" cy="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546</Words>
  <Application>Microsoft Office PowerPoint</Application>
  <PresentationFormat>מסך רחב</PresentationFormat>
  <Paragraphs>91</Paragraphs>
  <Slides>13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Rubik</vt:lpstr>
      <vt:lpstr>Calibri</vt:lpstr>
      <vt:lpstr>Arial</vt:lpstr>
      <vt:lpstr>Times New Roman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Sheli Masuari</dc:creator>
  <cp:lastModifiedBy>Sheli Masuari</cp:lastModifiedBy>
  <cp:revision>1</cp:revision>
  <dcterms:modified xsi:type="dcterms:W3CDTF">2026-03-02T09:21:36Z</dcterms:modified>
</cp:coreProperties>
</file>