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Assistant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ssistant-bold.fntdata"/><Relationship Id="rId27" Type="http://schemas.openxmlformats.org/officeDocument/2006/relationships/font" Target="fonts/Assistan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23ff45907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7" name="Google Shape;127;g3e23ff45907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e23ff45907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e23ff45907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23ff45907_2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e23ff45907_2_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23ff45907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e23ff45907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23ff45907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e23ff45907_2_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23ff4590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e23ff45907_0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e23ff45907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3e23ff45907_2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e23ff45907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e23ff45907_0_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e23ff45907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e23ff45907_2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e23ff45907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e23ff45907_2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23ff45907_2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e23ff45907_2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23ff45907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e23ff45907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e23ff45907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8" name="Google Shape;268;g3e23ff45907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23ff45907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e23ff45907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23ff45907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e23ff45907_2_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23ff45907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e23ff45907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23ff45907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e23ff45907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23ff45907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3e23ff45907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e23ff45907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e23ff45907_2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23ff45907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e23ff45907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85763" y="1198364"/>
            <a:ext cx="4371975" cy="826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771525" y="2185988"/>
            <a:ext cx="3600450" cy="98583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57175" y="900113"/>
            <a:ext cx="4629150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406301" y="2478881"/>
            <a:ext cx="4371975" cy="7661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sz="2300" cap="none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406301" y="1635026"/>
            <a:ext cx="4371975" cy="843855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57175" y="900113"/>
            <a:ext cx="2271713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2984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614613" y="900113"/>
            <a:ext cx="2271713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2984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57175" y="863501"/>
            <a:ext cx="2272606" cy="359866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57175" y="1223367"/>
            <a:ext cx="2272606" cy="2222599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2984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612827" y="863501"/>
            <a:ext cx="2273498" cy="359866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612827" y="1223367"/>
            <a:ext cx="2273498" cy="2222599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2984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57175" y="153591"/>
            <a:ext cx="1692176" cy="653653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2010966" y="153591"/>
            <a:ext cx="2875359" cy="3292376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57175" y="807244"/>
            <a:ext cx="1692176" cy="26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008162" y="2700338"/>
            <a:ext cx="3086100" cy="31879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008162" y="344686"/>
            <a:ext cx="3086100" cy="231457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008162" y="3019128"/>
            <a:ext cx="3086100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298823" y="-141535"/>
            <a:ext cx="2545854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661940" y="1221582"/>
            <a:ext cx="3291483" cy="1157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304502" y="107157"/>
            <a:ext cx="3291483" cy="338613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57175" y="900113"/>
            <a:ext cx="4629150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hyperlink" Target="https://www.youtube.com/watch?v=fRNwaHT0u78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hyperlink" Target="https://www.brainpop.co.il/category_9/subcategory_630/subjects_5231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hyperlink" Target="https://www.youtube.com/watch?v=tnowpyjxfcw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hyperlink" Target="https://www.youtube.com/watch?v=HDm_jiE5KKc" TargetMode="External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1955" y="326173"/>
            <a:ext cx="960091" cy="637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2125623" y="2315183"/>
            <a:ext cx="4892672" cy="596677"/>
            <a:chOff x="457200" y="3237347"/>
            <a:chExt cx="9797100" cy="877079"/>
          </a:xfrm>
        </p:grpSpPr>
        <p:cxnSp>
          <p:nvCxnSpPr>
            <p:cNvPr id="131" name="Google Shape;131;p25"/>
            <p:cNvCxnSpPr/>
            <p:nvPr/>
          </p:nvCxnSpPr>
          <p:spPr>
            <a:xfrm>
              <a:off x="457200" y="3237347"/>
              <a:ext cx="9797100" cy="0"/>
            </a:xfrm>
            <a:prstGeom prst="straightConnector1">
              <a:avLst/>
            </a:prstGeom>
            <a:noFill/>
            <a:ln cap="flat" cmpd="sng" w="10725">
              <a:solidFill>
                <a:srgbClr val="106C8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2" name="Google Shape;132;p25"/>
            <p:cNvCxnSpPr/>
            <p:nvPr/>
          </p:nvCxnSpPr>
          <p:spPr>
            <a:xfrm>
              <a:off x="457200" y="4114426"/>
              <a:ext cx="9797100" cy="0"/>
            </a:xfrm>
            <a:prstGeom prst="straightConnector1">
              <a:avLst/>
            </a:prstGeom>
            <a:noFill/>
            <a:ln cap="flat" cmpd="sng" w="10725">
              <a:solidFill>
                <a:srgbClr val="106C8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3" name="Google Shape;133;p25"/>
          <p:cNvSpPr txBox="1"/>
          <p:nvPr/>
        </p:nvSpPr>
        <p:spPr>
          <a:xfrm>
            <a:off x="1787000" y="2349725"/>
            <a:ext cx="5381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27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פֹה </a:t>
            </a:r>
            <a:r>
              <a:rPr lang="iw" sz="27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ב</a:t>
            </a:r>
            <a:r>
              <a:rPr lang="iw" sz="2700">
                <a:solidFill>
                  <a:schemeClr val="lt1"/>
                </a:solidFill>
                <a:latin typeface="David"/>
                <a:ea typeface="David"/>
                <a:cs typeface="David"/>
                <a:sym typeface="David"/>
              </a:rPr>
              <a:t>מגילתה של </a:t>
            </a:r>
            <a:r>
              <a:rPr lang="iw" sz="2700">
                <a:solidFill>
                  <a:schemeClr val="lt1"/>
                </a:solidFill>
                <a:latin typeface="David"/>
                <a:ea typeface="David"/>
                <a:cs typeface="David"/>
                <a:sym typeface="David"/>
              </a:rPr>
              <a:t>החסד</a:t>
            </a:r>
            <a:r>
              <a:rPr lang="iw" sz="2700">
                <a:solidFill>
                  <a:schemeClr val="dk1"/>
                </a:solidFill>
                <a:latin typeface="David"/>
                <a:ea typeface="David"/>
                <a:cs typeface="David"/>
                <a:sym typeface="David"/>
              </a:rPr>
              <a:t> אבות</a:t>
            </a:r>
            <a:endParaRPr b="0" i="0" sz="2700" u="none" cap="none" strike="noStrike">
              <a:solidFill>
                <a:schemeClr val="dk1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2450000" y="3032550"/>
            <a:ext cx="4055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7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מגילת </a:t>
            </a:r>
            <a:r>
              <a:rPr b="1" lang="iw" sz="17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רות </a:t>
            </a:r>
            <a:endParaRPr b="1" i="0" sz="17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1" y="4907269"/>
            <a:ext cx="9144000" cy="236100"/>
          </a:xfrm>
          <a:prstGeom prst="rect">
            <a:avLst/>
          </a:prstGeom>
          <a:solidFill>
            <a:srgbClr val="FBF0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7529" y="4455124"/>
            <a:ext cx="2768944" cy="36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5139" y="1514093"/>
            <a:ext cx="1013725" cy="637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1322925" y="1206500"/>
            <a:ext cx="6307800" cy="2918400"/>
          </a:xfrm>
          <a:prstGeom prst="rect">
            <a:avLst/>
          </a:prstGeom>
          <a:gradFill>
            <a:gsLst>
              <a:gs pos="0">
                <a:srgbClr val="FFC102"/>
              </a:gs>
              <a:gs pos="100000">
                <a:srgbClr val="795C04"/>
              </a:gs>
            </a:gsLst>
            <a:lin ang="5400012" scaled="0"/>
          </a:gra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הקשר בין מגילת רות, חג שבועות ומתן תורה?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עודד הרוש על מגילת רות, מעשי חסד ויציאה מאזור הנוחות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0" lang="iw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0" lang="iw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ctrl +לחצו על הקישור  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iw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כדי לפתוח את הקישור</a:t>
            </a:r>
            <a:endParaRPr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1168" y="3635375"/>
            <a:ext cx="86410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24404">
            <a:off x="5606122" y="499964"/>
            <a:ext cx="53185" cy="49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 txBox="1"/>
          <p:nvPr/>
        </p:nvSpPr>
        <p:spPr>
          <a:xfrm>
            <a:off x="3185550" y="1121825"/>
            <a:ext cx="2772900" cy="687900"/>
          </a:xfrm>
          <a:prstGeom prst="rect">
            <a:avLst/>
          </a:prstGeom>
          <a:solidFill>
            <a:srgbClr val="E4CDA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ננסה לפתח את: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313" y="2447925"/>
            <a:ext cx="109537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660" y="2447925"/>
            <a:ext cx="19298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350" y="4505325"/>
            <a:ext cx="22243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785" y="2447925"/>
            <a:ext cx="19298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6035" y="4505325"/>
            <a:ext cx="19298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335" y="4505325"/>
            <a:ext cx="19298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52925" y="338650"/>
            <a:ext cx="16404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תשובות בשקף הבא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175" y="2438400"/>
            <a:ext cx="7937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050" y="2438400"/>
            <a:ext cx="7937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800" y="2438400"/>
            <a:ext cx="154727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950" y="2482850"/>
            <a:ext cx="7937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1500" y="4445000"/>
            <a:ext cx="7937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925" y="4445000"/>
            <a:ext cx="7937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5563" y="4506400"/>
            <a:ext cx="7937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950" y="4445000"/>
            <a:ext cx="79375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9"/>
          <p:cNvSpPr txBox="1"/>
          <p:nvPr/>
        </p:nvSpPr>
        <p:spPr>
          <a:xfrm>
            <a:off x="0" y="635000"/>
            <a:ext cx="16404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תשובות בשקף הבא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0"/>
          <p:cNvSpPr txBox="1"/>
          <p:nvPr/>
        </p:nvSpPr>
        <p:spPr>
          <a:xfrm>
            <a:off x="2836325" y="4468825"/>
            <a:ext cx="1323000" cy="325200"/>
          </a:xfrm>
          <a:prstGeom prst="rect">
            <a:avLst/>
          </a:prstGeom>
          <a:solidFill>
            <a:srgbClr val="E4CDA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בועז לקוצרים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788" y="4468813"/>
            <a:ext cx="981075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/>
        </p:nvSpPr>
        <p:spPr>
          <a:xfrm>
            <a:off x="3037425" y="2508250"/>
            <a:ext cx="3101100" cy="1007100"/>
          </a:xfrm>
          <a:prstGeom prst="rect">
            <a:avLst/>
          </a:prstGeom>
          <a:gradFill>
            <a:gsLst>
              <a:gs pos="0">
                <a:srgbClr val="FFC102"/>
              </a:gs>
              <a:gs pos="100000">
                <a:srgbClr val="795C04"/>
              </a:gs>
            </a:gsLst>
            <a:lin ang="5400012" scaled="0"/>
          </a:gra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iw" sz="1700">
                <a:solidFill>
                  <a:schemeClr val="dk1"/>
                </a:solidFill>
              </a:rPr>
              <a:t> </a:t>
            </a:r>
            <a:r>
              <a:rPr lang="iw" sz="17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BrainPop - מגילת רות</a:t>
            </a:r>
            <a:br>
              <a:rPr i="0" lang="iw" sz="17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0" lang="iw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ctrl +לחצו על הקישור   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i="0" lang="iw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כדי לפתוח את הקישור</a:t>
            </a:r>
            <a:endParaRPr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 txBox="1"/>
          <p:nvPr/>
        </p:nvSpPr>
        <p:spPr>
          <a:xfrm>
            <a:off x="1661575" y="1333525"/>
            <a:ext cx="5817300" cy="854100"/>
          </a:xfrm>
          <a:prstGeom prst="rect">
            <a:avLst/>
          </a:prstGeom>
          <a:gradFill>
            <a:gsLst>
              <a:gs pos="0">
                <a:srgbClr val="FFC102"/>
              </a:gs>
              <a:gs pos="100000">
                <a:srgbClr val="795C04"/>
              </a:gs>
            </a:gsLst>
            <a:lin ang="5400012" scaled="0"/>
          </a:gra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(האמנם  (את תלכי בשדה</a:t>
            </a:r>
            <a:br>
              <a:rPr i="0" lang="iw" sz="15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0" lang="iw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ctrl +לחצו על הקישור   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iw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כדי לפתוח את הקישור</a:t>
            </a:r>
            <a:endParaRPr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2801475" y="4131750"/>
            <a:ext cx="3517800" cy="677100"/>
          </a:xfrm>
          <a:prstGeom prst="rect">
            <a:avLst/>
          </a:prstGeom>
          <a:gradFill>
            <a:gsLst>
              <a:gs pos="0">
                <a:srgbClr val="FFC102"/>
              </a:gs>
              <a:gs pos="100000">
                <a:srgbClr val="795C04"/>
              </a:gs>
            </a:gsLst>
            <a:lin ang="5400012" scaled="0"/>
          </a:gra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שאלה לסיום על השיר בשקף הבא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1425"/>
            <a:ext cx="91440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מפה, אטלס, טקסט&#10;&#10;ייתכן שתוכן בינה מלאכותית גנרטיבית. שגוי." id="143" name="Google Shape;1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9162">
            <a:off x="120897" y="2630210"/>
            <a:ext cx="2228856" cy="226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/>
          <p:nvPr/>
        </p:nvSpPr>
        <p:spPr>
          <a:xfrm>
            <a:off x="560925" y="2738410"/>
            <a:ext cx="1390800" cy="1338800"/>
          </a:xfrm>
          <a:custGeom>
            <a:rect b="b" l="l" r="r" t="t"/>
            <a:pathLst>
              <a:path extrusionOk="0" h="53552" w="55632">
                <a:moveTo>
                  <a:pt x="0" y="16617"/>
                </a:moveTo>
                <a:cubicBezTo>
                  <a:pt x="7902" y="14007"/>
                  <a:pt x="38241" y="-4338"/>
                  <a:pt x="47413" y="954"/>
                </a:cubicBezTo>
                <a:cubicBezTo>
                  <a:pt x="56585" y="6246"/>
                  <a:pt x="53834" y="39759"/>
                  <a:pt x="55033" y="48367"/>
                </a:cubicBezTo>
                <a:cubicBezTo>
                  <a:pt x="56233" y="56975"/>
                  <a:pt x="54681" y="51895"/>
                  <a:pt x="54610" y="5260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45" name="Google Shape;145;p26"/>
          <p:cNvCxnSpPr/>
          <p:nvPr/>
        </p:nvCxnSpPr>
        <p:spPr>
          <a:xfrm>
            <a:off x="1924450" y="3972000"/>
            <a:ext cx="25800" cy="17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26"/>
          <p:cNvCxnSpPr/>
          <p:nvPr/>
        </p:nvCxnSpPr>
        <p:spPr>
          <a:xfrm flipH="1">
            <a:off x="479475" y="3149075"/>
            <a:ext cx="162000" cy="5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תמונה שמכילה תמונה, לבוש, מיתולוגיה, אומנות&#10;&#10;ייתכן שתוכן בינה מלאכותית גנרטיבית. שגוי." id="147" name="Google Shape;1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6064">
            <a:off x="7077404" y="2342242"/>
            <a:ext cx="1991040" cy="2468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1" name="Google Shape;271;p4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72" name="Google Shape;27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7175" y="0"/>
            <a:ext cx="98298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7791" y="4235775"/>
            <a:ext cx="152200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700" y="4235775"/>
            <a:ext cx="161055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341" y="4235775"/>
            <a:ext cx="1522000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450" y="4235775"/>
            <a:ext cx="161055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/>
          <p:nvPr/>
        </p:nvSpPr>
        <p:spPr>
          <a:xfrm>
            <a:off x="2558000" y="1587500"/>
            <a:ext cx="4155000" cy="1754700"/>
          </a:xfrm>
          <a:prstGeom prst="rect">
            <a:avLst/>
          </a:prstGeom>
          <a:gradFill>
            <a:gsLst>
              <a:gs pos="0">
                <a:srgbClr val="FFC102"/>
              </a:gs>
              <a:gs pos="100000">
                <a:srgbClr val="795C04"/>
              </a:gs>
            </a:gsLst>
            <a:lin ang="5400012" scaled="0"/>
          </a:gra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איך הכינו פופקורן בתקופת התנ"ך? 🍿 בטעם של פעם: קלי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0" lang="iw" sz="1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0" lang="iw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ctrl +לחצו על הקישור  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iw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כדי לפתוח את הקישור</a:t>
            </a:r>
            <a:endParaRPr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3275" y="4238125"/>
            <a:ext cx="581700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502"/>
            <a:ext cx="9144002" cy="51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55384">
            <a:off x="2734101" y="3676829"/>
            <a:ext cx="819698" cy="15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05780">
            <a:off x="1819037" y="3883063"/>
            <a:ext cx="46672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