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64" r:id="rId2"/>
    <p:sldId id="261" r:id="rId3"/>
    <p:sldId id="259" r:id="rId4"/>
    <p:sldId id="266" r:id="rId5"/>
    <p:sldId id="265" r:id="rId6"/>
    <p:sldId id="267" r:id="rId7"/>
    <p:sldId id="268" r:id="rId8"/>
    <p:sldId id="269" r:id="rId9"/>
    <p:sldId id="270" r:id="rId10"/>
    <p:sldId id="263" r:id="rId1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385723"/>
    <a:srgbClr val="F15B66"/>
    <a:srgbClr val="96BC33"/>
    <a:srgbClr val="E29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סגנון בהיר 3 - הדגשה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670189-481D-4D37-908A-B2FF5451AB38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989207-8FF3-499A-B0CA-688A67457D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6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9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8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65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97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7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3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6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1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99B1-2966-4620-9FD1-3A7040138BBF}" type="datetimeFigureOut">
              <a:rPr lang="he-IL" smtClean="0"/>
              <a:t>י"ז/ניסן/תשע"ח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4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" t="19770"/>
          <a:stretch/>
        </p:blipFill>
        <p:spPr>
          <a:xfrm>
            <a:off x="-95250" y="19050"/>
            <a:ext cx="12287250" cy="6838950"/>
          </a:xfrm>
        </p:spPr>
      </p:pic>
      <p:sp>
        <p:nvSpPr>
          <p:cNvPr id="6" name="מלבן 5"/>
          <p:cNvSpPr/>
          <p:nvPr/>
        </p:nvSpPr>
        <p:spPr>
          <a:xfrm>
            <a:off x="838200" y="365125"/>
            <a:ext cx="6747360" cy="60324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רובוטיקס</a:t>
            </a:r>
          </a:p>
          <a:p>
            <a:pPr algn="ctr"/>
            <a:endParaRPr lang="he-IL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רחפן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en-US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AIR FORCE </a:t>
            </a:r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7403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מבוא לאלקטרוניקה</a:t>
            </a:r>
          </a:p>
          <a:p>
            <a:pPr algn="ctr"/>
            <a:endParaRPr lang="he-IL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מרצה רמי חדאד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9" r="10047" b="18571"/>
          <a:stretch/>
        </p:blipFill>
        <p:spPr bwMode="auto">
          <a:xfrm>
            <a:off x="-77029" y="-114300"/>
            <a:ext cx="12269029" cy="697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77029" y="5318760"/>
            <a:ext cx="7056949" cy="912018"/>
          </a:xfrm>
        </p:spPr>
        <p:txBody>
          <a:bodyPr/>
          <a:lstStyle/>
          <a:p>
            <a:r>
              <a:rPr lang="he-IL" dirty="0" smtClean="0"/>
              <a:t>לפרטים: (המרצה)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5240" y="6230778"/>
            <a:ext cx="6370320" cy="627221"/>
          </a:xfrm>
        </p:spPr>
        <p:txBody>
          <a:bodyPr/>
          <a:lstStyle/>
          <a:p>
            <a:pPr marL="0" indent="0">
              <a:buNone/>
            </a:pPr>
            <a:r>
              <a:rPr lang="he-IL" smtClean="0"/>
              <a:t>מספר נייד/מייל אישי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54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17" name="Rechteck 55"/>
          <p:cNvSpPr/>
          <p:nvPr/>
        </p:nvSpPr>
        <p:spPr bwMode="auto">
          <a:xfrm>
            <a:off x="1222904" y="1419727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300" dirty="0" smtClean="0">
                <a:solidFill>
                  <a:srgbClr val="FFFFFF"/>
                </a:solidFill>
                <a:cs typeface="Arial" pitchFamily="34" charset="0"/>
              </a:rPr>
              <a:t>BT-FT</a:t>
            </a:r>
          </a:p>
          <a:p>
            <a:pPr algn="ctr">
              <a:defRPr/>
            </a:pPr>
            <a:r>
              <a:rPr lang="en-US" sz="1300" dirty="0">
                <a:solidFill>
                  <a:srgbClr val="FFFFFF"/>
                </a:solidFill>
                <a:cs typeface="Arial" pitchFamily="34" charset="0"/>
              </a:rPr>
              <a:t>Thymio Robot</a:t>
            </a:r>
            <a:endParaRPr lang="en-US" sz="1300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sz="1300" dirty="0" smtClean="0">
                <a:solidFill>
                  <a:srgbClr val="FFFFFF"/>
                </a:solidFill>
                <a:cs typeface="Arial" pitchFamily="34" charset="0"/>
              </a:rPr>
              <a:t>WEDO</a:t>
            </a:r>
            <a:endParaRPr lang="de-DE" sz="13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" name="Rechteck 39"/>
          <p:cNvSpPr/>
          <p:nvPr/>
        </p:nvSpPr>
        <p:spPr>
          <a:xfrm>
            <a:off x="176924" y="189391"/>
            <a:ext cx="11782465" cy="1150937"/>
          </a:xfrm>
          <a:prstGeom prst="rect">
            <a:avLst/>
          </a:prstGeom>
          <a:solidFill>
            <a:srgbClr val="8383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hteck 40"/>
          <p:cNvSpPr/>
          <p:nvPr/>
        </p:nvSpPr>
        <p:spPr>
          <a:xfrm>
            <a:off x="455121" y="645027"/>
            <a:ext cx="11239573" cy="774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11" name="Gruppieren 41"/>
          <p:cNvGrpSpPr>
            <a:grpSpLocks/>
          </p:cNvGrpSpPr>
          <p:nvPr/>
        </p:nvGrpSpPr>
        <p:grpSpPr bwMode="auto">
          <a:xfrm>
            <a:off x="305789" y="1464428"/>
            <a:ext cx="628185" cy="2493306"/>
            <a:chOff x="537484" y="2689756"/>
            <a:chExt cx="534091" cy="1869843"/>
          </a:xfrm>
        </p:grpSpPr>
        <p:sp>
          <p:nvSpPr>
            <p:cNvPr id="12" name="Textfeld 37"/>
            <p:cNvSpPr txBox="1">
              <a:spLocks noChangeArrowheads="1"/>
            </p:cNvSpPr>
            <p:nvPr/>
          </p:nvSpPr>
          <p:spPr bwMode="auto">
            <a:xfrm>
              <a:off x="597166" y="2689756"/>
              <a:ext cx="42822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4-6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3" name="Textfeld 38"/>
            <p:cNvSpPr txBox="1">
              <a:spLocks noChangeArrowheads="1"/>
            </p:cNvSpPr>
            <p:nvPr/>
          </p:nvSpPr>
          <p:spPr bwMode="auto">
            <a:xfrm>
              <a:off x="573388" y="3420746"/>
              <a:ext cx="46093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7-10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4" name="Textfeld 39"/>
            <p:cNvSpPr txBox="1">
              <a:spLocks noChangeArrowheads="1"/>
            </p:cNvSpPr>
            <p:nvPr/>
          </p:nvSpPr>
          <p:spPr bwMode="auto">
            <a:xfrm>
              <a:off x="537484" y="4167213"/>
              <a:ext cx="53409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11-13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</p:grpSp>
      <p:sp>
        <p:nvSpPr>
          <p:cNvPr id="18" name="Rechteck 56"/>
          <p:cNvSpPr/>
          <p:nvPr/>
        </p:nvSpPr>
        <p:spPr bwMode="auto">
          <a:xfrm>
            <a:off x="2962804" y="1419727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300" dirty="0">
                <a:solidFill>
                  <a:srgbClr val="FFFFFF"/>
                </a:solidFill>
                <a:cs typeface="Arial" pitchFamily="34" charset="0"/>
              </a:rPr>
              <a:t>-</a:t>
            </a:r>
          </a:p>
        </p:txBody>
      </p:sp>
      <p:sp>
        <p:nvSpPr>
          <p:cNvPr id="19" name="Rechteck 57"/>
          <p:cNvSpPr/>
          <p:nvPr/>
        </p:nvSpPr>
        <p:spPr bwMode="auto">
          <a:xfrm>
            <a:off x="4707466" y="1419727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de-DE" sz="1400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</a:p>
        </p:txBody>
      </p:sp>
      <p:sp>
        <p:nvSpPr>
          <p:cNvPr id="20" name="Rechteck 58"/>
          <p:cNvSpPr/>
          <p:nvPr/>
        </p:nvSpPr>
        <p:spPr bwMode="auto">
          <a:xfrm>
            <a:off x="6447366" y="1419727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1" name="Rechteck 59"/>
          <p:cNvSpPr/>
          <p:nvPr/>
        </p:nvSpPr>
        <p:spPr bwMode="auto">
          <a:xfrm>
            <a:off x="1222904" y="236587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1100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LEGO-NXT</a:t>
            </a:r>
          </a:p>
          <a:p>
            <a:pPr algn="ctr">
              <a:defRPr/>
            </a:pPr>
            <a:r>
              <a:rPr lang="en-US" sz="1100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EV3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2" name="Rechteck 60"/>
          <p:cNvSpPr/>
          <p:nvPr/>
        </p:nvSpPr>
        <p:spPr bwMode="auto">
          <a:xfrm>
            <a:off x="2962804" y="236587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e-IL" sz="1100" dirty="0">
                <a:solidFill>
                  <a:srgbClr val="FFFFFF"/>
                </a:solidFill>
              </a:rPr>
              <a:t>רחפן </a:t>
            </a:r>
            <a:r>
              <a:rPr lang="en-US" sz="1100" dirty="0">
                <a:solidFill>
                  <a:srgbClr val="FFFFFF"/>
                </a:solidFill>
                <a:cs typeface="Arial" pitchFamily="34" charset="0"/>
              </a:rPr>
              <a:t>AIR FORCE </a:t>
            </a: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7403</a:t>
            </a:r>
            <a:endParaRPr lang="he-IL" sz="1100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he-IL" sz="1100" dirty="0" smtClean="0">
                <a:solidFill>
                  <a:srgbClr val="FFFFFF"/>
                </a:solidFill>
                <a:cs typeface="Arial" pitchFamily="34" charset="0"/>
              </a:rPr>
              <a:t>סימולטורים</a:t>
            </a:r>
            <a:endParaRPr lang="de-DE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3" name="Rechteck 61"/>
          <p:cNvSpPr/>
          <p:nvPr/>
        </p:nvSpPr>
        <p:spPr bwMode="auto">
          <a:xfrm>
            <a:off x="4707466" y="236587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de-DE" sz="1100" dirty="0">
                <a:solidFill>
                  <a:srgbClr val="FFFFFF"/>
                </a:solidFill>
                <a:cs typeface="Arial" pitchFamily="34" charset="0"/>
              </a:rPr>
              <a:t>GREEN</a:t>
            </a:r>
          </a:p>
        </p:txBody>
      </p:sp>
      <p:sp>
        <p:nvSpPr>
          <p:cNvPr id="24" name="Rechteck 62"/>
          <p:cNvSpPr/>
          <p:nvPr/>
        </p:nvSpPr>
        <p:spPr bwMode="auto">
          <a:xfrm>
            <a:off x="6447366" y="236587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</p:txBody>
      </p:sp>
      <p:sp>
        <p:nvSpPr>
          <p:cNvPr id="25" name="Rechteck 63"/>
          <p:cNvSpPr/>
          <p:nvPr/>
        </p:nvSpPr>
        <p:spPr bwMode="auto">
          <a:xfrm>
            <a:off x="1222904" y="331202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DOBOR</a:t>
            </a:r>
            <a:endParaRPr lang="de-DE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6" name="Rechteck 64"/>
          <p:cNvSpPr/>
          <p:nvPr/>
        </p:nvSpPr>
        <p:spPr bwMode="auto">
          <a:xfrm>
            <a:off x="2962804" y="331202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F450</a:t>
            </a:r>
            <a:endParaRPr lang="de-DE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7" name="Rechteck 65"/>
          <p:cNvSpPr/>
          <p:nvPr/>
        </p:nvSpPr>
        <p:spPr bwMode="auto">
          <a:xfrm>
            <a:off x="4707466" y="331202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1100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  <a:endParaRPr lang="en-US" sz="1100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1100" dirty="0"/>
              <a:t>FUEL </a:t>
            </a:r>
            <a:r>
              <a:rPr lang="en-US" sz="1100" dirty="0" smtClean="0"/>
              <a:t>CELLS</a:t>
            </a:r>
            <a:endParaRPr lang="fr-FR" sz="11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8" name="Rechteck 66"/>
          <p:cNvSpPr/>
          <p:nvPr/>
        </p:nvSpPr>
        <p:spPr bwMode="auto">
          <a:xfrm>
            <a:off x="6447366" y="331202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100" dirty="0"/>
              <a:t>CNC milling </a:t>
            </a:r>
            <a:r>
              <a:rPr lang="en-US" sz="1100" dirty="0" smtClean="0"/>
              <a:t>machine</a:t>
            </a:r>
          </a:p>
          <a:p>
            <a:pPr algn="ctr">
              <a:defRPr/>
            </a:pPr>
            <a:r>
              <a:rPr lang="en-US" sz="1100" dirty="0"/>
              <a:t>Laser </a:t>
            </a:r>
            <a:r>
              <a:rPr lang="en-US" sz="1100" dirty="0" smtClean="0"/>
              <a:t>engraving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9" name="Rechteck 67"/>
          <p:cNvSpPr/>
          <p:nvPr/>
        </p:nvSpPr>
        <p:spPr bwMode="auto">
          <a:xfrm>
            <a:off x="1222904" y="4261352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endParaRPr lang="fr-FR" sz="11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" name="Rechteck 68"/>
          <p:cNvSpPr/>
          <p:nvPr/>
        </p:nvSpPr>
        <p:spPr bwMode="auto">
          <a:xfrm>
            <a:off x="2962804" y="4261352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100" b="1" dirty="0" smtClean="0">
                <a:solidFill>
                  <a:srgbClr val="FFFFFF"/>
                </a:solidFill>
                <a:cs typeface="Arial" pitchFamily="34" charset="0"/>
              </a:rPr>
              <a:t>Q470</a:t>
            </a:r>
            <a:endParaRPr lang="fr-FR" sz="12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1" name="Rechteck 69"/>
          <p:cNvSpPr/>
          <p:nvPr/>
        </p:nvSpPr>
        <p:spPr bwMode="auto">
          <a:xfrm>
            <a:off x="4707466" y="4261352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/>
              <a:t>FUEL CELLS</a:t>
            </a:r>
            <a:endParaRPr lang="fr-FR" sz="11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2" name="Rechteck 70"/>
          <p:cNvSpPr/>
          <p:nvPr/>
        </p:nvSpPr>
        <p:spPr bwMode="auto">
          <a:xfrm>
            <a:off x="6447366" y="4261352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100" dirty="0"/>
              <a:t>CNC milling </a:t>
            </a:r>
            <a:r>
              <a:rPr lang="en-US" sz="1100" dirty="0" smtClean="0"/>
              <a:t>machine</a:t>
            </a:r>
          </a:p>
          <a:p>
            <a:pPr algn="ctr">
              <a:defRPr/>
            </a:pPr>
            <a:r>
              <a:rPr lang="en-US" sz="1100" dirty="0" smtClean="0"/>
              <a:t>Laser </a:t>
            </a:r>
            <a:r>
              <a:rPr lang="en-US" sz="1100" dirty="0"/>
              <a:t>engraving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3" name="Textfeld 15"/>
          <p:cNvSpPr txBox="1">
            <a:spLocks noChangeArrowheads="1"/>
          </p:cNvSpPr>
          <p:nvPr/>
        </p:nvSpPr>
        <p:spPr bwMode="auto">
          <a:xfrm>
            <a:off x="4066615" y="297820"/>
            <a:ext cx="2460825" cy="38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263" tIns="53630" rIns="107263" bIns="53630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dirty="0" smtClean="0">
                <a:solidFill>
                  <a:srgbClr val="FFFFFF"/>
                </a:solidFill>
                <a:cs typeface="+mn-cs"/>
              </a:rPr>
              <a:t>Reference Curriculum</a:t>
            </a:r>
          </a:p>
        </p:txBody>
      </p:sp>
      <p:sp>
        <p:nvSpPr>
          <p:cNvPr id="36" name="Rechteck 58"/>
          <p:cNvSpPr/>
          <p:nvPr/>
        </p:nvSpPr>
        <p:spPr bwMode="auto">
          <a:xfrm>
            <a:off x="8182095" y="1419727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ARDUINO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hteck 62"/>
          <p:cNvSpPr/>
          <p:nvPr/>
        </p:nvSpPr>
        <p:spPr bwMode="auto">
          <a:xfrm>
            <a:off x="8182095" y="236587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en-US" sz="9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hteck 66"/>
          <p:cNvSpPr/>
          <p:nvPr/>
        </p:nvSpPr>
        <p:spPr bwMode="auto">
          <a:xfrm>
            <a:off x="8182095" y="331202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en-US" sz="8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hteck 70"/>
          <p:cNvSpPr/>
          <p:nvPr/>
        </p:nvSpPr>
        <p:spPr bwMode="auto">
          <a:xfrm>
            <a:off x="8182095" y="4261352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en-US" sz="1000" dirty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1200" dirty="0" smtClean="0">
                <a:solidFill>
                  <a:srgbClr val="FFFFFF"/>
                </a:solidFill>
                <a:cs typeface="Arial" pitchFamily="34" charset="0"/>
              </a:rPr>
              <a:t>BIG CAR</a:t>
            </a:r>
            <a:endParaRPr lang="en-US" sz="12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1" name="Rechteck 58"/>
          <p:cNvSpPr/>
          <p:nvPr/>
        </p:nvSpPr>
        <p:spPr bwMode="auto">
          <a:xfrm>
            <a:off x="9911759" y="1378979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 smtClean="0"/>
              <a:t>Codemonkey</a:t>
            </a:r>
            <a:endParaRPr lang="en-US" sz="1100" dirty="0" smtClean="0"/>
          </a:p>
          <a:p>
            <a:pPr algn="ctr">
              <a:defRPr/>
            </a:pPr>
            <a:endParaRPr lang="en-US" sz="1100" dirty="0" smtClean="0"/>
          </a:p>
        </p:txBody>
      </p:sp>
      <p:sp>
        <p:nvSpPr>
          <p:cNvPr id="42" name="Rechteck 62"/>
          <p:cNvSpPr/>
          <p:nvPr/>
        </p:nvSpPr>
        <p:spPr bwMode="auto">
          <a:xfrm>
            <a:off x="9911759" y="2325129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/>
              <a:t>Scratch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3" name="Rechteck 66"/>
          <p:cNvSpPr/>
          <p:nvPr/>
        </p:nvSpPr>
        <p:spPr bwMode="auto">
          <a:xfrm>
            <a:off x="9911759" y="3246940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err="1" smtClean="0"/>
              <a:t>CodeMonkey</a:t>
            </a:r>
            <a:endParaRPr lang="en-US" sz="1100" dirty="0" smtClean="0"/>
          </a:p>
          <a:p>
            <a:pPr algn="ctr">
              <a:defRPr/>
            </a:pPr>
            <a:r>
              <a:rPr lang="en-US" sz="1100" dirty="0" err="1" smtClean="0">
                <a:solidFill>
                  <a:srgbClr val="FFFFFF"/>
                </a:solidFill>
                <a:cs typeface="Arial" pitchFamily="34" charset="0"/>
              </a:rPr>
              <a:t>CodeCombat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4" name="Rechteck 70"/>
          <p:cNvSpPr/>
          <p:nvPr/>
        </p:nvSpPr>
        <p:spPr bwMode="auto">
          <a:xfrm>
            <a:off x="9911759" y="4220604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/>
              <a:t>Scratch-X</a:t>
            </a:r>
          </a:p>
          <a:p>
            <a:pPr algn="ctr">
              <a:defRPr/>
            </a:pPr>
            <a:r>
              <a:rPr lang="en-US" sz="1100" dirty="0" err="1"/>
              <a:t>CodeMonkey</a:t>
            </a:r>
            <a:endParaRPr lang="en-US" sz="1100" dirty="0"/>
          </a:p>
          <a:p>
            <a:pPr algn="ctr">
              <a:defRPr/>
            </a:pPr>
            <a:r>
              <a:rPr lang="en-US" sz="1100" dirty="0" err="1" smtClean="0">
                <a:solidFill>
                  <a:srgbClr val="FFFFFF"/>
                </a:solidFill>
                <a:cs typeface="Arial" pitchFamily="34" charset="0"/>
              </a:rPr>
              <a:t>CodeCombat</a:t>
            </a:r>
            <a:endParaRPr lang="en-US" sz="11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5" name="כוכב עם 6 פינות 44"/>
          <p:cNvSpPr/>
          <p:nvPr/>
        </p:nvSpPr>
        <p:spPr>
          <a:xfrm>
            <a:off x="8683747" y="724080"/>
            <a:ext cx="612000" cy="612000"/>
          </a:xfrm>
          <a:prstGeom prst="star6">
            <a:avLst>
              <a:gd name="adj" fmla="val 30943"/>
              <a:gd name="hf" fmla="val 115470"/>
            </a:avLst>
          </a:prstGeom>
          <a:solidFill>
            <a:srgbClr val="002060"/>
          </a:solidFill>
          <a:ln>
            <a:solidFill>
              <a:srgbClr val="3857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חילוץ 45"/>
          <p:cNvSpPr/>
          <p:nvPr/>
        </p:nvSpPr>
        <p:spPr>
          <a:xfrm>
            <a:off x="3464047" y="724080"/>
            <a:ext cx="612000" cy="612000"/>
          </a:xfrm>
          <a:prstGeom prst="flowChartExtract">
            <a:avLst/>
          </a:prstGeom>
          <a:solidFill>
            <a:srgbClr val="E29717"/>
          </a:solidFill>
          <a:ln>
            <a:solidFill>
              <a:srgbClr val="E29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1724147" y="724080"/>
            <a:ext cx="61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5203947" y="724080"/>
            <a:ext cx="612000" cy="612000"/>
          </a:xfrm>
          <a:prstGeom prst="ellipse">
            <a:avLst/>
          </a:prstGeom>
          <a:solidFill>
            <a:srgbClr val="96BC33"/>
          </a:solidFill>
          <a:ln>
            <a:solidFill>
              <a:srgbClr val="96B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שושה 48"/>
          <p:cNvSpPr/>
          <p:nvPr/>
        </p:nvSpPr>
        <p:spPr>
          <a:xfrm>
            <a:off x="6943847" y="724080"/>
            <a:ext cx="612000" cy="612000"/>
          </a:xfrm>
          <a:prstGeom prst="hexagon">
            <a:avLst/>
          </a:prstGeom>
          <a:solidFill>
            <a:srgbClr val="F15B66"/>
          </a:solidFill>
          <a:ln>
            <a:solidFill>
              <a:srgbClr val="F15B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חומש משוכלל 50"/>
          <p:cNvSpPr/>
          <p:nvPr/>
        </p:nvSpPr>
        <p:spPr>
          <a:xfrm>
            <a:off x="10413003" y="724080"/>
            <a:ext cx="612000" cy="612000"/>
          </a:xfrm>
          <a:prstGeom prst="pentag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>
            <a:off x="1509528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ROB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3242023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FLY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49736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GRE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67061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CNC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84661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CAR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101986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PRO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0" name="Textfeld 39"/>
          <p:cNvSpPr txBox="1">
            <a:spLocks noChangeArrowheads="1"/>
          </p:cNvSpPr>
          <p:nvPr/>
        </p:nvSpPr>
        <p:spPr bwMode="auto">
          <a:xfrm>
            <a:off x="299121" y="4397938"/>
            <a:ext cx="641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>
                <a:solidFill>
                  <a:srgbClr val="838383"/>
                </a:solidFill>
              </a:rPr>
              <a:t>Age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 smtClean="0">
                <a:solidFill>
                  <a:srgbClr val="838383"/>
                </a:solidFill>
              </a:rPr>
              <a:t>14-15</a:t>
            </a:r>
            <a:endParaRPr lang="de-DE" altLang="de-DE" sz="1400" dirty="0">
              <a:solidFill>
                <a:srgbClr val="8383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הקורס: 3 חלקים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חלק ראשון – הטסה ושליטה על רחפנים (מושגי יסוד)</a:t>
            </a:r>
          </a:p>
          <a:p>
            <a:r>
              <a:rPr lang="he-IL" sz="3600" dirty="0" smtClean="0"/>
              <a:t>חלק שני – יסודות אלקטרוניקה (הכנת מעגל חשמלי </a:t>
            </a:r>
          </a:p>
          <a:p>
            <a:r>
              <a:rPr lang="he-IL" sz="3600" dirty="0" smtClean="0"/>
              <a:t>חלק שלישי – רחפנים משודרגים שילוב יכולות </a:t>
            </a:r>
            <a:endParaRPr lang="he-IL" sz="3600" dirty="0"/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2261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דברים שחשוב לזכור לפני שמתחילים: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מדדים להצלחה: 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כמות תלמידים בקורס</a:t>
            </a:r>
            <a:r>
              <a:rPr lang="en-US" sz="3600" dirty="0" smtClean="0"/>
              <a:t> </a:t>
            </a:r>
            <a:r>
              <a:rPr lang="he-IL" sz="3600" dirty="0" smtClean="0"/>
              <a:t>(עולה 30%)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שביעות רצון (סקר בסוף הקורס "ממליצים לחברים")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מבחן מושגי יסוד 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מבחן הטסה (4 משימות מצולמות </a:t>
            </a:r>
            <a:r>
              <a:rPr lang="he-IL" sz="3600" dirty="0" err="1" smtClean="0"/>
              <a:t>בוידיאו</a:t>
            </a:r>
            <a:r>
              <a:rPr lang="he-IL" sz="3600" dirty="0" smtClean="0"/>
              <a:t>)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8246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הטסה: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בטיחות מעל הכל!</a:t>
            </a:r>
          </a:p>
          <a:p>
            <a:r>
              <a:rPr lang="he-IL" sz="3600" dirty="0" smtClean="0"/>
              <a:t>חובה להחתים את התלמידים על מסמך בטיחות!</a:t>
            </a:r>
          </a:p>
          <a:p>
            <a:r>
              <a:rPr lang="he-IL" sz="3600" dirty="0" smtClean="0"/>
              <a:t>מדריך לא מלמד בלי שהוא בעצמו בהצליח לבצע הטסה </a:t>
            </a:r>
          </a:p>
          <a:p>
            <a:r>
              <a:rPr lang="he-IL" sz="3600" dirty="0" smtClean="0"/>
              <a:t>המרחק המינימלי </a:t>
            </a:r>
            <a:r>
              <a:rPr lang="he-IL" sz="3600" dirty="0" err="1" smtClean="0"/>
              <a:t>מהרחפן</a:t>
            </a:r>
            <a:r>
              <a:rPr lang="he-IL" sz="3600" dirty="0" smtClean="0"/>
              <a:t> בזמן המראה הינו 8 מטרים</a:t>
            </a:r>
          </a:p>
          <a:p>
            <a:r>
              <a:rPr lang="he-IL" sz="3600" dirty="0" smtClean="0"/>
              <a:t>המדריך צריך לקחת את המטענים והסוללות איתו לטעינה ולהוציא אותם בסיום הטעינה.</a:t>
            </a:r>
          </a:p>
          <a:p>
            <a:r>
              <a:rPr lang="he-IL" sz="3600" dirty="0" smtClean="0"/>
              <a:t>אין להחזיק את הרחפן מחלקו העליון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8402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הקורס: 3 חלקים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חלק ראשון – הטסה ושליטה על רחפנים (מושגי יסוד)</a:t>
            </a:r>
          </a:p>
          <a:p>
            <a:r>
              <a:rPr lang="he-IL" sz="3600" dirty="0" smtClean="0"/>
              <a:t>חלק שני – יסודות אלקטרוניקה (הכנת מעגל חשמלי </a:t>
            </a:r>
          </a:p>
          <a:p>
            <a:r>
              <a:rPr lang="he-IL" sz="3600" dirty="0" smtClean="0"/>
              <a:t>חלק שלישי – רחפנים משודרגים שילוב יכולות.</a:t>
            </a:r>
            <a:endParaRPr lang="he-IL" sz="3600" dirty="0"/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6461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מושגי יסוד</a:t>
            </a:r>
            <a:endParaRPr lang="he-IL" dirty="0"/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226666"/>
              </p:ext>
            </p:extLst>
          </p:nvPr>
        </p:nvGraphicFramePr>
        <p:xfrm>
          <a:off x="1041400" y="1690688"/>
          <a:ext cx="10515600" cy="414528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</a:t>
                      </a:r>
                      <a:r>
                        <a:rPr lang="he-IL" sz="2800" dirty="0" err="1" smtClean="0"/>
                        <a:t>כטב"מ</a:t>
                      </a:r>
                      <a:r>
                        <a:rPr lang="he-IL" sz="2800" dirty="0" smtClean="0"/>
                        <a:t>/מזל"ט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סוגי</a:t>
                      </a:r>
                      <a:r>
                        <a:rPr lang="he-IL" sz="2800" baseline="0" dirty="0" smtClean="0"/>
                        <a:t> מנועים ברחפנים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מבנה כללי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מדחפים</a:t>
                      </a:r>
                      <a:r>
                        <a:rPr lang="he-IL" sz="2800" baseline="0" dirty="0" smtClean="0"/>
                        <a:t> </a:t>
                      </a:r>
                      <a:r>
                        <a:rPr lang="en-US" sz="2800" baseline="0" dirty="0" smtClean="0"/>
                        <a:t>CCW CW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עקרון</a:t>
                      </a:r>
                      <a:r>
                        <a:rPr lang="he-IL" sz="2800" baseline="0" dirty="0" smtClean="0"/>
                        <a:t> פעולה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סוללות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מצבי תעופה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משדר/מקלט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רקע בפיסיקה 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בקרת</a:t>
                      </a:r>
                      <a:r>
                        <a:rPr lang="he-IL" sz="2800" baseline="0" dirty="0" smtClean="0"/>
                        <a:t> </a:t>
                      </a:r>
                      <a:r>
                        <a:rPr lang="en-US" sz="2800" baseline="0" dirty="0" smtClean="0"/>
                        <a:t>PID</a:t>
                      </a:r>
                      <a:r>
                        <a:rPr lang="he-IL" sz="2800" baseline="0" dirty="0" smtClean="0"/>
                        <a:t> 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בקר</a:t>
                      </a:r>
                      <a:r>
                        <a:rPr lang="he-IL" sz="2800" baseline="0" dirty="0" smtClean="0"/>
                        <a:t> טיסה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יצרן/צרכן</a:t>
                      </a:r>
                      <a:r>
                        <a:rPr lang="he-IL" sz="2800" baseline="0" dirty="0" smtClean="0"/>
                        <a:t>/</a:t>
                      </a:r>
                      <a:r>
                        <a:rPr lang="en-US" sz="2800" baseline="0" dirty="0" smtClean="0"/>
                        <a:t>LED</a:t>
                      </a:r>
                      <a:r>
                        <a:rPr lang="he-IL" sz="2800" baseline="0" dirty="0" smtClean="0"/>
                        <a:t>/נגדים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חיישן גיירו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מעגל חשמלי זרימה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he-IL" sz="2800" dirty="0" smtClean="0"/>
                        <a:t> בקר מהירות </a:t>
                      </a: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endParaRPr lang="he-I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06317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חלוקה מבנית של 32 שיעורים </a:t>
            </a:r>
            <a:endParaRPr lang="he-IL" dirty="0"/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114905"/>
              </p:ext>
            </p:extLst>
          </p:nvPr>
        </p:nvGraphicFramePr>
        <p:xfrm>
          <a:off x="838200" y="1825625"/>
          <a:ext cx="10515600" cy="4043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27100"/>
                <a:gridCol w="95885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 1-6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שיעורי הטסה והכירות עם התחום </a:t>
                      </a:r>
                    </a:p>
                    <a:p>
                      <a:pPr rtl="1"/>
                      <a:r>
                        <a:rPr lang="he-IL" dirty="0" smtClean="0"/>
                        <a:t>תוצר:</a:t>
                      </a:r>
                      <a:r>
                        <a:rPr lang="he-IL" baseline="0" dirty="0" smtClean="0"/>
                        <a:t> התלמיד יכיר את מושגי היסוד הבסיסים וידע להטיס את הרחפן למשך 3 דקות</a:t>
                      </a:r>
                      <a:endParaRPr lang="he-I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7-9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מעגלי חשמל (עבודה עם מטריצות ורכיבי אלקטרוניקה)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תוצר:</a:t>
                      </a:r>
                      <a:r>
                        <a:rPr lang="he-IL" baseline="0" dirty="0" smtClean="0"/>
                        <a:t> התלמיד יבנה 10 מעגלי אלקטרוניקה ויסביר אותם כהלכה</a:t>
                      </a:r>
                      <a:endParaRPr lang="he-I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10-14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צביעת רחפנים והטסה במסלולים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תוצר:</a:t>
                      </a:r>
                      <a:r>
                        <a:rPr lang="he-IL" baseline="0" dirty="0" smtClean="0"/>
                        <a:t> רחפנים בצבעים שונים, שהתלמידים מסבירים את ההיגיון מאחורי הצביעה</a:t>
                      </a:r>
                      <a:endParaRPr lang="he-I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15 -19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מסלול הדגלים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22-25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מסלול הבלונים 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26-30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מסלול נחיתה</a:t>
                      </a:r>
                      <a:r>
                        <a:rPr lang="he-IL" baseline="0" dirty="0" smtClean="0"/>
                        <a:t> משולבת </a:t>
                      </a:r>
                    </a:p>
                    <a:p>
                      <a:pPr rtl="1"/>
                      <a:r>
                        <a:rPr lang="he-IL" baseline="0" dirty="0" smtClean="0"/>
                        <a:t>תוצר: התלמידים יודעים לטוס ולפוצץ שלושה בלונים תוך 10 דקות, והנפה של דגל לגובה 5 מטרים.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31-32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מופע סיום קורס לפני הורים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לסיכום: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מה אנו מצפים מהמדריכים שלנו: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להכיר את הרחפנים/תוכנית הלימודים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לא להידבק לתוכנית הלימודים 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לזכור שכיף זו מטרה ומטרה חשובה</a:t>
            </a:r>
          </a:p>
          <a:p>
            <a:pPr marL="742950" indent="-742950">
              <a:buFont typeface="+mj-lt"/>
              <a:buAutoNum type="arabicPeriod"/>
            </a:pPr>
            <a:r>
              <a:rPr lang="he-IL" sz="3600" dirty="0" smtClean="0"/>
              <a:t>לא ללמד תוכן ללא אישור של נגה או שלי! רק בפורמט </a:t>
            </a:r>
            <a:r>
              <a:rPr lang="he-IL" sz="3600" smtClean="0"/>
              <a:t>של רובוטיקס </a:t>
            </a:r>
            <a:endParaRPr lang="he-IL" sz="3600" dirty="0"/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791200" y="6073773"/>
            <a:ext cx="3683000" cy="131762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400" dirty="0" smtClean="0"/>
              <a:t>רמי חדאד 0543100149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78391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447</Words>
  <Application>Microsoft Office PowerPoint</Application>
  <PresentationFormat>מסך רחב</PresentationFormat>
  <Paragraphs>132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Copperplate Gothic Bold</vt:lpstr>
      <vt:lpstr>Times New Roman</vt:lpstr>
      <vt:lpstr>Wingdings</vt:lpstr>
      <vt:lpstr>ערכת נושא Office</vt:lpstr>
      <vt:lpstr>מצגת של PowerPoint</vt:lpstr>
      <vt:lpstr>מצגת של PowerPoint</vt:lpstr>
      <vt:lpstr>מבנה הקורס: 3 חלקים</vt:lpstr>
      <vt:lpstr>דברים שחשוב לזכור לפני שמתחילים:</vt:lpstr>
      <vt:lpstr>הטסה:</vt:lpstr>
      <vt:lpstr>מבנה הקורס: 3 חלקים</vt:lpstr>
      <vt:lpstr>מושגי יסוד</vt:lpstr>
      <vt:lpstr>חלוקה מבנית של 32 שיעורים </vt:lpstr>
      <vt:lpstr>לסיכום:</vt:lpstr>
      <vt:lpstr>לפרטים: (המרצה)</vt:lpstr>
    </vt:vector>
  </TitlesOfParts>
  <Company>Yaron'S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rami1410</dc:creator>
  <cp:lastModifiedBy>rami1410</cp:lastModifiedBy>
  <cp:revision>33</cp:revision>
  <dcterms:created xsi:type="dcterms:W3CDTF">2018-04-01T19:29:53Z</dcterms:created>
  <dcterms:modified xsi:type="dcterms:W3CDTF">2018-04-01T23:26:38Z</dcterms:modified>
</cp:coreProperties>
</file>