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64" r:id="rId2"/>
    <p:sldId id="265" r:id="rId3"/>
    <p:sldId id="266" r:id="rId4"/>
    <p:sldId id="259" r:id="rId5"/>
    <p:sldId id="267" r:id="rId6"/>
    <p:sldId id="268" r:id="rId7"/>
    <p:sldId id="269" r:id="rId8"/>
    <p:sldId id="270" r:id="rId9"/>
    <p:sldId id="263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0A0"/>
    <a:srgbClr val="FF66FF"/>
    <a:srgbClr val="385723"/>
    <a:srgbClr val="F15B66"/>
    <a:srgbClr val="96BC33"/>
    <a:srgbClr val="E29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5" autoAdjust="0"/>
    <p:restoredTop sz="94660"/>
  </p:normalViewPr>
  <p:slideViewPr>
    <p:cSldViewPr snapToGrid="0">
      <p:cViewPr>
        <p:scale>
          <a:sx n="81" d="100"/>
          <a:sy n="81" d="100"/>
        </p:scale>
        <p:origin x="-240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D670189-481D-4D37-908A-B2FF5451AB38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9989207-8FF3-499A-B0CA-688A67457D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1961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39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4684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508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659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897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5464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579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036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7640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174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99B1-2966-4620-9FD1-3A7040138BBF}" type="datetimeFigureOut">
              <a:rPr lang="he-IL" smtClean="0"/>
              <a:t>כ"א/סיון/תשע"ח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866FC-9FA1-4191-A14C-137C66DE45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7544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pFBHsJc_rY4" TargetMode="External"/><Relationship Id="rId13" Type="http://schemas.openxmlformats.org/officeDocument/2006/relationships/hyperlink" Target="https://www.youtube.com/watch?v=TjXVEkvANFQ" TargetMode="External"/><Relationship Id="rId18" Type="http://schemas.openxmlformats.org/officeDocument/2006/relationships/hyperlink" Target="https://www.youtube.com/watch?v=3lAjUS-8m3s" TargetMode="External"/><Relationship Id="rId3" Type="http://schemas.openxmlformats.org/officeDocument/2006/relationships/hyperlink" Target="https://www.youtube.com/watch?v=eGbLpeAsJqg" TargetMode="External"/><Relationship Id="rId21" Type="http://schemas.openxmlformats.org/officeDocument/2006/relationships/hyperlink" Target="https://youtu.be/7OXCdT9OeF0" TargetMode="External"/><Relationship Id="rId7" Type="http://schemas.openxmlformats.org/officeDocument/2006/relationships/hyperlink" Target="https://www.youtube.com/watch?v=pW9qNiZT6U8" TargetMode="External"/><Relationship Id="rId12" Type="http://schemas.openxmlformats.org/officeDocument/2006/relationships/hyperlink" Target="https://www.youtube.com/watch?v=-6si8WkRtaY" TargetMode="External"/><Relationship Id="rId17" Type="http://schemas.openxmlformats.org/officeDocument/2006/relationships/hyperlink" Target="https://www.youtube.com/watch?v=AqjXwjS4QLE" TargetMode="External"/><Relationship Id="rId25" Type="http://schemas.openxmlformats.org/officeDocument/2006/relationships/hyperlink" Target="https://youtu.be/Ehjdv-3AHJs" TargetMode="External"/><Relationship Id="rId2" Type="http://schemas.openxmlformats.org/officeDocument/2006/relationships/image" Target="../media/image2.png"/><Relationship Id="rId16" Type="http://schemas.openxmlformats.org/officeDocument/2006/relationships/hyperlink" Target="https://www.youtube.com/watch?v=8IvpNIi0ns0" TargetMode="External"/><Relationship Id="rId20" Type="http://schemas.openxmlformats.org/officeDocument/2006/relationships/hyperlink" Target="https://www.youtube.com/watch?v=nEbS7AMSha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wejXE9jlszo" TargetMode="External"/><Relationship Id="rId11" Type="http://schemas.openxmlformats.org/officeDocument/2006/relationships/hyperlink" Target="https://www.youtube.com/watch?v=Q4B611-Er1I" TargetMode="External"/><Relationship Id="rId24" Type="http://schemas.openxmlformats.org/officeDocument/2006/relationships/hyperlink" Target="https://www.youtube.com/watch?v=VIpmkeqJhmQ" TargetMode="External"/><Relationship Id="rId5" Type="http://schemas.openxmlformats.org/officeDocument/2006/relationships/hyperlink" Target="https://www.youtube.com/watch?v=cETV5WGB6kQ" TargetMode="External"/><Relationship Id="rId15" Type="http://schemas.openxmlformats.org/officeDocument/2006/relationships/hyperlink" Target="https://www.youtube.com/watch?v=GLW_4DNZ3Nw" TargetMode="External"/><Relationship Id="rId23" Type="http://schemas.openxmlformats.org/officeDocument/2006/relationships/hyperlink" Target="https://www.youtube.com/watch?v=wVSv1dw2aDM" TargetMode="External"/><Relationship Id="rId10" Type="http://schemas.openxmlformats.org/officeDocument/2006/relationships/hyperlink" Target="https://www.youtube.com/watch?v=RV-LVSBX-7c&amp;t=33s" TargetMode="External"/><Relationship Id="rId19" Type="http://schemas.openxmlformats.org/officeDocument/2006/relationships/hyperlink" Target="https://www.youtube.com/watch?v=sCcvn_FF0-A" TargetMode="External"/><Relationship Id="rId4" Type="http://schemas.openxmlformats.org/officeDocument/2006/relationships/hyperlink" Target="https://www.youtube.com/watch?v=1HB6FfNqF1s" TargetMode="External"/><Relationship Id="rId9" Type="http://schemas.openxmlformats.org/officeDocument/2006/relationships/hyperlink" Target="https://www.youtube.com/watch?time_continue=26&amp;v=L-D-bcQUgsE" TargetMode="External"/><Relationship Id="rId14" Type="http://schemas.openxmlformats.org/officeDocument/2006/relationships/hyperlink" Target="https://www.youtube.com/watch?v=nXSr_DussPs" TargetMode="External"/><Relationship Id="rId22" Type="http://schemas.openxmlformats.org/officeDocument/2006/relationships/hyperlink" Target="https://www.youtube.com/watch?v=e1FVSpkw6q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מציין מיקום תוכן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1450" y="-1666215"/>
            <a:ext cx="12363450" cy="8524215"/>
          </a:xfrm>
        </p:spPr>
      </p:pic>
      <p:sp>
        <p:nvSpPr>
          <p:cNvPr id="6" name="מלבן 5"/>
          <p:cNvSpPr/>
          <p:nvPr/>
        </p:nvSpPr>
        <p:spPr>
          <a:xfrm>
            <a:off x="1458806" y="0"/>
            <a:ext cx="5214889" cy="72019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רובוטיקס</a:t>
            </a:r>
          </a:p>
          <a:p>
            <a:pPr algn="ctr"/>
            <a:endParaRPr lang="he-IL" sz="6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קורס </a:t>
            </a:r>
            <a:r>
              <a:rPr lang="he-IL" sz="6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חסחשמל</a:t>
            </a:r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נושא המפגש</a:t>
            </a:r>
            <a:endParaRPr lang="he-IL" sz="6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  <a:p>
            <a:pPr algn="ctr"/>
            <a:r>
              <a:rPr lang="he-IL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Consolas" panose="020B0609020204030204" pitchFamily="49" charset="0"/>
              </a:rPr>
              <a:t>בית חכם </a:t>
            </a:r>
          </a:p>
          <a:p>
            <a:pPr algn="ctr"/>
            <a:endParaRPr lang="he-IL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7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היתרונות בעבודה עם רובוטיקס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16 שנות ניסיון, מעל 10 גביעים בתחרויות בין לאומיות</a:t>
            </a:r>
          </a:p>
          <a:p>
            <a:r>
              <a:rPr lang="he-IL" dirty="0" smtClean="0"/>
              <a:t>מעל 20 תוכניות לימוד שונות בתחומים שונים לגמרי</a:t>
            </a:r>
          </a:p>
          <a:p>
            <a:r>
              <a:rPr lang="he-IL" dirty="0" smtClean="0"/>
              <a:t>הדרכה והטמעה של תוכניות לימוד מגן הילדים עד כיתה י'</a:t>
            </a:r>
          </a:p>
          <a:p>
            <a:r>
              <a:rPr lang="he-IL" dirty="0" smtClean="0"/>
              <a:t>רובוטיקס פעילה למעלה מ20 ערים בישראל</a:t>
            </a:r>
          </a:p>
          <a:p>
            <a:r>
              <a:rPr lang="he-IL" dirty="0" smtClean="0"/>
              <a:t>פעילה בסל מדע, חסחשמל, </a:t>
            </a:r>
          </a:p>
          <a:p>
            <a:r>
              <a:rPr lang="he-IL" dirty="0" smtClean="0"/>
              <a:t>חברת ההדרכה הראשונה בישראל להטמיע את מוצרי פישרטקניק.</a:t>
            </a:r>
          </a:p>
          <a:p>
            <a:r>
              <a:rPr lang="he-IL" dirty="0" smtClean="0"/>
              <a:t>תוכניות הלימוד של מירב הקורסים מאושרות ע"י משרד החינוך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371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1" y="6350"/>
            <a:ext cx="12194979" cy="6856327"/>
          </a:xfrm>
          <a:prstGeom prst="rect">
            <a:avLst/>
          </a:prstGeom>
        </p:spPr>
      </p:pic>
      <p:sp>
        <p:nvSpPr>
          <p:cNvPr id="17" name="Rechteck 55"/>
          <p:cNvSpPr/>
          <p:nvPr/>
        </p:nvSpPr>
        <p:spPr bwMode="auto">
          <a:xfrm>
            <a:off x="1222904" y="1419727"/>
            <a:ext cx="1614487" cy="877888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rgbClr val="FFFFFF"/>
                </a:solidFill>
                <a:cs typeface="Arial" pitchFamily="34" charset="0"/>
              </a:rPr>
              <a:t>BT-FT</a:t>
            </a:r>
          </a:p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cs typeface="Arial" pitchFamily="34" charset="0"/>
              </a:rPr>
              <a:t>Thymio Robot</a:t>
            </a:r>
            <a:endParaRPr lang="en-US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de-DE" b="1" dirty="0" smtClean="0">
                <a:solidFill>
                  <a:srgbClr val="FFFFFF"/>
                </a:solidFill>
                <a:cs typeface="Arial" pitchFamily="34" charset="0"/>
              </a:rPr>
              <a:t>WEDO</a:t>
            </a:r>
            <a:endParaRPr lang="de-DE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" name="Rechteck 39"/>
          <p:cNvSpPr/>
          <p:nvPr/>
        </p:nvSpPr>
        <p:spPr>
          <a:xfrm>
            <a:off x="176924" y="189391"/>
            <a:ext cx="11782465" cy="1150937"/>
          </a:xfrm>
          <a:prstGeom prst="rect">
            <a:avLst/>
          </a:prstGeom>
          <a:solidFill>
            <a:srgbClr val="8383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63" tIns="53630" rIns="107263" bIns="53630"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5" name="Rechteck 40"/>
          <p:cNvSpPr/>
          <p:nvPr/>
        </p:nvSpPr>
        <p:spPr>
          <a:xfrm>
            <a:off x="455121" y="645027"/>
            <a:ext cx="11239573" cy="774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7263" tIns="53630" rIns="107263" bIns="53630"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grpSp>
        <p:nvGrpSpPr>
          <p:cNvPr id="11" name="Gruppieren 41"/>
          <p:cNvGrpSpPr>
            <a:grpSpLocks/>
          </p:cNvGrpSpPr>
          <p:nvPr/>
        </p:nvGrpSpPr>
        <p:grpSpPr bwMode="auto">
          <a:xfrm>
            <a:off x="305789" y="1464428"/>
            <a:ext cx="628185" cy="2493306"/>
            <a:chOff x="537484" y="2689756"/>
            <a:chExt cx="534091" cy="1869843"/>
          </a:xfrm>
        </p:grpSpPr>
        <p:sp>
          <p:nvSpPr>
            <p:cNvPr id="12" name="Textfeld 37"/>
            <p:cNvSpPr txBox="1">
              <a:spLocks noChangeArrowheads="1"/>
            </p:cNvSpPr>
            <p:nvPr/>
          </p:nvSpPr>
          <p:spPr bwMode="auto">
            <a:xfrm>
              <a:off x="597166" y="2689756"/>
              <a:ext cx="42822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4-6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  <p:sp>
          <p:nvSpPr>
            <p:cNvPr id="13" name="Textfeld 38"/>
            <p:cNvSpPr txBox="1">
              <a:spLocks noChangeArrowheads="1"/>
            </p:cNvSpPr>
            <p:nvPr/>
          </p:nvSpPr>
          <p:spPr bwMode="auto">
            <a:xfrm>
              <a:off x="573388" y="3420746"/>
              <a:ext cx="46093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7-10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  <p:sp>
          <p:nvSpPr>
            <p:cNvPr id="14" name="Textfeld 39"/>
            <p:cNvSpPr txBox="1">
              <a:spLocks noChangeArrowheads="1"/>
            </p:cNvSpPr>
            <p:nvPr/>
          </p:nvSpPr>
          <p:spPr bwMode="auto">
            <a:xfrm>
              <a:off x="537484" y="4167213"/>
              <a:ext cx="534091" cy="392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15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15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5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>
                  <a:solidFill>
                    <a:srgbClr val="838383"/>
                  </a:solidFill>
                </a:rPr>
                <a:t>Age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de-DE" altLang="de-DE" sz="1400" dirty="0" smtClean="0">
                  <a:solidFill>
                    <a:srgbClr val="838383"/>
                  </a:solidFill>
                </a:rPr>
                <a:t>11-13</a:t>
              </a:r>
              <a:endParaRPr lang="de-DE" altLang="de-DE" sz="1400" dirty="0">
                <a:solidFill>
                  <a:srgbClr val="838383"/>
                </a:solidFill>
              </a:endParaRPr>
            </a:p>
          </p:txBody>
        </p:sp>
      </p:grpSp>
      <p:sp>
        <p:nvSpPr>
          <p:cNvPr id="18" name="Rechteck 56"/>
          <p:cNvSpPr/>
          <p:nvPr/>
        </p:nvSpPr>
        <p:spPr bwMode="auto">
          <a:xfrm>
            <a:off x="2962804" y="1419727"/>
            <a:ext cx="1614487" cy="877888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1600" b="1" dirty="0">
                <a:solidFill>
                  <a:srgbClr val="FFFFFF"/>
                </a:solidFill>
                <a:cs typeface="Arial" pitchFamily="34" charset="0"/>
              </a:rPr>
              <a:t>-</a:t>
            </a:r>
          </a:p>
        </p:txBody>
      </p:sp>
      <p:sp>
        <p:nvSpPr>
          <p:cNvPr id="19" name="Rechteck 57"/>
          <p:cNvSpPr/>
          <p:nvPr/>
        </p:nvSpPr>
        <p:spPr bwMode="auto">
          <a:xfrm>
            <a:off x="4707466" y="1419727"/>
            <a:ext cx="1614488" cy="877888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FFFF"/>
                </a:solidFill>
                <a:cs typeface="Arial" pitchFamily="34" charset="0"/>
              </a:rPr>
              <a:t>LEGO-</a:t>
            </a:r>
            <a:r>
              <a:rPr lang="de-DE" b="1" dirty="0" smtClean="0">
                <a:solidFill>
                  <a:srgbClr val="FFFFFF"/>
                </a:solidFill>
                <a:cs typeface="Arial" pitchFamily="34" charset="0"/>
              </a:rPr>
              <a:t>GREEN</a:t>
            </a:r>
          </a:p>
        </p:txBody>
      </p:sp>
      <p:sp>
        <p:nvSpPr>
          <p:cNvPr id="20" name="Rechteck 58"/>
          <p:cNvSpPr/>
          <p:nvPr/>
        </p:nvSpPr>
        <p:spPr bwMode="auto">
          <a:xfrm>
            <a:off x="6447366" y="1419727"/>
            <a:ext cx="1614488" cy="877888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  <a:endParaRPr lang="en-US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1" name="Rechteck 59"/>
          <p:cNvSpPr/>
          <p:nvPr/>
        </p:nvSpPr>
        <p:spPr bwMode="auto">
          <a:xfrm>
            <a:off x="1222904" y="2365877"/>
            <a:ext cx="1614487" cy="881063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he-IL" sz="2000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LEGO-NXT</a:t>
            </a:r>
          </a:p>
          <a:p>
            <a:pPr algn="ctr">
              <a:defRPr/>
            </a:pPr>
            <a:r>
              <a:rPr lang="en-US" sz="2000" b="1" dirty="0">
                <a:solidFill>
                  <a:srgbClr val="FFFFFF"/>
                </a:solidFill>
                <a:cs typeface="Arial" pitchFamily="34" charset="0"/>
              </a:rPr>
              <a:t>LEGO-</a:t>
            </a: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EV3</a:t>
            </a:r>
            <a:endParaRPr lang="en-US" sz="20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2" name="Rechteck 60"/>
          <p:cNvSpPr/>
          <p:nvPr/>
        </p:nvSpPr>
        <p:spPr bwMode="auto">
          <a:xfrm>
            <a:off x="2962804" y="2365877"/>
            <a:ext cx="1614487" cy="881063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e-IL" b="1" dirty="0">
                <a:solidFill>
                  <a:srgbClr val="FFFFFF"/>
                </a:solidFill>
              </a:rPr>
              <a:t>רחפן </a:t>
            </a:r>
            <a:r>
              <a:rPr lang="en-US" b="1" dirty="0">
                <a:solidFill>
                  <a:srgbClr val="FFFFFF"/>
                </a:solidFill>
                <a:cs typeface="Arial" pitchFamily="34" charset="0"/>
              </a:rPr>
              <a:t>AIR FORCE </a:t>
            </a:r>
            <a:r>
              <a:rPr lang="en-US" b="1" dirty="0" smtClean="0">
                <a:solidFill>
                  <a:srgbClr val="FFFFFF"/>
                </a:solidFill>
                <a:cs typeface="Arial" pitchFamily="34" charset="0"/>
              </a:rPr>
              <a:t>7403</a:t>
            </a:r>
            <a:endParaRPr lang="he-IL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he-IL" b="1" dirty="0" smtClean="0">
                <a:solidFill>
                  <a:srgbClr val="FFFFFF"/>
                </a:solidFill>
                <a:cs typeface="Arial" pitchFamily="34" charset="0"/>
              </a:rPr>
              <a:t>סימולטורים</a:t>
            </a:r>
            <a:endParaRPr lang="de-DE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3" name="Rechteck 61"/>
          <p:cNvSpPr/>
          <p:nvPr/>
        </p:nvSpPr>
        <p:spPr bwMode="auto">
          <a:xfrm>
            <a:off x="4707466" y="2365877"/>
            <a:ext cx="1614488" cy="881063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FFFFFF"/>
                </a:solidFill>
                <a:cs typeface="Arial" pitchFamily="34" charset="0"/>
              </a:rPr>
              <a:t>FT-</a:t>
            </a:r>
            <a:r>
              <a:rPr lang="de-DE" sz="2000" b="1" dirty="0" smtClean="0">
                <a:solidFill>
                  <a:srgbClr val="FFFFFF"/>
                </a:solidFill>
                <a:cs typeface="Arial" pitchFamily="34" charset="0"/>
              </a:rPr>
              <a:t>GREE</a:t>
            </a:r>
            <a:r>
              <a:rPr lang="de-DE" sz="2000" dirty="0"/>
              <a:t>N</a:t>
            </a:r>
            <a:endParaRPr lang="he-IL" sz="2000" dirty="0"/>
          </a:p>
          <a:p>
            <a:pPr algn="ctr">
              <a:defRPr/>
            </a:pPr>
            <a:r>
              <a:rPr lang="en-US" sz="2000" dirty="0"/>
              <a:t>LEGO-</a:t>
            </a:r>
            <a:r>
              <a:rPr lang="de-DE" sz="2000" dirty="0"/>
              <a:t>GREEN</a:t>
            </a:r>
            <a:endParaRPr lang="he-IL" sz="2000" dirty="0"/>
          </a:p>
          <a:p>
            <a:pPr algn="ctr">
              <a:defRPr/>
            </a:pPr>
            <a:r>
              <a:rPr lang="en-US" sz="2000" dirty="0"/>
              <a:t>Smart House</a:t>
            </a:r>
            <a:endParaRPr lang="he-IL" sz="2000" dirty="0"/>
          </a:p>
        </p:txBody>
      </p:sp>
      <p:sp>
        <p:nvSpPr>
          <p:cNvPr id="24" name="Rechteck 62"/>
          <p:cNvSpPr/>
          <p:nvPr/>
        </p:nvSpPr>
        <p:spPr bwMode="auto">
          <a:xfrm>
            <a:off x="6447366" y="2365877"/>
            <a:ext cx="1614488" cy="881063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</p:txBody>
      </p:sp>
      <p:sp>
        <p:nvSpPr>
          <p:cNvPr id="25" name="Rechteck 63"/>
          <p:cNvSpPr/>
          <p:nvPr/>
        </p:nvSpPr>
        <p:spPr bwMode="auto">
          <a:xfrm>
            <a:off x="1222904" y="3312027"/>
            <a:ext cx="1614487" cy="881063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</a:p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DOBOT</a:t>
            </a:r>
            <a:endParaRPr lang="de-DE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6" name="Rechteck 64"/>
          <p:cNvSpPr/>
          <p:nvPr/>
        </p:nvSpPr>
        <p:spPr bwMode="auto">
          <a:xfrm>
            <a:off x="2962804" y="3312027"/>
            <a:ext cx="1614487" cy="881063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F450</a:t>
            </a:r>
            <a:endParaRPr lang="de-DE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7" name="Rechteck 65"/>
          <p:cNvSpPr/>
          <p:nvPr/>
        </p:nvSpPr>
        <p:spPr bwMode="auto">
          <a:xfrm>
            <a:off x="4707466" y="3312027"/>
            <a:ext cx="1614488" cy="881063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solidFill>
                  <a:srgbClr val="FFFFFF"/>
                </a:solidFill>
                <a:cs typeface="Arial" pitchFamily="34" charset="0"/>
              </a:rPr>
              <a:t>FT-</a:t>
            </a:r>
            <a:r>
              <a:rPr lang="de-DE" sz="1400" b="1" dirty="0" smtClean="0">
                <a:solidFill>
                  <a:srgbClr val="FFFFFF"/>
                </a:solidFill>
                <a:cs typeface="Arial" pitchFamily="34" charset="0"/>
              </a:rPr>
              <a:t>GREEN</a:t>
            </a:r>
            <a:endParaRPr lang="en-US" sz="1400" b="1" dirty="0" smtClean="0">
              <a:solidFill>
                <a:srgbClr val="FFFFFF"/>
              </a:solidFill>
              <a:cs typeface="Arial" pitchFamily="34" charset="0"/>
            </a:endParaRPr>
          </a:p>
          <a:p>
            <a:pPr algn="ctr">
              <a:defRPr/>
            </a:pPr>
            <a:r>
              <a:rPr lang="en-US" sz="1400" b="1" dirty="0"/>
              <a:t>FUEL </a:t>
            </a:r>
            <a:r>
              <a:rPr lang="en-US" sz="1400" b="1" dirty="0" smtClean="0"/>
              <a:t>CELLS</a:t>
            </a:r>
            <a:endParaRPr lang="fr-FR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8" name="Rechteck 66"/>
          <p:cNvSpPr/>
          <p:nvPr/>
        </p:nvSpPr>
        <p:spPr bwMode="auto">
          <a:xfrm>
            <a:off x="6447366" y="3312027"/>
            <a:ext cx="1614488" cy="881063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  <a:p>
            <a:pPr algn="ctr">
              <a:defRPr/>
            </a:pPr>
            <a:r>
              <a:rPr lang="en-US" sz="1400" b="1" dirty="0"/>
              <a:t>CNC milling </a:t>
            </a:r>
            <a:r>
              <a:rPr lang="en-US" sz="1400" b="1" dirty="0" smtClean="0"/>
              <a:t>machine</a:t>
            </a:r>
          </a:p>
          <a:p>
            <a:pPr algn="ctr">
              <a:defRPr/>
            </a:pPr>
            <a:r>
              <a:rPr lang="en-US" sz="1400" b="1" dirty="0"/>
              <a:t>Laser </a:t>
            </a:r>
            <a:r>
              <a:rPr lang="en-US" sz="1400" b="1" dirty="0" smtClean="0"/>
              <a:t>engraving</a:t>
            </a:r>
            <a:endParaRPr lang="en-US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9" name="Rechteck 67"/>
          <p:cNvSpPr/>
          <p:nvPr/>
        </p:nvSpPr>
        <p:spPr bwMode="auto">
          <a:xfrm>
            <a:off x="1222904" y="4261352"/>
            <a:ext cx="1614487" cy="877888"/>
          </a:xfrm>
          <a:prstGeom prst="rect">
            <a:avLst/>
          </a:prstGeom>
          <a:solidFill>
            <a:srgbClr val="4DA7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2400" b="1" dirty="0" smtClean="0">
                <a:solidFill>
                  <a:schemeClr val="bg1"/>
                </a:solidFill>
                <a:cs typeface="Arial" pitchFamily="34" charset="0"/>
              </a:rPr>
              <a:t>FT-TXT</a:t>
            </a:r>
            <a:endParaRPr lang="fr-FR" sz="1400" b="1" dirty="0" smtClean="0">
              <a:solidFill>
                <a:schemeClr val="bg1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endParaRPr lang="fr-FR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0" name="Rechteck 68"/>
          <p:cNvSpPr/>
          <p:nvPr/>
        </p:nvSpPr>
        <p:spPr bwMode="auto">
          <a:xfrm>
            <a:off x="2962804" y="4261352"/>
            <a:ext cx="1614487" cy="877888"/>
          </a:xfrm>
          <a:prstGeom prst="rect">
            <a:avLst/>
          </a:prstGeom>
          <a:solidFill>
            <a:srgbClr val="E29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2400" b="1" dirty="0" smtClean="0">
                <a:solidFill>
                  <a:srgbClr val="FFFFFF"/>
                </a:solidFill>
                <a:cs typeface="Arial" pitchFamily="34" charset="0"/>
              </a:rPr>
              <a:t>Q470</a:t>
            </a:r>
            <a:endParaRPr lang="fr-FR" sz="28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1" name="Rechteck 69"/>
          <p:cNvSpPr/>
          <p:nvPr/>
        </p:nvSpPr>
        <p:spPr bwMode="auto">
          <a:xfrm>
            <a:off x="4707466" y="4261352"/>
            <a:ext cx="1614488" cy="877888"/>
          </a:xfrm>
          <a:prstGeom prst="rect">
            <a:avLst/>
          </a:prstGeom>
          <a:solidFill>
            <a:srgbClr val="96B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/>
              <a:t>Arduino</a:t>
            </a:r>
            <a:endParaRPr lang="he-IL" sz="1400" b="1" dirty="0" smtClean="0"/>
          </a:p>
          <a:p>
            <a:pPr algn="ctr">
              <a:defRPr/>
            </a:pPr>
            <a:r>
              <a:rPr lang="en-US" sz="1400" b="1" dirty="0" smtClean="0"/>
              <a:t>FUEL CELLS</a:t>
            </a:r>
            <a:endParaRPr lang="fr-FR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2" name="Rechteck 70"/>
          <p:cNvSpPr/>
          <p:nvPr/>
        </p:nvSpPr>
        <p:spPr bwMode="auto">
          <a:xfrm>
            <a:off x="6447366" y="4261352"/>
            <a:ext cx="1614488" cy="877888"/>
          </a:xfrm>
          <a:prstGeom prst="rect">
            <a:avLst/>
          </a:prstGeom>
          <a:solidFill>
            <a:srgbClr val="F15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solidFill>
                  <a:srgbClr val="FFFFFF"/>
                </a:solidFill>
                <a:cs typeface="Arial" pitchFamily="34" charset="0"/>
              </a:rPr>
              <a:t>3D-PRINT</a:t>
            </a:r>
          </a:p>
          <a:p>
            <a:pPr algn="ctr">
              <a:defRPr/>
            </a:pPr>
            <a:r>
              <a:rPr lang="en-US" sz="1400" b="1" dirty="0"/>
              <a:t>CNC milling </a:t>
            </a:r>
            <a:r>
              <a:rPr lang="en-US" sz="1400" b="1" dirty="0" smtClean="0"/>
              <a:t>machine</a:t>
            </a:r>
          </a:p>
          <a:p>
            <a:pPr algn="ctr">
              <a:defRPr/>
            </a:pPr>
            <a:r>
              <a:rPr lang="en-US" sz="1400" b="1" dirty="0" smtClean="0"/>
              <a:t>Laser </a:t>
            </a:r>
            <a:r>
              <a:rPr lang="en-US" sz="1400" b="1" dirty="0"/>
              <a:t>engraving</a:t>
            </a:r>
            <a:endParaRPr lang="en-US" sz="1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3" name="Textfeld 15"/>
          <p:cNvSpPr txBox="1">
            <a:spLocks noChangeArrowheads="1"/>
          </p:cNvSpPr>
          <p:nvPr/>
        </p:nvSpPr>
        <p:spPr bwMode="auto">
          <a:xfrm>
            <a:off x="4066615" y="297820"/>
            <a:ext cx="2460825" cy="385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7263" tIns="53630" rIns="107263" bIns="53630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dirty="0" smtClean="0">
                <a:solidFill>
                  <a:srgbClr val="FFFFFF"/>
                </a:solidFill>
                <a:cs typeface="+mn-cs"/>
              </a:rPr>
              <a:t>Reference Curriculum</a:t>
            </a:r>
          </a:p>
        </p:txBody>
      </p:sp>
      <p:sp>
        <p:nvSpPr>
          <p:cNvPr id="36" name="Rechteck 58"/>
          <p:cNvSpPr/>
          <p:nvPr/>
        </p:nvSpPr>
        <p:spPr bwMode="auto">
          <a:xfrm>
            <a:off x="8182095" y="1419727"/>
            <a:ext cx="1614488" cy="87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smtClean="0">
                <a:solidFill>
                  <a:srgbClr val="FFFFFF"/>
                </a:solidFill>
                <a:cs typeface="Arial" pitchFamily="34" charset="0"/>
              </a:rPr>
              <a:t>ARDUINO</a:t>
            </a:r>
            <a:endParaRPr lang="en-US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hteck 62"/>
          <p:cNvSpPr/>
          <p:nvPr/>
        </p:nvSpPr>
        <p:spPr bwMode="auto">
          <a:xfrm>
            <a:off x="8182095" y="2365877"/>
            <a:ext cx="1614488" cy="8810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</a:p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Arduino </a:t>
            </a:r>
            <a:endParaRPr lang="en-US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hteck 66"/>
          <p:cNvSpPr/>
          <p:nvPr/>
        </p:nvSpPr>
        <p:spPr bwMode="auto">
          <a:xfrm>
            <a:off x="8182095" y="3312027"/>
            <a:ext cx="1614488" cy="8810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he-IL" sz="2800" b="1" dirty="0" smtClean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hteck 70"/>
          <p:cNvSpPr/>
          <p:nvPr/>
        </p:nvSpPr>
        <p:spPr bwMode="auto">
          <a:xfrm>
            <a:off x="8182095" y="4261352"/>
            <a:ext cx="1614488" cy="8778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b="1" dirty="0">
                <a:solidFill>
                  <a:srgbClr val="FFFFFF"/>
                </a:solidFill>
                <a:cs typeface="Arial" pitchFamily="34" charset="0"/>
              </a:rPr>
              <a:t>FT-TXT</a:t>
            </a:r>
            <a:endParaRPr lang="en-US" b="1" dirty="0">
              <a:solidFill>
                <a:srgbClr val="FFFFFF"/>
              </a:solidFill>
              <a:cs typeface="Arial" pitchFamily="34" charset="0"/>
            </a:endParaRPr>
          </a:p>
          <a:p>
            <a:pPr algn="ctr" eaLnBrk="1" hangingPunct="1">
              <a:defRPr/>
            </a:pPr>
            <a:r>
              <a:rPr lang="en-US" sz="2800" b="1" dirty="0" smtClean="0">
                <a:solidFill>
                  <a:srgbClr val="FFFFFF"/>
                </a:solidFill>
                <a:cs typeface="Arial" pitchFamily="34" charset="0"/>
              </a:rPr>
              <a:t>BIG CAR</a:t>
            </a:r>
            <a:endParaRPr lang="en-US" sz="28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1" name="Rechteck 58"/>
          <p:cNvSpPr/>
          <p:nvPr/>
        </p:nvSpPr>
        <p:spPr bwMode="auto">
          <a:xfrm>
            <a:off x="9911759" y="1378979"/>
            <a:ext cx="1614488" cy="8778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Code monkey</a:t>
            </a:r>
          </a:p>
          <a:p>
            <a:pPr algn="ctr">
              <a:defRPr/>
            </a:pPr>
            <a:endParaRPr lang="en-US" sz="1400" b="1" dirty="0" smtClean="0"/>
          </a:p>
        </p:txBody>
      </p:sp>
      <p:sp>
        <p:nvSpPr>
          <p:cNvPr id="42" name="Rechteck 62"/>
          <p:cNvSpPr/>
          <p:nvPr/>
        </p:nvSpPr>
        <p:spPr bwMode="auto">
          <a:xfrm>
            <a:off x="9911759" y="2325129"/>
            <a:ext cx="1614488" cy="8810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/>
              <a:t>Scratch</a:t>
            </a:r>
            <a:endParaRPr lang="en-US" sz="32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3" name="Rechteck 66"/>
          <p:cNvSpPr/>
          <p:nvPr/>
        </p:nvSpPr>
        <p:spPr bwMode="auto">
          <a:xfrm>
            <a:off x="9911759" y="3246940"/>
            <a:ext cx="1614488" cy="8810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Code Monkey</a:t>
            </a:r>
            <a:endParaRPr lang="en-US" sz="2000" b="1" dirty="0" smtClean="0"/>
          </a:p>
          <a:p>
            <a:pPr algn="ctr">
              <a:defRPr/>
            </a:pPr>
            <a:r>
              <a:rPr lang="en-US" sz="2000" b="1" dirty="0" smtClean="0">
                <a:solidFill>
                  <a:srgbClr val="FFFFFF"/>
                </a:solidFill>
                <a:cs typeface="Arial" pitchFamily="34" charset="0"/>
              </a:rPr>
              <a:t>Code Combat</a:t>
            </a:r>
            <a:endParaRPr lang="en-US" sz="20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4" name="Rechteck 70"/>
          <p:cNvSpPr/>
          <p:nvPr/>
        </p:nvSpPr>
        <p:spPr bwMode="auto">
          <a:xfrm>
            <a:off x="9911759" y="4220604"/>
            <a:ext cx="1614488" cy="8778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smtClean="0"/>
              <a:t>Scratch-X</a:t>
            </a:r>
          </a:p>
          <a:p>
            <a:pPr algn="ctr">
              <a:defRPr/>
            </a:pPr>
            <a:r>
              <a:rPr lang="en-US" b="1" dirty="0"/>
              <a:t>CodeMonkey</a:t>
            </a:r>
          </a:p>
          <a:p>
            <a:pPr algn="ctr">
              <a:defRPr/>
            </a:pPr>
            <a:r>
              <a:rPr lang="en-US" b="1" dirty="0" err="1" smtClean="0">
                <a:solidFill>
                  <a:srgbClr val="FFFFFF"/>
                </a:solidFill>
                <a:cs typeface="Arial" pitchFamily="34" charset="0"/>
              </a:rPr>
              <a:t>CodeCombat</a:t>
            </a:r>
            <a:endParaRPr lang="en-US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5" name="כוכב עם 6 פינות 44"/>
          <p:cNvSpPr/>
          <p:nvPr/>
        </p:nvSpPr>
        <p:spPr>
          <a:xfrm>
            <a:off x="8683747" y="724080"/>
            <a:ext cx="612000" cy="612000"/>
          </a:xfrm>
          <a:prstGeom prst="star6">
            <a:avLst>
              <a:gd name="adj" fmla="val 30943"/>
              <a:gd name="hf" fmla="val 115470"/>
            </a:avLst>
          </a:prstGeom>
          <a:solidFill>
            <a:srgbClr val="002060"/>
          </a:solidFill>
          <a:ln>
            <a:solidFill>
              <a:srgbClr val="3857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תרשים זרימה: חילוץ 45"/>
          <p:cNvSpPr/>
          <p:nvPr/>
        </p:nvSpPr>
        <p:spPr>
          <a:xfrm>
            <a:off x="3464047" y="724080"/>
            <a:ext cx="612000" cy="612000"/>
          </a:xfrm>
          <a:prstGeom prst="flowChartExtract">
            <a:avLst/>
          </a:prstGeom>
          <a:solidFill>
            <a:srgbClr val="E29717"/>
          </a:solidFill>
          <a:ln>
            <a:solidFill>
              <a:srgbClr val="E29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מלבן 46"/>
          <p:cNvSpPr/>
          <p:nvPr/>
        </p:nvSpPr>
        <p:spPr>
          <a:xfrm>
            <a:off x="1724147" y="724080"/>
            <a:ext cx="612000" cy="61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אליפסה 47"/>
          <p:cNvSpPr/>
          <p:nvPr/>
        </p:nvSpPr>
        <p:spPr>
          <a:xfrm>
            <a:off x="5203947" y="724080"/>
            <a:ext cx="612000" cy="612000"/>
          </a:xfrm>
          <a:prstGeom prst="ellipse">
            <a:avLst/>
          </a:prstGeom>
          <a:solidFill>
            <a:srgbClr val="96BC33"/>
          </a:solidFill>
          <a:ln>
            <a:solidFill>
              <a:srgbClr val="96B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משושה 48"/>
          <p:cNvSpPr/>
          <p:nvPr/>
        </p:nvSpPr>
        <p:spPr>
          <a:xfrm>
            <a:off x="6943847" y="724080"/>
            <a:ext cx="612000" cy="612000"/>
          </a:xfrm>
          <a:prstGeom prst="hexagon">
            <a:avLst/>
          </a:prstGeom>
          <a:solidFill>
            <a:srgbClr val="F15B66"/>
          </a:solidFill>
          <a:ln>
            <a:solidFill>
              <a:srgbClr val="F15B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מחומש משוכלל 50"/>
          <p:cNvSpPr/>
          <p:nvPr/>
        </p:nvSpPr>
        <p:spPr>
          <a:xfrm>
            <a:off x="10413003" y="724080"/>
            <a:ext cx="612000" cy="612000"/>
          </a:xfrm>
          <a:prstGeom prst="pentagon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מלבן 51"/>
          <p:cNvSpPr/>
          <p:nvPr/>
        </p:nvSpPr>
        <p:spPr>
          <a:xfrm>
            <a:off x="1509528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ROB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3" name="מלבן 52"/>
          <p:cNvSpPr/>
          <p:nvPr/>
        </p:nvSpPr>
        <p:spPr>
          <a:xfrm>
            <a:off x="3242023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FLY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5" name="מלבן 54"/>
          <p:cNvSpPr/>
          <p:nvPr/>
        </p:nvSpPr>
        <p:spPr>
          <a:xfrm>
            <a:off x="4973626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GRE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6" name="מלבן 55"/>
          <p:cNvSpPr/>
          <p:nvPr/>
        </p:nvSpPr>
        <p:spPr>
          <a:xfrm>
            <a:off x="6706121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CNC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7" name="מלבן 56"/>
          <p:cNvSpPr/>
          <p:nvPr/>
        </p:nvSpPr>
        <p:spPr>
          <a:xfrm>
            <a:off x="8466126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CAR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8" name="מלבן 57"/>
          <p:cNvSpPr/>
          <p:nvPr/>
        </p:nvSpPr>
        <p:spPr>
          <a:xfrm>
            <a:off x="10198621" y="944796"/>
            <a:ext cx="1079338" cy="461665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PRO</a:t>
            </a:r>
            <a:endParaRPr lang="he-IL" sz="2400" b="1" cap="none" spc="0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pperplate Gothic Bold" panose="020E0705020206020404" pitchFamily="34" charset="0"/>
            </a:endParaRPr>
          </a:p>
        </p:txBody>
      </p:sp>
      <p:sp>
        <p:nvSpPr>
          <p:cNvPr id="50" name="Textfeld 39"/>
          <p:cNvSpPr txBox="1">
            <a:spLocks noChangeArrowheads="1"/>
          </p:cNvSpPr>
          <p:nvPr/>
        </p:nvSpPr>
        <p:spPr bwMode="auto">
          <a:xfrm>
            <a:off x="299121" y="4397938"/>
            <a:ext cx="6415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n"/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15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5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5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400" dirty="0">
                <a:solidFill>
                  <a:srgbClr val="838383"/>
                </a:solidFill>
              </a:rPr>
              <a:t>Age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1400" dirty="0" smtClean="0">
                <a:solidFill>
                  <a:srgbClr val="838383"/>
                </a:solidFill>
              </a:rPr>
              <a:t>14-15</a:t>
            </a:r>
            <a:endParaRPr lang="de-DE" altLang="de-DE" sz="1400" dirty="0">
              <a:solidFill>
                <a:srgbClr val="838383"/>
              </a:solidFill>
            </a:endParaRPr>
          </a:p>
        </p:txBody>
      </p:sp>
      <p:sp>
        <p:nvSpPr>
          <p:cNvPr id="3" name="מלבן 2">
            <a:hlinkClick r:id="rId3"/>
          </p:cNvPr>
          <p:cNvSpPr/>
          <p:nvPr/>
        </p:nvSpPr>
        <p:spPr>
          <a:xfrm>
            <a:off x="1509528" y="4452564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4" name="מלבן 53">
            <a:hlinkClick r:id="rId3"/>
          </p:cNvPr>
          <p:cNvSpPr/>
          <p:nvPr/>
        </p:nvSpPr>
        <p:spPr>
          <a:xfrm>
            <a:off x="1527611" y="3423747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מלבן 58">
            <a:hlinkClick r:id="rId4"/>
          </p:cNvPr>
          <p:cNvSpPr/>
          <p:nvPr/>
        </p:nvSpPr>
        <p:spPr>
          <a:xfrm>
            <a:off x="1532807" y="3775418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מלבן 59">
            <a:hlinkClick r:id="rId3"/>
          </p:cNvPr>
          <p:cNvSpPr/>
          <p:nvPr/>
        </p:nvSpPr>
        <p:spPr>
          <a:xfrm>
            <a:off x="1535316" y="2397722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1" name="מלבן 60">
            <a:hlinkClick r:id="rId5"/>
          </p:cNvPr>
          <p:cNvSpPr/>
          <p:nvPr/>
        </p:nvSpPr>
        <p:spPr>
          <a:xfrm>
            <a:off x="1367192" y="2694092"/>
            <a:ext cx="1325909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2" name="מלבן 61">
            <a:hlinkClick r:id="rId6"/>
          </p:cNvPr>
          <p:cNvSpPr/>
          <p:nvPr/>
        </p:nvSpPr>
        <p:spPr>
          <a:xfrm>
            <a:off x="1486824" y="2990100"/>
            <a:ext cx="1102041" cy="272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3" name="מלבן 62">
            <a:hlinkClick r:id="rId7"/>
          </p:cNvPr>
          <p:cNvSpPr/>
          <p:nvPr/>
        </p:nvSpPr>
        <p:spPr>
          <a:xfrm>
            <a:off x="1542623" y="2003165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4" name="מלבן 63">
            <a:hlinkClick r:id="rId8"/>
          </p:cNvPr>
          <p:cNvSpPr/>
          <p:nvPr/>
        </p:nvSpPr>
        <p:spPr>
          <a:xfrm>
            <a:off x="1287619" y="1698073"/>
            <a:ext cx="1545009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5" name="מלבן 64">
            <a:hlinkClick r:id="rId9"/>
          </p:cNvPr>
          <p:cNvSpPr/>
          <p:nvPr/>
        </p:nvSpPr>
        <p:spPr>
          <a:xfrm>
            <a:off x="1523961" y="1400289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6" name="מלבן 65">
            <a:hlinkClick r:id="rId10"/>
          </p:cNvPr>
          <p:cNvSpPr/>
          <p:nvPr/>
        </p:nvSpPr>
        <p:spPr>
          <a:xfrm>
            <a:off x="3279156" y="4549138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7" name="מלבן 66">
            <a:hlinkClick r:id="rId11"/>
          </p:cNvPr>
          <p:cNvSpPr/>
          <p:nvPr/>
        </p:nvSpPr>
        <p:spPr>
          <a:xfrm>
            <a:off x="3267511" y="3616334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מלבן 67">
            <a:hlinkClick r:id="rId12"/>
          </p:cNvPr>
          <p:cNvSpPr/>
          <p:nvPr/>
        </p:nvSpPr>
        <p:spPr>
          <a:xfrm>
            <a:off x="3267511" y="2930686"/>
            <a:ext cx="1005072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מלבן 68">
            <a:hlinkClick r:id="rId13"/>
          </p:cNvPr>
          <p:cNvSpPr/>
          <p:nvPr/>
        </p:nvSpPr>
        <p:spPr>
          <a:xfrm>
            <a:off x="2981679" y="2397722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מלבן 69">
            <a:hlinkClick r:id="rId14"/>
          </p:cNvPr>
          <p:cNvSpPr/>
          <p:nvPr/>
        </p:nvSpPr>
        <p:spPr>
          <a:xfrm>
            <a:off x="4729283" y="1582742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1" name="מלבן 70">
            <a:hlinkClick r:id="rId15"/>
          </p:cNvPr>
          <p:cNvSpPr/>
          <p:nvPr/>
        </p:nvSpPr>
        <p:spPr>
          <a:xfrm>
            <a:off x="4973626" y="2359622"/>
            <a:ext cx="1079338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2" name="מלבן 71">
            <a:hlinkClick r:id="rId14"/>
          </p:cNvPr>
          <p:cNvSpPr/>
          <p:nvPr/>
        </p:nvSpPr>
        <p:spPr>
          <a:xfrm>
            <a:off x="4834292" y="2655992"/>
            <a:ext cx="1325909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3" name="מלבן 72">
            <a:hlinkClick r:id="rId16"/>
          </p:cNvPr>
          <p:cNvSpPr/>
          <p:nvPr/>
        </p:nvSpPr>
        <p:spPr>
          <a:xfrm>
            <a:off x="4794426" y="2952000"/>
            <a:ext cx="1430196" cy="2725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4" name="מלבן 73">
            <a:hlinkClick r:id="rId15"/>
          </p:cNvPr>
          <p:cNvSpPr/>
          <p:nvPr/>
        </p:nvSpPr>
        <p:spPr>
          <a:xfrm>
            <a:off x="4932112" y="3438032"/>
            <a:ext cx="1079338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מלבן 74">
            <a:hlinkClick r:id="rId15"/>
          </p:cNvPr>
          <p:cNvSpPr/>
          <p:nvPr/>
        </p:nvSpPr>
        <p:spPr>
          <a:xfrm>
            <a:off x="4969855" y="3754103"/>
            <a:ext cx="1079338" cy="3023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6" name="מלבן 75">
            <a:hlinkClick r:id="rId15"/>
          </p:cNvPr>
          <p:cNvSpPr/>
          <p:nvPr/>
        </p:nvSpPr>
        <p:spPr>
          <a:xfrm>
            <a:off x="4813469" y="4397938"/>
            <a:ext cx="1461642" cy="6126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מלבן 76">
            <a:hlinkClick r:id="rId17"/>
          </p:cNvPr>
          <p:cNvSpPr/>
          <p:nvPr/>
        </p:nvSpPr>
        <p:spPr>
          <a:xfrm>
            <a:off x="6463862" y="1622759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8" name="מלבן 77">
            <a:hlinkClick r:id="rId17"/>
          </p:cNvPr>
          <p:cNvSpPr/>
          <p:nvPr/>
        </p:nvSpPr>
        <p:spPr>
          <a:xfrm>
            <a:off x="6483407" y="2523537"/>
            <a:ext cx="1561327" cy="511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9" name="מלבן 78">
            <a:hlinkClick r:id="rId18"/>
          </p:cNvPr>
          <p:cNvSpPr/>
          <p:nvPr/>
        </p:nvSpPr>
        <p:spPr>
          <a:xfrm>
            <a:off x="6545580" y="328874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מלבן 79">
            <a:hlinkClick r:id="rId19"/>
          </p:cNvPr>
          <p:cNvSpPr/>
          <p:nvPr/>
        </p:nvSpPr>
        <p:spPr>
          <a:xfrm>
            <a:off x="6561319" y="3566147"/>
            <a:ext cx="1361907" cy="372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מלבן 80">
            <a:hlinkClick r:id="rId20"/>
          </p:cNvPr>
          <p:cNvSpPr/>
          <p:nvPr/>
        </p:nvSpPr>
        <p:spPr>
          <a:xfrm>
            <a:off x="6522720" y="395168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מלבן 81">
            <a:hlinkClick r:id="rId18"/>
          </p:cNvPr>
          <p:cNvSpPr/>
          <p:nvPr/>
        </p:nvSpPr>
        <p:spPr>
          <a:xfrm>
            <a:off x="6515100" y="424886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מלבן 82">
            <a:hlinkClick r:id="rId19"/>
          </p:cNvPr>
          <p:cNvSpPr/>
          <p:nvPr/>
        </p:nvSpPr>
        <p:spPr>
          <a:xfrm>
            <a:off x="6530839" y="4526267"/>
            <a:ext cx="1361907" cy="3728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מלבן 83">
            <a:hlinkClick r:id="rId20"/>
          </p:cNvPr>
          <p:cNvSpPr/>
          <p:nvPr/>
        </p:nvSpPr>
        <p:spPr>
          <a:xfrm>
            <a:off x="6492240" y="4911803"/>
            <a:ext cx="1429383" cy="2643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5" name="מלבן 84">
            <a:hlinkClick r:id="rId21"/>
          </p:cNvPr>
          <p:cNvSpPr/>
          <p:nvPr/>
        </p:nvSpPr>
        <p:spPr>
          <a:xfrm>
            <a:off x="8296345" y="4687079"/>
            <a:ext cx="1475183" cy="4114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6" name="מלבן 85">
            <a:hlinkClick r:id="rId3"/>
          </p:cNvPr>
          <p:cNvSpPr/>
          <p:nvPr/>
        </p:nvSpPr>
        <p:spPr>
          <a:xfrm>
            <a:off x="8290675" y="4258177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7" name="מלבן 86">
            <a:hlinkClick r:id="rId3"/>
          </p:cNvPr>
          <p:cNvSpPr/>
          <p:nvPr/>
        </p:nvSpPr>
        <p:spPr>
          <a:xfrm>
            <a:off x="8244803" y="3557771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>
            <a:hlinkClick r:id="rId3"/>
          </p:cNvPr>
          <p:cNvSpPr/>
          <p:nvPr/>
        </p:nvSpPr>
        <p:spPr>
          <a:xfrm>
            <a:off x="8260819" y="2384405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9" name="מלבן 88">
            <a:hlinkClick r:id="rId22"/>
          </p:cNvPr>
          <p:cNvSpPr/>
          <p:nvPr/>
        </p:nvSpPr>
        <p:spPr>
          <a:xfrm>
            <a:off x="8279807" y="2841630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0" name="מלבן 89">
            <a:hlinkClick r:id="rId22"/>
          </p:cNvPr>
          <p:cNvSpPr/>
          <p:nvPr/>
        </p:nvSpPr>
        <p:spPr>
          <a:xfrm>
            <a:off x="8244803" y="1656947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1" name="מלבן 90">
            <a:hlinkClick r:id="rId23"/>
          </p:cNvPr>
          <p:cNvSpPr/>
          <p:nvPr/>
        </p:nvSpPr>
        <p:spPr>
          <a:xfrm>
            <a:off x="9971100" y="1535172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2" name="מלבן 91">
            <a:hlinkClick r:id="rId24"/>
          </p:cNvPr>
          <p:cNvSpPr/>
          <p:nvPr/>
        </p:nvSpPr>
        <p:spPr>
          <a:xfrm>
            <a:off x="9939800" y="2595566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3" name="מלבן 92">
            <a:hlinkClick r:id="rId23"/>
          </p:cNvPr>
          <p:cNvSpPr/>
          <p:nvPr/>
        </p:nvSpPr>
        <p:spPr>
          <a:xfrm>
            <a:off x="9989955" y="3286497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4" name="מלבן 93">
            <a:hlinkClick r:id="rId25"/>
          </p:cNvPr>
          <p:cNvSpPr/>
          <p:nvPr/>
        </p:nvSpPr>
        <p:spPr>
          <a:xfrm>
            <a:off x="9977124" y="3724556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5" name="מלבן 94">
            <a:hlinkClick r:id="rId23"/>
          </p:cNvPr>
          <p:cNvSpPr/>
          <p:nvPr/>
        </p:nvSpPr>
        <p:spPr>
          <a:xfrm>
            <a:off x="9911759" y="4089046"/>
            <a:ext cx="1451976" cy="403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6" name="מלבן 95">
            <a:hlinkClick r:id="rId23"/>
          </p:cNvPr>
          <p:cNvSpPr/>
          <p:nvPr/>
        </p:nvSpPr>
        <p:spPr>
          <a:xfrm>
            <a:off x="9904139" y="4466187"/>
            <a:ext cx="1622108" cy="28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7" name="מלבן 96">
            <a:hlinkClick r:id="rId25"/>
          </p:cNvPr>
          <p:cNvSpPr/>
          <p:nvPr/>
        </p:nvSpPr>
        <p:spPr>
          <a:xfrm>
            <a:off x="9965690" y="4761727"/>
            <a:ext cx="1610781" cy="370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839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מהם המאפיינים של בית </a:t>
            </a:r>
            <a:r>
              <a:rPr lang="he-IL" dirty="0"/>
              <a:t>חכם ? תשובה 1/4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בנייה ירוקה: </a:t>
            </a:r>
            <a:endParaRPr lang="he-IL" dirty="0"/>
          </a:p>
          <a:p>
            <a:r>
              <a:rPr lang="he-IL" dirty="0" smtClean="0"/>
              <a:t>חלונות כפולים בשביל למנוע רעש לאיכות הגרים בדירה</a:t>
            </a:r>
          </a:p>
          <a:p>
            <a:r>
              <a:rPr lang="he-IL" dirty="0" smtClean="0"/>
              <a:t>קירות כפולים על מנת לשמור את הטמפרטורה בבית </a:t>
            </a:r>
          </a:p>
          <a:p>
            <a:r>
              <a:rPr lang="he-IL" dirty="0" smtClean="0"/>
              <a:t>בידוד צמר בין הקירות בשביל להוסיף על שמירת הטמפרטורה והרעש</a:t>
            </a:r>
          </a:p>
          <a:p>
            <a:r>
              <a:rPr lang="he-IL" dirty="0" smtClean="0"/>
              <a:t>דוד שמש לניצול השמש לטובת מים חמים</a:t>
            </a:r>
          </a:p>
          <a:p>
            <a:r>
              <a:rPr lang="he-IL" dirty="0" smtClean="0"/>
              <a:t>חלונות לכיוון דרום/מערב בשביל שתהיה שמש אבל לא חמה </a:t>
            </a:r>
          </a:p>
          <a:p>
            <a:pPr marL="0" indent="0">
              <a:buNone/>
            </a:pPr>
            <a:r>
              <a:rPr lang="he-IL" dirty="0"/>
              <a:t>	</a:t>
            </a:r>
            <a:r>
              <a:rPr lang="he-IL" dirty="0" smtClean="0"/>
              <a:t>				(האם אתם יודעים מהו מסלול השמש??)</a:t>
            </a:r>
          </a:p>
          <a:p>
            <a:r>
              <a:rPr lang="he-IL" dirty="0" smtClean="0"/>
              <a:t>גידול של ירקות גינה בצורה אופקית על גבי שתילים שתלויים על הקיר.</a:t>
            </a:r>
          </a:p>
        </p:txBody>
      </p:sp>
    </p:spTree>
    <p:extLst>
      <p:ext uri="{BB962C8B-B14F-4D97-AF65-F5344CB8AC3E}">
        <p14:creationId xmlns:p14="http://schemas.microsoft.com/office/powerpoint/2010/main" val="122612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מהם המאפיינים של בית </a:t>
            </a:r>
            <a:r>
              <a:rPr lang="he-IL" dirty="0"/>
              <a:t>חכם ? תשובה </a:t>
            </a:r>
            <a:r>
              <a:rPr lang="he-IL" dirty="0" smtClean="0"/>
              <a:t>2/4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תכנון חברתי ומעודד תקשורת – חדרי מגורים ממוקדי מטרה וקטנים, והסלון גדול עם מקרן/</a:t>
            </a:r>
            <a:r>
              <a:rPr lang="he-IL" dirty="0" err="1" smtClean="0"/>
              <a:t>טלויזיה</a:t>
            </a:r>
            <a:r>
              <a:rPr lang="he-IL" dirty="0" smtClean="0"/>
              <a:t> ומזמין את בני הבית לשבת יחדיו במרכז הבית ולא כל אחד בחדר שלו</a:t>
            </a:r>
          </a:p>
          <a:p>
            <a:r>
              <a:rPr lang="he-IL" dirty="0" smtClean="0"/>
              <a:t>מחשב אחד/שניים במרכז הבית שאפשר להורים להשגיח על שימוש נאות במחשבים</a:t>
            </a:r>
          </a:p>
          <a:p>
            <a:r>
              <a:rPr lang="he-IL" dirty="0" smtClean="0"/>
              <a:t>אחסון בגבהים שונים וכך יכולים לנצל את כל הגובה של הקיר וכך יכולים לגור כמה מבני הבית באותו חדר </a:t>
            </a:r>
          </a:p>
          <a:p>
            <a:r>
              <a:rPr lang="he-IL" dirty="0" smtClean="0"/>
              <a:t>חדרים לפי פונקציה ולא לפי בני בית (חדר משחקים/חדר שינה/פינת קריאה)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799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מהם המאפיינים של בית </a:t>
            </a:r>
            <a:r>
              <a:rPr lang="he-IL" dirty="0"/>
              <a:t>חכם ? תשובה </a:t>
            </a:r>
            <a:r>
              <a:rPr lang="he-IL" dirty="0" smtClean="0"/>
              <a:t>3/4</a:t>
            </a:r>
            <a:endParaRPr lang="he-I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75" y="2318239"/>
            <a:ext cx="24669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796" y="2670523"/>
            <a:ext cx="2412388" cy="123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מענה לצרכים אישים (מעלית למבוגרים, עמוד החלקה כמו בתחנת כיבוי אש למתבגרים, חניה לתושב המרכז וכו')</a:t>
            </a:r>
          </a:p>
          <a:p>
            <a:r>
              <a:rPr lang="he-IL" dirty="0" smtClean="0"/>
              <a:t>אם אין מעלית  להשים כננת חשמלית </a:t>
            </a:r>
          </a:p>
          <a:p>
            <a:pPr marL="0" indent="0">
              <a:buNone/>
            </a:pPr>
            <a:r>
              <a:rPr lang="he-IL" dirty="0" smtClean="0"/>
              <a:t>   או ידנית בשביל לעלות את הקניות</a:t>
            </a:r>
          </a:p>
          <a:p>
            <a:r>
              <a:rPr lang="he-IL" dirty="0"/>
              <a:t> </a:t>
            </a:r>
            <a:r>
              <a:rPr lang="he-IL" dirty="0" smtClean="0"/>
              <a:t>חדר עם דפנות אקוסטיות בשביל לאפשר לבני הבית לנגן ללא הפרעה</a:t>
            </a:r>
          </a:p>
          <a:p>
            <a:r>
              <a:rPr lang="he-IL" dirty="0" smtClean="0"/>
              <a:t>קירות שקופים אם יש ילדים קטנים בשביל שנוכל להשגיח עליהם.</a:t>
            </a: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8799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מהם המאפיינים של בית חכם ? תשובה 4/4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670430" y="1825625"/>
            <a:ext cx="4683369" cy="4351338"/>
          </a:xfrm>
        </p:spPr>
        <p:txBody>
          <a:bodyPr/>
          <a:lstStyle/>
          <a:p>
            <a:r>
              <a:rPr lang="he-IL" dirty="0" err="1" smtClean="0"/>
              <a:t>פאנג</a:t>
            </a:r>
            <a:r>
              <a:rPr lang="he-IL" dirty="0" smtClean="0"/>
              <a:t> שוואי  במזרח הרחוק יש אמונות מה אסור ומה מותר בסידור הבית.</a:t>
            </a:r>
          </a:p>
          <a:p>
            <a:r>
              <a:rPr lang="he-IL" dirty="0" smtClean="0"/>
              <a:t>לדוגמא: חל איסור חמור לתלות מראה מול הדלת כי זה מוציא את האנרגיה הטובה מהבית.</a:t>
            </a:r>
            <a:r>
              <a:rPr lang="he-IL" dirty="0" smtClean="0"/>
              <a:t>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22" y="1569427"/>
            <a:ext cx="4781279" cy="403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990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672"/>
            <a:ext cx="12194979" cy="6856327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איך קובעים איזה צוות מנצח?</a:t>
            </a:r>
            <a:endParaRPr lang="he-IL" dirty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4462365"/>
              </p:ext>
            </p:extLst>
          </p:nvPr>
        </p:nvGraphicFramePr>
        <p:xfrm>
          <a:off x="1296498" y="2306272"/>
          <a:ext cx="10385550" cy="339114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461850"/>
                <a:gridCol w="3461850"/>
                <a:gridCol w="3461850"/>
              </a:tblGrid>
              <a:tr h="66793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קטגוריה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ניקוד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הערות </a:t>
                      </a:r>
                      <a:endParaRPr lang="he-IL" dirty="0"/>
                    </a:p>
                  </a:txBody>
                  <a:tcPr/>
                </a:tc>
              </a:tr>
              <a:tr h="68080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יישום של רעיון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30 נק'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אפשר באופן חלקי העיקר שיהיה</a:t>
                      </a:r>
                      <a:r>
                        <a:rPr lang="he-IL" baseline="0" dirty="0" smtClean="0"/>
                        <a:t> ברור </a:t>
                      </a:r>
                      <a:endParaRPr lang="he-IL" dirty="0"/>
                    </a:p>
                  </a:txBody>
                  <a:tcPr/>
                </a:tc>
              </a:tr>
              <a:tr h="68080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עבודת צוות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30 נק'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עדיף</a:t>
                      </a:r>
                      <a:r>
                        <a:rPr lang="he-IL" baseline="0" dirty="0" smtClean="0"/>
                        <a:t> לחלק תפקידים ברורים</a:t>
                      </a:r>
                      <a:endParaRPr lang="he-IL" dirty="0"/>
                    </a:p>
                  </a:txBody>
                  <a:tcPr/>
                </a:tc>
              </a:tr>
              <a:tr h="68080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רעיון מקורי שלא מופיע במצגת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25 נק'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צריך להסביר</a:t>
                      </a:r>
                      <a:r>
                        <a:rPr lang="he-IL" baseline="0" dirty="0" smtClean="0"/>
                        <a:t> בצורה ברורה</a:t>
                      </a:r>
                      <a:endParaRPr lang="he-IL" dirty="0"/>
                    </a:p>
                  </a:txBody>
                  <a:tcPr/>
                </a:tc>
              </a:tr>
              <a:tr h="68080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נתונים מספריים/מחקר מלווה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 נק'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לאתר ולשבץ</a:t>
                      </a:r>
                      <a:r>
                        <a:rPr lang="he-IL" baseline="0" dirty="0" smtClean="0"/>
                        <a:t> נתונים שסבירים את הרעיון 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498" y="242520"/>
            <a:ext cx="4096118" cy="1820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393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59" r="10047" b="18571"/>
          <a:stretch/>
        </p:blipFill>
        <p:spPr bwMode="auto">
          <a:xfrm>
            <a:off x="-77029" y="-114300"/>
            <a:ext cx="12269029" cy="697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-77029" y="5318760"/>
            <a:ext cx="7056949" cy="912018"/>
          </a:xfrm>
        </p:spPr>
        <p:txBody>
          <a:bodyPr/>
          <a:lstStyle/>
          <a:p>
            <a:r>
              <a:rPr lang="he-IL" dirty="0" smtClean="0"/>
              <a:t>לפרטים: </a:t>
            </a:r>
            <a:r>
              <a:rPr lang="he-IL" dirty="0" smtClean="0"/>
              <a:t>רמי </a:t>
            </a:r>
            <a:r>
              <a:rPr lang="he-IL" dirty="0" err="1" smtClean="0"/>
              <a:t>חדאד</a:t>
            </a:r>
            <a:r>
              <a:rPr lang="he-IL" dirty="0" smtClean="0"/>
              <a:t>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-15240" y="6230778"/>
            <a:ext cx="6370320" cy="627221"/>
          </a:xfrm>
        </p:spPr>
        <p:txBody>
          <a:bodyPr/>
          <a:lstStyle/>
          <a:p>
            <a:pPr marL="0" indent="0">
              <a:buNone/>
            </a:pPr>
            <a:r>
              <a:rPr lang="he-IL" smtClean="0"/>
              <a:t>054-3100149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1542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9036</TotalTime>
  <Words>443</Words>
  <Application>Microsoft Office PowerPoint</Application>
  <PresentationFormat>מותאם אישית</PresentationFormat>
  <Paragraphs>113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מצגת של PowerPoint</vt:lpstr>
      <vt:lpstr>היתרונות בעבודה עם רובוטיקס</vt:lpstr>
      <vt:lpstr>מצגת של PowerPoint</vt:lpstr>
      <vt:lpstr>מהם המאפיינים של בית חכם ? תשובה 1/4</vt:lpstr>
      <vt:lpstr>מהם המאפיינים של בית חכם ? תשובה 2/4</vt:lpstr>
      <vt:lpstr>מהם המאפיינים של בית חכם ? תשובה 3/4</vt:lpstr>
      <vt:lpstr>מהם המאפיינים של בית חכם ? תשובה 4/4</vt:lpstr>
      <vt:lpstr>איך קובעים איזה צוות מנצח?</vt:lpstr>
      <vt:lpstr>לפרטים: רמי חדאד </vt:lpstr>
    </vt:vector>
  </TitlesOfParts>
  <Company>Yaron'S Team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rami1410</dc:creator>
  <cp:lastModifiedBy>רמי</cp:lastModifiedBy>
  <cp:revision>44</cp:revision>
  <dcterms:created xsi:type="dcterms:W3CDTF">2018-04-01T19:29:53Z</dcterms:created>
  <dcterms:modified xsi:type="dcterms:W3CDTF">2018-06-04T03:58:18Z</dcterms:modified>
</cp:coreProperties>
</file>