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64" r:id="rId2"/>
    <p:sldId id="265" r:id="rId3"/>
    <p:sldId id="266" r:id="rId4"/>
    <p:sldId id="259" r:id="rId5"/>
    <p:sldId id="267" r:id="rId6"/>
    <p:sldId id="268" r:id="rId7"/>
    <p:sldId id="269" r:id="rId8"/>
    <p:sldId id="263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FF66FF"/>
    <a:srgbClr val="385723"/>
    <a:srgbClr val="F15B66"/>
    <a:srgbClr val="96BC33"/>
    <a:srgbClr val="E29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49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D670189-481D-4D37-908A-B2FF5451AB38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9989207-8FF3-499A-B0CA-688A67457D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961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397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684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508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659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897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546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579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036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764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717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899B1-2966-4620-9FD1-3A7040138BBF}" type="datetimeFigureOut">
              <a:rPr lang="he-IL" smtClean="0"/>
              <a:t>כ"ז/סיון/תשע"ח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544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pFBHsJc_rY4" TargetMode="External"/><Relationship Id="rId13" Type="http://schemas.openxmlformats.org/officeDocument/2006/relationships/hyperlink" Target="https://www.youtube.com/watch?v=TjXVEkvANFQ" TargetMode="External"/><Relationship Id="rId18" Type="http://schemas.openxmlformats.org/officeDocument/2006/relationships/hyperlink" Target="https://www.youtube.com/watch?v=3lAjUS-8m3s" TargetMode="External"/><Relationship Id="rId3" Type="http://schemas.openxmlformats.org/officeDocument/2006/relationships/hyperlink" Target="https://www.youtube.com/watch?v=eGbLpeAsJqg" TargetMode="External"/><Relationship Id="rId21" Type="http://schemas.openxmlformats.org/officeDocument/2006/relationships/hyperlink" Target="https://youtu.be/7OXCdT9OeF0" TargetMode="External"/><Relationship Id="rId7" Type="http://schemas.openxmlformats.org/officeDocument/2006/relationships/hyperlink" Target="https://www.youtube.com/watch?v=pW9qNiZT6U8" TargetMode="External"/><Relationship Id="rId12" Type="http://schemas.openxmlformats.org/officeDocument/2006/relationships/hyperlink" Target="https://www.youtube.com/watch?v=-6si8WkRtaY" TargetMode="External"/><Relationship Id="rId17" Type="http://schemas.openxmlformats.org/officeDocument/2006/relationships/hyperlink" Target="https://www.youtube.com/watch?v=AqjXwjS4QLE" TargetMode="External"/><Relationship Id="rId25" Type="http://schemas.openxmlformats.org/officeDocument/2006/relationships/hyperlink" Target="https://youtu.be/Ehjdv-3AHJs" TargetMode="External"/><Relationship Id="rId2" Type="http://schemas.openxmlformats.org/officeDocument/2006/relationships/image" Target="../media/image2.png"/><Relationship Id="rId16" Type="http://schemas.openxmlformats.org/officeDocument/2006/relationships/hyperlink" Target="https://www.youtube.com/watch?v=8IvpNIi0ns0" TargetMode="External"/><Relationship Id="rId20" Type="http://schemas.openxmlformats.org/officeDocument/2006/relationships/hyperlink" Target="https://www.youtube.com/watch?v=nEbS7AMSha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wejXE9jlszo" TargetMode="External"/><Relationship Id="rId11" Type="http://schemas.openxmlformats.org/officeDocument/2006/relationships/hyperlink" Target="https://www.youtube.com/watch?v=Q4B611-Er1I" TargetMode="External"/><Relationship Id="rId24" Type="http://schemas.openxmlformats.org/officeDocument/2006/relationships/hyperlink" Target="https://www.youtube.com/watch?v=VIpmkeqJhmQ" TargetMode="External"/><Relationship Id="rId5" Type="http://schemas.openxmlformats.org/officeDocument/2006/relationships/hyperlink" Target="https://www.youtube.com/watch?v=cETV5WGB6kQ" TargetMode="External"/><Relationship Id="rId15" Type="http://schemas.openxmlformats.org/officeDocument/2006/relationships/hyperlink" Target="https://www.youtube.com/watch?v=GLW_4DNZ3Nw" TargetMode="External"/><Relationship Id="rId23" Type="http://schemas.openxmlformats.org/officeDocument/2006/relationships/hyperlink" Target="https://www.youtube.com/watch?v=wVSv1dw2aDM" TargetMode="External"/><Relationship Id="rId10" Type="http://schemas.openxmlformats.org/officeDocument/2006/relationships/hyperlink" Target="https://www.youtube.com/watch?v=RV-LVSBX-7c&amp;t=33s" TargetMode="External"/><Relationship Id="rId19" Type="http://schemas.openxmlformats.org/officeDocument/2006/relationships/hyperlink" Target="https://www.youtube.com/watch?v=sCcvn_FF0-A" TargetMode="External"/><Relationship Id="rId4" Type="http://schemas.openxmlformats.org/officeDocument/2006/relationships/hyperlink" Target="https://www.youtube.com/watch?v=1HB6FfNqF1s" TargetMode="External"/><Relationship Id="rId9" Type="http://schemas.openxmlformats.org/officeDocument/2006/relationships/hyperlink" Target="https://www.youtube.com/watch?time_continue=26&amp;v=L-D-bcQUgsE" TargetMode="External"/><Relationship Id="rId14" Type="http://schemas.openxmlformats.org/officeDocument/2006/relationships/hyperlink" Target="https://www.youtube.com/watch?v=nXSr_DussPs" TargetMode="External"/><Relationship Id="rId22" Type="http://schemas.openxmlformats.org/officeDocument/2006/relationships/hyperlink" Target="https://www.youtube.com/watch?v=e1FVSpkw6q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50" y="-1666215"/>
            <a:ext cx="12363450" cy="8524215"/>
          </a:xfrm>
        </p:spPr>
      </p:pic>
      <p:sp>
        <p:nvSpPr>
          <p:cNvPr id="6" name="מלבן 5"/>
          <p:cNvSpPr/>
          <p:nvPr/>
        </p:nvSpPr>
        <p:spPr>
          <a:xfrm>
            <a:off x="22518" y="0"/>
            <a:ext cx="8087470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רובוטיקס</a:t>
            </a:r>
          </a:p>
          <a:p>
            <a:pPr algn="ctr"/>
            <a:endParaRPr lang="he-IL" sz="6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יום שיא סיום</a:t>
            </a: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קורס </a:t>
            </a:r>
            <a:r>
              <a:rPr lang="he-IL" sz="6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רחפנים</a:t>
            </a:r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 </a:t>
            </a:r>
          </a:p>
          <a:p>
            <a:pPr algn="ctr"/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WWW.ROBOTIX.CO.IL</a:t>
            </a:r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77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היתרונות בעבודה עם רובוטיקס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16 שנות ניסיון, מעל 10 גביעים בתחרויות בין לאומיות</a:t>
            </a:r>
          </a:p>
          <a:p>
            <a:r>
              <a:rPr lang="he-IL" dirty="0" smtClean="0"/>
              <a:t>מעל 20 תוכניות לימוד שונות בתחומים שונים לגמרי</a:t>
            </a:r>
          </a:p>
          <a:p>
            <a:r>
              <a:rPr lang="he-IL" dirty="0" smtClean="0"/>
              <a:t>הדרכה והטמעה של תוכניות לימוד מגן הילדים עד כיתה י'</a:t>
            </a:r>
          </a:p>
          <a:p>
            <a:r>
              <a:rPr lang="he-IL" dirty="0" smtClean="0"/>
              <a:t>רובוטיקס פעילה למעלה מ20 ערים בישראל</a:t>
            </a:r>
          </a:p>
          <a:p>
            <a:r>
              <a:rPr lang="he-IL" dirty="0" smtClean="0"/>
              <a:t>פעילה בסל מדע, חסחשמל, </a:t>
            </a:r>
          </a:p>
          <a:p>
            <a:r>
              <a:rPr lang="he-IL" dirty="0" smtClean="0"/>
              <a:t>חברת ההדרכה הראשונה בישראל להטמיע את מוצרי פישרטקניק.</a:t>
            </a:r>
          </a:p>
          <a:p>
            <a:r>
              <a:rPr lang="he-IL" dirty="0" smtClean="0"/>
              <a:t>תוכניות הלימוד של מירב הקורסים מאושרות ע"י משרד החינוך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371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1" y="6350"/>
            <a:ext cx="12194979" cy="6856327"/>
          </a:xfrm>
          <a:prstGeom prst="rect">
            <a:avLst/>
          </a:prstGeom>
        </p:spPr>
      </p:pic>
      <p:sp>
        <p:nvSpPr>
          <p:cNvPr id="17" name="Rechteck 55"/>
          <p:cNvSpPr/>
          <p:nvPr/>
        </p:nvSpPr>
        <p:spPr bwMode="auto">
          <a:xfrm>
            <a:off x="1222904" y="1419727"/>
            <a:ext cx="1614487" cy="877888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rgbClr val="FFFFFF"/>
                </a:solidFill>
                <a:cs typeface="Arial" pitchFamily="34" charset="0"/>
              </a:rPr>
              <a:t>BT-FT</a:t>
            </a:r>
          </a:p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cs typeface="Arial" pitchFamily="34" charset="0"/>
              </a:rPr>
              <a:t>Thymio Robot</a:t>
            </a:r>
            <a:endParaRPr lang="en-US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de-DE" b="1" dirty="0" smtClean="0">
                <a:solidFill>
                  <a:srgbClr val="FFFFFF"/>
                </a:solidFill>
                <a:cs typeface="Arial" pitchFamily="34" charset="0"/>
              </a:rPr>
              <a:t>WEDO</a:t>
            </a:r>
            <a:endParaRPr lang="de-DE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" name="Rechteck 39"/>
          <p:cNvSpPr/>
          <p:nvPr/>
        </p:nvSpPr>
        <p:spPr>
          <a:xfrm>
            <a:off x="176924" y="189391"/>
            <a:ext cx="11782465" cy="1150937"/>
          </a:xfrm>
          <a:prstGeom prst="rect">
            <a:avLst/>
          </a:prstGeom>
          <a:solidFill>
            <a:srgbClr val="8383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63" tIns="53630" rIns="107263" bIns="53630"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hteck 40"/>
          <p:cNvSpPr/>
          <p:nvPr/>
        </p:nvSpPr>
        <p:spPr>
          <a:xfrm>
            <a:off x="455121" y="645027"/>
            <a:ext cx="11239573" cy="774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63" tIns="53630" rIns="107263" bIns="53630"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grpSp>
        <p:nvGrpSpPr>
          <p:cNvPr id="11" name="Gruppieren 41"/>
          <p:cNvGrpSpPr>
            <a:grpSpLocks/>
          </p:cNvGrpSpPr>
          <p:nvPr/>
        </p:nvGrpSpPr>
        <p:grpSpPr bwMode="auto">
          <a:xfrm>
            <a:off x="305789" y="1464428"/>
            <a:ext cx="628185" cy="2493306"/>
            <a:chOff x="537484" y="2689756"/>
            <a:chExt cx="534091" cy="1869843"/>
          </a:xfrm>
        </p:grpSpPr>
        <p:sp>
          <p:nvSpPr>
            <p:cNvPr id="12" name="Textfeld 37"/>
            <p:cNvSpPr txBox="1">
              <a:spLocks noChangeArrowheads="1"/>
            </p:cNvSpPr>
            <p:nvPr/>
          </p:nvSpPr>
          <p:spPr bwMode="auto">
            <a:xfrm>
              <a:off x="597166" y="2689756"/>
              <a:ext cx="42822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4-6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  <p:sp>
          <p:nvSpPr>
            <p:cNvPr id="13" name="Textfeld 38"/>
            <p:cNvSpPr txBox="1">
              <a:spLocks noChangeArrowheads="1"/>
            </p:cNvSpPr>
            <p:nvPr/>
          </p:nvSpPr>
          <p:spPr bwMode="auto">
            <a:xfrm>
              <a:off x="573388" y="3420746"/>
              <a:ext cx="46093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7-10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  <p:sp>
          <p:nvSpPr>
            <p:cNvPr id="14" name="Textfeld 39"/>
            <p:cNvSpPr txBox="1">
              <a:spLocks noChangeArrowheads="1"/>
            </p:cNvSpPr>
            <p:nvPr/>
          </p:nvSpPr>
          <p:spPr bwMode="auto">
            <a:xfrm>
              <a:off x="537484" y="4167213"/>
              <a:ext cx="53409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11-13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</p:grpSp>
      <p:sp>
        <p:nvSpPr>
          <p:cNvPr id="18" name="Rechteck 56"/>
          <p:cNvSpPr/>
          <p:nvPr/>
        </p:nvSpPr>
        <p:spPr bwMode="auto">
          <a:xfrm>
            <a:off x="2962804" y="1419727"/>
            <a:ext cx="1614487" cy="877888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600" b="1" dirty="0">
                <a:solidFill>
                  <a:srgbClr val="FFFFFF"/>
                </a:solidFill>
                <a:cs typeface="Arial" pitchFamily="34" charset="0"/>
              </a:rPr>
              <a:t>-</a:t>
            </a:r>
          </a:p>
        </p:txBody>
      </p:sp>
      <p:sp>
        <p:nvSpPr>
          <p:cNvPr id="19" name="Rechteck 57"/>
          <p:cNvSpPr/>
          <p:nvPr/>
        </p:nvSpPr>
        <p:spPr bwMode="auto">
          <a:xfrm>
            <a:off x="4707466" y="1419727"/>
            <a:ext cx="1614488" cy="877888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cs typeface="Arial" pitchFamily="34" charset="0"/>
              </a:rPr>
              <a:t>LEGO-</a:t>
            </a:r>
            <a:r>
              <a:rPr lang="de-DE" b="1" dirty="0" smtClean="0">
                <a:solidFill>
                  <a:srgbClr val="FFFFFF"/>
                </a:solidFill>
                <a:cs typeface="Arial" pitchFamily="34" charset="0"/>
              </a:rPr>
              <a:t>GREEN</a:t>
            </a:r>
          </a:p>
        </p:txBody>
      </p:sp>
      <p:sp>
        <p:nvSpPr>
          <p:cNvPr id="20" name="Rechteck 58"/>
          <p:cNvSpPr/>
          <p:nvPr/>
        </p:nvSpPr>
        <p:spPr bwMode="auto">
          <a:xfrm>
            <a:off x="6447366" y="1419727"/>
            <a:ext cx="1614488" cy="877888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  <a:endParaRPr lang="en-US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1" name="Rechteck 59"/>
          <p:cNvSpPr/>
          <p:nvPr/>
        </p:nvSpPr>
        <p:spPr bwMode="auto">
          <a:xfrm>
            <a:off x="1222904" y="2365877"/>
            <a:ext cx="1614487" cy="881063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he-IL" sz="2000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LEGO-NXT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FFFF"/>
                </a:solidFill>
                <a:cs typeface="Arial" pitchFamily="34" charset="0"/>
              </a:rPr>
              <a:t>LEGO-</a:t>
            </a: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EV3</a:t>
            </a:r>
            <a:endParaRPr lang="en-US" sz="20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2" name="Rechteck 60"/>
          <p:cNvSpPr/>
          <p:nvPr/>
        </p:nvSpPr>
        <p:spPr bwMode="auto">
          <a:xfrm>
            <a:off x="2962804" y="2365877"/>
            <a:ext cx="1614487" cy="881063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e-IL" b="1" dirty="0">
                <a:solidFill>
                  <a:srgbClr val="FFFFFF"/>
                </a:solidFill>
              </a:rPr>
              <a:t>רחפן </a:t>
            </a:r>
            <a:r>
              <a:rPr lang="en-US" b="1" dirty="0">
                <a:solidFill>
                  <a:srgbClr val="FFFFFF"/>
                </a:solidFill>
                <a:cs typeface="Arial" pitchFamily="34" charset="0"/>
              </a:rPr>
              <a:t>AIR FORCE </a:t>
            </a:r>
            <a:r>
              <a:rPr lang="en-US" b="1" dirty="0" smtClean="0">
                <a:solidFill>
                  <a:srgbClr val="FFFFFF"/>
                </a:solidFill>
                <a:cs typeface="Arial" pitchFamily="34" charset="0"/>
              </a:rPr>
              <a:t>7403</a:t>
            </a:r>
            <a:endParaRPr lang="he-IL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he-IL" b="1" dirty="0" smtClean="0">
                <a:solidFill>
                  <a:srgbClr val="FFFFFF"/>
                </a:solidFill>
                <a:cs typeface="Arial" pitchFamily="34" charset="0"/>
              </a:rPr>
              <a:t>סימולטורים</a:t>
            </a:r>
            <a:endParaRPr lang="de-DE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3" name="Rechteck 61"/>
          <p:cNvSpPr/>
          <p:nvPr/>
        </p:nvSpPr>
        <p:spPr bwMode="auto">
          <a:xfrm>
            <a:off x="4707466" y="2365877"/>
            <a:ext cx="1614488" cy="881063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FFFFFF"/>
                </a:solidFill>
                <a:cs typeface="Arial" pitchFamily="34" charset="0"/>
              </a:rPr>
              <a:t>FT-</a:t>
            </a:r>
            <a:r>
              <a:rPr lang="de-DE" sz="2000" b="1" dirty="0" smtClean="0">
                <a:solidFill>
                  <a:srgbClr val="FFFFFF"/>
                </a:solidFill>
                <a:cs typeface="Arial" pitchFamily="34" charset="0"/>
              </a:rPr>
              <a:t>GREE</a:t>
            </a:r>
            <a:r>
              <a:rPr lang="de-DE" sz="2000" dirty="0"/>
              <a:t>N</a:t>
            </a:r>
            <a:endParaRPr lang="he-IL" sz="2000" dirty="0"/>
          </a:p>
          <a:p>
            <a:pPr algn="ctr">
              <a:defRPr/>
            </a:pPr>
            <a:r>
              <a:rPr lang="en-US" sz="2000" dirty="0"/>
              <a:t>LEGO-</a:t>
            </a:r>
            <a:r>
              <a:rPr lang="de-DE" sz="2000" dirty="0"/>
              <a:t>GREEN</a:t>
            </a:r>
            <a:endParaRPr lang="he-IL" sz="2000" dirty="0"/>
          </a:p>
          <a:p>
            <a:pPr algn="ctr">
              <a:defRPr/>
            </a:pPr>
            <a:r>
              <a:rPr lang="en-US" sz="2000" dirty="0"/>
              <a:t>Smart House</a:t>
            </a:r>
            <a:endParaRPr lang="he-IL" sz="2000" dirty="0"/>
          </a:p>
        </p:txBody>
      </p:sp>
      <p:sp>
        <p:nvSpPr>
          <p:cNvPr id="24" name="Rechteck 62"/>
          <p:cNvSpPr/>
          <p:nvPr/>
        </p:nvSpPr>
        <p:spPr bwMode="auto">
          <a:xfrm>
            <a:off x="6447366" y="2365877"/>
            <a:ext cx="1614488" cy="881063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</p:txBody>
      </p:sp>
      <p:sp>
        <p:nvSpPr>
          <p:cNvPr id="25" name="Rechteck 63"/>
          <p:cNvSpPr/>
          <p:nvPr/>
        </p:nvSpPr>
        <p:spPr bwMode="auto">
          <a:xfrm>
            <a:off x="1222904" y="3312027"/>
            <a:ext cx="1614487" cy="881063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</a:p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DOBOT</a:t>
            </a:r>
            <a:endParaRPr lang="de-DE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6" name="Rechteck 64"/>
          <p:cNvSpPr/>
          <p:nvPr/>
        </p:nvSpPr>
        <p:spPr bwMode="auto">
          <a:xfrm>
            <a:off x="2962804" y="3312027"/>
            <a:ext cx="1614487" cy="881063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F450</a:t>
            </a:r>
            <a:endParaRPr lang="de-DE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7" name="Rechteck 65"/>
          <p:cNvSpPr/>
          <p:nvPr/>
        </p:nvSpPr>
        <p:spPr bwMode="auto">
          <a:xfrm>
            <a:off x="4707466" y="3312027"/>
            <a:ext cx="1614488" cy="881063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rgbClr val="FFFFFF"/>
                </a:solidFill>
                <a:cs typeface="Arial" pitchFamily="34" charset="0"/>
              </a:rPr>
              <a:t>FT-</a:t>
            </a:r>
            <a:r>
              <a:rPr lang="de-DE" sz="1400" b="1" dirty="0" smtClean="0">
                <a:solidFill>
                  <a:srgbClr val="FFFFFF"/>
                </a:solidFill>
                <a:cs typeface="Arial" pitchFamily="34" charset="0"/>
              </a:rPr>
              <a:t>GREEN</a:t>
            </a:r>
            <a:endParaRPr lang="en-US" sz="1400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US" sz="1400" b="1" dirty="0"/>
              <a:t>FUEL </a:t>
            </a:r>
            <a:r>
              <a:rPr lang="en-US" sz="1400" b="1" dirty="0" smtClean="0"/>
              <a:t>CELLS</a:t>
            </a:r>
            <a:endParaRPr lang="fr-FR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8" name="Rechteck 66"/>
          <p:cNvSpPr/>
          <p:nvPr/>
        </p:nvSpPr>
        <p:spPr bwMode="auto">
          <a:xfrm>
            <a:off x="6447366" y="3312027"/>
            <a:ext cx="1614488" cy="881063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  <a:p>
            <a:pPr algn="ctr">
              <a:defRPr/>
            </a:pPr>
            <a:r>
              <a:rPr lang="en-US" sz="1400" b="1" dirty="0"/>
              <a:t>CNC milling </a:t>
            </a:r>
            <a:r>
              <a:rPr lang="en-US" sz="1400" b="1" dirty="0" smtClean="0"/>
              <a:t>machine</a:t>
            </a:r>
          </a:p>
          <a:p>
            <a:pPr algn="ctr">
              <a:defRPr/>
            </a:pPr>
            <a:r>
              <a:rPr lang="en-US" sz="1400" b="1" dirty="0"/>
              <a:t>Laser </a:t>
            </a:r>
            <a:r>
              <a:rPr lang="en-US" sz="1400" b="1" dirty="0" smtClean="0"/>
              <a:t>engraving</a:t>
            </a:r>
            <a:endParaRPr lang="en-US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9" name="Rechteck 67"/>
          <p:cNvSpPr/>
          <p:nvPr/>
        </p:nvSpPr>
        <p:spPr bwMode="auto">
          <a:xfrm>
            <a:off x="1222904" y="4261352"/>
            <a:ext cx="1614487" cy="877888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2400" b="1" dirty="0" smtClean="0">
                <a:solidFill>
                  <a:schemeClr val="bg1"/>
                </a:solidFill>
                <a:cs typeface="Arial" pitchFamily="34" charset="0"/>
              </a:rPr>
              <a:t>FT-TXT</a:t>
            </a:r>
            <a:endParaRPr lang="fr-FR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endParaRPr lang="fr-FR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0" name="Rechteck 68"/>
          <p:cNvSpPr/>
          <p:nvPr/>
        </p:nvSpPr>
        <p:spPr bwMode="auto">
          <a:xfrm>
            <a:off x="2962804" y="4261352"/>
            <a:ext cx="1614487" cy="877888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2400" b="1" dirty="0" smtClean="0">
                <a:solidFill>
                  <a:srgbClr val="FFFFFF"/>
                </a:solidFill>
                <a:cs typeface="Arial" pitchFamily="34" charset="0"/>
              </a:rPr>
              <a:t>Q470</a:t>
            </a:r>
            <a:endParaRPr lang="fr-FR" sz="28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1" name="Rechteck 69"/>
          <p:cNvSpPr/>
          <p:nvPr/>
        </p:nvSpPr>
        <p:spPr bwMode="auto">
          <a:xfrm>
            <a:off x="4707466" y="4261352"/>
            <a:ext cx="1614488" cy="877888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/>
              <a:t>Arduino</a:t>
            </a:r>
            <a:endParaRPr lang="he-IL" sz="1400" b="1" dirty="0" smtClean="0"/>
          </a:p>
          <a:p>
            <a:pPr algn="ctr">
              <a:defRPr/>
            </a:pPr>
            <a:r>
              <a:rPr lang="en-US" sz="1400" b="1" dirty="0" smtClean="0"/>
              <a:t>FUEL CELLS</a:t>
            </a:r>
            <a:endParaRPr lang="fr-FR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2" name="Rechteck 70"/>
          <p:cNvSpPr/>
          <p:nvPr/>
        </p:nvSpPr>
        <p:spPr bwMode="auto">
          <a:xfrm>
            <a:off x="6447366" y="4261352"/>
            <a:ext cx="1614488" cy="877888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  <a:p>
            <a:pPr algn="ctr">
              <a:defRPr/>
            </a:pPr>
            <a:r>
              <a:rPr lang="en-US" sz="1400" b="1" dirty="0"/>
              <a:t>CNC milling </a:t>
            </a:r>
            <a:r>
              <a:rPr lang="en-US" sz="1400" b="1" dirty="0" smtClean="0"/>
              <a:t>machine</a:t>
            </a:r>
          </a:p>
          <a:p>
            <a:pPr algn="ctr">
              <a:defRPr/>
            </a:pPr>
            <a:r>
              <a:rPr lang="en-US" sz="1400" b="1" dirty="0" smtClean="0"/>
              <a:t>Laser </a:t>
            </a:r>
            <a:r>
              <a:rPr lang="en-US" sz="1400" b="1" dirty="0"/>
              <a:t>engraving</a:t>
            </a:r>
            <a:endParaRPr lang="en-US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3" name="Textfeld 15"/>
          <p:cNvSpPr txBox="1">
            <a:spLocks noChangeArrowheads="1"/>
          </p:cNvSpPr>
          <p:nvPr/>
        </p:nvSpPr>
        <p:spPr bwMode="auto">
          <a:xfrm>
            <a:off x="4066615" y="297820"/>
            <a:ext cx="2460825" cy="385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7263" tIns="53630" rIns="107263" bIns="53630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dirty="0" smtClean="0">
                <a:solidFill>
                  <a:srgbClr val="FFFFFF"/>
                </a:solidFill>
                <a:cs typeface="+mn-cs"/>
              </a:rPr>
              <a:t>Reference Curriculum</a:t>
            </a:r>
          </a:p>
        </p:txBody>
      </p:sp>
      <p:sp>
        <p:nvSpPr>
          <p:cNvPr id="36" name="Rechteck 58"/>
          <p:cNvSpPr/>
          <p:nvPr/>
        </p:nvSpPr>
        <p:spPr bwMode="auto">
          <a:xfrm>
            <a:off x="8182095" y="1419727"/>
            <a:ext cx="1614488" cy="87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ARDUINO</a:t>
            </a:r>
            <a:endParaRPr lang="en-US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hteck 62"/>
          <p:cNvSpPr/>
          <p:nvPr/>
        </p:nvSpPr>
        <p:spPr bwMode="auto">
          <a:xfrm>
            <a:off x="8182095" y="2365877"/>
            <a:ext cx="1614488" cy="8810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</a:p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Arduino </a:t>
            </a:r>
            <a:endParaRPr lang="en-US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hteck 66"/>
          <p:cNvSpPr/>
          <p:nvPr/>
        </p:nvSpPr>
        <p:spPr bwMode="auto">
          <a:xfrm>
            <a:off x="8182095" y="3312027"/>
            <a:ext cx="1614488" cy="8810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he-IL" sz="2800" b="1" dirty="0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hteck 70"/>
          <p:cNvSpPr/>
          <p:nvPr/>
        </p:nvSpPr>
        <p:spPr bwMode="auto">
          <a:xfrm>
            <a:off x="8182095" y="4261352"/>
            <a:ext cx="1614488" cy="87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en-US" b="1" dirty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BIG CAR</a:t>
            </a:r>
            <a:endParaRPr lang="en-US" sz="28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1" name="Rechteck 58"/>
          <p:cNvSpPr/>
          <p:nvPr/>
        </p:nvSpPr>
        <p:spPr bwMode="auto">
          <a:xfrm>
            <a:off x="9911759" y="1378979"/>
            <a:ext cx="1614488" cy="87788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monkey</a:t>
            </a:r>
          </a:p>
          <a:p>
            <a:pPr algn="ctr">
              <a:defRPr/>
            </a:pPr>
            <a:endParaRPr lang="en-US" sz="1400" b="1" dirty="0" smtClean="0"/>
          </a:p>
        </p:txBody>
      </p:sp>
      <p:sp>
        <p:nvSpPr>
          <p:cNvPr id="42" name="Rechteck 62"/>
          <p:cNvSpPr/>
          <p:nvPr/>
        </p:nvSpPr>
        <p:spPr bwMode="auto">
          <a:xfrm>
            <a:off x="9911759" y="2325129"/>
            <a:ext cx="1614488" cy="8810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/>
              <a:t>Scratch</a:t>
            </a:r>
            <a:endParaRPr lang="en-US" sz="32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3" name="Rechteck 66"/>
          <p:cNvSpPr/>
          <p:nvPr/>
        </p:nvSpPr>
        <p:spPr bwMode="auto">
          <a:xfrm>
            <a:off x="9911759" y="3246940"/>
            <a:ext cx="1614488" cy="8810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Code Monkey</a:t>
            </a:r>
            <a:endParaRPr lang="en-US" sz="2000" b="1" dirty="0" smtClean="0"/>
          </a:p>
          <a:p>
            <a:pPr algn="ctr">
              <a:defRPr/>
            </a:pP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Code Combat</a:t>
            </a:r>
            <a:endParaRPr lang="en-US" sz="20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4" name="Rechteck 70"/>
          <p:cNvSpPr/>
          <p:nvPr/>
        </p:nvSpPr>
        <p:spPr bwMode="auto">
          <a:xfrm>
            <a:off x="9911759" y="4220604"/>
            <a:ext cx="1614488" cy="87788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Scratch-X</a:t>
            </a:r>
          </a:p>
          <a:p>
            <a:pPr algn="ctr">
              <a:defRPr/>
            </a:pPr>
            <a:r>
              <a:rPr lang="en-US" b="1" dirty="0"/>
              <a:t>CodeMonkey</a:t>
            </a:r>
          </a:p>
          <a:p>
            <a:pPr algn="ctr">
              <a:defRPr/>
            </a:pPr>
            <a:r>
              <a:rPr lang="en-US" b="1" dirty="0" err="1" smtClean="0">
                <a:solidFill>
                  <a:srgbClr val="FFFFFF"/>
                </a:solidFill>
                <a:cs typeface="Arial" pitchFamily="34" charset="0"/>
              </a:rPr>
              <a:t>CodeCombat</a:t>
            </a:r>
            <a:endParaRPr lang="en-US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5" name="כוכב עם 6 פינות 44"/>
          <p:cNvSpPr/>
          <p:nvPr/>
        </p:nvSpPr>
        <p:spPr>
          <a:xfrm>
            <a:off x="8683747" y="724080"/>
            <a:ext cx="612000" cy="612000"/>
          </a:xfrm>
          <a:prstGeom prst="star6">
            <a:avLst>
              <a:gd name="adj" fmla="val 30943"/>
              <a:gd name="hf" fmla="val 115470"/>
            </a:avLst>
          </a:prstGeom>
          <a:solidFill>
            <a:srgbClr val="002060"/>
          </a:solidFill>
          <a:ln>
            <a:solidFill>
              <a:srgbClr val="3857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תרשים זרימה: חילוץ 45"/>
          <p:cNvSpPr/>
          <p:nvPr/>
        </p:nvSpPr>
        <p:spPr>
          <a:xfrm>
            <a:off x="3464047" y="724080"/>
            <a:ext cx="612000" cy="612000"/>
          </a:xfrm>
          <a:prstGeom prst="flowChartExtract">
            <a:avLst/>
          </a:prstGeom>
          <a:solidFill>
            <a:srgbClr val="E29717"/>
          </a:solidFill>
          <a:ln>
            <a:solidFill>
              <a:srgbClr val="E29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>
            <a:off x="1724147" y="724080"/>
            <a:ext cx="612000" cy="61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אליפסה 47"/>
          <p:cNvSpPr/>
          <p:nvPr/>
        </p:nvSpPr>
        <p:spPr>
          <a:xfrm>
            <a:off x="5203947" y="724080"/>
            <a:ext cx="612000" cy="612000"/>
          </a:xfrm>
          <a:prstGeom prst="ellipse">
            <a:avLst/>
          </a:prstGeom>
          <a:solidFill>
            <a:srgbClr val="96BC33"/>
          </a:solidFill>
          <a:ln>
            <a:solidFill>
              <a:srgbClr val="96B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שושה 48"/>
          <p:cNvSpPr/>
          <p:nvPr/>
        </p:nvSpPr>
        <p:spPr>
          <a:xfrm>
            <a:off x="6943847" y="724080"/>
            <a:ext cx="612000" cy="612000"/>
          </a:xfrm>
          <a:prstGeom prst="hexagon">
            <a:avLst/>
          </a:prstGeom>
          <a:solidFill>
            <a:srgbClr val="F15B66"/>
          </a:solidFill>
          <a:ln>
            <a:solidFill>
              <a:srgbClr val="F15B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חומש משוכלל 50"/>
          <p:cNvSpPr/>
          <p:nvPr/>
        </p:nvSpPr>
        <p:spPr>
          <a:xfrm>
            <a:off x="10413003" y="724080"/>
            <a:ext cx="612000" cy="612000"/>
          </a:xfrm>
          <a:prstGeom prst="pentago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51"/>
          <p:cNvSpPr/>
          <p:nvPr/>
        </p:nvSpPr>
        <p:spPr>
          <a:xfrm>
            <a:off x="1509528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ROB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3" name="מלבן 52"/>
          <p:cNvSpPr/>
          <p:nvPr/>
        </p:nvSpPr>
        <p:spPr>
          <a:xfrm>
            <a:off x="3242023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FLY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5" name="מלבן 54"/>
          <p:cNvSpPr/>
          <p:nvPr/>
        </p:nvSpPr>
        <p:spPr>
          <a:xfrm>
            <a:off x="4973626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GRE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6" name="מלבן 55"/>
          <p:cNvSpPr/>
          <p:nvPr/>
        </p:nvSpPr>
        <p:spPr>
          <a:xfrm>
            <a:off x="6706121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CNC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7" name="מלבן 56"/>
          <p:cNvSpPr/>
          <p:nvPr/>
        </p:nvSpPr>
        <p:spPr>
          <a:xfrm>
            <a:off x="8466126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CAR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8" name="מלבן 57"/>
          <p:cNvSpPr/>
          <p:nvPr/>
        </p:nvSpPr>
        <p:spPr>
          <a:xfrm>
            <a:off x="10198621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PRO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0" name="Textfeld 39"/>
          <p:cNvSpPr txBox="1">
            <a:spLocks noChangeArrowheads="1"/>
          </p:cNvSpPr>
          <p:nvPr/>
        </p:nvSpPr>
        <p:spPr bwMode="auto">
          <a:xfrm>
            <a:off x="299121" y="4397938"/>
            <a:ext cx="641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400" dirty="0">
                <a:solidFill>
                  <a:srgbClr val="838383"/>
                </a:solidFill>
              </a:rPr>
              <a:t>Age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400" dirty="0" smtClean="0">
                <a:solidFill>
                  <a:srgbClr val="838383"/>
                </a:solidFill>
              </a:rPr>
              <a:t>14-15</a:t>
            </a:r>
            <a:endParaRPr lang="de-DE" altLang="de-DE" sz="1400" dirty="0">
              <a:solidFill>
                <a:srgbClr val="838383"/>
              </a:solidFill>
            </a:endParaRPr>
          </a:p>
        </p:txBody>
      </p:sp>
      <p:sp>
        <p:nvSpPr>
          <p:cNvPr id="3" name="מלבן 2">
            <a:hlinkClick r:id="rId3"/>
          </p:cNvPr>
          <p:cNvSpPr/>
          <p:nvPr/>
        </p:nvSpPr>
        <p:spPr>
          <a:xfrm>
            <a:off x="1509528" y="4452564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53">
            <a:hlinkClick r:id="rId3"/>
          </p:cNvPr>
          <p:cNvSpPr/>
          <p:nvPr/>
        </p:nvSpPr>
        <p:spPr>
          <a:xfrm>
            <a:off x="1527611" y="3423747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מלבן 58">
            <a:hlinkClick r:id="rId4"/>
          </p:cNvPr>
          <p:cNvSpPr/>
          <p:nvPr/>
        </p:nvSpPr>
        <p:spPr>
          <a:xfrm>
            <a:off x="1532807" y="3775418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מלבן 59">
            <a:hlinkClick r:id="rId3"/>
          </p:cNvPr>
          <p:cNvSpPr/>
          <p:nvPr/>
        </p:nvSpPr>
        <p:spPr>
          <a:xfrm>
            <a:off x="1535316" y="2397722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מלבן 60">
            <a:hlinkClick r:id="rId5"/>
          </p:cNvPr>
          <p:cNvSpPr/>
          <p:nvPr/>
        </p:nvSpPr>
        <p:spPr>
          <a:xfrm>
            <a:off x="1367192" y="2694092"/>
            <a:ext cx="1325909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מלבן 61">
            <a:hlinkClick r:id="rId6"/>
          </p:cNvPr>
          <p:cNvSpPr/>
          <p:nvPr/>
        </p:nvSpPr>
        <p:spPr>
          <a:xfrm>
            <a:off x="1486824" y="2990100"/>
            <a:ext cx="1102041" cy="272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מלבן 62">
            <a:hlinkClick r:id="rId7"/>
          </p:cNvPr>
          <p:cNvSpPr/>
          <p:nvPr/>
        </p:nvSpPr>
        <p:spPr>
          <a:xfrm>
            <a:off x="1542623" y="2003165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מלבן 63">
            <a:hlinkClick r:id="rId8"/>
          </p:cNvPr>
          <p:cNvSpPr/>
          <p:nvPr/>
        </p:nvSpPr>
        <p:spPr>
          <a:xfrm>
            <a:off x="1287619" y="1698073"/>
            <a:ext cx="1545009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מלבן 64">
            <a:hlinkClick r:id="rId9"/>
          </p:cNvPr>
          <p:cNvSpPr/>
          <p:nvPr/>
        </p:nvSpPr>
        <p:spPr>
          <a:xfrm>
            <a:off x="1523961" y="1400289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מלבן 65">
            <a:hlinkClick r:id="rId10"/>
          </p:cNvPr>
          <p:cNvSpPr/>
          <p:nvPr/>
        </p:nvSpPr>
        <p:spPr>
          <a:xfrm>
            <a:off x="3279156" y="4549138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מלבן 66">
            <a:hlinkClick r:id="rId11"/>
          </p:cNvPr>
          <p:cNvSpPr/>
          <p:nvPr/>
        </p:nvSpPr>
        <p:spPr>
          <a:xfrm>
            <a:off x="3267511" y="3616334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מלבן 67">
            <a:hlinkClick r:id="rId12"/>
          </p:cNvPr>
          <p:cNvSpPr/>
          <p:nvPr/>
        </p:nvSpPr>
        <p:spPr>
          <a:xfrm>
            <a:off x="3267511" y="2930686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מלבן 68">
            <a:hlinkClick r:id="rId13"/>
          </p:cNvPr>
          <p:cNvSpPr/>
          <p:nvPr/>
        </p:nvSpPr>
        <p:spPr>
          <a:xfrm>
            <a:off x="2981679" y="2397722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מלבן 69">
            <a:hlinkClick r:id="rId14"/>
          </p:cNvPr>
          <p:cNvSpPr/>
          <p:nvPr/>
        </p:nvSpPr>
        <p:spPr>
          <a:xfrm>
            <a:off x="4729283" y="1582742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מלבן 70">
            <a:hlinkClick r:id="rId15"/>
          </p:cNvPr>
          <p:cNvSpPr/>
          <p:nvPr/>
        </p:nvSpPr>
        <p:spPr>
          <a:xfrm>
            <a:off x="4973626" y="2359622"/>
            <a:ext cx="1079338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מלבן 71">
            <a:hlinkClick r:id="rId14"/>
          </p:cNvPr>
          <p:cNvSpPr/>
          <p:nvPr/>
        </p:nvSpPr>
        <p:spPr>
          <a:xfrm>
            <a:off x="4834292" y="2655992"/>
            <a:ext cx="1325909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מלבן 72">
            <a:hlinkClick r:id="rId16"/>
          </p:cNvPr>
          <p:cNvSpPr/>
          <p:nvPr/>
        </p:nvSpPr>
        <p:spPr>
          <a:xfrm>
            <a:off x="4794426" y="2952000"/>
            <a:ext cx="1430196" cy="272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מלבן 73">
            <a:hlinkClick r:id="rId15"/>
          </p:cNvPr>
          <p:cNvSpPr/>
          <p:nvPr/>
        </p:nvSpPr>
        <p:spPr>
          <a:xfrm>
            <a:off x="4932112" y="3438032"/>
            <a:ext cx="1079338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מלבן 74">
            <a:hlinkClick r:id="rId15"/>
          </p:cNvPr>
          <p:cNvSpPr/>
          <p:nvPr/>
        </p:nvSpPr>
        <p:spPr>
          <a:xfrm>
            <a:off x="4969855" y="3754103"/>
            <a:ext cx="1079338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מלבן 75">
            <a:hlinkClick r:id="rId15"/>
          </p:cNvPr>
          <p:cNvSpPr/>
          <p:nvPr/>
        </p:nvSpPr>
        <p:spPr>
          <a:xfrm>
            <a:off x="4813469" y="4397938"/>
            <a:ext cx="1461642" cy="6126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מלבן 76">
            <a:hlinkClick r:id="rId17"/>
          </p:cNvPr>
          <p:cNvSpPr/>
          <p:nvPr/>
        </p:nvSpPr>
        <p:spPr>
          <a:xfrm>
            <a:off x="6463862" y="1622759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מלבן 77">
            <a:hlinkClick r:id="rId17"/>
          </p:cNvPr>
          <p:cNvSpPr/>
          <p:nvPr/>
        </p:nvSpPr>
        <p:spPr>
          <a:xfrm>
            <a:off x="6483407" y="2523537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מלבן 78">
            <a:hlinkClick r:id="rId18"/>
          </p:cNvPr>
          <p:cNvSpPr/>
          <p:nvPr/>
        </p:nvSpPr>
        <p:spPr>
          <a:xfrm>
            <a:off x="6545580" y="328874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מלבן 79">
            <a:hlinkClick r:id="rId19"/>
          </p:cNvPr>
          <p:cNvSpPr/>
          <p:nvPr/>
        </p:nvSpPr>
        <p:spPr>
          <a:xfrm>
            <a:off x="6561319" y="3566147"/>
            <a:ext cx="1361907" cy="372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מלבן 80">
            <a:hlinkClick r:id="rId20"/>
          </p:cNvPr>
          <p:cNvSpPr/>
          <p:nvPr/>
        </p:nvSpPr>
        <p:spPr>
          <a:xfrm>
            <a:off x="6522720" y="395168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מלבן 81">
            <a:hlinkClick r:id="rId18"/>
          </p:cNvPr>
          <p:cNvSpPr/>
          <p:nvPr/>
        </p:nvSpPr>
        <p:spPr>
          <a:xfrm>
            <a:off x="6515100" y="424886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מלבן 82">
            <a:hlinkClick r:id="rId19"/>
          </p:cNvPr>
          <p:cNvSpPr/>
          <p:nvPr/>
        </p:nvSpPr>
        <p:spPr>
          <a:xfrm>
            <a:off x="6530839" y="4526267"/>
            <a:ext cx="1361907" cy="372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מלבן 83">
            <a:hlinkClick r:id="rId20"/>
          </p:cNvPr>
          <p:cNvSpPr/>
          <p:nvPr/>
        </p:nvSpPr>
        <p:spPr>
          <a:xfrm>
            <a:off x="6492240" y="491180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מלבן 84">
            <a:hlinkClick r:id="rId21"/>
          </p:cNvPr>
          <p:cNvSpPr/>
          <p:nvPr/>
        </p:nvSpPr>
        <p:spPr>
          <a:xfrm>
            <a:off x="8296345" y="4687079"/>
            <a:ext cx="1475183" cy="411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 85">
            <a:hlinkClick r:id="rId3"/>
          </p:cNvPr>
          <p:cNvSpPr/>
          <p:nvPr/>
        </p:nvSpPr>
        <p:spPr>
          <a:xfrm>
            <a:off x="8290675" y="4258177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מלבן 86">
            <a:hlinkClick r:id="rId3"/>
          </p:cNvPr>
          <p:cNvSpPr/>
          <p:nvPr/>
        </p:nvSpPr>
        <p:spPr>
          <a:xfrm>
            <a:off x="8244803" y="3557771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>
            <a:hlinkClick r:id="rId3"/>
          </p:cNvPr>
          <p:cNvSpPr/>
          <p:nvPr/>
        </p:nvSpPr>
        <p:spPr>
          <a:xfrm>
            <a:off x="8260819" y="2384405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מלבן 88">
            <a:hlinkClick r:id="rId22"/>
          </p:cNvPr>
          <p:cNvSpPr/>
          <p:nvPr/>
        </p:nvSpPr>
        <p:spPr>
          <a:xfrm>
            <a:off x="8279807" y="2841630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מלבן 89">
            <a:hlinkClick r:id="rId22"/>
          </p:cNvPr>
          <p:cNvSpPr/>
          <p:nvPr/>
        </p:nvSpPr>
        <p:spPr>
          <a:xfrm>
            <a:off x="8244803" y="1656947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מלבן 90">
            <a:hlinkClick r:id="rId23"/>
          </p:cNvPr>
          <p:cNvSpPr/>
          <p:nvPr/>
        </p:nvSpPr>
        <p:spPr>
          <a:xfrm>
            <a:off x="9971100" y="1535172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מלבן 91">
            <a:hlinkClick r:id="rId24"/>
          </p:cNvPr>
          <p:cNvSpPr/>
          <p:nvPr/>
        </p:nvSpPr>
        <p:spPr>
          <a:xfrm>
            <a:off x="9939800" y="2595566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מלבן 92">
            <a:hlinkClick r:id="rId23"/>
          </p:cNvPr>
          <p:cNvSpPr/>
          <p:nvPr/>
        </p:nvSpPr>
        <p:spPr>
          <a:xfrm>
            <a:off x="9989955" y="3286497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4" name="מלבן 93">
            <a:hlinkClick r:id="rId25"/>
          </p:cNvPr>
          <p:cNvSpPr/>
          <p:nvPr/>
        </p:nvSpPr>
        <p:spPr>
          <a:xfrm>
            <a:off x="9977124" y="3724556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5" name="מלבן 94">
            <a:hlinkClick r:id="rId23"/>
          </p:cNvPr>
          <p:cNvSpPr/>
          <p:nvPr/>
        </p:nvSpPr>
        <p:spPr>
          <a:xfrm>
            <a:off x="9911759" y="4089046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מלבן 95">
            <a:hlinkClick r:id="rId23"/>
          </p:cNvPr>
          <p:cNvSpPr/>
          <p:nvPr/>
        </p:nvSpPr>
        <p:spPr>
          <a:xfrm>
            <a:off x="9904139" y="4466187"/>
            <a:ext cx="1622108" cy="28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7" name="מלבן 96">
            <a:hlinkClick r:id="rId25"/>
          </p:cNvPr>
          <p:cNvSpPr/>
          <p:nvPr/>
        </p:nvSpPr>
        <p:spPr>
          <a:xfrm>
            <a:off x="9965690" y="4761727"/>
            <a:ext cx="1610781" cy="370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839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חלוקה ראשונית של יום השיא (ניתן לשנות)</a:t>
            </a:r>
            <a:endParaRPr lang="he-IL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352997"/>
              </p:ext>
            </p:extLst>
          </p:nvPr>
        </p:nvGraphicFramePr>
        <p:xfrm>
          <a:off x="1066800" y="1470025"/>
          <a:ext cx="10515600" cy="4582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05200"/>
                <a:gridCol w="2222500"/>
                <a:gridCol w="47879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פעילות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משך</a:t>
                      </a:r>
                      <a:r>
                        <a:rPr lang="he-IL" baseline="0" dirty="0" smtClean="0"/>
                        <a:t> זמן מוצע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הערות 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לומדים ומלמדים </a:t>
                      </a:r>
                    </a:p>
                    <a:p>
                      <a:pPr rtl="1"/>
                      <a:r>
                        <a:rPr lang="he-IL" dirty="0" smtClean="0"/>
                        <a:t>התלמידים לומדים</a:t>
                      </a:r>
                      <a:r>
                        <a:rPr lang="he-IL" baseline="0" dirty="0" smtClean="0"/>
                        <a:t> את מצגת החומר התיאורטי על תחום </a:t>
                      </a:r>
                      <a:r>
                        <a:rPr lang="he-IL" baseline="0" dirty="0" err="1" smtClean="0"/>
                        <a:t>הרחפנים</a:t>
                      </a:r>
                      <a:r>
                        <a:rPr lang="he-IL" baseline="0" dirty="0" smtClean="0"/>
                        <a:t>, בוחרים נושא ובונים מצגת של חומר תיאורטי + 6 שאלות כן/לא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60 דק'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r>
                        <a:rPr lang="he-IL" baseline="0" dirty="0" smtClean="0"/>
                        <a:t>עובדים רק על </a:t>
                      </a:r>
                      <a:r>
                        <a:rPr lang="he-IL" baseline="0" dirty="0" err="1" smtClean="0"/>
                        <a:t>הטמפלט</a:t>
                      </a:r>
                      <a:r>
                        <a:rPr lang="he-IL" baseline="0" dirty="0" smtClean="0"/>
                        <a:t> של </a:t>
                      </a:r>
                      <a:r>
                        <a:rPr lang="he-IL" baseline="0" dirty="0" err="1" smtClean="0"/>
                        <a:t>רובוטיקס</a:t>
                      </a:r>
                      <a:endParaRPr lang="he-IL" baseline="0" dirty="0" smtClean="0"/>
                    </a:p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r>
                        <a:rPr lang="he-IL" baseline="0" dirty="0" smtClean="0"/>
                        <a:t>מקסימום 4 שקפים </a:t>
                      </a:r>
                    </a:p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r>
                        <a:rPr lang="he-IL" baseline="0" dirty="0" smtClean="0"/>
                        <a:t>ראשונים שבוחרים את הנושא זוכים </a:t>
                      </a:r>
                    </a:p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r>
                        <a:rPr lang="he-IL" baseline="0" dirty="0" smtClean="0"/>
                        <a:t>מי מנצח בתחרות ?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מבחן</a:t>
                      </a:r>
                      <a:r>
                        <a:rPr lang="he-IL" baseline="0" dirty="0" smtClean="0"/>
                        <a:t> טיסה חיסול ממוקד</a:t>
                      </a:r>
                    </a:p>
                    <a:p>
                      <a:pPr rtl="1"/>
                      <a:r>
                        <a:rPr lang="he-IL" baseline="0" dirty="0" smtClean="0"/>
                        <a:t>התלמידים יוצאים החוצה למגרש הטיסה ובוחנים את כישור הטיסה שלהם </a:t>
                      </a:r>
                      <a:r>
                        <a:rPr lang="he-IL" baseline="0" dirty="0" err="1" smtClean="0"/>
                        <a:t>במירוץ</a:t>
                      </a:r>
                      <a:r>
                        <a:rPr lang="he-IL" baseline="0" dirty="0" smtClean="0"/>
                        <a:t> נגד הזמן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40-60</a:t>
                      </a:r>
                      <a:r>
                        <a:rPr lang="he-IL" baseline="0" dirty="0" smtClean="0"/>
                        <a:t> דק'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r>
                        <a:rPr lang="he-IL" dirty="0" smtClean="0"/>
                        <a:t>חמישה בלונים בצורת </a:t>
                      </a:r>
                      <a:r>
                        <a:rPr lang="en-US" dirty="0" smtClean="0"/>
                        <a:t>X</a:t>
                      </a:r>
                      <a:r>
                        <a:rPr lang="he-IL" dirty="0" smtClean="0"/>
                        <a:t> </a:t>
                      </a:r>
                    </a:p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r>
                        <a:rPr lang="he-IL" dirty="0" smtClean="0"/>
                        <a:t>מקסימום זמן 7 דקות, מי שמצליח בפחות מעולה,</a:t>
                      </a:r>
                      <a:r>
                        <a:rPr lang="he-IL" baseline="0" dirty="0" smtClean="0"/>
                        <a:t> מי שמצליח במינימום זמן מנצח</a:t>
                      </a:r>
                    </a:p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r>
                        <a:rPr lang="he-IL" baseline="0" dirty="0" smtClean="0"/>
                        <a:t>ניתן להרכיב שיפודים/כלי כתיבה על </a:t>
                      </a:r>
                      <a:r>
                        <a:rPr lang="he-IL" baseline="0" dirty="0" err="1" smtClean="0"/>
                        <a:t>הרחפן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הכרישים</a:t>
                      </a:r>
                    </a:p>
                    <a:p>
                      <a:pPr rtl="1"/>
                      <a:r>
                        <a:rPr lang="he-IL" dirty="0" err="1" smtClean="0"/>
                        <a:t>התלמדים</a:t>
                      </a:r>
                      <a:r>
                        <a:rPr lang="he-IL" dirty="0" smtClean="0"/>
                        <a:t> מתכננים </a:t>
                      </a:r>
                      <a:r>
                        <a:rPr lang="he-IL" dirty="0" err="1" smtClean="0"/>
                        <a:t>תוכנית</a:t>
                      </a:r>
                      <a:r>
                        <a:rPr lang="he-IL" dirty="0" smtClean="0"/>
                        <a:t> עסקית סביב רעיון בתחום </a:t>
                      </a:r>
                      <a:r>
                        <a:rPr lang="he-IL" dirty="0" err="1" smtClean="0"/>
                        <a:t>הרחפנים</a:t>
                      </a:r>
                      <a:r>
                        <a:rPr lang="he-IL" dirty="0" smtClean="0"/>
                        <a:t> ומנסים</a:t>
                      </a:r>
                      <a:r>
                        <a:rPr lang="he-IL" baseline="0" dirty="0" smtClean="0"/>
                        <a:t> לגרום לכריש להשקיע ברעיון שלהם.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40-60 דק'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r>
                        <a:rPr lang="he-IL" dirty="0" smtClean="0"/>
                        <a:t>חלוקה של הזמן להכין את המצגת ולהציג</a:t>
                      </a:r>
                    </a:p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r>
                        <a:rPr lang="he-IL" dirty="0" smtClean="0"/>
                        <a:t>הצגה לפני הכריש 3 דקות עם שעון מעורר בפלא'</a:t>
                      </a:r>
                    </a:p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r>
                        <a:rPr lang="he-IL" dirty="0" smtClean="0"/>
                        <a:t>צוות</a:t>
                      </a:r>
                      <a:r>
                        <a:rPr lang="he-IL" baseline="0" dirty="0" smtClean="0"/>
                        <a:t> שמציג נתונים שהם מצאו באינטרנט תותחים</a:t>
                      </a:r>
                    </a:p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r>
                        <a:rPr lang="he-IL" baseline="0" dirty="0" smtClean="0"/>
                        <a:t>הכריש יכול להשקיע באופן מלא/חלקי/בכלל לא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משוב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25</a:t>
                      </a:r>
                      <a:r>
                        <a:rPr lang="he-IL" baseline="0" dirty="0" smtClean="0"/>
                        <a:t>-30 דק'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* אפשר</a:t>
                      </a:r>
                      <a:r>
                        <a:rPr lang="he-IL" baseline="0" dirty="0" smtClean="0"/>
                        <a:t> גם מהניידים, לענות ברצינות 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2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לומדים ומלמדים </a:t>
            </a:r>
            <a:endParaRPr lang="he-IL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472665"/>
              </p:ext>
            </p:extLst>
          </p:nvPr>
        </p:nvGraphicFramePr>
        <p:xfrm>
          <a:off x="1041400" y="1368425"/>
          <a:ext cx="10515600" cy="4485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05200"/>
                <a:gridCol w="2222500"/>
                <a:gridCol w="47879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פעילות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משך</a:t>
                      </a:r>
                      <a:r>
                        <a:rPr lang="he-IL" baseline="0" dirty="0" smtClean="0"/>
                        <a:t> זמן מוצע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הערות 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הכירות עם אתר </a:t>
                      </a:r>
                      <a:r>
                        <a:rPr lang="he-IL" dirty="0" err="1" smtClean="0"/>
                        <a:t>רובוטיקס</a:t>
                      </a:r>
                      <a:r>
                        <a:rPr lang="he-IL" dirty="0" smtClean="0"/>
                        <a:t>, הכירות עם מצגת הקורס, הכירות עם מצגת</a:t>
                      </a:r>
                      <a:r>
                        <a:rPr lang="he-IL" baseline="0" dirty="0" smtClean="0"/>
                        <a:t> לדוגמא של רקע + מבחן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5 </a:t>
                      </a:r>
                      <a:r>
                        <a:rPr lang="he-IL" baseline="0" dirty="0" smtClean="0"/>
                        <a:t>דק'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שווה</a:t>
                      </a:r>
                      <a:r>
                        <a:rPr lang="he-IL" baseline="0" dirty="0" smtClean="0"/>
                        <a:t> להציץ בעוד קורסים אחרים שאולי תלמדו בשנה הבאה 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חלוקה לזוגות, כל זוג בוחר נושא (אי</a:t>
                      </a:r>
                      <a:r>
                        <a:rPr lang="he-IL" baseline="0" dirty="0" smtClean="0"/>
                        <a:t> אפשר את אותו הנושא) בונים מצגות בסוף הזמן המדריך עובר בצורה מהירה ומאשר את המצגת, ומקבל עותק מהתשובות הנכונות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20 דק'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לעזור לתלמידים,</a:t>
                      </a:r>
                      <a:r>
                        <a:rPr lang="he-IL" baseline="0" dirty="0" smtClean="0"/>
                        <a:t> לזכור שצריך להיות ממוקדים 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כל</a:t>
                      </a:r>
                      <a:r>
                        <a:rPr lang="he-IL" baseline="0" dirty="0" smtClean="0"/>
                        <a:t> צוות פותח במחשב שלהם את המצגת, כל זוג מקבל מחשב במספר העוקב ובמשך 3 דקות מנסים לענות על השאלות, כעבור 3 דקות מחליפים מחשבים ומשאירים את דף התשובות ליד המחשב.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25 דק'</a:t>
                      </a:r>
                      <a:r>
                        <a:rPr lang="he-IL" baseline="0" dirty="0" smtClean="0"/>
                        <a:t> פעילות </a:t>
                      </a:r>
                    </a:p>
                    <a:p>
                      <a:pPr rtl="1"/>
                      <a:r>
                        <a:rPr lang="he-IL" baseline="0" dirty="0" smtClean="0"/>
                        <a:t>10 דק' בדיקת מבחנים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להשאיר יותר זמן אם צריך לחלק הזה, זה לוקח זמן 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6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חיסול ממוקד</a:t>
            </a:r>
            <a:endParaRPr lang="he-IL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707202"/>
              </p:ext>
            </p:extLst>
          </p:nvPr>
        </p:nvGraphicFramePr>
        <p:xfrm>
          <a:off x="1066800" y="1470025"/>
          <a:ext cx="10515600" cy="4033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05200"/>
                <a:gridCol w="2222500"/>
                <a:gridCol w="47879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פעילות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משך</a:t>
                      </a:r>
                      <a:r>
                        <a:rPr lang="he-IL" baseline="0" dirty="0" smtClean="0"/>
                        <a:t> זמן מוצע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הערות 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התלמדים</a:t>
                      </a:r>
                      <a:r>
                        <a:rPr lang="he-IL" dirty="0" smtClean="0"/>
                        <a:t> יוצאים עם </a:t>
                      </a:r>
                      <a:r>
                        <a:rPr lang="he-IL" dirty="0" err="1" smtClean="0"/>
                        <a:t>הרחפנים</a:t>
                      </a:r>
                      <a:r>
                        <a:rPr lang="he-IL" dirty="0" smtClean="0"/>
                        <a:t>,</a:t>
                      </a:r>
                      <a:r>
                        <a:rPr lang="he-IL" baseline="0" dirty="0" smtClean="0"/>
                        <a:t> ומתאמנים, המדריך קורא כל פעם לזוג תלמידים ונותן להם להתמודד באתגר הזמן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7 דק' למקצה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התלמדים</a:t>
                      </a:r>
                      <a:r>
                        <a:rPr lang="he-IL" baseline="0" dirty="0" smtClean="0"/>
                        <a:t> צריכים לנהל משאבים נכון, מתי להטעין את </a:t>
                      </a:r>
                      <a:r>
                        <a:rPr lang="he-IL" baseline="0" dirty="0" err="1" smtClean="0"/>
                        <a:t>הרחפן</a:t>
                      </a:r>
                      <a:r>
                        <a:rPr lang="he-IL" baseline="0" dirty="0" smtClean="0"/>
                        <a:t> ומתי להתאמן עליו, צוות שלא מגיע עם </a:t>
                      </a:r>
                      <a:r>
                        <a:rPr lang="he-IL" baseline="0" dirty="0" err="1" smtClean="0"/>
                        <a:t>רחפן</a:t>
                      </a:r>
                      <a:r>
                        <a:rPr lang="he-IL" baseline="0" dirty="0" smtClean="0"/>
                        <a:t> טעון למקצה הפסיד אוטומטית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33</a:t>
                      </a:r>
                      <a:r>
                        <a:rPr lang="he-IL" baseline="0" dirty="0" smtClean="0"/>
                        <a:t> דק' לכל האימונים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מקצה</a:t>
                      </a:r>
                      <a:r>
                        <a:rPr lang="he-IL" baseline="0" dirty="0" smtClean="0"/>
                        <a:t> סיום, כל הקבוצות יושבות וראות את המתחרים שלהם מתחרים, כמה שיותר </a:t>
                      </a:r>
                      <a:r>
                        <a:rPr lang="he-IL" baseline="0" dirty="0" err="1" smtClean="0"/>
                        <a:t>רחפנים</a:t>
                      </a:r>
                      <a:r>
                        <a:rPr lang="he-IL" baseline="0" dirty="0" smtClean="0"/>
                        <a:t> במצב טעינה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20 ד'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itchFamily="34" charset="0"/>
                        <a:buChar char="•"/>
                      </a:pP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6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משובים, מי שלא לומד לא יכול ללמד.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משובים:</a:t>
            </a:r>
          </a:p>
          <a:p>
            <a:pPr marL="0" indent="0">
              <a:buNone/>
            </a:pPr>
            <a:r>
              <a:rPr lang="he-IL" dirty="0" smtClean="0"/>
              <a:t>חשוב להסביר לתלמידים שהם לא נותנים לנו המדריכים ציון, זה לא אישי!</a:t>
            </a:r>
          </a:p>
          <a:p>
            <a:pPr marL="0" indent="0">
              <a:buNone/>
            </a:pPr>
            <a:r>
              <a:rPr lang="he-IL" dirty="0" smtClean="0"/>
              <a:t>ללא </a:t>
            </a:r>
            <a:r>
              <a:rPr lang="he-IL" dirty="0" err="1" smtClean="0"/>
              <a:t>המשובים</a:t>
            </a:r>
            <a:r>
              <a:rPr lang="he-IL" dirty="0" smtClean="0"/>
              <a:t> הללו לא הינו יכולים לדעת מה הצלחנו ואיפה פספסנו, אנחנו כחברה רואים את </a:t>
            </a:r>
            <a:r>
              <a:rPr lang="he-IL" dirty="0" err="1" smtClean="0"/>
              <a:t>המשובים</a:t>
            </a:r>
            <a:r>
              <a:rPr lang="he-IL" dirty="0" smtClean="0"/>
              <a:t> בהיבט הרחב, ואנחנו לא מדרגים את המדריך לפי ההצלחה </a:t>
            </a:r>
            <a:r>
              <a:rPr lang="he-IL" dirty="0" err="1" smtClean="0"/>
              <a:t>במשובים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r>
              <a:rPr lang="he-IL" dirty="0" smtClean="0"/>
              <a:t>לענות בצורה ממוקדת וטובה, אנו מצפים מהם להשקיע בנו את 10 דקות הללו בחזרה על כל העבודה הקשה שלנו.</a:t>
            </a:r>
          </a:p>
        </p:txBody>
      </p:sp>
    </p:spTree>
    <p:extLst>
      <p:ext uri="{BB962C8B-B14F-4D97-AF65-F5344CB8AC3E}">
        <p14:creationId xmlns:p14="http://schemas.microsoft.com/office/powerpoint/2010/main" val="13136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9" r="10047" b="18571"/>
          <a:stretch/>
        </p:blipFill>
        <p:spPr bwMode="auto">
          <a:xfrm>
            <a:off x="-77029" y="-114300"/>
            <a:ext cx="12269029" cy="697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77029" y="5318760"/>
            <a:ext cx="7056949" cy="912018"/>
          </a:xfrm>
        </p:spPr>
        <p:txBody>
          <a:bodyPr/>
          <a:lstStyle/>
          <a:p>
            <a:r>
              <a:rPr lang="he-IL" dirty="0" smtClean="0"/>
              <a:t>תודה הייתם חלק </a:t>
            </a:r>
            <a:r>
              <a:rPr lang="he-IL" dirty="0" err="1" smtClean="0"/>
              <a:t>מרובוטיקס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15240" y="6230778"/>
            <a:ext cx="6370320" cy="62722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www.Robot</a:t>
            </a:r>
            <a:r>
              <a:rPr lang="en-US" dirty="0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FFC000"/>
                </a:solidFill>
              </a:rPr>
              <a:t>x</a:t>
            </a:r>
            <a:r>
              <a:rPr lang="en-US" dirty="0" smtClean="0"/>
              <a:t>.co.il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1542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9038</TotalTime>
  <Words>601</Words>
  <Application>Microsoft Office PowerPoint</Application>
  <PresentationFormat>מותאם אישית</PresentationFormat>
  <Paragraphs>130</Paragraphs>
  <Slides>8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</vt:lpstr>
      <vt:lpstr>היתרונות בעבודה עם רובוטיקס</vt:lpstr>
      <vt:lpstr>מצגת של PowerPoint</vt:lpstr>
      <vt:lpstr>חלוקה ראשונית של יום השיא (ניתן לשנות)</vt:lpstr>
      <vt:lpstr>לומדים ומלמדים </vt:lpstr>
      <vt:lpstr>חיסול ממוקד</vt:lpstr>
      <vt:lpstr>משובים, מי שלא לומד לא יכול ללמד.</vt:lpstr>
      <vt:lpstr>תודה הייתם חלק מרובוטיקס</vt:lpstr>
    </vt:vector>
  </TitlesOfParts>
  <Company>Yaron'S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rami1410</dc:creator>
  <cp:lastModifiedBy>רמי</cp:lastModifiedBy>
  <cp:revision>48</cp:revision>
  <dcterms:created xsi:type="dcterms:W3CDTF">2018-04-01T19:29:53Z</dcterms:created>
  <dcterms:modified xsi:type="dcterms:W3CDTF">2018-06-10T19:52:38Z</dcterms:modified>
</cp:coreProperties>
</file>