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64" r:id="rId2"/>
    <p:sldId id="274" r:id="rId3"/>
    <p:sldId id="266" r:id="rId4"/>
    <p:sldId id="279" r:id="rId5"/>
    <p:sldId id="273" r:id="rId6"/>
    <p:sldId id="275" r:id="rId7"/>
    <p:sldId id="276" r:id="rId8"/>
    <p:sldId id="277" r:id="rId9"/>
    <p:sldId id="278" r:id="rId10"/>
    <p:sldId id="280" r:id="rId11"/>
    <p:sldId id="263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9717"/>
    <a:srgbClr val="F15B66"/>
    <a:srgbClr val="96BC33"/>
    <a:srgbClr val="7030A0"/>
    <a:srgbClr val="FF66FF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D670189-481D-4D37-908A-B2FF5451AB38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9989207-8FF3-499A-B0CA-688A67457D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61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39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684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08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659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897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54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579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036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764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17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99B1-2966-4620-9FD1-3A7040138BBF}" type="datetimeFigureOut">
              <a:rPr lang="he-IL" smtClean="0"/>
              <a:t>א'/חשון/תשע"ט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544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pFBHsJc_rY4" TargetMode="External"/><Relationship Id="rId13" Type="http://schemas.openxmlformats.org/officeDocument/2006/relationships/hyperlink" Target="https://www.youtube.com/watch?v=TjXVEkvANFQ" TargetMode="External"/><Relationship Id="rId18" Type="http://schemas.openxmlformats.org/officeDocument/2006/relationships/hyperlink" Target="https://www.youtube.com/watch?v=3lAjUS-8m3s" TargetMode="External"/><Relationship Id="rId3" Type="http://schemas.openxmlformats.org/officeDocument/2006/relationships/hyperlink" Target="https://www.youtube.com/watch?v=eGbLpeAsJqg" TargetMode="External"/><Relationship Id="rId21" Type="http://schemas.openxmlformats.org/officeDocument/2006/relationships/hyperlink" Target="https://youtu.be/7OXCdT9OeF0" TargetMode="External"/><Relationship Id="rId7" Type="http://schemas.openxmlformats.org/officeDocument/2006/relationships/hyperlink" Target="https://www.youtube.com/watch?v=pW9qNiZT6U8" TargetMode="External"/><Relationship Id="rId12" Type="http://schemas.openxmlformats.org/officeDocument/2006/relationships/hyperlink" Target="https://www.youtube.com/watch?v=-6si8WkRtaY" TargetMode="External"/><Relationship Id="rId17" Type="http://schemas.openxmlformats.org/officeDocument/2006/relationships/hyperlink" Target="https://www.youtube.com/watch?v=AqjXwjS4QLE" TargetMode="External"/><Relationship Id="rId25" Type="http://schemas.openxmlformats.org/officeDocument/2006/relationships/hyperlink" Target="https://youtu.be/Ehjdv-3AHJs" TargetMode="External"/><Relationship Id="rId2" Type="http://schemas.openxmlformats.org/officeDocument/2006/relationships/image" Target="../media/image6.png"/><Relationship Id="rId16" Type="http://schemas.openxmlformats.org/officeDocument/2006/relationships/hyperlink" Target="https://www.youtube.com/watch?v=8IvpNIi0ns0" TargetMode="External"/><Relationship Id="rId20" Type="http://schemas.openxmlformats.org/officeDocument/2006/relationships/hyperlink" Target="https://www.youtube.com/watch?v=nEbS7AMSh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ejXE9jlszo" TargetMode="External"/><Relationship Id="rId11" Type="http://schemas.openxmlformats.org/officeDocument/2006/relationships/hyperlink" Target="https://www.youtube.com/watch?v=Q4B611-Er1I" TargetMode="External"/><Relationship Id="rId24" Type="http://schemas.openxmlformats.org/officeDocument/2006/relationships/hyperlink" Target="https://www.youtube.com/watch?v=VIpmkeqJhmQ" TargetMode="External"/><Relationship Id="rId5" Type="http://schemas.openxmlformats.org/officeDocument/2006/relationships/hyperlink" Target="https://www.youtube.com/watch?v=cETV5WGB6kQ" TargetMode="External"/><Relationship Id="rId15" Type="http://schemas.openxmlformats.org/officeDocument/2006/relationships/hyperlink" Target="https://www.youtube.com/watch?v=GLW_4DNZ3Nw" TargetMode="External"/><Relationship Id="rId23" Type="http://schemas.openxmlformats.org/officeDocument/2006/relationships/hyperlink" Target="https://www.youtube.com/watch?v=wVSv1dw2aDM" TargetMode="External"/><Relationship Id="rId10" Type="http://schemas.openxmlformats.org/officeDocument/2006/relationships/hyperlink" Target="https://www.youtube.com/watch?v=RV-LVSBX-7c&amp;t=33s" TargetMode="External"/><Relationship Id="rId19" Type="http://schemas.openxmlformats.org/officeDocument/2006/relationships/hyperlink" Target="https://www.youtube.com/watch?v=sCcvn_FF0-A" TargetMode="External"/><Relationship Id="rId4" Type="http://schemas.openxmlformats.org/officeDocument/2006/relationships/hyperlink" Target="https://www.youtube.com/watch?v=1HB6FfNqF1s" TargetMode="External"/><Relationship Id="rId9" Type="http://schemas.openxmlformats.org/officeDocument/2006/relationships/hyperlink" Target="https://www.youtube.com/watch?time_continue=26&amp;v=L-D-bcQUgsE" TargetMode="External"/><Relationship Id="rId14" Type="http://schemas.openxmlformats.org/officeDocument/2006/relationships/hyperlink" Target="https://www.youtube.com/watch?v=nXSr_DussPs" TargetMode="External"/><Relationship Id="rId22" Type="http://schemas.openxmlformats.org/officeDocument/2006/relationships/hyperlink" Target="https://www.youtube.com/watch?v=e1FVSpkw6q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7tOejBQTB3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ZJoOsW8paH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ipXJmxiAhr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50" y="-1666215"/>
            <a:ext cx="12363450" cy="8524215"/>
          </a:xfrm>
        </p:spPr>
      </p:pic>
      <p:sp>
        <p:nvSpPr>
          <p:cNvPr id="6" name="מלבן 5"/>
          <p:cNvSpPr/>
          <p:nvPr/>
        </p:nvSpPr>
        <p:spPr>
          <a:xfrm>
            <a:off x="-206184" y="-563249"/>
            <a:ext cx="8783175" cy="43704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קורס </a:t>
            </a:r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MICRO:BIT</a:t>
            </a: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קורס תכנות </a:t>
            </a:r>
            <a:r>
              <a:rPr lang="he-IL" sz="6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מיקרוביט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חברת </a:t>
            </a:r>
            <a:r>
              <a:rPr lang="he-IL" sz="6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רובוטיקס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www.</a:t>
            </a:r>
            <a:r>
              <a:rPr 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ROBOTIX</a:t>
            </a:r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.co.il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2837">
            <a:off x="5797153" y="4198529"/>
            <a:ext cx="3530503" cy="23493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43982">
            <a:off x="158947" y="4277239"/>
            <a:ext cx="2688670" cy="2191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תמונה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41" r="24597"/>
          <a:stretch/>
        </p:blipFill>
        <p:spPr>
          <a:xfrm>
            <a:off x="3367769" y="4204032"/>
            <a:ext cx="2043804" cy="23383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87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5143" y="170996"/>
            <a:ext cx="1188719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4400" b="1" dirty="0" smtClean="0"/>
              <a:t>שיעור </a:t>
            </a:r>
            <a:r>
              <a:rPr lang="he-IL" sz="4400" b="1" dirty="0"/>
              <a:t>7 חיישנים מורכבים (מצפן ומגנטיות) איתות שהולכים צפונה</a:t>
            </a:r>
            <a:endParaRPr lang="en-US" sz="4400" dirty="0"/>
          </a:p>
          <a:p>
            <a:pPr marL="0" indent="0">
              <a:buNone/>
            </a:pPr>
            <a:r>
              <a:rPr lang="he-IL" sz="4400" dirty="0"/>
              <a:t>אתגר היסטורי 7.1 להיכן מתפללים היהודים? להיכן הערבים? </a:t>
            </a:r>
            <a:endParaRPr lang="he-IL" sz="4400" dirty="0" smtClean="0"/>
          </a:p>
          <a:p>
            <a:pPr marL="0" indent="0">
              <a:buNone/>
            </a:pPr>
            <a:r>
              <a:rPr lang="he-IL" sz="4400" dirty="0" smtClean="0"/>
              <a:t>אתגר הקוסמים 7.2 היפוך כפתורים בהיפוך מדבקות.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2047875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9" r="10047" b="18571"/>
          <a:stretch/>
        </p:blipFill>
        <p:spPr bwMode="auto">
          <a:xfrm>
            <a:off x="-77029" y="-114300"/>
            <a:ext cx="12269029" cy="697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77029" y="5318760"/>
            <a:ext cx="7056949" cy="912018"/>
          </a:xfrm>
        </p:spPr>
        <p:txBody>
          <a:bodyPr/>
          <a:lstStyle/>
          <a:p>
            <a:r>
              <a:rPr lang="he-IL" dirty="0" smtClean="0"/>
              <a:t>לשאלות נגה תבור מנהלת </a:t>
            </a:r>
            <a:r>
              <a:rPr lang="he-IL" dirty="0" err="1" smtClean="0"/>
              <a:t>רובוטיקס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5240" y="6230778"/>
            <a:ext cx="6370320" cy="627221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05-871-871-33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54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היתרונות בעבודה עם רובוטיקס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16 שנות ניסיון, מעל 10 גביעים/מקומות גבוהים בתחרויות בין לאומיות</a:t>
            </a:r>
          </a:p>
          <a:p>
            <a:r>
              <a:rPr lang="he-IL" dirty="0" smtClean="0"/>
              <a:t>מעל 20 תוכניות לימוד שונות בתחומים שונים לגמרי</a:t>
            </a:r>
          </a:p>
          <a:p>
            <a:r>
              <a:rPr lang="he-IL" dirty="0" smtClean="0"/>
              <a:t>הדרכה והטמעה של תוכניות לימוד מגן הילדים עד כיתה י'</a:t>
            </a:r>
          </a:p>
          <a:p>
            <a:r>
              <a:rPr lang="he-IL" dirty="0" smtClean="0"/>
              <a:t>רובוטיקס פעילה למעלה מ20 ערים בישראל</a:t>
            </a:r>
          </a:p>
          <a:p>
            <a:r>
              <a:rPr lang="he-IL" dirty="0" smtClean="0"/>
              <a:t>פעילה בסל מדע, חסחשמל, </a:t>
            </a:r>
          </a:p>
          <a:p>
            <a:r>
              <a:rPr lang="he-IL" dirty="0" smtClean="0"/>
              <a:t>חברת ההדרכה הראשונה בישראל להטמיע את מוצרי פישרטקניק.</a:t>
            </a:r>
          </a:p>
          <a:p>
            <a:r>
              <a:rPr lang="he-IL" dirty="0" smtClean="0"/>
              <a:t>תוכניות הלימוד של מירב הקורסים מאושרות ע"י משרד החינוך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3821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1" y="6350"/>
            <a:ext cx="12194979" cy="6856327"/>
          </a:xfrm>
          <a:prstGeom prst="rect">
            <a:avLst/>
          </a:prstGeom>
        </p:spPr>
      </p:pic>
      <p:sp>
        <p:nvSpPr>
          <p:cNvPr id="17" name="Rechteck 55"/>
          <p:cNvSpPr/>
          <p:nvPr/>
        </p:nvSpPr>
        <p:spPr bwMode="auto">
          <a:xfrm>
            <a:off x="1222904" y="1419727"/>
            <a:ext cx="1614487" cy="877888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rgbClr val="FFFFFF"/>
                </a:solidFill>
                <a:cs typeface="Arial" pitchFamily="34" charset="0"/>
              </a:rPr>
              <a:t>BT-FT</a:t>
            </a:r>
          </a:p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cs typeface="Arial" pitchFamily="34" charset="0"/>
              </a:rPr>
              <a:t>Thymio Robot</a:t>
            </a:r>
            <a:endParaRPr lang="en-US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de-DE" b="1" dirty="0" smtClean="0">
                <a:solidFill>
                  <a:srgbClr val="FFFFFF"/>
                </a:solidFill>
                <a:cs typeface="Arial" pitchFamily="34" charset="0"/>
              </a:rPr>
              <a:t>WEDO</a:t>
            </a:r>
            <a:endParaRPr lang="de-DE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" name="Rechteck 39"/>
          <p:cNvSpPr/>
          <p:nvPr/>
        </p:nvSpPr>
        <p:spPr>
          <a:xfrm>
            <a:off x="176924" y="189391"/>
            <a:ext cx="11782465" cy="1150937"/>
          </a:xfrm>
          <a:prstGeom prst="rect">
            <a:avLst/>
          </a:prstGeom>
          <a:solidFill>
            <a:srgbClr val="8383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63" tIns="53630" rIns="107263" bIns="53630"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hteck 40"/>
          <p:cNvSpPr/>
          <p:nvPr/>
        </p:nvSpPr>
        <p:spPr>
          <a:xfrm>
            <a:off x="455121" y="645027"/>
            <a:ext cx="11239573" cy="774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63" tIns="53630" rIns="107263" bIns="53630"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grpSp>
        <p:nvGrpSpPr>
          <p:cNvPr id="11" name="Gruppieren 41"/>
          <p:cNvGrpSpPr>
            <a:grpSpLocks/>
          </p:cNvGrpSpPr>
          <p:nvPr/>
        </p:nvGrpSpPr>
        <p:grpSpPr bwMode="auto">
          <a:xfrm>
            <a:off x="305789" y="1464428"/>
            <a:ext cx="628185" cy="2493306"/>
            <a:chOff x="537484" y="2689756"/>
            <a:chExt cx="534091" cy="1869843"/>
          </a:xfrm>
        </p:grpSpPr>
        <p:sp>
          <p:nvSpPr>
            <p:cNvPr id="12" name="Textfeld 37"/>
            <p:cNvSpPr txBox="1">
              <a:spLocks noChangeArrowheads="1"/>
            </p:cNvSpPr>
            <p:nvPr/>
          </p:nvSpPr>
          <p:spPr bwMode="auto">
            <a:xfrm>
              <a:off x="597166" y="2689756"/>
              <a:ext cx="42822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4-6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  <p:sp>
          <p:nvSpPr>
            <p:cNvPr id="13" name="Textfeld 38"/>
            <p:cNvSpPr txBox="1">
              <a:spLocks noChangeArrowheads="1"/>
            </p:cNvSpPr>
            <p:nvPr/>
          </p:nvSpPr>
          <p:spPr bwMode="auto">
            <a:xfrm>
              <a:off x="573388" y="3420746"/>
              <a:ext cx="46093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7-10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  <p:sp>
          <p:nvSpPr>
            <p:cNvPr id="14" name="Textfeld 39"/>
            <p:cNvSpPr txBox="1">
              <a:spLocks noChangeArrowheads="1"/>
            </p:cNvSpPr>
            <p:nvPr/>
          </p:nvSpPr>
          <p:spPr bwMode="auto">
            <a:xfrm>
              <a:off x="537484" y="4167213"/>
              <a:ext cx="53409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11-13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</p:grpSp>
      <p:sp>
        <p:nvSpPr>
          <p:cNvPr id="18" name="Rechteck 56"/>
          <p:cNvSpPr/>
          <p:nvPr/>
        </p:nvSpPr>
        <p:spPr bwMode="auto">
          <a:xfrm>
            <a:off x="2962804" y="1419727"/>
            <a:ext cx="1614487" cy="877888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600" b="1" dirty="0">
                <a:solidFill>
                  <a:srgbClr val="FFFFFF"/>
                </a:solidFill>
                <a:cs typeface="Arial" pitchFamily="34" charset="0"/>
              </a:rPr>
              <a:t>-</a:t>
            </a:r>
          </a:p>
        </p:txBody>
      </p:sp>
      <p:sp>
        <p:nvSpPr>
          <p:cNvPr id="19" name="Rechteck 57"/>
          <p:cNvSpPr/>
          <p:nvPr/>
        </p:nvSpPr>
        <p:spPr bwMode="auto">
          <a:xfrm>
            <a:off x="4707466" y="1419727"/>
            <a:ext cx="1614488" cy="877888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cs typeface="Arial" pitchFamily="34" charset="0"/>
              </a:rPr>
              <a:t>LEGO-</a:t>
            </a:r>
            <a:r>
              <a:rPr lang="de-DE" b="1" dirty="0" smtClean="0">
                <a:solidFill>
                  <a:srgbClr val="FFFFFF"/>
                </a:solidFill>
                <a:cs typeface="Arial" pitchFamily="34" charset="0"/>
              </a:rPr>
              <a:t>GREEN</a:t>
            </a:r>
          </a:p>
        </p:txBody>
      </p:sp>
      <p:sp>
        <p:nvSpPr>
          <p:cNvPr id="20" name="Rechteck 58"/>
          <p:cNvSpPr/>
          <p:nvPr/>
        </p:nvSpPr>
        <p:spPr bwMode="auto">
          <a:xfrm>
            <a:off x="6447366" y="1419727"/>
            <a:ext cx="1614488" cy="877888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  <a:endParaRPr lang="en-US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1" name="Rechteck 59"/>
          <p:cNvSpPr/>
          <p:nvPr/>
        </p:nvSpPr>
        <p:spPr bwMode="auto">
          <a:xfrm>
            <a:off x="1222904" y="2365877"/>
            <a:ext cx="1614487" cy="881063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he-IL" sz="2000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LEGO-NXT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FFFF"/>
                </a:solidFill>
                <a:cs typeface="Arial" pitchFamily="34" charset="0"/>
              </a:rPr>
              <a:t>LEGO-</a:t>
            </a: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EV3</a:t>
            </a:r>
            <a:endParaRPr lang="en-US" sz="20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2" name="Rechteck 60"/>
          <p:cNvSpPr/>
          <p:nvPr/>
        </p:nvSpPr>
        <p:spPr bwMode="auto">
          <a:xfrm>
            <a:off x="2962804" y="2365877"/>
            <a:ext cx="1614487" cy="881063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e-IL" b="1" dirty="0">
                <a:solidFill>
                  <a:srgbClr val="FFFFFF"/>
                </a:solidFill>
              </a:rPr>
              <a:t>רחפן </a:t>
            </a:r>
            <a:r>
              <a:rPr lang="en-US" b="1" dirty="0">
                <a:solidFill>
                  <a:srgbClr val="FFFFFF"/>
                </a:solidFill>
                <a:cs typeface="Arial" pitchFamily="34" charset="0"/>
              </a:rPr>
              <a:t>AIR FORCE </a:t>
            </a:r>
            <a:r>
              <a:rPr lang="en-US" b="1" dirty="0" smtClean="0">
                <a:solidFill>
                  <a:srgbClr val="FFFFFF"/>
                </a:solidFill>
                <a:cs typeface="Arial" pitchFamily="34" charset="0"/>
              </a:rPr>
              <a:t>7403</a:t>
            </a:r>
            <a:endParaRPr lang="he-IL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he-IL" b="1" dirty="0" smtClean="0">
                <a:solidFill>
                  <a:srgbClr val="FFFFFF"/>
                </a:solidFill>
                <a:cs typeface="Arial" pitchFamily="34" charset="0"/>
              </a:rPr>
              <a:t>סימולטורים</a:t>
            </a:r>
            <a:endParaRPr lang="de-DE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3" name="Rechteck 61"/>
          <p:cNvSpPr/>
          <p:nvPr/>
        </p:nvSpPr>
        <p:spPr bwMode="auto">
          <a:xfrm>
            <a:off x="4707466" y="2365877"/>
            <a:ext cx="1614488" cy="881063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FFFFFF"/>
                </a:solidFill>
                <a:cs typeface="Arial" pitchFamily="34" charset="0"/>
              </a:rPr>
              <a:t>FT-</a:t>
            </a:r>
            <a:r>
              <a:rPr lang="de-DE" sz="2000" b="1" dirty="0" smtClean="0">
                <a:solidFill>
                  <a:srgbClr val="FFFFFF"/>
                </a:solidFill>
                <a:cs typeface="Arial" pitchFamily="34" charset="0"/>
              </a:rPr>
              <a:t>GREE</a:t>
            </a:r>
            <a:r>
              <a:rPr lang="de-DE" sz="2000" dirty="0"/>
              <a:t>N</a:t>
            </a:r>
            <a:endParaRPr lang="he-IL" sz="2000" dirty="0"/>
          </a:p>
          <a:p>
            <a:pPr algn="ctr">
              <a:defRPr/>
            </a:pPr>
            <a:r>
              <a:rPr lang="en-US" sz="2000" dirty="0"/>
              <a:t>LEGO-</a:t>
            </a:r>
            <a:r>
              <a:rPr lang="de-DE" sz="2000" dirty="0"/>
              <a:t>GREEN</a:t>
            </a:r>
            <a:endParaRPr lang="he-IL" sz="2000" dirty="0"/>
          </a:p>
          <a:p>
            <a:pPr algn="ctr">
              <a:defRPr/>
            </a:pPr>
            <a:r>
              <a:rPr lang="en-US" sz="2000" dirty="0"/>
              <a:t>Smart House</a:t>
            </a:r>
            <a:endParaRPr lang="he-IL" sz="2000" dirty="0"/>
          </a:p>
        </p:txBody>
      </p:sp>
      <p:sp>
        <p:nvSpPr>
          <p:cNvPr id="24" name="Rechteck 62"/>
          <p:cNvSpPr/>
          <p:nvPr/>
        </p:nvSpPr>
        <p:spPr bwMode="auto">
          <a:xfrm>
            <a:off x="6447366" y="2365877"/>
            <a:ext cx="1614488" cy="881063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</p:txBody>
      </p:sp>
      <p:sp>
        <p:nvSpPr>
          <p:cNvPr id="25" name="Rechteck 63"/>
          <p:cNvSpPr/>
          <p:nvPr/>
        </p:nvSpPr>
        <p:spPr bwMode="auto">
          <a:xfrm>
            <a:off x="1222904" y="3312027"/>
            <a:ext cx="1614487" cy="881063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</a:p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DOBOT</a:t>
            </a:r>
            <a:endParaRPr lang="de-DE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6" name="Rechteck 64"/>
          <p:cNvSpPr/>
          <p:nvPr/>
        </p:nvSpPr>
        <p:spPr bwMode="auto">
          <a:xfrm>
            <a:off x="2962804" y="3312027"/>
            <a:ext cx="1614487" cy="881063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F450</a:t>
            </a:r>
            <a:endParaRPr lang="de-DE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7" name="Rechteck 65"/>
          <p:cNvSpPr/>
          <p:nvPr/>
        </p:nvSpPr>
        <p:spPr bwMode="auto">
          <a:xfrm>
            <a:off x="4707466" y="3312027"/>
            <a:ext cx="1614488" cy="881063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rgbClr val="FFFFFF"/>
                </a:solidFill>
                <a:cs typeface="Arial" pitchFamily="34" charset="0"/>
              </a:rPr>
              <a:t>FT-</a:t>
            </a:r>
            <a:r>
              <a:rPr lang="de-DE" sz="1400" b="1" dirty="0" smtClean="0">
                <a:solidFill>
                  <a:srgbClr val="FFFFFF"/>
                </a:solidFill>
                <a:cs typeface="Arial" pitchFamily="34" charset="0"/>
              </a:rPr>
              <a:t>GREEN</a:t>
            </a:r>
            <a:endParaRPr lang="en-US" sz="1400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1400" b="1" dirty="0"/>
              <a:t>FUEL </a:t>
            </a:r>
            <a:r>
              <a:rPr lang="en-US" sz="1400" b="1" dirty="0" smtClean="0"/>
              <a:t>CELLS</a:t>
            </a:r>
            <a:endParaRPr lang="fr-FR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8" name="Rechteck 66"/>
          <p:cNvSpPr/>
          <p:nvPr/>
        </p:nvSpPr>
        <p:spPr bwMode="auto">
          <a:xfrm>
            <a:off x="6447366" y="3312027"/>
            <a:ext cx="1614488" cy="881063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  <a:p>
            <a:pPr algn="ctr">
              <a:defRPr/>
            </a:pPr>
            <a:r>
              <a:rPr lang="en-US" sz="1400" b="1" dirty="0"/>
              <a:t>CNC milling </a:t>
            </a:r>
            <a:r>
              <a:rPr lang="en-US" sz="1400" b="1" dirty="0" smtClean="0"/>
              <a:t>machine</a:t>
            </a:r>
          </a:p>
          <a:p>
            <a:pPr algn="ctr">
              <a:defRPr/>
            </a:pPr>
            <a:r>
              <a:rPr lang="en-US" sz="1400" b="1" dirty="0"/>
              <a:t>Laser </a:t>
            </a:r>
            <a:r>
              <a:rPr lang="en-US" sz="1400" b="1" dirty="0" smtClean="0"/>
              <a:t>engraving</a:t>
            </a:r>
            <a:endParaRPr lang="en-US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9" name="Rechteck 67"/>
          <p:cNvSpPr/>
          <p:nvPr/>
        </p:nvSpPr>
        <p:spPr bwMode="auto">
          <a:xfrm>
            <a:off x="1222904" y="4261352"/>
            <a:ext cx="1614487" cy="877888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2400" b="1" dirty="0" smtClean="0">
                <a:solidFill>
                  <a:schemeClr val="bg1"/>
                </a:solidFill>
                <a:cs typeface="Arial" pitchFamily="34" charset="0"/>
              </a:rPr>
              <a:t>FT-TXT</a:t>
            </a:r>
            <a:endParaRPr lang="fr-FR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endParaRPr lang="fr-FR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" name="Rechteck 68"/>
          <p:cNvSpPr/>
          <p:nvPr/>
        </p:nvSpPr>
        <p:spPr bwMode="auto">
          <a:xfrm>
            <a:off x="2962804" y="4261352"/>
            <a:ext cx="1614487" cy="877888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2400" b="1" dirty="0" smtClean="0">
                <a:solidFill>
                  <a:srgbClr val="FFFFFF"/>
                </a:solidFill>
                <a:cs typeface="Arial" pitchFamily="34" charset="0"/>
              </a:rPr>
              <a:t>Q470</a:t>
            </a:r>
            <a:endParaRPr lang="fr-FR" sz="28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1" name="Rechteck 69"/>
          <p:cNvSpPr/>
          <p:nvPr/>
        </p:nvSpPr>
        <p:spPr bwMode="auto">
          <a:xfrm>
            <a:off x="4707466" y="4261352"/>
            <a:ext cx="1614488" cy="877888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/>
              <a:t>Arduino</a:t>
            </a:r>
            <a:endParaRPr lang="he-IL" sz="1400" b="1" dirty="0" smtClean="0"/>
          </a:p>
          <a:p>
            <a:pPr algn="ctr">
              <a:defRPr/>
            </a:pPr>
            <a:r>
              <a:rPr lang="en-US" sz="1400" b="1" dirty="0" smtClean="0"/>
              <a:t>FUEL CELLS</a:t>
            </a:r>
            <a:endParaRPr lang="fr-FR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2" name="Rechteck 70"/>
          <p:cNvSpPr/>
          <p:nvPr/>
        </p:nvSpPr>
        <p:spPr bwMode="auto">
          <a:xfrm>
            <a:off x="6447366" y="4261352"/>
            <a:ext cx="1614488" cy="877888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  <a:p>
            <a:pPr algn="ctr">
              <a:defRPr/>
            </a:pPr>
            <a:r>
              <a:rPr lang="en-US" sz="1400" b="1" dirty="0"/>
              <a:t>CNC milling </a:t>
            </a:r>
            <a:r>
              <a:rPr lang="en-US" sz="1400" b="1" dirty="0" smtClean="0"/>
              <a:t>machine</a:t>
            </a:r>
          </a:p>
          <a:p>
            <a:pPr algn="ctr">
              <a:defRPr/>
            </a:pPr>
            <a:r>
              <a:rPr lang="en-US" sz="1400" b="1" dirty="0" smtClean="0"/>
              <a:t>Laser </a:t>
            </a:r>
            <a:r>
              <a:rPr lang="en-US" sz="1400" b="1" dirty="0"/>
              <a:t>engraving</a:t>
            </a:r>
            <a:endParaRPr lang="en-US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3" name="Textfeld 15"/>
          <p:cNvSpPr txBox="1">
            <a:spLocks noChangeArrowheads="1"/>
          </p:cNvSpPr>
          <p:nvPr/>
        </p:nvSpPr>
        <p:spPr bwMode="auto">
          <a:xfrm>
            <a:off x="4066615" y="297820"/>
            <a:ext cx="2460825" cy="38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7263" tIns="53630" rIns="107263" bIns="53630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dirty="0" smtClean="0">
                <a:solidFill>
                  <a:srgbClr val="FFFFFF"/>
                </a:solidFill>
                <a:cs typeface="+mn-cs"/>
              </a:rPr>
              <a:t>Reference Curriculum</a:t>
            </a:r>
          </a:p>
        </p:txBody>
      </p:sp>
      <p:sp>
        <p:nvSpPr>
          <p:cNvPr id="36" name="Rechteck 58"/>
          <p:cNvSpPr/>
          <p:nvPr/>
        </p:nvSpPr>
        <p:spPr bwMode="auto">
          <a:xfrm>
            <a:off x="8182095" y="1419727"/>
            <a:ext cx="1614488" cy="87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ARDUINO</a:t>
            </a:r>
            <a:endParaRPr lang="en-US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hteck 62"/>
          <p:cNvSpPr/>
          <p:nvPr/>
        </p:nvSpPr>
        <p:spPr bwMode="auto">
          <a:xfrm>
            <a:off x="8182095" y="2365877"/>
            <a:ext cx="1614488" cy="8810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</a:p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Arduino </a:t>
            </a:r>
            <a:endParaRPr lang="en-US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hteck 66"/>
          <p:cNvSpPr/>
          <p:nvPr/>
        </p:nvSpPr>
        <p:spPr bwMode="auto">
          <a:xfrm>
            <a:off x="8182095" y="3312027"/>
            <a:ext cx="1614488" cy="8810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he-IL" sz="2800" b="1" dirty="0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hteck 70"/>
          <p:cNvSpPr/>
          <p:nvPr/>
        </p:nvSpPr>
        <p:spPr bwMode="auto">
          <a:xfrm>
            <a:off x="8182095" y="4261352"/>
            <a:ext cx="1614488" cy="87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en-US" b="1" dirty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BIG CAR</a:t>
            </a:r>
            <a:endParaRPr lang="en-US" sz="28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1" name="Rechteck 58"/>
          <p:cNvSpPr/>
          <p:nvPr/>
        </p:nvSpPr>
        <p:spPr bwMode="auto">
          <a:xfrm>
            <a:off x="9911759" y="1378979"/>
            <a:ext cx="1614488" cy="8778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monkey</a:t>
            </a:r>
          </a:p>
          <a:p>
            <a:pPr algn="ctr">
              <a:defRPr/>
            </a:pPr>
            <a:endParaRPr lang="en-US" sz="1400" b="1" dirty="0" smtClean="0"/>
          </a:p>
        </p:txBody>
      </p:sp>
      <p:sp>
        <p:nvSpPr>
          <p:cNvPr id="42" name="Rechteck 62"/>
          <p:cNvSpPr/>
          <p:nvPr/>
        </p:nvSpPr>
        <p:spPr bwMode="auto">
          <a:xfrm>
            <a:off x="9911759" y="2325129"/>
            <a:ext cx="1614488" cy="8810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/>
              <a:t>Scratch</a:t>
            </a:r>
            <a:endParaRPr lang="en-US" sz="32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3" name="Rechteck 66"/>
          <p:cNvSpPr/>
          <p:nvPr/>
        </p:nvSpPr>
        <p:spPr bwMode="auto">
          <a:xfrm>
            <a:off x="9911759" y="3246940"/>
            <a:ext cx="1614488" cy="8810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Code Monkey</a:t>
            </a:r>
            <a:endParaRPr lang="en-US" sz="2000" b="1" dirty="0" smtClean="0"/>
          </a:p>
          <a:p>
            <a:pPr algn="ctr">
              <a:defRPr/>
            </a:pP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Code Combat</a:t>
            </a:r>
            <a:endParaRPr lang="en-US" sz="20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4" name="Rechteck 70"/>
          <p:cNvSpPr/>
          <p:nvPr/>
        </p:nvSpPr>
        <p:spPr bwMode="auto">
          <a:xfrm>
            <a:off x="9911759" y="4220604"/>
            <a:ext cx="1614488" cy="8778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Scratch-X</a:t>
            </a:r>
          </a:p>
          <a:p>
            <a:pPr algn="ctr">
              <a:defRPr/>
            </a:pPr>
            <a:r>
              <a:rPr lang="en-US" b="1" dirty="0"/>
              <a:t>CodeMonkey</a:t>
            </a:r>
          </a:p>
          <a:p>
            <a:pPr algn="ctr">
              <a:defRPr/>
            </a:pPr>
            <a:r>
              <a:rPr lang="en-US" b="1" dirty="0" err="1" smtClean="0">
                <a:solidFill>
                  <a:srgbClr val="FFFFFF"/>
                </a:solidFill>
                <a:cs typeface="Arial" pitchFamily="34" charset="0"/>
              </a:rPr>
              <a:t>CodeCombat</a:t>
            </a:r>
            <a:endParaRPr lang="en-US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5" name="כוכב עם 6 פינות 44"/>
          <p:cNvSpPr/>
          <p:nvPr/>
        </p:nvSpPr>
        <p:spPr>
          <a:xfrm>
            <a:off x="8683747" y="724080"/>
            <a:ext cx="612000" cy="612000"/>
          </a:xfrm>
          <a:prstGeom prst="star6">
            <a:avLst>
              <a:gd name="adj" fmla="val 30943"/>
              <a:gd name="hf" fmla="val 115470"/>
            </a:avLst>
          </a:prstGeom>
          <a:solidFill>
            <a:srgbClr val="002060"/>
          </a:solidFill>
          <a:ln>
            <a:solidFill>
              <a:srgbClr val="3857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תרשים זרימה: חילוץ 45"/>
          <p:cNvSpPr/>
          <p:nvPr/>
        </p:nvSpPr>
        <p:spPr>
          <a:xfrm>
            <a:off x="3464047" y="724080"/>
            <a:ext cx="612000" cy="612000"/>
          </a:xfrm>
          <a:prstGeom prst="flowChartExtract">
            <a:avLst/>
          </a:prstGeom>
          <a:solidFill>
            <a:srgbClr val="E29717"/>
          </a:solidFill>
          <a:ln>
            <a:solidFill>
              <a:srgbClr val="E29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>
            <a:off x="1724147" y="724080"/>
            <a:ext cx="612000" cy="61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/>
          <p:cNvSpPr/>
          <p:nvPr/>
        </p:nvSpPr>
        <p:spPr>
          <a:xfrm>
            <a:off x="5203947" y="724080"/>
            <a:ext cx="612000" cy="612000"/>
          </a:xfrm>
          <a:prstGeom prst="ellipse">
            <a:avLst/>
          </a:prstGeom>
          <a:solidFill>
            <a:srgbClr val="96BC33"/>
          </a:solidFill>
          <a:ln>
            <a:solidFill>
              <a:srgbClr val="96B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שושה 48"/>
          <p:cNvSpPr/>
          <p:nvPr/>
        </p:nvSpPr>
        <p:spPr>
          <a:xfrm>
            <a:off x="6943847" y="724080"/>
            <a:ext cx="612000" cy="612000"/>
          </a:xfrm>
          <a:prstGeom prst="hexagon">
            <a:avLst/>
          </a:prstGeom>
          <a:solidFill>
            <a:srgbClr val="F15B66"/>
          </a:solidFill>
          <a:ln>
            <a:solidFill>
              <a:srgbClr val="F15B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חומש משוכלל 50"/>
          <p:cNvSpPr/>
          <p:nvPr/>
        </p:nvSpPr>
        <p:spPr>
          <a:xfrm>
            <a:off x="10413003" y="724080"/>
            <a:ext cx="612000" cy="612000"/>
          </a:xfrm>
          <a:prstGeom prst="pentag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>
            <a:off x="1509528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ROB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3" name="מלבן 52"/>
          <p:cNvSpPr/>
          <p:nvPr/>
        </p:nvSpPr>
        <p:spPr>
          <a:xfrm>
            <a:off x="3242023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FLY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5" name="מלבן 54"/>
          <p:cNvSpPr/>
          <p:nvPr/>
        </p:nvSpPr>
        <p:spPr>
          <a:xfrm>
            <a:off x="4973626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GRE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6706121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CNC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7" name="מלבן 56"/>
          <p:cNvSpPr/>
          <p:nvPr/>
        </p:nvSpPr>
        <p:spPr>
          <a:xfrm>
            <a:off x="8466126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CAR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8" name="מלבן 57"/>
          <p:cNvSpPr/>
          <p:nvPr/>
        </p:nvSpPr>
        <p:spPr>
          <a:xfrm>
            <a:off x="10198621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PRO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0" name="Textfeld 39"/>
          <p:cNvSpPr txBox="1">
            <a:spLocks noChangeArrowheads="1"/>
          </p:cNvSpPr>
          <p:nvPr/>
        </p:nvSpPr>
        <p:spPr bwMode="auto">
          <a:xfrm>
            <a:off x="299121" y="4397938"/>
            <a:ext cx="641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400" dirty="0">
                <a:solidFill>
                  <a:srgbClr val="838383"/>
                </a:solidFill>
              </a:rPr>
              <a:t>Age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400" dirty="0" smtClean="0">
                <a:solidFill>
                  <a:srgbClr val="838383"/>
                </a:solidFill>
              </a:rPr>
              <a:t>14-15</a:t>
            </a:r>
            <a:endParaRPr lang="de-DE" altLang="de-DE" sz="1400" dirty="0">
              <a:solidFill>
                <a:srgbClr val="838383"/>
              </a:solidFill>
            </a:endParaRPr>
          </a:p>
        </p:txBody>
      </p:sp>
      <p:sp>
        <p:nvSpPr>
          <p:cNvPr id="3" name="מלבן 2">
            <a:hlinkClick r:id="rId3"/>
          </p:cNvPr>
          <p:cNvSpPr/>
          <p:nvPr/>
        </p:nvSpPr>
        <p:spPr>
          <a:xfrm>
            <a:off x="1509528" y="4452564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>
            <a:hlinkClick r:id="rId3"/>
          </p:cNvPr>
          <p:cNvSpPr/>
          <p:nvPr/>
        </p:nvSpPr>
        <p:spPr>
          <a:xfrm>
            <a:off x="1527611" y="3423747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מלבן 58">
            <a:hlinkClick r:id="rId4"/>
          </p:cNvPr>
          <p:cNvSpPr/>
          <p:nvPr/>
        </p:nvSpPr>
        <p:spPr>
          <a:xfrm>
            <a:off x="1532807" y="3775418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לבן 59">
            <a:hlinkClick r:id="rId3"/>
          </p:cNvPr>
          <p:cNvSpPr/>
          <p:nvPr/>
        </p:nvSpPr>
        <p:spPr>
          <a:xfrm>
            <a:off x="1535316" y="2397722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מלבן 60">
            <a:hlinkClick r:id="rId5"/>
          </p:cNvPr>
          <p:cNvSpPr/>
          <p:nvPr/>
        </p:nvSpPr>
        <p:spPr>
          <a:xfrm>
            <a:off x="1367192" y="2694092"/>
            <a:ext cx="1325909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מלבן 61">
            <a:hlinkClick r:id="rId6"/>
          </p:cNvPr>
          <p:cNvSpPr/>
          <p:nvPr/>
        </p:nvSpPr>
        <p:spPr>
          <a:xfrm>
            <a:off x="1486824" y="2990100"/>
            <a:ext cx="1102041" cy="272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מלבן 62">
            <a:hlinkClick r:id="rId7"/>
          </p:cNvPr>
          <p:cNvSpPr/>
          <p:nvPr/>
        </p:nvSpPr>
        <p:spPr>
          <a:xfrm>
            <a:off x="1542623" y="2003165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מלבן 63">
            <a:hlinkClick r:id="rId8"/>
          </p:cNvPr>
          <p:cNvSpPr/>
          <p:nvPr/>
        </p:nvSpPr>
        <p:spPr>
          <a:xfrm>
            <a:off x="1287619" y="1698073"/>
            <a:ext cx="1545009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מלבן 64">
            <a:hlinkClick r:id="rId9"/>
          </p:cNvPr>
          <p:cNvSpPr/>
          <p:nvPr/>
        </p:nvSpPr>
        <p:spPr>
          <a:xfrm>
            <a:off x="1523961" y="1400289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מלבן 65">
            <a:hlinkClick r:id="rId10"/>
          </p:cNvPr>
          <p:cNvSpPr/>
          <p:nvPr/>
        </p:nvSpPr>
        <p:spPr>
          <a:xfrm>
            <a:off x="3279156" y="4549138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>
            <a:hlinkClick r:id="rId11"/>
          </p:cNvPr>
          <p:cNvSpPr/>
          <p:nvPr/>
        </p:nvSpPr>
        <p:spPr>
          <a:xfrm>
            <a:off x="3267511" y="3616334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מלבן 67">
            <a:hlinkClick r:id="rId12"/>
          </p:cNvPr>
          <p:cNvSpPr/>
          <p:nvPr/>
        </p:nvSpPr>
        <p:spPr>
          <a:xfrm>
            <a:off x="3267511" y="2930686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מלבן 68">
            <a:hlinkClick r:id="rId13"/>
          </p:cNvPr>
          <p:cNvSpPr/>
          <p:nvPr/>
        </p:nvSpPr>
        <p:spPr>
          <a:xfrm>
            <a:off x="2981679" y="2397722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מלבן 69">
            <a:hlinkClick r:id="rId14"/>
          </p:cNvPr>
          <p:cNvSpPr/>
          <p:nvPr/>
        </p:nvSpPr>
        <p:spPr>
          <a:xfrm>
            <a:off x="4729283" y="1582742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מלבן 70">
            <a:hlinkClick r:id="rId15"/>
          </p:cNvPr>
          <p:cNvSpPr/>
          <p:nvPr/>
        </p:nvSpPr>
        <p:spPr>
          <a:xfrm>
            <a:off x="4973626" y="2359622"/>
            <a:ext cx="1079338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מלבן 71">
            <a:hlinkClick r:id="rId14"/>
          </p:cNvPr>
          <p:cNvSpPr/>
          <p:nvPr/>
        </p:nvSpPr>
        <p:spPr>
          <a:xfrm>
            <a:off x="4834292" y="2655992"/>
            <a:ext cx="1325909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מלבן 72">
            <a:hlinkClick r:id="rId16"/>
          </p:cNvPr>
          <p:cNvSpPr/>
          <p:nvPr/>
        </p:nvSpPr>
        <p:spPr>
          <a:xfrm>
            <a:off x="4794426" y="2952000"/>
            <a:ext cx="1430196" cy="272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מלבן 73">
            <a:hlinkClick r:id="rId15"/>
          </p:cNvPr>
          <p:cNvSpPr/>
          <p:nvPr/>
        </p:nvSpPr>
        <p:spPr>
          <a:xfrm>
            <a:off x="4932112" y="3438032"/>
            <a:ext cx="1079338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מלבן 74">
            <a:hlinkClick r:id="rId15"/>
          </p:cNvPr>
          <p:cNvSpPr/>
          <p:nvPr/>
        </p:nvSpPr>
        <p:spPr>
          <a:xfrm>
            <a:off x="4969855" y="3754103"/>
            <a:ext cx="1079338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מלבן 75">
            <a:hlinkClick r:id="rId15"/>
          </p:cNvPr>
          <p:cNvSpPr/>
          <p:nvPr/>
        </p:nvSpPr>
        <p:spPr>
          <a:xfrm>
            <a:off x="4813469" y="4397938"/>
            <a:ext cx="1461642" cy="6126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>
            <a:hlinkClick r:id="rId17"/>
          </p:cNvPr>
          <p:cNvSpPr/>
          <p:nvPr/>
        </p:nvSpPr>
        <p:spPr>
          <a:xfrm>
            <a:off x="6463862" y="1622759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>
            <a:hlinkClick r:id="rId17"/>
          </p:cNvPr>
          <p:cNvSpPr/>
          <p:nvPr/>
        </p:nvSpPr>
        <p:spPr>
          <a:xfrm>
            <a:off x="6483407" y="2523537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>
            <a:hlinkClick r:id="rId18"/>
          </p:cNvPr>
          <p:cNvSpPr/>
          <p:nvPr/>
        </p:nvSpPr>
        <p:spPr>
          <a:xfrm>
            <a:off x="6545580" y="328874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>
            <a:hlinkClick r:id="rId19"/>
          </p:cNvPr>
          <p:cNvSpPr/>
          <p:nvPr/>
        </p:nvSpPr>
        <p:spPr>
          <a:xfrm>
            <a:off x="6561319" y="3566147"/>
            <a:ext cx="1361907" cy="372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>
            <a:hlinkClick r:id="rId20"/>
          </p:cNvPr>
          <p:cNvSpPr/>
          <p:nvPr/>
        </p:nvSpPr>
        <p:spPr>
          <a:xfrm>
            <a:off x="6522720" y="395168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>
            <a:hlinkClick r:id="rId18"/>
          </p:cNvPr>
          <p:cNvSpPr/>
          <p:nvPr/>
        </p:nvSpPr>
        <p:spPr>
          <a:xfrm>
            <a:off x="6515100" y="424886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>
            <a:hlinkClick r:id="rId19"/>
          </p:cNvPr>
          <p:cNvSpPr/>
          <p:nvPr/>
        </p:nvSpPr>
        <p:spPr>
          <a:xfrm>
            <a:off x="6530839" y="4526267"/>
            <a:ext cx="1361907" cy="372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>
            <a:hlinkClick r:id="rId20"/>
          </p:cNvPr>
          <p:cNvSpPr/>
          <p:nvPr/>
        </p:nvSpPr>
        <p:spPr>
          <a:xfrm>
            <a:off x="6492240" y="491180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>
            <a:hlinkClick r:id="rId21"/>
          </p:cNvPr>
          <p:cNvSpPr/>
          <p:nvPr/>
        </p:nvSpPr>
        <p:spPr>
          <a:xfrm>
            <a:off x="8296345" y="4687079"/>
            <a:ext cx="1475183" cy="411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>
            <a:hlinkClick r:id="rId3"/>
          </p:cNvPr>
          <p:cNvSpPr/>
          <p:nvPr/>
        </p:nvSpPr>
        <p:spPr>
          <a:xfrm>
            <a:off x="8290675" y="4258177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 86">
            <a:hlinkClick r:id="rId3"/>
          </p:cNvPr>
          <p:cNvSpPr/>
          <p:nvPr/>
        </p:nvSpPr>
        <p:spPr>
          <a:xfrm>
            <a:off x="8244803" y="3557771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>
            <a:hlinkClick r:id="rId3"/>
          </p:cNvPr>
          <p:cNvSpPr/>
          <p:nvPr/>
        </p:nvSpPr>
        <p:spPr>
          <a:xfrm>
            <a:off x="8260819" y="2384405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>
            <a:hlinkClick r:id="rId22"/>
          </p:cNvPr>
          <p:cNvSpPr/>
          <p:nvPr/>
        </p:nvSpPr>
        <p:spPr>
          <a:xfrm>
            <a:off x="8279807" y="2841630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>
            <a:hlinkClick r:id="rId22"/>
          </p:cNvPr>
          <p:cNvSpPr/>
          <p:nvPr/>
        </p:nvSpPr>
        <p:spPr>
          <a:xfrm>
            <a:off x="8244803" y="1656947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>
            <a:hlinkClick r:id="rId23"/>
          </p:cNvPr>
          <p:cNvSpPr/>
          <p:nvPr/>
        </p:nvSpPr>
        <p:spPr>
          <a:xfrm>
            <a:off x="9971100" y="1535172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מלבן 91">
            <a:hlinkClick r:id="rId24"/>
          </p:cNvPr>
          <p:cNvSpPr/>
          <p:nvPr/>
        </p:nvSpPr>
        <p:spPr>
          <a:xfrm>
            <a:off x="9939800" y="2595566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מלבן 92">
            <a:hlinkClick r:id="rId23"/>
          </p:cNvPr>
          <p:cNvSpPr/>
          <p:nvPr/>
        </p:nvSpPr>
        <p:spPr>
          <a:xfrm>
            <a:off x="9989955" y="3286497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4" name="מלבן 93">
            <a:hlinkClick r:id="rId25"/>
          </p:cNvPr>
          <p:cNvSpPr/>
          <p:nvPr/>
        </p:nvSpPr>
        <p:spPr>
          <a:xfrm>
            <a:off x="9977124" y="3724556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מלבן 94">
            <a:hlinkClick r:id="rId23"/>
          </p:cNvPr>
          <p:cNvSpPr/>
          <p:nvPr/>
        </p:nvSpPr>
        <p:spPr>
          <a:xfrm>
            <a:off x="9911759" y="4089046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מלבן 95">
            <a:hlinkClick r:id="rId23"/>
          </p:cNvPr>
          <p:cNvSpPr/>
          <p:nvPr/>
        </p:nvSpPr>
        <p:spPr>
          <a:xfrm>
            <a:off x="9904139" y="4466187"/>
            <a:ext cx="1622108" cy="28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מלבן 96">
            <a:hlinkClick r:id="rId25"/>
          </p:cNvPr>
          <p:cNvSpPr/>
          <p:nvPr/>
        </p:nvSpPr>
        <p:spPr>
          <a:xfrm>
            <a:off x="9965690" y="4761727"/>
            <a:ext cx="1610781" cy="370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839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0630" y="170995"/>
            <a:ext cx="11205028" cy="6374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he-IL" sz="4800" b="1" u="sng" dirty="0"/>
              <a:t>תוכנית לימוד "מגלים עולם"</a:t>
            </a:r>
            <a:endParaRPr lang="en-US" sz="4800" dirty="0"/>
          </a:p>
          <a:p>
            <a:pPr marL="0" indent="0">
              <a:buNone/>
            </a:pPr>
            <a:r>
              <a:rPr lang="he-IL" sz="4800" b="1" dirty="0"/>
              <a:t>שיעור 1.0 הפעלת נורות (</a:t>
            </a:r>
            <a:r>
              <a:rPr lang="he-IL" sz="4800" b="1" dirty="0" err="1"/>
              <a:t>לדים</a:t>
            </a:r>
            <a:r>
              <a:rPr lang="he-IL" sz="4800" b="1" dirty="0"/>
              <a:t>) "</a:t>
            </a:r>
            <a:r>
              <a:rPr lang="en-US" sz="4800" b="1" dirty="0">
                <a:latin typeface="Book Antiqua" panose="02040602050305030304" pitchFamily="18" charset="0"/>
              </a:rPr>
              <a:t>HI YOU</a:t>
            </a:r>
            <a:r>
              <a:rPr lang="he-IL" sz="4800" b="1" dirty="0"/>
              <a:t>"</a:t>
            </a:r>
            <a:endParaRPr lang="en-US" sz="4800" dirty="0"/>
          </a:p>
          <a:p>
            <a:pPr marL="0" indent="0">
              <a:buNone/>
            </a:pPr>
            <a:r>
              <a:rPr lang="he-IL" sz="4800" dirty="0"/>
              <a:t>אתגר 1.1 "הצגת שמות חברי צוות"</a:t>
            </a:r>
            <a:endParaRPr lang="en-US" sz="4800" dirty="0"/>
          </a:p>
          <a:p>
            <a:pPr marL="0" indent="0">
              <a:buNone/>
            </a:pPr>
            <a:r>
              <a:rPr lang="he-IL" sz="4800" dirty="0"/>
              <a:t>משימה 1.2 "תפוח אדמה לוהט"</a:t>
            </a:r>
            <a:endParaRPr lang="en-US" sz="4800" dirty="0"/>
          </a:p>
          <a:p>
            <a:pPr marL="0" indent="0">
              <a:buNone/>
            </a:pPr>
            <a:r>
              <a:rPr lang="he-IL" sz="4800" dirty="0"/>
              <a:t>אתגר יצרתי 1.3 "תוך 5 דקות לעצב לוגו"</a:t>
            </a:r>
            <a:endParaRPr lang="en-US" sz="4800" dirty="0"/>
          </a:p>
          <a:p>
            <a:pPr marL="0" indent="0">
              <a:buNone/>
            </a:pPr>
            <a:endParaRPr lang="he-IL" sz="2400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112" y="4501434"/>
            <a:ext cx="26574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42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6114" y="217713"/>
            <a:ext cx="11858172" cy="48913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6000" b="1" dirty="0" smtClean="0"/>
              <a:t>שיעור </a:t>
            </a:r>
            <a:r>
              <a:rPr lang="he-IL" sz="6000" b="1" dirty="0"/>
              <a:t>2.0 תזמון והשהייה "לב פועם"</a:t>
            </a:r>
            <a:endParaRPr lang="en-US" sz="6000" dirty="0"/>
          </a:p>
          <a:p>
            <a:pPr marL="0" indent="0">
              <a:buNone/>
            </a:pPr>
            <a:r>
              <a:rPr lang="he-IL" sz="6000" dirty="0"/>
              <a:t>אתגר 2.1 לב פועם במהירות ובאיטיות"</a:t>
            </a:r>
            <a:endParaRPr lang="en-US" sz="6000" dirty="0"/>
          </a:p>
          <a:p>
            <a:pPr marL="0" indent="0">
              <a:buNone/>
            </a:pPr>
            <a:r>
              <a:rPr lang="he-IL" sz="6000" dirty="0"/>
              <a:t>אתגר 2.2 "נקודה מצד לצד"</a:t>
            </a:r>
            <a:endParaRPr lang="en-US" sz="6000" dirty="0"/>
          </a:p>
          <a:p>
            <a:pPr marL="0" indent="0">
              <a:buNone/>
            </a:pPr>
            <a:r>
              <a:rPr lang="he-IL" sz="6000" dirty="0"/>
              <a:t>אתגר 2.3 </a:t>
            </a:r>
            <a:r>
              <a:rPr lang="he-IL" sz="6000" dirty="0" err="1"/>
              <a:t>יצרתיות</a:t>
            </a:r>
            <a:r>
              <a:rPr lang="he-IL" sz="6000" dirty="0"/>
              <a:t> "תסריט</a:t>
            </a:r>
            <a:r>
              <a:rPr lang="he-IL" sz="6000" dirty="0" smtClean="0"/>
              <a:t>"</a:t>
            </a:r>
            <a:endParaRPr lang="en-US" sz="6000" dirty="0"/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112" y="4501434"/>
            <a:ext cx="26574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017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90287" y="170996"/>
            <a:ext cx="1175657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3600" b="1" dirty="0" smtClean="0"/>
              <a:t>שיעור </a:t>
            </a:r>
            <a:r>
              <a:rPr lang="he-IL" sz="3600" b="1" dirty="0"/>
              <a:t>3.0 קלט פלט "הודעה בלחיצה"</a:t>
            </a:r>
            <a:endParaRPr lang="en-US" sz="3600" dirty="0"/>
          </a:p>
          <a:p>
            <a:pPr marL="0" indent="0">
              <a:buNone/>
            </a:pPr>
            <a:r>
              <a:rPr lang="he-IL" sz="3600" dirty="0"/>
              <a:t>אתגר 3.1 "</a:t>
            </a:r>
            <a:r>
              <a:rPr lang="he-IL" sz="3600" dirty="0" smtClean="0"/>
              <a:t>מסירות –כל פעם רואים שם ומוסרים לילד שהשם שלו מופיע על הצג"</a:t>
            </a:r>
            <a:endParaRPr lang="en-US" sz="3600" dirty="0"/>
          </a:p>
          <a:p>
            <a:pPr marL="0" indent="0">
              <a:buNone/>
            </a:pPr>
            <a:r>
              <a:rPr lang="he-IL" sz="3600" dirty="0"/>
              <a:t>משימה 3.2 "מקומות </a:t>
            </a:r>
            <a:r>
              <a:rPr lang="he-IL" sz="3600" dirty="0" err="1"/>
              <a:t>מוזיקלים</a:t>
            </a:r>
            <a:r>
              <a:rPr lang="he-IL" sz="3600" dirty="0"/>
              <a:t>" (כל כמה לחיצה הבקר מחליט להיכן מסתובבים וכמה תמיד בסוף יש מנצח אחד)</a:t>
            </a:r>
            <a:endParaRPr lang="en-US" sz="3600" dirty="0"/>
          </a:p>
          <a:p>
            <a:pPr marL="0" indent="0">
              <a:buNone/>
            </a:pPr>
            <a:r>
              <a:rPr lang="he-IL" sz="3600" dirty="0"/>
              <a:t>משימה 3.3 "אבן נייר ומספריים" </a:t>
            </a:r>
            <a:endParaRPr lang="en-US" sz="3600" dirty="0"/>
          </a:p>
          <a:p>
            <a:pPr marL="0" indent="0">
              <a:buNone/>
            </a:pPr>
            <a:r>
              <a:rPr lang="he-IL" sz="3600" dirty="0"/>
              <a:t>אתגר 3.4 להציג את לוגו הצוות (אתגר 1.3) בלחיצה ולמחוק אותו </a:t>
            </a:r>
            <a:r>
              <a:rPr lang="he-IL" sz="3600" dirty="0" smtClean="0"/>
              <a:t>בשקשוק</a:t>
            </a:r>
            <a:endParaRPr lang="en-US" sz="3600" dirty="0"/>
          </a:p>
        </p:txBody>
      </p:sp>
      <p:pic>
        <p:nvPicPr>
          <p:cNvPr id="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112" y="4501434"/>
            <a:ext cx="26574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42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7715" y="170996"/>
            <a:ext cx="1180011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4800" b="1" dirty="0" smtClean="0"/>
              <a:t>שיעור </a:t>
            </a:r>
            <a:r>
              <a:rPr lang="he-IL" sz="4800" b="1" dirty="0"/>
              <a:t>4.0 משתנים וזיכרון "מחשבון"</a:t>
            </a:r>
            <a:endParaRPr lang="en-US" sz="4800" dirty="0"/>
          </a:p>
          <a:p>
            <a:pPr marL="0" indent="0">
              <a:buNone/>
            </a:pPr>
            <a:r>
              <a:rPr lang="he-IL" sz="4800" dirty="0"/>
              <a:t>אתגר 4.1 "מונה נקודות במשחק"</a:t>
            </a:r>
            <a:endParaRPr lang="en-US" sz="4800" dirty="0"/>
          </a:p>
          <a:p>
            <a:pPr marL="0" indent="0">
              <a:buNone/>
            </a:pPr>
            <a:r>
              <a:rPr lang="he-IL" sz="4800" dirty="0"/>
              <a:t>אתגר 4.2 "מהירות תגובה" (מופיע מספר אם זה גדול מ2 צריך ללחוץ לחצן ימני, אם קטן ללחוץ לחצן שמאלי)</a:t>
            </a:r>
            <a:endParaRPr lang="en-US" sz="4800" dirty="0"/>
          </a:p>
          <a:p>
            <a:pPr marL="0" indent="0">
              <a:buNone/>
            </a:pPr>
            <a:r>
              <a:rPr lang="he-IL" sz="4800" dirty="0"/>
              <a:t>משימה 4.3 "מד כושר" (סופר כמה זמן אתה יכול לשקשק את </a:t>
            </a:r>
            <a:r>
              <a:rPr lang="he-IL" sz="4800" dirty="0" err="1"/>
              <a:t>המיקרוביט</a:t>
            </a:r>
            <a:r>
              <a:rPr lang="he-IL" sz="4800" dirty="0"/>
              <a:t>)</a:t>
            </a:r>
            <a:endParaRPr lang="en-US" sz="4800" dirty="0"/>
          </a:p>
          <a:p>
            <a:pPr marL="0" indent="0">
              <a:buNone/>
            </a:pPr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145842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59657" y="170996"/>
            <a:ext cx="1193074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4000" b="1" dirty="0" smtClean="0"/>
              <a:t>שיעור </a:t>
            </a:r>
            <a:r>
              <a:rPr lang="he-IL" sz="4000" b="1" dirty="0"/>
              <a:t>5.0 אנלוגי דיגיטלי, סוגי חיישנים "הצגת טמפרטורה"</a:t>
            </a:r>
            <a:endParaRPr lang="en-US" sz="4000" dirty="0"/>
          </a:p>
          <a:p>
            <a:pPr marL="0" indent="0">
              <a:buNone/>
            </a:pPr>
            <a:r>
              <a:rPr lang="he-IL" sz="4000" dirty="0"/>
              <a:t>משימה 5.1 לעלות את </a:t>
            </a:r>
            <a:r>
              <a:rPr lang="he-IL" sz="4000" dirty="0" err="1"/>
              <a:t>הטפרטורה</a:t>
            </a:r>
            <a:r>
              <a:rPr lang="he-IL" sz="4000" dirty="0"/>
              <a:t> ב2 מעלות </a:t>
            </a:r>
            <a:endParaRPr lang="en-US" sz="4000" dirty="0"/>
          </a:p>
          <a:p>
            <a:pPr marL="0" indent="0">
              <a:buNone/>
            </a:pPr>
            <a:r>
              <a:rPr lang="he-IL" sz="4000" dirty="0"/>
              <a:t>אתגר 5.2 לנחש את המספר בכף היד לפני שהיד מוחקת את המספר מהחום</a:t>
            </a:r>
            <a:endParaRPr lang="en-US" sz="4000" dirty="0"/>
          </a:p>
          <a:p>
            <a:pPr marL="0" indent="0">
              <a:buNone/>
            </a:pPr>
            <a:r>
              <a:rPr lang="he-IL" sz="4000" dirty="0"/>
              <a:t>משימה 5.3 מד אהבה</a:t>
            </a:r>
            <a:endParaRPr lang="en-US" sz="4000" dirty="0"/>
          </a:p>
          <a:p>
            <a:pPr marL="0" indent="0">
              <a:buNone/>
            </a:pPr>
            <a:r>
              <a:rPr lang="he-IL" sz="4000" dirty="0"/>
              <a:t>חקר 5.4 מד אור (סקלה שעולה לפי כמות האור) המושב הכי חשוך בכיתה</a:t>
            </a:r>
            <a:endParaRPr lang="en-US" sz="4000" dirty="0"/>
          </a:p>
          <a:p>
            <a:pPr marL="0" indent="0">
              <a:buNone/>
            </a:pPr>
            <a:r>
              <a:rPr lang="he-IL" sz="4000" dirty="0"/>
              <a:t>אתגר 5.5 מד מהירות ע"י מד אור (רצים לכיוון האור ומנסים להגיע לערך גבוה במהירות הגבוהה ביותר</a:t>
            </a:r>
            <a:r>
              <a:rPr lang="he-IL" sz="4000" dirty="0" smtClean="0"/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5842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4171" y="170996"/>
            <a:ext cx="11916229" cy="4351338"/>
          </a:xfrm>
        </p:spPr>
        <p:txBody>
          <a:bodyPr>
            <a:noAutofit/>
          </a:bodyPr>
          <a:lstStyle/>
          <a:p>
            <a:r>
              <a:rPr lang="he-IL" sz="4000" b="1" dirty="0" smtClean="0"/>
              <a:t>שיעור </a:t>
            </a:r>
            <a:r>
              <a:rPr lang="he-IL" sz="4000" b="1" dirty="0"/>
              <a:t>6 תקשורת בין כרטיסים (שידור תו)</a:t>
            </a:r>
            <a:endParaRPr lang="en-US" sz="4000" dirty="0"/>
          </a:p>
          <a:p>
            <a:r>
              <a:rPr lang="he-IL" sz="4000" dirty="0"/>
              <a:t>משימה 6.1 משחק </a:t>
            </a:r>
            <a:r>
              <a:rPr lang="he-IL" sz="4000" dirty="0" err="1"/>
              <a:t>מירוץ</a:t>
            </a:r>
            <a:r>
              <a:rPr lang="he-IL" sz="4000" dirty="0"/>
              <a:t> שליחים בין 2 קבוצות כל שליח מגיע לנקודת ההתחלה ומשגר את </a:t>
            </a:r>
            <a:r>
              <a:rPr lang="he-IL" sz="4000" dirty="0" err="1"/>
              <a:t>האותו</a:t>
            </a:r>
            <a:r>
              <a:rPr lang="he-IL" sz="4000" dirty="0"/>
              <a:t> לשליח אחריו</a:t>
            </a:r>
            <a:endParaRPr lang="en-US" sz="4000" dirty="0"/>
          </a:p>
          <a:p>
            <a:r>
              <a:rPr lang="he-IL" sz="4000" dirty="0"/>
              <a:t>אתגר 6.2 איסוף מידע מתחנות ניתור </a:t>
            </a:r>
            <a:endParaRPr lang="en-US" sz="4000" dirty="0"/>
          </a:p>
          <a:p>
            <a:r>
              <a:rPr lang="he-IL" sz="4000" dirty="0"/>
              <a:t>תצפית 6.3 מערכת אזעקה לבית חכם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5842989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9190</TotalTime>
  <Words>444</Words>
  <Application>Microsoft Office PowerPoint</Application>
  <PresentationFormat>מותאם אישית</PresentationFormat>
  <Paragraphs>104</Paragraphs>
  <Slides>11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ערכת נושא Office</vt:lpstr>
      <vt:lpstr>מצגת של PowerPoint</vt:lpstr>
      <vt:lpstr>היתרונות בעבודה עם רובוטיקס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לשאלות נגה תבור מנהלת רובוטיקס</vt:lpstr>
    </vt:vector>
  </TitlesOfParts>
  <Company>Yaron'S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rami1410</dc:creator>
  <cp:lastModifiedBy>רמי</cp:lastModifiedBy>
  <cp:revision>54</cp:revision>
  <dcterms:created xsi:type="dcterms:W3CDTF">2018-04-01T19:29:53Z</dcterms:created>
  <dcterms:modified xsi:type="dcterms:W3CDTF">2018-10-10T20:38:58Z</dcterms:modified>
</cp:coreProperties>
</file>