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81" r:id="rId1"/>
  </p:sldMasterIdLst>
  <p:sldIdLst>
    <p:sldId id="256" r:id="rId2"/>
    <p:sldId id="274" r:id="rId3"/>
    <p:sldId id="275" r:id="rId4"/>
    <p:sldId id="297" r:id="rId5"/>
    <p:sldId id="300" r:id="rId6"/>
    <p:sldId id="301" r:id="rId7"/>
    <p:sldId id="302" r:id="rId8"/>
    <p:sldId id="287" r:id="rId9"/>
    <p:sldId id="295" r:id="rId10"/>
    <p:sldId id="296" r:id="rId11"/>
    <p:sldId id="27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978" autoAdjust="0"/>
    <p:restoredTop sz="94660"/>
  </p:normalViewPr>
  <p:slideViewPr>
    <p:cSldViewPr snapToGrid="0">
      <p:cViewPr varScale="1">
        <p:scale>
          <a:sx n="91" d="100"/>
          <a:sy n="91" d="100"/>
        </p:scale>
        <p:origin x="-48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7970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499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3712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30574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004790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28784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47070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48480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49633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7289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1847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0569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5677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3387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475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577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916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1204332"/>
            <a:ext cx="9274003" cy="3367668"/>
          </a:xfrm>
        </p:spPr>
        <p:txBody>
          <a:bodyPr>
            <a:normAutofit fontScale="90000"/>
          </a:bodyPr>
          <a:lstStyle/>
          <a:p>
            <a:r>
              <a:rPr lang="he-IL" sz="8000" dirty="0" smtClean="0"/>
              <a:t>מתכנתים את הרובוט!</a:t>
            </a:r>
            <a:br>
              <a:rPr lang="he-IL" sz="8000" dirty="0" smtClean="0"/>
            </a:br>
            <a:r>
              <a:rPr lang="he-IL" sz="8000" dirty="0" smtClean="0"/>
              <a:t>סוגי הנעות</a:t>
            </a:r>
            <a:br>
              <a:rPr lang="he-IL" sz="8000" dirty="0" smtClean="0"/>
            </a:br>
            <a:endParaRPr lang="he-IL" sz="8000" dirty="0"/>
          </a:p>
        </p:txBody>
      </p:sp>
    </p:spTree>
    <p:extLst>
      <p:ext uri="{BB962C8B-B14F-4D97-AF65-F5344CB8AC3E}">
        <p14:creationId xmlns:p14="http://schemas.microsoft.com/office/powerpoint/2010/main" xmlns="" val="159765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anzer-2466145_6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970189">
            <a:off x="-172581" y="5155062"/>
            <a:ext cx="3472194" cy="1844603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סוגי הנעות</a:t>
            </a:r>
            <a:endParaRPr lang="he-IL" sz="4400" b="1" dirty="0"/>
          </a:p>
        </p:txBody>
      </p:sp>
      <p:sp>
        <p:nvSpPr>
          <p:cNvPr id="5" name="מציין מיקום תוכן 2"/>
          <p:cNvSpPr>
            <a:spLocks noGrp="1"/>
          </p:cNvSpPr>
          <p:nvPr>
            <p:ph idx="1"/>
          </p:nvPr>
        </p:nvSpPr>
        <p:spPr>
          <a:xfrm>
            <a:off x="339634" y="1536133"/>
            <a:ext cx="8934368" cy="4825478"/>
          </a:xfrm>
        </p:spPr>
        <p:txBody>
          <a:bodyPr>
            <a:noAutofit/>
          </a:bodyPr>
          <a:lstStyle/>
          <a:p>
            <a:r>
              <a:rPr lang="he-IL" sz="4000" b="1" dirty="0" smtClean="0"/>
              <a:t>הנעה </a:t>
            </a:r>
            <a:r>
              <a:rPr lang="he-IL" sz="4000" b="1" dirty="0" smtClean="0"/>
              <a:t>דיפרנציאלית</a:t>
            </a:r>
            <a:r>
              <a:rPr lang="he-IL" sz="4000" dirty="0" smtClean="0"/>
              <a:t> </a:t>
            </a:r>
          </a:p>
          <a:p>
            <a:pPr lvl="1"/>
            <a:r>
              <a:rPr lang="he-IL" sz="3800" dirty="0" smtClean="0"/>
              <a:t>הנעה על ידי שני מנועים נפרדים (ללא הגה) כפי שמוכר מטרקטור או טנק.</a:t>
            </a:r>
          </a:p>
          <a:p>
            <a:pPr lvl="1"/>
            <a:r>
              <a:rPr lang="he-IL" sz="3600" dirty="0" smtClean="0"/>
              <a:t>כל </a:t>
            </a:r>
            <a:r>
              <a:rPr lang="he-IL" sz="3600" dirty="0" smtClean="0"/>
              <a:t>צד ברכב נשלט על ידי מנוע </a:t>
            </a:r>
            <a:r>
              <a:rPr lang="he-IL" sz="3600" dirty="0" smtClean="0"/>
              <a:t>משלו</a:t>
            </a:r>
            <a:endParaRPr lang="he-IL" sz="3600" dirty="0" smtClean="0"/>
          </a:p>
          <a:p>
            <a:pPr lvl="2"/>
            <a:r>
              <a:rPr lang="he-IL" sz="2800" dirty="0" smtClean="0"/>
              <a:t> הגלגלים של הרכב יכולים לזוז בכיוונים מנוגדים</a:t>
            </a:r>
          </a:p>
          <a:p>
            <a:pPr lvl="2"/>
            <a:r>
              <a:rPr lang="he-IL" sz="2800" dirty="0" smtClean="0"/>
              <a:t> כל גלגל של הרכב יכול לזוז במהירות שונה</a:t>
            </a:r>
          </a:p>
          <a:p>
            <a:pPr lvl="2"/>
            <a:r>
              <a:rPr lang="he-IL" sz="2800" dirty="0" smtClean="0"/>
              <a:t> </a:t>
            </a:r>
            <a:r>
              <a:rPr lang="he-IL" sz="3200" dirty="0" smtClean="0"/>
              <a:t>חסרון: צריך שני מנועים</a:t>
            </a:r>
          </a:p>
          <a:p>
            <a:pPr lvl="2"/>
            <a:r>
              <a:rPr lang="he-IL" sz="3200" dirty="0" smtClean="0"/>
              <a:t> יתרון: גמישות בתנועה</a:t>
            </a:r>
          </a:p>
        </p:txBody>
      </p:sp>
    </p:spTree>
    <p:extLst>
      <p:ext uri="{BB962C8B-B14F-4D97-AF65-F5344CB8AC3E}">
        <p14:creationId xmlns:p14="http://schemas.microsoft.com/office/powerpoint/2010/main" xmlns="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סדר וניקיון</a:t>
            </a:r>
            <a:endParaRPr lang="he-IL" sz="4400" b="1" dirty="0"/>
          </a:p>
        </p:txBody>
      </p:sp>
      <p:sp>
        <p:nvSpPr>
          <p:cNvPr id="5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536133"/>
            <a:ext cx="8596668" cy="3880773"/>
          </a:xfrm>
        </p:spPr>
        <p:txBody>
          <a:bodyPr>
            <a:normAutofit fontScale="92500" lnSpcReduction="10000"/>
          </a:bodyPr>
          <a:lstStyle/>
          <a:p>
            <a:pPr marL="609600" indent="-609600"/>
            <a:r>
              <a:rPr lang="he-IL" sz="4800" dirty="0" smtClean="0"/>
              <a:t>שמירת פרוייקט </a:t>
            </a:r>
            <a:r>
              <a:rPr lang="en-US" sz="4800" dirty="0" smtClean="0"/>
              <a:t>VPL</a:t>
            </a:r>
            <a:endParaRPr lang="en-US" sz="4800" dirty="0" smtClean="0"/>
          </a:p>
          <a:p>
            <a:pPr marL="609600" indent="-609600"/>
            <a:r>
              <a:rPr lang="he-IL" sz="4800" dirty="0" smtClean="0"/>
              <a:t>סוגרים את החלונות במחשב</a:t>
            </a:r>
          </a:p>
          <a:p>
            <a:pPr marL="609600" indent="-609600"/>
            <a:r>
              <a:rPr lang="he-IL" sz="4800" dirty="0" smtClean="0"/>
              <a:t>סידור </a:t>
            </a:r>
            <a:r>
              <a:rPr lang="he-IL" sz="4800" dirty="0" smtClean="0"/>
              <a:t>ציוד ועמדת העבודה</a:t>
            </a:r>
          </a:p>
          <a:p>
            <a:pPr marL="609600" indent="-609600"/>
            <a:r>
              <a:rPr lang="he-IL" sz="4800" dirty="0" smtClean="0"/>
              <a:t>חיבור </a:t>
            </a:r>
            <a:r>
              <a:rPr lang="he-IL" sz="4800" dirty="0" smtClean="0"/>
              <a:t>טימיו </a:t>
            </a:r>
            <a:r>
              <a:rPr lang="he-IL" sz="4800" dirty="0" smtClean="0"/>
              <a:t>לעמדת </a:t>
            </a:r>
            <a:r>
              <a:rPr lang="he-IL" sz="4800" dirty="0" smtClean="0"/>
              <a:t>ההטענה</a:t>
            </a:r>
          </a:p>
          <a:p>
            <a:pPr marL="609600" indent="-609600"/>
            <a:r>
              <a:rPr lang="he-IL" sz="4800" dirty="0" smtClean="0"/>
              <a:t>כיבוי הטימיו</a:t>
            </a:r>
            <a:endParaRPr lang="he-IL" sz="4800" dirty="0" smtClean="0"/>
          </a:p>
        </p:txBody>
      </p:sp>
    </p:spTree>
    <p:extLst>
      <p:ext uri="{BB962C8B-B14F-4D97-AF65-F5344CB8AC3E}">
        <p14:creationId xmlns=""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תוכן עניינים</a:t>
            </a:r>
            <a:endParaRPr lang="he-IL" sz="44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25191" y="1536121"/>
            <a:ext cx="8474926" cy="4953889"/>
          </a:xfrm>
        </p:spPr>
        <p:txBody>
          <a:bodyPr>
            <a:normAutofit/>
          </a:bodyPr>
          <a:lstStyle/>
          <a:p>
            <a:r>
              <a:rPr lang="he-IL" sz="4000" dirty="0" smtClean="0"/>
              <a:t> חזרה </a:t>
            </a:r>
            <a:r>
              <a:rPr lang="he-IL" sz="4000" dirty="0" smtClean="0"/>
              <a:t>ותזכורת</a:t>
            </a:r>
          </a:p>
          <a:p>
            <a:r>
              <a:rPr lang="he-IL" sz="4000" dirty="0" smtClean="0"/>
              <a:t>מפעילים ברובוט</a:t>
            </a:r>
          </a:p>
          <a:p>
            <a:pPr lvl="1"/>
            <a:r>
              <a:rPr lang="he-IL" sz="3800" dirty="0" smtClean="0"/>
              <a:t>נורות הרובוט</a:t>
            </a:r>
          </a:p>
          <a:p>
            <a:pPr lvl="1"/>
            <a:r>
              <a:rPr lang="he-IL" sz="4000" dirty="0" smtClean="0"/>
              <a:t>מנועי הרובוט</a:t>
            </a:r>
          </a:p>
          <a:p>
            <a:r>
              <a:rPr lang="he-IL" sz="4000" dirty="0" smtClean="0"/>
              <a:t>סדר </a:t>
            </a:r>
            <a:r>
              <a:rPr lang="he-IL" sz="4000" dirty="0" smtClean="0"/>
              <a:t>וניקיון</a:t>
            </a:r>
          </a:p>
          <a:p>
            <a:pPr>
              <a:buNone/>
            </a:pP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xmlns="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חזרה ותזכורת</a:t>
            </a:r>
            <a:endParaRPr lang="he-IL" sz="44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25191" y="1513818"/>
            <a:ext cx="8474926" cy="5128720"/>
          </a:xfrm>
        </p:spPr>
        <p:txBody>
          <a:bodyPr>
            <a:normAutofit/>
          </a:bodyPr>
          <a:lstStyle/>
          <a:p>
            <a:r>
              <a:rPr lang="he-IL" sz="4000" dirty="0" smtClean="0"/>
              <a:t>לתת הוראות לרובוט</a:t>
            </a:r>
          </a:p>
          <a:p>
            <a:pPr lvl="1"/>
            <a:r>
              <a:rPr lang="he-IL" sz="3600" dirty="0" smtClean="0"/>
              <a:t> תרגיל – המורה הוא רובוט</a:t>
            </a:r>
          </a:p>
          <a:p>
            <a:r>
              <a:rPr lang="he-IL" sz="4000" dirty="0" smtClean="0"/>
              <a:t> סביבת הפיתוח </a:t>
            </a:r>
            <a:r>
              <a:rPr lang="en-US" sz="4000" dirty="0" smtClean="0"/>
              <a:t>VPL</a:t>
            </a:r>
            <a:endParaRPr lang="he-IL" sz="4000" dirty="0" smtClean="0"/>
          </a:p>
          <a:p>
            <a:pPr lvl="1"/>
            <a:r>
              <a:rPr lang="he-IL" sz="3800" dirty="0" smtClean="0"/>
              <a:t> מושגים</a:t>
            </a:r>
          </a:p>
          <a:p>
            <a:pPr lvl="1"/>
            <a:r>
              <a:rPr lang="he-IL" sz="3800" dirty="0" smtClean="0"/>
              <a:t> היכרות עם הסביבה</a:t>
            </a:r>
          </a:p>
          <a:p>
            <a:pPr lvl="1"/>
            <a:r>
              <a:rPr lang="he-IL" sz="3800" dirty="0" smtClean="0"/>
              <a:t> תכנות מוכוון אירועים ב-</a:t>
            </a:r>
            <a:r>
              <a:rPr lang="en-US" sz="3800" dirty="0" smtClean="0"/>
              <a:t>VPL</a:t>
            </a:r>
            <a:endParaRPr lang="he-IL" sz="3800" dirty="0" smtClean="0"/>
          </a:p>
        </p:txBody>
      </p:sp>
    </p:spTree>
    <p:extLst>
      <p:ext uri="{BB962C8B-B14F-4D97-AF65-F5344CB8AC3E}">
        <p14:creationId xmlns:p14="http://schemas.microsoft.com/office/powerpoint/2010/main" xmlns="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מפעילים</a:t>
            </a:r>
            <a:endParaRPr lang="he-IL" sz="4400" b="1" dirty="0" smtClean="0"/>
          </a:p>
        </p:txBody>
      </p:sp>
      <p:sp>
        <p:nvSpPr>
          <p:cNvPr id="5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536134"/>
            <a:ext cx="8596668" cy="5074873"/>
          </a:xfrm>
        </p:spPr>
        <p:txBody>
          <a:bodyPr>
            <a:noAutofit/>
          </a:bodyPr>
          <a:lstStyle/>
          <a:p>
            <a:r>
              <a:rPr lang="he-IL" sz="3200" dirty="0" smtClean="0"/>
              <a:t>מפעיל = רכיב פלט</a:t>
            </a:r>
            <a:endParaRPr lang="he-IL" sz="3200" dirty="0" smtClean="0"/>
          </a:p>
          <a:p>
            <a:pPr lvl="1"/>
            <a:r>
              <a:rPr lang="he-IL" sz="2800" dirty="0" smtClean="0"/>
              <a:t>מקבל אנרגיה חשמלית ומשתמש בה לשם ביצוע פעולה פיזית</a:t>
            </a:r>
          </a:p>
          <a:p>
            <a:pPr lvl="1"/>
            <a:r>
              <a:rPr lang="he-IL" sz="2800" dirty="0" smtClean="0"/>
              <a:t>הבקר אחראי לספק חשמל למפעילים בעיתוי המתאים ובכמות הנדרשת (בהתאם לתכנות)</a:t>
            </a:r>
            <a:endParaRPr lang="he-IL" sz="2800" dirty="0" smtClean="0"/>
          </a:p>
          <a:p>
            <a:pPr lvl="2"/>
            <a:r>
              <a:rPr lang="he-IL" sz="2800" dirty="0" smtClean="0"/>
              <a:t>המנוע משתמש בחשמל </a:t>
            </a:r>
            <a:r>
              <a:rPr lang="he-IL" sz="2800" dirty="0" smtClean="0"/>
              <a:t>כדי לסובב את </a:t>
            </a:r>
            <a:r>
              <a:rPr lang="he-IL" sz="2800" dirty="0" smtClean="0"/>
              <a:t>צירו – ואת הגלגל המורכב עליו</a:t>
            </a:r>
          </a:p>
          <a:p>
            <a:pPr lvl="2"/>
            <a:r>
              <a:rPr lang="he-IL" sz="2800" dirty="0" smtClean="0"/>
              <a:t>הנורות משתמשות בחשמל כדי לדלוק במגוון צבעים</a:t>
            </a:r>
          </a:p>
          <a:p>
            <a:pPr lvl="2"/>
            <a:r>
              <a:rPr lang="he-IL" sz="2800" dirty="0" smtClean="0"/>
              <a:t>הרמקול משתמש בחשמל כדי להשמיע צלילים</a:t>
            </a:r>
            <a:endParaRPr lang="he-IL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נורות הרובוט</a:t>
            </a:r>
            <a:endParaRPr lang="he-IL" sz="4400" b="1" dirty="0" smtClean="0"/>
          </a:p>
        </p:txBody>
      </p:sp>
      <p:sp>
        <p:nvSpPr>
          <p:cNvPr id="5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536133"/>
            <a:ext cx="8596668" cy="4407467"/>
          </a:xfrm>
        </p:spPr>
        <p:txBody>
          <a:bodyPr>
            <a:noAutofit/>
          </a:bodyPr>
          <a:lstStyle/>
          <a:p>
            <a:r>
              <a:rPr lang="he-IL" sz="4000" dirty="0" smtClean="0"/>
              <a:t>לטימיו יש 45 נורות לד	</a:t>
            </a:r>
          </a:p>
          <a:p>
            <a:pPr lvl="1"/>
            <a:r>
              <a:rPr lang="he-IL" sz="3200" dirty="0" smtClean="0"/>
              <a:t>אורות עליונים, אורות תחתיים, אורות חוגה (סביב חצי כיוון המגע), ומגוון נורות בקרה</a:t>
            </a:r>
            <a:endParaRPr lang="he-IL" sz="3200" dirty="0" smtClean="0"/>
          </a:p>
          <a:p>
            <a:pPr lvl="1"/>
            <a:r>
              <a:rPr lang="he-IL" sz="3200" dirty="0" smtClean="0"/>
              <a:t>נורות לד </a:t>
            </a:r>
            <a:r>
              <a:rPr lang="en-US" sz="3200" dirty="0" smtClean="0"/>
              <a:t>RGB</a:t>
            </a:r>
            <a:r>
              <a:rPr lang="he-IL" sz="3200" dirty="0" smtClean="0"/>
              <a:t> מסוגלות להאיר במגוון צבעים בהתבסס על שילוב צבעי בסיס </a:t>
            </a:r>
            <a:r>
              <a:rPr lang="en-GB" sz="3200" dirty="0" smtClean="0"/>
              <a:t>:</a:t>
            </a:r>
          </a:p>
          <a:p>
            <a:pPr lvl="1">
              <a:buNone/>
            </a:pPr>
            <a:r>
              <a:rPr lang="he-IL" sz="3200" dirty="0" smtClean="0"/>
              <a:t>   </a:t>
            </a:r>
            <a:r>
              <a:rPr lang="en-US" sz="3200" dirty="0" smtClean="0"/>
              <a:t>RGB</a:t>
            </a:r>
            <a:r>
              <a:rPr lang="he-IL" sz="3200" dirty="0" smtClean="0"/>
              <a:t> = </a:t>
            </a:r>
            <a:r>
              <a:rPr lang="en-US" sz="3200" dirty="0" smtClean="0"/>
              <a:t>Red/Green/Blue</a:t>
            </a:r>
            <a:r>
              <a:rPr lang="he-IL" sz="3200" dirty="0" smtClean="0"/>
              <a:t> = אדום</a:t>
            </a:r>
            <a:r>
              <a:rPr lang="en-US" sz="3200" dirty="0" smtClean="0"/>
              <a:t>/</a:t>
            </a:r>
            <a:r>
              <a:rPr lang="he-IL" sz="3200" dirty="0" smtClean="0"/>
              <a:t>ירוק</a:t>
            </a:r>
            <a:r>
              <a:rPr lang="en-US" sz="3200" dirty="0" smtClean="0"/>
              <a:t>/</a:t>
            </a:r>
            <a:r>
              <a:rPr lang="he-IL" sz="3200" dirty="0" smtClean="0"/>
              <a:t>כחול</a:t>
            </a:r>
            <a:endParaRPr lang="he-IL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נורות הרובוט – פעולות </a:t>
            </a:r>
            <a:r>
              <a:rPr lang="en-US" sz="4400" b="1" dirty="0" smtClean="0"/>
              <a:t>VPL</a:t>
            </a:r>
            <a:endParaRPr lang="he-IL" sz="4400" b="1" dirty="0" smtClean="0"/>
          </a:p>
        </p:txBody>
      </p:sp>
      <p:sp>
        <p:nvSpPr>
          <p:cNvPr id="5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536133"/>
            <a:ext cx="8596668" cy="4407467"/>
          </a:xfrm>
        </p:spPr>
        <p:txBody>
          <a:bodyPr>
            <a:noAutofit/>
          </a:bodyPr>
          <a:lstStyle/>
          <a:p>
            <a:r>
              <a:rPr lang="he-IL" sz="3600" dirty="0" smtClean="0"/>
              <a:t>ב – </a:t>
            </a:r>
            <a:r>
              <a:rPr lang="en-US" sz="3600" dirty="0" smtClean="0"/>
              <a:t>VPL</a:t>
            </a:r>
            <a:r>
              <a:rPr lang="he-IL" sz="3600" dirty="0" smtClean="0"/>
              <a:t> יש 2 פעולות שונות להדלקת אורות</a:t>
            </a:r>
          </a:p>
          <a:p>
            <a:pPr lvl="1"/>
            <a:r>
              <a:rPr lang="he-IL" sz="2600" dirty="0" smtClean="0"/>
              <a:t>הדלקת אורות עליונים</a:t>
            </a:r>
          </a:p>
          <a:p>
            <a:pPr lvl="2"/>
            <a:r>
              <a:rPr lang="he-IL" sz="2400" dirty="0" smtClean="0"/>
              <a:t>איור של הרובוט מלמעלה</a:t>
            </a:r>
          </a:p>
          <a:p>
            <a:pPr lvl="1"/>
            <a:r>
              <a:rPr lang="he-IL" sz="2600" dirty="0" smtClean="0"/>
              <a:t>הדלקת אורות תחתיים</a:t>
            </a:r>
          </a:p>
          <a:p>
            <a:pPr lvl="2"/>
            <a:r>
              <a:rPr lang="he-IL" sz="2400" dirty="0" smtClean="0"/>
              <a:t>איור של הרובוט טימיו מלמטה</a:t>
            </a:r>
          </a:p>
          <a:p>
            <a:pPr lvl="2"/>
            <a:r>
              <a:rPr lang="he-IL" sz="2400" dirty="0" smtClean="0"/>
              <a:t>ניתן לראות את גלגלי הרובוט באיור– שני הצמיגים והבליטה </a:t>
            </a:r>
            <a:r>
              <a:rPr lang="he-IL" sz="2400" dirty="0" smtClean="0"/>
              <a:t>הקדמית </a:t>
            </a:r>
            <a:r>
              <a:rPr lang="he-IL" sz="2400" dirty="0" smtClean="0"/>
              <a:t>שבתחתיתו</a:t>
            </a:r>
            <a:endParaRPr lang="en-US" sz="2600" dirty="0" smtClean="0"/>
          </a:p>
          <a:p>
            <a:pPr lvl="1"/>
            <a:r>
              <a:rPr lang="he-IL" sz="2800" dirty="0" smtClean="0"/>
              <a:t>את "הכמות" של כל אחד משלושת </a:t>
            </a:r>
            <a:r>
              <a:rPr lang="he-IL" sz="2800" dirty="0" smtClean="0"/>
              <a:t>צבעי הבסיס בצבע הסופי קובעים </a:t>
            </a:r>
            <a:r>
              <a:rPr lang="he-IL" sz="2800" dirty="0" smtClean="0"/>
              <a:t>באמצעות </a:t>
            </a:r>
            <a:r>
              <a:rPr lang="he-IL" sz="2800" dirty="0" smtClean="0"/>
              <a:t>משיכת פס הגרירה המתאים. </a:t>
            </a:r>
          </a:p>
          <a:p>
            <a:pPr lvl="1">
              <a:buNone/>
            </a:pPr>
            <a:endParaRPr lang="he-IL" sz="26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8011" y="2226387"/>
            <a:ext cx="81915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9982" y="3230617"/>
            <a:ext cx="8572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3151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 smtClean="0"/>
              <a:t>נורות הרובוט - </a:t>
            </a:r>
            <a:r>
              <a:rPr lang="he-IL" sz="4400" b="1" dirty="0" smtClean="0"/>
              <a:t>תרגיל</a:t>
            </a:r>
            <a:endParaRPr lang="he-IL" sz="4400" b="1" dirty="0"/>
          </a:p>
        </p:txBody>
      </p:sp>
      <p:sp>
        <p:nvSpPr>
          <p:cNvPr id="6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536133"/>
            <a:ext cx="8596668" cy="3880773"/>
          </a:xfrm>
        </p:spPr>
        <p:txBody>
          <a:bodyPr>
            <a:noAutofit/>
          </a:bodyPr>
          <a:lstStyle/>
          <a:p>
            <a:pPr marL="1009650" lvl="1" indent="-609600">
              <a:buNone/>
            </a:pPr>
            <a:endParaRPr lang="he-IL" sz="2600" dirty="0" smtClean="0"/>
          </a:p>
          <a:p>
            <a:pPr marL="1009650" lvl="1" indent="-609600"/>
            <a:endParaRPr lang="he-IL" sz="2600" dirty="0" smtClean="0"/>
          </a:p>
          <a:p>
            <a:pPr marL="1009650" lvl="1" indent="-609600"/>
            <a:endParaRPr lang="he-IL" sz="2600" dirty="0" smtClean="0"/>
          </a:p>
          <a:p>
            <a:pPr marL="1009650" lvl="1" indent="-609600"/>
            <a:endParaRPr lang="he-IL" sz="2600" dirty="0" smtClean="0"/>
          </a:p>
          <a:p>
            <a:pPr marL="1009650" lvl="1" indent="-609600"/>
            <a:endParaRPr lang="he-IL" sz="2600" dirty="0" smtClean="0"/>
          </a:p>
          <a:p>
            <a:pPr marL="1009650" lvl="1" indent="-609600"/>
            <a:endParaRPr lang="he-IL" sz="2600" dirty="0" smtClean="0"/>
          </a:p>
          <a:p>
            <a:pPr marL="1009650" lvl="1" indent="-609600">
              <a:buNone/>
            </a:pPr>
            <a:endParaRPr lang="en-GB" sz="2600" dirty="0" smtClean="0"/>
          </a:p>
        </p:txBody>
      </p:sp>
      <p:sp>
        <p:nvSpPr>
          <p:cNvPr id="5" name="מציין מיקום תוכן 2"/>
          <p:cNvSpPr txBox="1">
            <a:spLocks/>
          </p:cNvSpPr>
          <p:nvPr/>
        </p:nvSpPr>
        <p:spPr>
          <a:xfrm>
            <a:off x="0" y="1688533"/>
            <a:ext cx="9426402" cy="38807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609600" lvl="0" indent="-609600" algn="r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he-IL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צרו תכנית בה כל חץ כיוון מגע מדליק אור אחר, ולחצן המגע המרכזי מכבה את האור.</a:t>
            </a:r>
          </a:p>
          <a:p>
            <a:pPr marL="1066800" lvl="1" indent="-609600" algn="r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he-IL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ניתן לייצר מגוון צבעים באמצעות בחירת ערכים שונים לשלושת גווני הבסיס בפקודה</a:t>
            </a:r>
          </a:p>
          <a:p>
            <a:pPr marL="1066800" lvl="1" indent="-609600" algn="r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he-IL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כיבוי </a:t>
            </a:r>
            <a:r>
              <a:rPr lang="he-IL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אור מתבצע באמצעות אותה פעולת </a:t>
            </a:r>
            <a:r>
              <a:rPr lang="he-IL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הדלקת האורות הרובוט – כאשר לא בוחרים אור כלשהו</a:t>
            </a:r>
          </a:p>
          <a:p>
            <a:pPr marL="609600" indent="-609600" algn="r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he-IL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תרגיל מתקדמים – תכנתו חלק מהכפתורים להדליק אורות תחתיים כך שבכל מצב ידלק אור עליון </a:t>
            </a:r>
            <a:r>
              <a:rPr lang="he-IL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או </a:t>
            </a:r>
            <a:r>
              <a:rPr lang="he-IL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אור תחתון (אסור שידלקו יחדיו, יש לדאוג לפעולת כיבוי במעבר בין המצבים)</a:t>
            </a:r>
            <a:endParaRPr lang="he-IL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09600" lvl="0" indent="-609600" algn="r" rtl="1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kumimoji="0" lang="he-IL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09650" marR="0" lvl="1" indent="-609600" algn="r" defTabSz="457200" rtl="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he-IL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09650" marR="0" lvl="1" indent="-609600" algn="r" defTabSz="457200" rtl="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he-IL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09650" marR="0" lvl="1" indent="-609600" algn="r" defTabSz="457200" rtl="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he-IL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09650" marR="0" lvl="1" indent="-609600" algn="r" defTabSz="457200" rtl="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he-IL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09650" marR="0" lvl="1" indent="-609600" algn="r" defTabSz="457200" rtl="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9960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מנועי הרובוט</a:t>
            </a:r>
          </a:p>
        </p:txBody>
      </p:sp>
      <p:sp>
        <p:nvSpPr>
          <p:cNvPr id="5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536133"/>
            <a:ext cx="8596668" cy="4407467"/>
          </a:xfrm>
        </p:spPr>
        <p:txBody>
          <a:bodyPr>
            <a:noAutofit/>
          </a:bodyPr>
          <a:lstStyle/>
          <a:p>
            <a:r>
              <a:rPr lang="he-IL" sz="4000" dirty="0" smtClean="0"/>
              <a:t>מהו מנוע?</a:t>
            </a:r>
          </a:p>
          <a:p>
            <a:pPr lvl="1"/>
            <a:r>
              <a:rPr lang="he-IL" sz="3200" dirty="0" smtClean="0"/>
              <a:t>מנוע</a:t>
            </a:r>
            <a:r>
              <a:rPr lang="he-IL" sz="3200" dirty="0" smtClean="0"/>
              <a:t> הוא מכונה הממירה אנרגיה לעבודה מכנית.</a:t>
            </a:r>
          </a:p>
          <a:p>
            <a:pPr lvl="2"/>
            <a:r>
              <a:rPr lang="he-IL" sz="3000" dirty="0" smtClean="0"/>
              <a:t>ברובוט </a:t>
            </a:r>
            <a:r>
              <a:rPr lang="he-IL" sz="3000" dirty="0" smtClean="0"/>
              <a:t>המנוע מקבל חשמל דרך הבקר, ומשתמש בו כדי לסובב את צירו</a:t>
            </a:r>
          </a:p>
          <a:p>
            <a:pPr lvl="2"/>
            <a:r>
              <a:rPr lang="he-IL" sz="3000" dirty="0" smtClean="0"/>
              <a:t>מכיוון שגלגל הרובוט יושב על ציר המנוע, </a:t>
            </a:r>
            <a:r>
              <a:rPr lang="he-IL" sz="3000" dirty="0" smtClean="0"/>
              <a:t>סיבוב הציר </a:t>
            </a:r>
            <a:r>
              <a:rPr lang="he-IL" sz="3000" dirty="0" smtClean="0"/>
              <a:t>מסובב את גלגל הרובוט</a:t>
            </a:r>
            <a:endParaRPr lang="he-IL" sz="3000" dirty="0" smtClean="0"/>
          </a:p>
        </p:txBody>
      </p:sp>
    </p:spTree>
    <p:extLst>
      <p:ext uri="{BB962C8B-B14F-4D97-AF65-F5344CB8AC3E}">
        <p14:creationId xmlns:p14="http://schemas.microsoft.com/office/powerpoint/2010/main" xmlns="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סוגי הנעות</a:t>
            </a:r>
            <a:endParaRPr lang="he-IL" sz="4400" b="1" dirty="0"/>
          </a:p>
        </p:txBody>
      </p:sp>
      <p:sp>
        <p:nvSpPr>
          <p:cNvPr id="5" name="מציין מיקום תוכן 2"/>
          <p:cNvSpPr>
            <a:spLocks noGrp="1"/>
          </p:cNvSpPr>
          <p:nvPr>
            <p:ph idx="1"/>
          </p:nvPr>
        </p:nvSpPr>
        <p:spPr>
          <a:xfrm>
            <a:off x="339634" y="1536133"/>
            <a:ext cx="8934368" cy="4825478"/>
          </a:xfrm>
        </p:spPr>
        <p:txBody>
          <a:bodyPr>
            <a:noAutofit/>
          </a:bodyPr>
          <a:lstStyle/>
          <a:p>
            <a:r>
              <a:rPr lang="he-IL" sz="4000" b="1" dirty="0" smtClean="0"/>
              <a:t> הנעה סינכרונית</a:t>
            </a:r>
          </a:p>
          <a:p>
            <a:pPr lvl="1"/>
            <a:r>
              <a:rPr lang="he-IL" sz="3800" dirty="0" smtClean="0"/>
              <a:t> </a:t>
            </a:r>
            <a:r>
              <a:rPr lang="he-IL" sz="3600" dirty="0" smtClean="0"/>
              <a:t>סינכרונית = מתואמת</a:t>
            </a:r>
          </a:p>
          <a:p>
            <a:pPr lvl="1"/>
            <a:r>
              <a:rPr lang="he-IL" sz="3600" dirty="0" smtClean="0"/>
              <a:t> כך עובד הרכב שלנו</a:t>
            </a:r>
          </a:p>
          <a:p>
            <a:pPr lvl="2"/>
            <a:r>
              <a:rPr lang="en-US" sz="3200" dirty="0" smtClean="0"/>
              <a:t> </a:t>
            </a:r>
            <a:r>
              <a:rPr lang="he-IL" sz="3200" dirty="0" smtClean="0"/>
              <a:t>הגלגלים הקדמיים שאחראים על התנועה מסתובבים באותו כיוון ובאותה המהירות</a:t>
            </a:r>
          </a:p>
          <a:p>
            <a:pPr lvl="2"/>
            <a:r>
              <a:rPr lang="he-IL" sz="3200" dirty="0" smtClean="0"/>
              <a:t> חסרון: אין גמישות תנועה</a:t>
            </a:r>
          </a:p>
          <a:p>
            <a:pPr lvl="3"/>
            <a:r>
              <a:rPr lang="he-IL" sz="3000" dirty="0" smtClean="0"/>
              <a:t> </a:t>
            </a:r>
            <a:r>
              <a:rPr lang="he-IL" sz="2800" dirty="0" smtClean="0"/>
              <a:t>אילו סוגי נסיעות אי אפשר לעשות ברכב שלנו?</a:t>
            </a:r>
            <a:endParaRPr lang="he-IL" sz="3000" dirty="0" smtClean="0"/>
          </a:p>
          <a:p>
            <a:pPr lvl="2"/>
            <a:r>
              <a:rPr lang="he-IL" sz="3200" dirty="0" smtClean="0"/>
              <a:t> יתרון: מספיק מנוע אחד לשני הגלגלים</a:t>
            </a:r>
          </a:p>
        </p:txBody>
      </p:sp>
      <p:pic>
        <p:nvPicPr>
          <p:cNvPr id="6" name="Picture 5" descr="car-33556_6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618" y="1737360"/>
            <a:ext cx="3169920" cy="1748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פיאה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פיאה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פיאה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1458</TotalTime>
  <Words>373</Words>
  <Application>Microsoft Office PowerPoint</Application>
  <PresentationFormat>Custom</PresentationFormat>
  <Paragraphs>75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פיאה</vt:lpstr>
      <vt:lpstr>מתכנתים את הרובוט! סוגי הנעות </vt:lpstr>
      <vt:lpstr>תוכן עניינים</vt:lpstr>
      <vt:lpstr>חזרה ותזכורת</vt:lpstr>
      <vt:lpstr>מפעילים</vt:lpstr>
      <vt:lpstr>נורות הרובוט</vt:lpstr>
      <vt:lpstr>נורות הרובוט – פעולות VPL</vt:lpstr>
      <vt:lpstr>נורות הרובוט - תרגיל</vt:lpstr>
      <vt:lpstr>מנועי הרובוט</vt:lpstr>
      <vt:lpstr>סוגי הנעות</vt:lpstr>
      <vt:lpstr>סוגי הנעות</vt:lpstr>
      <vt:lpstr>סדר וניקיון</vt:lpstr>
    </vt:vector>
  </TitlesOfParts>
  <Company>Yaron'S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עבודה עם רובוטים  סוגי פלט שונים</dc:title>
  <dc:creator>rami1410</dc:creator>
  <cp:lastModifiedBy>Adi Itec</cp:lastModifiedBy>
  <cp:revision>117</cp:revision>
  <dcterms:created xsi:type="dcterms:W3CDTF">2017-08-08T19:01:28Z</dcterms:created>
  <dcterms:modified xsi:type="dcterms:W3CDTF">2020-03-12T11:01:11Z</dcterms:modified>
</cp:coreProperties>
</file>