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sldIdLst>
    <p:sldId id="256" r:id="rId2"/>
    <p:sldId id="274" r:id="rId3"/>
    <p:sldId id="275" r:id="rId4"/>
    <p:sldId id="276" r:id="rId5"/>
    <p:sldId id="283" r:id="rId6"/>
    <p:sldId id="277" r:id="rId7"/>
    <p:sldId id="285" r:id="rId8"/>
    <p:sldId id="284" r:id="rId9"/>
    <p:sldId id="286" r:id="rId10"/>
    <p:sldId id="280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8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1204332"/>
            <a:ext cx="9274003" cy="2324314"/>
          </a:xfrm>
        </p:spPr>
        <p:txBody>
          <a:bodyPr>
            <a:normAutofit/>
          </a:bodyPr>
          <a:lstStyle/>
          <a:p>
            <a:r>
              <a:rPr lang="he-IL" sz="8000" dirty="0"/>
              <a:t>פיסיקה ברובוטיקה</a:t>
            </a:r>
          </a:p>
        </p:txBody>
      </p:sp>
    </p:spTree>
    <p:extLst>
      <p:ext uri="{BB962C8B-B14F-4D97-AF65-F5344CB8AC3E}">
        <p14:creationId xmlns:p14="http://schemas.microsoft.com/office/powerpoint/2010/main" xmlns="" val="1597654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/>
              <a:t>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94262"/>
            <a:ext cx="9274002" cy="5847063"/>
          </a:xfrm>
        </p:spPr>
        <p:txBody>
          <a:bodyPr>
            <a:noAutofit/>
          </a:bodyPr>
          <a:lstStyle/>
          <a:p>
            <a:pPr lvl="1"/>
            <a:r>
              <a:rPr lang="he-IL" sz="3200" dirty="0"/>
              <a:t>מגוון כוחות פיסיקליים פועלים על גוף הנע במרחב, ועלינו לקחת זאת בחשבון בתכנון ותכנות הרובוט</a:t>
            </a:r>
          </a:p>
          <a:p>
            <a:pPr lvl="1"/>
            <a:endParaRPr lang="he-IL" sz="3200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604D1E7F-8FBC-4CD6-9D80-4BED53AE3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3067" y="2765942"/>
            <a:ext cx="6500858" cy="409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999608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/>
              <a:t>סדר וניקיון</a:t>
            </a:r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3880773"/>
          </a:xfrm>
        </p:spPr>
        <p:txBody>
          <a:bodyPr>
            <a:normAutofit/>
          </a:bodyPr>
          <a:lstStyle/>
          <a:p>
            <a:pPr marL="609600" indent="-609600"/>
            <a:r>
              <a:rPr lang="he-IL" sz="4800" dirty="0" smtClean="0"/>
              <a:t>סידור ציוד ועמדת העבודה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/>
              <a:t>תוכן עניינים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36121"/>
            <a:ext cx="8474926" cy="4953889"/>
          </a:xfrm>
        </p:spPr>
        <p:txBody>
          <a:bodyPr>
            <a:normAutofit lnSpcReduction="10000"/>
          </a:bodyPr>
          <a:lstStyle/>
          <a:p>
            <a:r>
              <a:rPr lang="he-IL" sz="4000" dirty="0"/>
              <a:t> חזרה ותזכורת</a:t>
            </a:r>
          </a:p>
          <a:p>
            <a:r>
              <a:rPr lang="he-IL" sz="4000" dirty="0"/>
              <a:t> פיסיקה והרובוט שלי</a:t>
            </a:r>
          </a:p>
          <a:p>
            <a:pPr lvl="1"/>
            <a:r>
              <a:rPr lang="he-IL" sz="3800" dirty="0"/>
              <a:t>מקדם החיכוך</a:t>
            </a:r>
          </a:p>
          <a:p>
            <a:pPr lvl="1"/>
            <a:r>
              <a:rPr lang="he-IL" sz="3800" dirty="0" err="1"/>
              <a:t>כח</a:t>
            </a:r>
            <a:r>
              <a:rPr lang="he-IL" sz="3800" dirty="0"/>
              <a:t> החיכוך</a:t>
            </a:r>
          </a:p>
          <a:p>
            <a:pPr lvl="1"/>
            <a:r>
              <a:rPr lang="he-IL" sz="3800" dirty="0" err="1"/>
              <a:t>כח</a:t>
            </a:r>
            <a:r>
              <a:rPr lang="he-IL" sz="3800" dirty="0"/>
              <a:t> גרר</a:t>
            </a:r>
          </a:p>
          <a:p>
            <a:pPr lvl="1"/>
            <a:r>
              <a:rPr lang="he-IL" sz="3800" dirty="0"/>
              <a:t>סיכום</a:t>
            </a:r>
          </a:p>
          <a:p>
            <a:r>
              <a:rPr lang="he-IL" sz="4000" dirty="0"/>
              <a:t> סדר וניקיון</a:t>
            </a:r>
          </a:p>
          <a:p>
            <a:pPr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/>
              <a:t>חזרה ותזכורת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25191" y="1513818"/>
            <a:ext cx="8474926" cy="3880773"/>
          </a:xfrm>
        </p:spPr>
        <p:txBody>
          <a:bodyPr>
            <a:normAutofit/>
          </a:bodyPr>
          <a:lstStyle/>
          <a:p>
            <a:r>
              <a:rPr lang="he-IL" sz="4000" dirty="0" smtClean="0"/>
              <a:t>מפעילים ברובוט</a:t>
            </a:r>
          </a:p>
          <a:p>
            <a:pPr lvl="1"/>
            <a:r>
              <a:rPr lang="he-IL" sz="3800" dirty="0" smtClean="0"/>
              <a:t>נורות הרובוט</a:t>
            </a:r>
          </a:p>
          <a:p>
            <a:pPr lvl="1"/>
            <a:r>
              <a:rPr lang="he-IL" sz="4000" dirty="0" smtClean="0"/>
              <a:t>מנועי הרובוט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4400" b="1" dirty="0"/>
              <a:t>פיסיקה והרובוט שלי</a:t>
            </a:r>
          </a:p>
        </p:txBody>
      </p:sp>
      <p:sp>
        <p:nvSpPr>
          <p:cNvPr id="5" name="מציין מיקום תוכן 2"/>
          <p:cNvSpPr>
            <a:spLocks noGrp="1"/>
          </p:cNvSpPr>
          <p:nvPr>
            <p:ph idx="1"/>
          </p:nvPr>
        </p:nvSpPr>
        <p:spPr>
          <a:xfrm>
            <a:off x="677334" y="1536133"/>
            <a:ext cx="8596668" cy="4407467"/>
          </a:xfrm>
        </p:spPr>
        <p:txBody>
          <a:bodyPr>
            <a:noAutofit/>
          </a:bodyPr>
          <a:lstStyle/>
          <a:p>
            <a:pPr lvl="1">
              <a:lnSpc>
                <a:spcPct val="80000"/>
              </a:lnSpc>
            </a:pPr>
            <a:r>
              <a:rPr lang="he-IL" sz="3200" dirty="0"/>
              <a:t>הבנת אופן פעולת הרובוט, יכולת לתכנן אותו נכון ולשלוט עליו ביעילות, כל אלו דורשים מאיתנו:</a:t>
            </a:r>
          </a:p>
          <a:p>
            <a:pPr lvl="2">
              <a:lnSpc>
                <a:spcPct val="80000"/>
              </a:lnSpc>
            </a:pPr>
            <a:r>
              <a:rPr lang="he-IL" sz="2800" dirty="0"/>
              <a:t>הבנה של חוקי הפיזיקה </a:t>
            </a:r>
          </a:p>
          <a:p>
            <a:pPr lvl="2">
              <a:lnSpc>
                <a:spcPct val="80000"/>
              </a:lnSpc>
            </a:pPr>
            <a:r>
              <a:rPr lang="he-IL" sz="2800" dirty="0"/>
              <a:t>הכרה של מושגים במכניקה.</a:t>
            </a:r>
          </a:p>
          <a:p>
            <a:pPr lvl="1">
              <a:lnSpc>
                <a:spcPct val="80000"/>
              </a:lnSpc>
            </a:pPr>
            <a:r>
              <a:rPr lang="he-IL" sz="3400" dirty="0"/>
              <a:t>חוקי הפיסיקה העיקריים הפועלים על רובוט נייד בזמן נסיעתו:</a:t>
            </a:r>
            <a:endParaRPr lang="he-IL" sz="3200" dirty="0"/>
          </a:p>
          <a:p>
            <a:pPr lvl="2">
              <a:lnSpc>
                <a:spcPct val="80000"/>
              </a:lnSpc>
            </a:pPr>
            <a:r>
              <a:rPr lang="he-IL" sz="3200" dirty="0"/>
              <a:t>חיכוך</a:t>
            </a:r>
          </a:p>
          <a:p>
            <a:pPr lvl="2">
              <a:lnSpc>
                <a:spcPct val="80000"/>
              </a:lnSpc>
            </a:pPr>
            <a:r>
              <a:rPr lang="he-IL" sz="3200" dirty="0" err="1"/>
              <a:t>כח</a:t>
            </a:r>
            <a:r>
              <a:rPr lang="he-IL" sz="3200" dirty="0"/>
              <a:t> גרר</a:t>
            </a:r>
          </a:p>
        </p:txBody>
      </p:sp>
    </p:spTree>
    <p:extLst>
      <p:ext uri="{BB962C8B-B14F-4D97-AF65-F5344CB8AC3E}">
        <p14:creationId xmlns:p14="http://schemas.microsoft.com/office/powerpoint/2010/main" xmlns="" val="250892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/>
              <a:t>מקדם חיכוך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94262"/>
            <a:ext cx="9274002" cy="5847063"/>
          </a:xfrm>
        </p:spPr>
        <p:txBody>
          <a:bodyPr>
            <a:noAutofit/>
          </a:bodyPr>
          <a:lstStyle/>
          <a:p>
            <a:r>
              <a:rPr lang="he-IL" sz="3400" dirty="0"/>
              <a:t>לכל סוג משטח יש ערך ייחודי המייצג את יכולתו "להיאחז" במשטח אחר הנקרא </a:t>
            </a:r>
            <a:r>
              <a:rPr lang="he-IL" sz="3400" b="1" dirty="0"/>
              <a:t>מקדם חיכוך</a:t>
            </a:r>
            <a:r>
              <a:rPr lang="he-IL" sz="3400" dirty="0"/>
              <a:t>.</a:t>
            </a:r>
          </a:p>
          <a:p>
            <a:r>
              <a:rPr lang="he-IL" sz="3400" dirty="0"/>
              <a:t>משטח חלק</a:t>
            </a:r>
            <a:r>
              <a:rPr lang="en-US" sz="3400" dirty="0"/>
              <a:t>/</a:t>
            </a:r>
            <a:r>
              <a:rPr lang="he-IL" sz="3400" dirty="0"/>
              <a:t>רטוב – מקדם חיכוך נמוך, כלומר למשטחים אחרים יהיה קשה "להיאחז" בו.</a:t>
            </a:r>
          </a:p>
          <a:p>
            <a:r>
              <a:rPr lang="he-IL" sz="3400" dirty="0"/>
              <a:t>משטח מחוספס</a:t>
            </a:r>
            <a:r>
              <a:rPr lang="en-US" sz="3400" dirty="0"/>
              <a:t>/</a:t>
            </a:r>
            <a:r>
              <a:rPr lang="he-IL" sz="3400" dirty="0"/>
              <a:t>דביק – מקדם חיכוך גבוה, כלומר למשטחים אחרים יהיה קל "להיאחז" בו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571CEC5-71C6-4F61-8ADC-127C30269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5745" y="5462296"/>
            <a:ext cx="2091544" cy="139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6327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err="1"/>
              <a:t>כח</a:t>
            </a:r>
            <a:r>
              <a:rPr lang="he-IL" sz="4400" b="1" dirty="0"/>
              <a:t> החיכוך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94262"/>
            <a:ext cx="9274002" cy="5847063"/>
          </a:xfrm>
        </p:spPr>
        <p:txBody>
          <a:bodyPr>
            <a:noAutofit/>
          </a:bodyPr>
          <a:lstStyle/>
          <a:p>
            <a:r>
              <a:rPr lang="he-IL" sz="3400" dirty="0"/>
              <a:t>על כל גוף מופעל </a:t>
            </a:r>
            <a:r>
              <a:rPr lang="he-IL" sz="3400" dirty="0" err="1"/>
              <a:t>כח</a:t>
            </a:r>
            <a:r>
              <a:rPr lang="he-IL" sz="3400" dirty="0"/>
              <a:t> המתנגד לתנועתו ומקשה על התקדמותו. </a:t>
            </a:r>
            <a:r>
              <a:rPr lang="he-IL" sz="3400" dirty="0" err="1"/>
              <a:t>כח</a:t>
            </a:r>
            <a:r>
              <a:rPr lang="he-IL" sz="3400" dirty="0"/>
              <a:t> זה נקרא </a:t>
            </a:r>
            <a:r>
              <a:rPr lang="he-IL" sz="3400" b="1" dirty="0" err="1"/>
              <a:t>כח</a:t>
            </a:r>
            <a:r>
              <a:rPr lang="he-IL" sz="3400" b="1" dirty="0"/>
              <a:t> החיכוך</a:t>
            </a:r>
            <a:r>
              <a:rPr lang="he-IL" sz="3400" dirty="0"/>
              <a:t>.</a:t>
            </a:r>
          </a:p>
          <a:p>
            <a:pPr lvl="1"/>
            <a:r>
              <a:rPr lang="he-IL" sz="3200" dirty="0"/>
              <a:t>ככל שמקדם החיכוך של המשטח עליו נמצא הגוף גבוה יותר, </a:t>
            </a:r>
            <a:r>
              <a:rPr lang="he-IL" sz="3200" dirty="0" err="1"/>
              <a:t>כח</a:t>
            </a:r>
            <a:r>
              <a:rPr lang="he-IL" sz="3200" dirty="0"/>
              <a:t> החיכוך המופעל עליו גבוה יותר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7E4AAAF-AD14-478D-9BFA-14322F40A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342" y="3933553"/>
            <a:ext cx="5514047" cy="286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9960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err="1"/>
              <a:t>כח</a:t>
            </a:r>
            <a:r>
              <a:rPr lang="he-IL" sz="4400" b="1" dirty="0"/>
              <a:t> החיכוך - המשך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94262"/>
            <a:ext cx="9274002" cy="5847063"/>
          </a:xfrm>
        </p:spPr>
        <p:txBody>
          <a:bodyPr>
            <a:noAutofit/>
          </a:bodyPr>
          <a:lstStyle/>
          <a:p>
            <a:r>
              <a:rPr lang="he-IL" sz="3400" dirty="0" err="1"/>
              <a:t>כח</a:t>
            </a:r>
            <a:r>
              <a:rPr lang="he-IL" sz="3400" dirty="0"/>
              <a:t> חיכוך סטטי – </a:t>
            </a:r>
            <a:r>
              <a:rPr lang="he-IL" sz="3400" dirty="0" err="1"/>
              <a:t>כח</a:t>
            </a:r>
            <a:r>
              <a:rPr lang="he-IL" sz="3400" dirty="0"/>
              <a:t> המופעל על גוף </a:t>
            </a:r>
            <a:r>
              <a:rPr lang="he-IL" sz="3400" b="1" dirty="0"/>
              <a:t>שאינו</a:t>
            </a:r>
            <a:r>
              <a:rPr lang="he-IL" sz="3400" dirty="0"/>
              <a:t> בתנועה, ועליו יש להתגבר כדי להתחיל לנוע</a:t>
            </a:r>
          </a:p>
          <a:p>
            <a:r>
              <a:rPr lang="he-IL" sz="3400" dirty="0" err="1"/>
              <a:t>כח</a:t>
            </a:r>
            <a:r>
              <a:rPr lang="he-IL" sz="3400" dirty="0"/>
              <a:t> חיכוך דינמי (קינטי) – </a:t>
            </a:r>
            <a:r>
              <a:rPr lang="he-IL" sz="3400" dirty="0" err="1"/>
              <a:t>כח</a:t>
            </a:r>
            <a:r>
              <a:rPr lang="he-IL" sz="3400" dirty="0"/>
              <a:t> המופעל על גוף שכבר נע על המשטח.</a:t>
            </a:r>
          </a:p>
          <a:p>
            <a:r>
              <a:rPr lang="he-IL" sz="3400" dirty="0"/>
              <a:t>איזה </a:t>
            </a:r>
            <a:r>
              <a:rPr lang="he-IL" sz="3400" dirty="0" err="1"/>
              <a:t>כח</a:t>
            </a:r>
            <a:r>
              <a:rPr lang="he-IL" sz="3400" dirty="0"/>
              <a:t> חיכוך לדעתכם גבוה יותר-סטטי או דינמי?</a:t>
            </a:r>
          </a:p>
          <a:p>
            <a:r>
              <a:rPr lang="he-IL" sz="3400" dirty="0"/>
              <a:t>מהו כיוון </a:t>
            </a:r>
            <a:r>
              <a:rPr lang="he-IL" sz="3400" dirty="0" err="1"/>
              <a:t>כח</a:t>
            </a:r>
            <a:r>
              <a:rPr lang="he-IL" sz="3400" dirty="0"/>
              <a:t> החיכוך הפועל על אופניים בנסיעתן?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3ECCFB62-CCFF-4ABA-AEF0-B3B7CE068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5844" y="5176496"/>
            <a:ext cx="1635001" cy="1488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85521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 err="1"/>
              <a:t>כח</a:t>
            </a:r>
            <a:r>
              <a:rPr lang="he-IL" sz="4400" b="1" dirty="0"/>
              <a:t> גרר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94262"/>
            <a:ext cx="9274002" cy="5847063"/>
          </a:xfrm>
        </p:spPr>
        <p:txBody>
          <a:bodyPr>
            <a:noAutofit/>
          </a:bodyPr>
          <a:lstStyle/>
          <a:p>
            <a:r>
              <a:rPr lang="he-IL" sz="3400" dirty="0"/>
              <a:t>גם הסביבה בה נע הגוף מפעילה עליו </a:t>
            </a:r>
            <a:r>
              <a:rPr lang="he-IL" sz="3400" dirty="0" err="1"/>
              <a:t>כח</a:t>
            </a:r>
            <a:r>
              <a:rPr lang="he-IL" sz="3400" dirty="0"/>
              <a:t> התנגדות</a:t>
            </a:r>
          </a:p>
          <a:p>
            <a:pPr lvl="1"/>
            <a:r>
              <a:rPr lang="he-IL" sz="3200" dirty="0"/>
              <a:t>כוח גרר – </a:t>
            </a:r>
            <a:r>
              <a:rPr lang="he-IL" sz="3200" dirty="0" err="1"/>
              <a:t>כח</a:t>
            </a:r>
            <a:r>
              <a:rPr lang="he-IL" sz="3200" dirty="0"/>
              <a:t> שמפעיל התווך (גז</a:t>
            </a:r>
            <a:r>
              <a:rPr lang="en-US" sz="3200" dirty="0"/>
              <a:t>/</a:t>
            </a:r>
            <a:r>
              <a:rPr lang="he-IL" sz="3200" dirty="0"/>
              <a:t>נוזל) בו נע הגוף (בפרט האוויר) </a:t>
            </a:r>
          </a:p>
          <a:p>
            <a:pPr lvl="1"/>
            <a:r>
              <a:rPr lang="he-IL" sz="3200" dirty="0"/>
              <a:t>כיוון הכוח </a:t>
            </a:r>
            <a:r>
              <a:rPr lang="he-IL" sz="3400" dirty="0"/>
              <a:t>הוא בניגוד לכיוון התנועה וגודלו תלוי בצורת הגוף. (אווירודינמיקה)</a:t>
            </a:r>
          </a:p>
          <a:p>
            <a:pPr lvl="1"/>
            <a:r>
              <a:rPr lang="he-IL" sz="3400" dirty="0"/>
              <a:t>למה אופני </a:t>
            </a:r>
            <a:r>
              <a:rPr lang="he-IL" sz="3400" dirty="0" err="1"/>
              <a:t>מירוץ</a:t>
            </a:r>
            <a:r>
              <a:rPr lang="he-IL" sz="3400" dirty="0"/>
              <a:t> בנויים כך שהרוכב ירכב כפוף?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1312B361-7EA0-4D18-B6A9-204C73521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7616" y="5079780"/>
            <a:ext cx="2368853" cy="1778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40650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3151"/>
          </a:xfrm>
        </p:spPr>
        <p:txBody>
          <a:bodyPr>
            <a:normAutofit/>
          </a:bodyPr>
          <a:lstStyle/>
          <a:p>
            <a:pPr algn="r"/>
            <a:r>
              <a:rPr lang="he-IL" sz="4400" b="1" dirty="0"/>
              <a:t>גלגלים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94262"/>
            <a:ext cx="9274002" cy="5847063"/>
          </a:xfrm>
        </p:spPr>
        <p:txBody>
          <a:bodyPr>
            <a:noAutofit/>
          </a:bodyPr>
          <a:lstStyle/>
          <a:p>
            <a:pPr lvl="1"/>
            <a:r>
              <a:rPr lang="he-IL" sz="3200" dirty="0"/>
              <a:t>סוגי גלגלים שונים נבדלים בצורת פני שטח המגע שלהם עם הקרקע</a:t>
            </a:r>
          </a:p>
          <a:p>
            <a:pPr lvl="2"/>
            <a:r>
              <a:rPr lang="he-IL" sz="3000" dirty="0"/>
              <a:t>מאפשרים "אחיזת כביש" בדרגות שונות</a:t>
            </a:r>
          </a:p>
          <a:p>
            <a:pPr lvl="2"/>
            <a:r>
              <a:rPr lang="he-IL" sz="3000" dirty="0"/>
              <a:t>צמיגי חורף, צמיגי שטח וכו' יהיו בעלי חריצים בתבניות </a:t>
            </a:r>
            <a:r>
              <a:rPr lang="he-IL" sz="3200" dirty="0"/>
              <a:t>שונות על הגלגל להגדלת יכולת אחיזה, ולהתגבר על מכשולים בדרך</a:t>
            </a:r>
          </a:p>
          <a:p>
            <a:pPr lvl="1"/>
            <a:endParaRPr lang="he-IL" sz="32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F8FF26D4-BB40-439F-8B3E-2C559EC98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8120" y="4839720"/>
            <a:ext cx="2487880" cy="201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45077489"/>
      </p:ext>
    </p:extLst>
  </p:cSld>
  <p:clrMapOvr>
    <a:masterClrMapping/>
  </p:clrMapOvr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1478</TotalTime>
  <Words>336</Words>
  <Application>Microsoft Office PowerPoint</Application>
  <PresentationFormat>Custom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פיאה</vt:lpstr>
      <vt:lpstr>פיסיקה ברובוטיקה</vt:lpstr>
      <vt:lpstr>תוכן עניינים</vt:lpstr>
      <vt:lpstr>חזרה ותזכורת</vt:lpstr>
      <vt:lpstr>פיסיקה והרובוט שלי</vt:lpstr>
      <vt:lpstr>מקדם חיכוך</vt:lpstr>
      <vt:lpstr>כח החיכוך</vt:lpstr>
      <vt:lpstr>כח החיכוך - המשך</vt:lpstr>
      <vt:lpstr>כח גרר</vt:lpstr>
      <vt:lpstr>גלגלים</vt:lpstr>
      <vt:lpstr>סיכום</vt:lpstr>
      <vt:lpstr>סדר וניקיון</vt:lpstr>
    </vt:vector>
  </TitlesOfParts>
  <Company>Yaron'S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Adi Itec</cp:lastModifiedBy>
  <cp:revision>130</cp:revision>
  <dcterms:created xsi:type="dcterms:W3CDTF">2017-08-08T19:01:28Z</dcterms:created>
  <dcterms:modified xsi:type="dcterms:W3CDTF">2020-03-12T11:57:38Z</dcterms:modified>
</cp:coreProperties>
</file>