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81" r:id="rId1"/>
  </p:sldMasterIdLst>
  <p:notesMasterIdLst>
    <p:notesMasterId r:id="rId15"/>
  </p:notesMasterIdLst>
  <p:sldIdLst>
    <p:sldId id="256" r:id="rId2"/>
    <p:sldId id="274" r:id="rId3"/>
    <p:sldId id="288" r:id="rId4"/>
    <p:sldId id="287" r:id="rId5"/>
    <p:sldId id="289" r:id="rId6"/>
    <p:sldId id="282" r:id="rId7"/>
    <p:sldId id="283" r:id="rId8"/>
    <p:sldId id="284" r:id="rId9"/>
    <p:sldId id="285" r:id="rId10"/>
    <p:sldId id="286" r:id="rId11"/>
    <p:sldId id="290" r:id="rId12"/>
    <p:sldId id="277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78" autoAdjust="0"/>
    <p:restoredTop sz="94660"/>
  </p:normalViewPr>
  <p:slideViewPr>
    <p:cSldViewPr snapToGrid="0">
      <p:cViewPr varScale="1">
        <p:scale>
          <a:sx n="66" d="100"/>
          <a:sy n="66" d="100"/>
        </p:scale>
        <p:origin x="-64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88C3450-B1F7-4D70-BBD4-DE10EE2FA08A}" type="datetimeFigureOut">
              <a:rPr lang="he-IL" smtClean="0"/>
              <a:pPr/>
              <a:t>ט"ז/אדר/תש"פ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3F62692-F0D9-4B96-9ACD-12E88898574A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כדי</a:t>
            </a:r>
            <a:r>
              <a:rPr lang="he-IL" baseline="0" dirty="0" smtClean="0"/>
              <a:t> לצאת מהמבוך הרובוט צריך לחוש את סביבתו ולהבין היכן הוא נמצא ביחס אליה, כדי לקבל החלטה לאן להתקדם בכל רגע נתון.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הרובוט אמור לחוש את סביבתו ולזהות מכשולים בדרכו. בתכנות הרובוט נתכנן עקיפת מכשולים בזמן</a:t>
            </a:r>
            <a:r>
              <a:rPr lang="he-IL" baseline="0" dirty="0" smtClean="0"/>
              <a:t> בדיקה רציפה של המרחק שלנו מהם.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8</a:t>
            </a:fld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ניתן לתכנן</a:t>
            </a:r>
            <a:r>
              <a:rPr lang="he-IL" baseline="0" dirty="0" smtClean="0"/>
              <a:t> </a:t>
            </a:r>
            <a:r>
              <a:rPr lang="he-IL" dirty="0" smtClean="0"/>
              <a:t>משימות ייחודיות לרובוטים המתבססים על חישת סביבתם,</a:t>
            </a:r>
            <a:r>
              <a:rPr lang="he-IL" baseline="0" dirty="0" smtClean="0"/>
              <a:t> וכך נוכל למשל לתכנת את הרובוט הקוצר לעבוד רק על תבואה שלא נקצרה בזכות זיהוי אוטומטי של קו הגבול בינה לבין תבואה שכבר נקצרה.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9</a:t>
            </a:fld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זיהוי אוטומטי של פתחי</a:t>
            </a:r>
            <a:r>
              <a:rPr lang="he-IL" baseline="0" dirty="0" smtClean="0"/>
              <a:t> ההעמסה יאפשר מיכון ואוטומציה של תהליך שינוע סחורה, כך שהרובוט יזהה אוטומטית את הפתחים ויוכל להעמיס ולפרוק סחורה ללא צורך במגע יד אדם.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10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970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499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3712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0574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004790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8784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7070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848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963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289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847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56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677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338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475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577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916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254033" y="1204334"/>
            <a:ext cx="8019969" cy="2466330"/>
          </a:xfrm>
        </p:spPr>
        <p:txBody>
          <a:bodyPr>
            <a:normAutofit/>
          </a:bodyPr>
          <a:lstStyle/>
          <a:p>
            <a:pPr algn="ctr"/>
            <a:r>
              <a:rPr lang="he-IL" sz="8000" dirty="0" smtClean="0"/>
              <a:t>חיישנים</a:t>
            </a:r>
            <a:endParaRPr lang="he-IL" sz="8000" dirty="0"/>
          </a:p>
        </p:txBody>
      </p:sp>
    </p:spTree>
    <p:extLst>
      <p:ext uri="{BB962C8B-B14F-4D97-AF65-F5344CB8AC3E}">
        <p14:creationId xmlns:p14="http://schemas.microsoft.com/office/powerpoint/2010/main" xmlns="" val="15976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D:\roboEdPresentation\forkhol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7967" y="2463800"/>
            <a:ext cx="6383867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5" descr="E:\Users\alonzo\PROJECTS\AMTS\doc\Powerpoint\Professional Images\2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97801" y="2438401"/>
            <a:ext cx="34925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 noChangeAspect="1"/>
          </p:cNvGrpSpPr>
          <p:nvPr/>
        </p:nvGrpSpPr>
        <p:grpSpPr bwMode="auto">
          <a:xfrm>
            <a:off x="921328" y="1665144"/>
            <a:ext cx="9165167" cy="650875"/>
            <a:chOff x="264" y="1073"/>
            <a:chExt cx="4330" cy="410"/>
          </a:xfrm>
        </p:grpSpPr>
        <p:sp>
          <p:nvSpPr>
            <p:cNvPr id="7176" name="AutoShape 8"/>
            <p:cNvSpPr>
              <a:spLocks noChangeAspect="1" noChangeArrowheads="1" noTextEdit="1"/>
            </p:cNvSpPr>
            <p:nvPr/>
          </p:nvSpPr>
          <p:spPr bwMode="auto">
            <a:xfrm>
              <a:off x="1418" y="1073"/>
              <a:ext cx="3176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177" name="Rectangle 10"/>
            <p:cNvSpPr>
              <a:spLocks noChangeArrowheads="1"/>
            </p:cNvSpPr>
            <p:nvPr/>
          </p:nvSpPr>
          <p:spPr bwMode="auto">
            <a:xfrm>
              <a:off x="264" y="1105"/>
              <a:ext cx="3603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he-IL" sz="3600" b="1" dirty="0">
                  <a:solidFill>
                    <a:srgbClr val="FF0000"/>
                  </a:solidFill>
                </a:rPr>
                <a:t>היכן פתחי ההעמסה לזרועות המלגזה?</a:t>
              </a:r>
              <a:endParaRPr lang="he-IL" dirty="0"/>
            </a:p>
          </p:txBody>
        </p:sp>
      </p:grp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1459632" y="5214938"/>
            <a:ext cx="8306959" cy="1160462"/>
            <a:chOff x="3479" y="2850"/>
            <a:chExt cx="1923" cy="731"/>
          </a:xfrm>
        </p:grpSpPr>
        <p:sp>
          <p:nvSpPr>
            <p:cNvPr id="7174" name="AutoShape 3"/>
            <p:cNvSpPr>
              <a:spLocks noChangeAspect="1" noChangeArrowheads="1" noTextEdit="1"/>
            </p:cNvSpPr>
            <p:nvPr/>
          </p:nvSpPr>
          <p:spPr bwMode="auto">
            <a:xfrm>
              <a:off x="3538" y="2850"/>
              <a:ext cx="1864" cy="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175" name="Rectangle 5"/>
            <p:cNvSpPr>
              <a:spLocks noChangeArrowheads="1"/>
            </p:cNvSpPr>
            <p:nvPr/>
          </p:nvSpPr>
          <p:spPr bwMode="auto">
            <a:xfrm>
              <a:off x="3479" y="2857"/>
              <a:ext cx="1795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he-IL" sz="3600" b="1" dirty="0">
                  <a:solidFill>
                    <a:srgbClr val="000000"/>
                  </a:solidFill>
                </a:rPr>
                <a:t>שינוע סחורה </a:t>
              </a:r>
              <a:r>
                <a:rPr lang="he-IL" sz="3600" b="1" dirty="0" smtClean="0">
                  <a:solidFill>
                    <a:srgbClr val="000000"/>
                  </a:solidFill>
                </a:rPr>
                <a:t>אוטומטי ללא מגע יד אדם</a:t>
              </a:r>
              <a:endParaRPr lang="he-IL" dirty="0"/>
            </a:p>
          </p:txBody>
        </p:sp>
      </p:grpSp>
      <p:sp>
        <p:nvSpPr>
          <p:cNvPr id="11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מוטיבציה - למה צריך חיישנים</a:t>
            </a:r>
            <a:endParaRPr lang="he-IL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dirty="0" smtClean="0"/>
              <a:t>כיצד הרובוט משתמש בחיישנים?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4407467"/>
          </a:xfrm>
        </p:spPr>
        <p:txBody>
          <a:bodyPr>
            <a:noAutofit/>
          </a:bodyPr>
          <a:lstStyle/>
          <a:p>
            <a:r>
              <a:rPr lang="he-IL" sz="3200" dirty="0" smtClean="0">
                <a:latin typeface="Calibri" pitchFamily="34" charset="0"/>
              </a:rPr>
              <a:t>החיישנים הם הרכיבים המשמשים כ"חושים" של הרובוטים.</a:t>
            </a:r>
            <a:endParaRPr lang="en-US" sz="3200" dirty="0" smtClean="0">
              <a:latin typeface="Calibri" pitchFamily="34" charset="0"/>
            </a:endParaRPr>
          </a:p>
          <a:p>
            <a:r>
              <a:rPr lang="he-IL" sz="3200" dirty="0" smtClean="0">
                <a:latin typeface="Calibri" pitchFamily="34" charset="0"/>
              </a:rPr>
              <a:t>מאפשרים לרובוט לקבל מידע על סביבתו</a:t>
            </a:r>
          </a:p>
          <a:p>
            <a:pPr lvl="1"/>
            <a:r>
              <a:rPr lang="he-IL" sz="3000" dirty="0" smtClean="0">
                <a:latin typeface="Calibri" pitchFamily="34" charset="0"/>
              </a:rPr>
              <a:t>אוספים מידע באופן רצוף מהסביבה ומעבירים אותו לבקר אליו הם מחוברים</a:t>
            </a:r>
          </a:p>
          <a:p>
            <a:r>
              <a:rPr lang="he-IL" sz="3200" dirty="0" smtClean="0">
                <a:latin typeface="Calibri" pitchFamily="34" charset="0"/>
              </a:rPr>
              <a:t>תכנית המחשב שהבקר מריץ אמורה לבדוק את המידע ולהחליט בהתאם אילו פעולות לבצע</a:t>
            </a:r>
          </a:p>
          <a:p>
            <a:endParaRPr lang="en-US" sz="3200" dirty="0" smtClean="0">
              <a:latin typeface="Calibri" pitchFamily="34" charset="0"/>
            </a:endParaRPr>
          </a:p>
          <a:p>
            <a:endParaRPr lang="he-IL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17 חיישנים בטימיו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89758"/>
            <a:ext cx="9274002" cy="5847063"/>
          </a:xfrm>
        </p:spPr>
        <p:txBody>
          <a:bodyPr>
            <a:noAutofit/>
          </a:bodyPr>
          <a:lstStyle/>
          <a:p>
            <a:r>
              <a:rPr lang="he-IL" sz="3200" dirty="0" smtClean="0"/>
              <a:t>5 חיישני </a:t>
            </a:r>
            <a:r>
              <a:rPr lang="he-IL" sz="3200" dirty="0" smtClean="0"/>
              <a:t>מגע – 4 כפתורי חיצים וכפתור </a:t>
            </a:r>
            <a:r>
              <a:rPr lang="he-IL" sz="3200" dirty="0" smtClean="0"/>
              <a:t>מרכזי</a:t>
            </a:r>
          </a:p>
          <a:p>
            <a:r>
              <a:rPr lang="he-IL" sz="3200" dirty="0" smtClean="0"/>
              <a:t>7 חיישני </a:t>
            </a:r>
            <a:r>
              <a:rPr lang="he-IL" sz="3200" dirty="0" smtClean="0"/>
              <a:t>קירבה – 5 מקדימה ו-2 </a:t>
            </a:r>
            <a:r>
              <a:rPr lang="he-IL" sz="3200" dirty="0" smtClean="0"/>
              <a:t>מאחורה</a:t>
            </a:r>
          </a:p>
          <a:p>
            <a:r>
              <a:rPr lang="he-IL" sz="3200" dirty="0" smtClean="0"/>
              <a:t>2 חיישני </a:t>
            </a:r>
            <a:r>
              <a:rPr lang="he-IL" sz="3200" dirty="0" smtClean="0"/>
              <a:t>מסלול </a:t>
            </a:r>
            <a:r>
              <a:rPr lang="he-IL" sz="3200" dirty="0" smtClean="0"/>
              <a:t>– 2 בתחתית הרובוט</a:t>
            </a:r>
          </a:p>
          <a:p>
            <a:r>
              <a:rPr lang="he-IL" sz="3200" dirty="0" smtClean="0"/>
              <a:t>חיישן </a:t>
            </a:r>
            <a:r>
              <a:rPr lang="he-IL" sz="3200" dirty="0" smtClean="0"/>
              <a:t>תאוצה</a:t>
            </a:r>
            <a:r>
              <a:rPr lang="en-US" sz="3200" dirty="0" smtClean="0"/>
              <a:t>/</a:t>
            </a:r>
            <a:r>
              <a:rPr lang="he-IL" sz="3200" dirty="0" smtClean="0"/>
              <a:t>ג'יירו – פנימי</a:t>
            </a:r>
          </a:p>
          <a:p>
            <a:r>
              <a:rPr lang="he-IL" sz="3200" dirty="0" smtClean="0"/>
              <a:t>חיישן </a:t>
            </a:r>
            <a:r>
              <a:rPr lang="he-IL" sz="3200" dirty="0" smtClean="0"/>
              <a:t>טמפרטורה – פנימי</a:t>
            </a:r>
          </a:p>
          <a:p>
            <a:r>
              <a:rPr lang="he-IL" sz="3200" dirty="0" smtClean="0"/>
              <a:t>חיישן </a:t>
            </a:r>
            <a:r>
              <a:rPr lang="he-IL" sz="3200" dirty="0" smtClean="0"/>
              <a:t>קול – פנימי</a:t>
            </a:r>
          </a:p>
        </p:txBody>
      </p:sp>
    </p:spTree>
    <p:extLst>
      <p:ext uri="{BB962C8B-B14F-4D97-AF65-F5344CB8AC3E}">
        <p14:creationId xmlns:p14="http://schemas.microsoft.com/office/powerpoint/2010/main" xmlns="" val="9996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סדר וניקיון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marL="609600" indent="-609600"/>
            <a:r>
              <a:rPr lang="he-IL" sz="4800" dirty="0" smtClean="0"/>
              <a:t>שמירת פרוייקט </a:t>
            </a:r>
            <a:r>
              <a:rPr lang="en-US" sz="4800" dirty="0" smtClean="0"/>
              <a:t>VPL</a:t>
            </a:r>
          </a:p>
          <a:p>
            <a:pPr marL="609600" indent="-609600"/>
            <a:r>
              <a:rPr lang="he-IL" sz="4800" dirty="0" smtClean="0"/>
              <a:t>סוגרים את החלונות במחשב</a:t>
            </a:r>
          </a:p>
          <a:p>
            <a:pPr marL="609600" indent="-609600"/>
            <a:r>
              <a:rPr lang="he-IL" sz="4800" dirty="0" smtClean="0"/>
              <a:t>סידור ציוד ועמדת העבודה</a:t>
            </a:r>
          </a:p>
          <a:p>
            <a:pPr marL="609600" indent="-609600"/>
            <a:r>
              <a:rPr lang="he-IL" sz="4800" dirty="0" smtClean="0"/>
              <a:t>חיבור טימיו לעמדת ההטענה</a:t>
            </a:r>
          </a:p>
          <a:p>
            <a:pPr marL="609600" indent="-609600"/>
            <a:r>
              <a:rPr lang="he-IL" sz="4800" dirty="0" smtClean="0"/>
              <a:t>כיבוי הטימיו</a:t>
            </a:r>
          </a:p>
        </p:txBody>
      </p:sp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תוכן עניינים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36121"/>
            <a:ext cx="8474926" cy="4953889"/>
          </a:xfrm>
        </p:spPr>
        <p:txBody>
          <a:bodyPr>
            <a:normAutofit/>
          </a:bodyPr>
          <a:lstStyle/>
          <a:p>
            <a:r>
              <a:rPr lang="he-IL" sz="4000" dirty="0" smtClean="0"/>
              <a:t> חזרה ותזכורת</a:t>
            </a:r>
          </a:p>
          <a:p>
            <a:r>
              <a:rPr lang="he-IL" sz="4000" dirty="0" smtClean="0"/>
              <a:t>מבוא לחיישנים</a:t>
            </a:r>
            <a:endParaRPr lang="he-IL" sz="3800" dirty="0" smtClean="0"/>
          </a:p>
          <a:p>
            <a:pPr lvl="1"/>
            <a:r>
              <a:rPr lang="he-IL" sz="3800" dirty="0" smtClean="0"/>
              <a:t> מוטיבציה – למה רובוט צריך חיישנים?</a:t>
            </a:r>
          </a:p>
          <a:p>
            <a:pPr lvl="1"/>
            <a:r>
              <a:rPr lang="he-IL" sz="3800" dirty="0" smtClean="0"/>
              <a:t> כיצד הרובוט משתמש בחיישנים?</a:t>
            </a:r>
          </a:p>
          <a:p>
            <a:r>
              <a:rPr lang="he-IL" sz="4000" dirty="0" smtClean="0"/>
              <a:t>17</a:t>
            </a:r>
            <a:r>
              <a:rPr lang="he-IL" sz="4000" dirty="0" smtClean="0"/>
              <a:t> </a:t>
            </a:r>
            <a:r>
              <a:rPr lang="he-IL" sz="4000" dirty="0" smtClean="0"/>
              <a:t>חיישנים בטימיו</a:t>
            </a:r>
            <a:endParaRPr lang="he-IL" sz="4000" dirty="0" smtClean="0"/>
          </a:p>
          <a:p>
            <a:r>
              <a:rPr lang="he-IL" sz="4000" dirty="0" smtClean="0"/>
              <a:t>סדר </a:t>
            </a:r>
            <a:r>
              <a:rPr lang="he-IL" sz="4000" dirty="0" smtClean="0"/>
              <a:t>וניקיון</a:t>
            </a:r>
          </a:p>
          <a:p>
            <a:pPr>
              <a:buNone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חזרה ותזכורת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13818"/>
            <a:ext cx="8474926" cy="3880773"/>
          </a:xfrm>
        </p:spPr>
        <p:txBody>
          <a:bodyPr>
            <a:normAutofit/>
          </a:bodyPr>
          <a:lstStyle/>
          <a:p>
            <a:r>
              <a:rPr lang="he-IL" sz="4000" dirty="0" smtClean="0"/>
              <a:t>השמעת צלילים ברובוט</a:t>
            </a:r>
          </a:p>
          <a:p>
            <a:r>
              <a:rPr lang="he-IL" sz="4000" dirty="0" smtClean="0"/>
              <a:t>תכנות הרובוט – פעולת נגן ב-</a:t>
            </a:r>
            <a:r>
              <a:rPr lang="en-US" sz="4000" dirty="0" smtClean="0"/>
              <a:t>VPL</a:t>
            </a:r>
            <a:endParaRPr lang="he-IL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מוטיבציה - למה צריך חיישנים</a:t>
            </a:r>
            <a:endParaRPr lang="he-IL" sz="4400" b="1" dirty="0"/>
          </a:p>
        </p:txBody>
      </p:sp>
      <p:sp>
        <p:nvSpPr>
          <p:cNvPr id="9" name="מציין מיקום תוכן 2"/>
          <p:cNvSpPr>
            <a:spLocks noGrp="1"/>
          </p:cNvSpPr>
          <p:nvPr>
            <p:ph idx="1"/>
          </p:nvPr>
        </p:nvSpPr>
        <p:spPr>
          <a:xfrm>
            <a:off x="483326" y="1536121"/>
            <a:ext cx="8816791" cy="4953889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spcBef>
                <a:spcPct val="20000"/>
              </a:spcBef>
            </a:pPr>
            <a:r>
              <a:rPr lang="he-IL" sz="4000" dirty="0" smtClean="0">
                <a:latin typeface="David" pitchFamily="34" charset="-79"/>
                <a:cs typeface="David" pitchFamily="34" charset="-79"/>
              </a:rPr>
              <a:t>הרובוט יודע לבצע פעולות </a:t>
            </a:r>
            <a:r>
              <a:rPr lang="he-IL" sz="4000" dirty="0" smtClean="0">
                <a:latin typeface="David" pitchFamily="34" charset="-79"/>
                <a:cs typeface="David" pitchFamily="34" charset="-79"/>
              </a:rPr>
              <a:t>קבועות </a:t>
            </a:r>
            <a:r>
              <a:rPr lang="he-IL" sz="4000" dirty="0" smtClean="0">
                <a:latin typeface="David" pitchFamily="34" charset="-79"/>
                <a:cs typeface="David" pitchFamily="34" charset="-79"/>
              </a:rPr>
              <a:t>וידועות </a:t>
            </a:r>
            <a:r>
              <a:rPr lang="he-IL" sz="4000" dirty="0" smtClean="0">
                <a:latin typeface="David" pitchFamily="34" charset="-79"/>
                <a:cs typeface="David" pitchFamily="34" charset="-79"/>
              </a:rPr>
              <a:t>מראש</a:t>
            </a:r>
          </a:p>
          <a:p>
            <a:pPr marL="857250" lvl="1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למשל נסיעה </a:t>
            </a:r>
            <a:r>
              <a:rPr lang="he-IL" sz="3800" dirty="0" smtClean="0">
                <a:latin typeface="David" pitchFamily="34" charset="-79"/>
                <a:cs typeface="David" pitchFamily="34" charset="-79"/>
              </a:rPr>
              <a:t>קבועה ומתוכננת מראש</a:t>
            </a:r>
            <a:r>
              <a:rPr lang="he-IL" sz="38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457200" indent="-457200">
              <a:spcBef>
                <a:spcPct val="20000"/>
              </a:spcBef>
            </a:pPr>
            <a:r>
              <a:rPr lang="he-IL" sz="4000" dirty="0" smtClean="0">
                <a:latin typeface="David" pitchFamily="34" charset="-79"/>
                <a:cs typeface="David" pitchFamily="34" charset="-79"/>
              </a:rPr>
              <a:t>מערכות רבות עובדות ללא חיישנים </a:t>
            </a:r>
          </a:p>
          <a:p>
            <a:pPr marL="857250" lvl="1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 למשל מערכות השקיה אוטומטיות, רמזורים </a:t>
            </a:r>
          </a:p>
          <a:p>
            <a:pPr marL="457200" indent="-457200">
              <a:spcBef>
                <a:spcPct val="20000"/>
              </a:spcBef>
            </a:pPr>
            <a:r>
              <a:rPr lang="he-IL" sz="4000" dirty="0" smtClean="0">
                <a:latin typeface="David" pitchFamily="34" charset="-79"/>
                <a:cs typeface="David" pitchFamily="34" charset="-79"/>
              </a:rPr>
              <a:t>יש להגדיר מראש עוצמת הפעלה ומשך הפעלה לכל רכיב, ולקוות שאין הפרעות כדי שהמערכת תפעל כפי שרצינו.</a:t>
            </a:r>
          </a:p>
          <a:p>
            <a:pPr marL="457200" indent="-457200">
              <a:spcBef>
                <a:spcPct val="20000"/>
              </a:spcBef>
            </a:pPr>
            <a:endParaRPr lang="he-IL" sz="4000" dirty="0" smtClean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מוטיבציה - למה צריך חיישנים</a:t>
            </a:r>
            <a:endParaRPr lang="he-IL" sz="4400" b="1" dirty="0"/>
          </a:p>
        </p:txBody>
      </p:sp>
      <p:sp>
        <p:nvSpPr>
          <p:cNvPr id="9" name="מציין מיקום תוכן 2"/>
          <p:cNvSpPr>
            <a:spLocks noGrp="1"/>
          </p:cNvSpPr>
          <p:nvPr>
            <p:ph idx="1"/>
          </p:nvPr>
        </p:nvSpPr>
        <p:spPr>
          <a:xfrm>
            <a:off x="365760" y="1536121"/>
            <a:ext cx="8934357" cy="4953889"/>
          </a:xfrm>
        </p:spPr>
        <p:txBody>
          <a:bodyPr>
            <a:normAutofit/>
          </a:bodyPr>
          <a:lstStyle/>
          <a:p>
            <a:pPr marL="457200" indent="-457200">
              <a:spcBef>
                <a:spcPct val="20000"/>
              </a:spcBef>
            </a:pPr>
            <a:r>
              <a:rPr lang="he-IL" sz="4000" dirty="0" smtClean="0">
                <a:latin typeface="David" pitchFamily="34" charset="-79"/>
                <a:cs typeface="David" pitchFamily="34" charset="-79"/>
              </a:rPr>
              <a:t>יש משימות שדורשות לבדוק מה קורה בסביבת הרובוט כדי לדעת כיצד לפעול</a:t>
            </a:r>
          </a:p>
          <a:p>
            <a:pPr marL="857250" lvl="1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טיפול בהפרעות לפעולת המערכת</a:t>
            </a:r>
          </a:p>
          <a:p>
            <a:pPr marL="857250" lvl="1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עבודה אוטומטית ללא מגע יד אדם</a:t>
            </a:r>
          </a:p>
          <a:p>
            <a:pPr marL="857250" lvl="1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קבלת החלטות בזמן העבודה בהתאם לסביבה</a:t>
            </a:r>
            <a:endParaRPr lang="he-IL" sz="4000" dirty="0" smtClean="0">
              <a:latin typeface="David" pitchFamily="34" charset="-79"/>
              <a:cs typeface="David" pitchFamily="34" charset="-79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795072" y="4966611"/>
            <a:ext cx="1838086" cy="907200"/>
            <a:chOff x="4042" y="1105899"/>
            <a:chExt cx="1838086" cy="907200"/>
          </a:xfrm>
        </p:grpSpPr>
        <p:sp>
          <p:nvSpPr>
            <p:cNvPr id="33" name="Rounded Rectangle 32"/>
            <p:cNvSpPr/>
            <p:nvPr/>
          </p:nvSpPr>
          <p:spPr>
            <a:xfrm>
              <a:off x="4042" y="1105899"/>
              <a:ext cx="1838086" cy="9072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ounded Rectangle 4"/>
            <p:cNvSpPr/>
            <p:nvPr/>
          </p:nvSpPr>
          <p:spPr>
            <a:xfrm>
              <a:off x="4042" y="1105899"/>
              <a:ext cx="1838086" cy="604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9352" tIns="149352" rIns="149352" bIns="80010" numCol="1" spcCol="1270" anchor="t" anchorCtr="0">
              <a:noAutofit/>
            </a:bodyPr>
            <a:lstStyle/>
            <a:p>
              <a:pPr lvl="0" algn="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kern="1200" dirty="0" smtClean="0"/>
                <a:t>חישה</a:t>
              </a:r>
              <a:endParaRPr lang="he-IL" sz="2100" kern="1200" dirty="0"/>
            </a:p>
          </p:txBody>
        </p:sp>
      </p:grpSp>
      <p:grpSp>
        <p:nvGrpSpPr>
          <p:cNvPr id="3" name="Group 14"/>
          <p:cNvGrpSpPr/>
          <p:nvPr/>
        </p:nvGrpSpPr>
        <p:grpSpPr>
          <a:xfrm>
            <a:off x="2911806" y="5040196"/>
            <a:ext cx="590732" cy="457630"/>
            <a:chOff x="2120776" y="1179484"/>
            <a:chExt cx="590732" cy="457630"/>
          </a:xfrm>
        </p:grpSpPr>
        <p:sp>
          <p:nvSpPr>
            <p:cNvPr id="29" name="Right Arrow 28"/>
            <p:cNvSpPr/>
            <p:nvPr/>
          </p:nvSpPr>
          <p:spPr>
            <a:xfrm>
              <a:off x="2120776" y="1179484"/>
              <a:ext cx="590732" cy="45763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ight Arrow 8"/>
            <p:cNvSpPr/>
            <p:nvPr/>
          </p:nvSpPr>
          <p:spPr>
            <a:xfrm>
              <a:off x="2120776" y="1271010"/>
              <a:ext cx="453443" cy="2745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556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700" kern="1200"/>
            </a:p>
          </p:txBody>
        </p:sp>
      </p:grpSp>
      <p:grpSp>
        <p:nvGrpSpPr>
          <p:cNvPr id="4" name="Group 15"/>
          <p:cNvGrpSpPr/>
          <p:nvPr/>
        </p:nvGrpSpPr>
        <p:grpSpPr>
          <a:xfrm>
            <a:off x="3747748" y="4966611"/>
            <a:ext cx="1838086" cy="907200"/>
            <a:chOff x="2956718" y="1105899"/>
            <a:chExt cx="1838086" cy="907200"/>
          </a:xfrm>
        </p:grpSpPr>
        <p:sp>
          <p:nvSpPr>
            <p:cNvPr id="27" name="Rounded Rectangle 26"/>
            <p:cNvSpPr/>
            <p:nvPr/>
          </p:nvSpPr>
          <p:spPr>
            <a:xfrm>
              <a:off x="2956718" y="1105899"/>
              <a:ext cx="1838086" cy="9072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ounded Rectangle 10"/>
            <p:cNvSpPr/>
            <p:nvPr/>
          </p:nvSpPr>
          <p:spPr>
            <a:xfrm>
              <a:off x="2956718" y="1105899"/>
              <a:ext cx="1838086" cy="604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9352" tIns="149352" rIns="149352" bIns="80010" numCol="1" spcCol="1270" anchor="t" anchorCtr="0">
              <a:noAutofit/>
            </a:bodyPr>
            <a:lstStyle/>
            <a:p>
              <a:pPr lvl="0" algn="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kern="1200" dirty="0" smtClean="0"/>
                <a:t>תכנון</a:t>
              </a:r>
              <a:endParaRPr lang="he-IL" sz="2100" kern="1200" dirty="0"/>
            </a:p>
          </p:txBody>
        </p:sp>
      </p:grpSp>
      <p:grpSp>
        <p:nvGrpSpPr>
          <p:cNvPr id="5" name="Group 17"/>
          <p:cNvGrpSpPr/>
          <p:nvPr/>
        </p:nvGrpSpPr>
        <p:grpSpPr>
          <a:xfrm>
            <a:off x="5864482" y="5040196"/>
            <a:ext cx="590732" cy="457630"/>
            <a:chOff x="5073452" y="1179484"/>
            <a:chExt cx="590732" cy="457630"/>
          </a:xfrm>
        </p:grpSpPr>
        <p:sp>
          <p:nvSpPr>
            <p:cNvPr id="25" name="Right Arrow 24"/>
            <p:cNvSpPr/>
            <p:nvPr/>
          </p:nvSpPr>
          <p:spPr>
            <a:xfrm>
              <a:off x="5073452" y="1179484"/>
              <a:ext cx="590732" cy="45763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ight Arrow 13"/>
            <p:cNvSpPr/>
            <p:nvPr/>
          </p:nvSpPr>
          <p:spPr>
            <a:xfrm>
              <a:off x="5073452" y="1271010"/>
              <a:ext cx="453443" cy="2745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556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700" kern="1200"/>
            </a:p>
          </p:txBody>
        </p:sp>
      </p:grpSp>
      <p:grpSp>
        <p:nvGrpSpPr>
          <p:cNvPr id="6" name="Group 18"/>
          <p:cNvGrpSpPr/>
          <p:nvPr/>
        </p:nvGrpSpPr>
        <p:grpSpPr>
          <a:xfrm>
            <a:off x="6700424" y="4966611"/>
            <a:ext cx="1838086" cy="907200"/>
            <a:chOff x="5909394" y="1105899"/>
            <a:chExt cx="1838086" cy="907200"/>
          </a:xfrm>
        </p:grpSpPr>
        <p:sp>
          <p:nvSpPr>
            <p:cNvPr id="23" name="Rounded Rectangle 22"/>
            <p:cNvSpPr/>
            <p:nvPr/>
          </p:nvSpPr>
          <p:spPr>
            <a:xfrm>
              <a:off x="5909394" y="1105899"/>
              <a:ext cx="1838086" cy="9072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ounded Rectangle 15"/>
            <p:cNvSpPr/>
            <p:nvPr/>
          </p:nvSpPr>
          <p:spPr>
            <a:xfrm>
              <a:off x="5909394" y="1105899"/>
              <a:ext cx="1838086" cy="604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9352" tIns="149352" rIns="149352" bIns="80010" numCol="1" spcCol="1270" anchor="t" anchorCtr="0">
              <a:noAutofit/>
            </a:bodyPr>
            <a:lstStyle/>
            <a:p>
              <a:pPr lvl="0" algn="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kern="1200" dirty="0" smtClean="0"/>
                <a:t>פעולה</a:t>
              </a:r>
              <a:endParaRPr lang="he-IL" sz="2100" kern="1200" dirty="0"/>
            </a:p>
          </p:txBody>
        </p:sp>
      </p:grpSp>
      <p:grpSp>
        <p:nvGrpSpPr>
          <p:cNvPr id="7" name="Group 19"/>
          <p:cNvGrpSpPr/>
          <p:nvPr/>
        </p:nvGrpSpPr>
        <p:grpSpPr>
          <a:xfrm>
            <a:off x="7076900" y="5571411"/>
            <a:ext cx="1838086" cy="1247400"/>
            <a:chOff x="6285870" y="1710699"/>
            <a:chExt cx="1838086" cy="1247400"/>
          </a:xfrm>
        </p:grpSpPr>
        <p:sp>
          <p:nvSpPr>
            <p:cNvPr id="21" name="Rounded Rectangle 20"/>
            <p:cNvSpPr/>
            <p:nvPr/>
          </p:nvSpPr>
          <p:spPr>
            <a:xfrm>
              <a:off x="6285870" y="1710699"/>
              <a:ext cx="1838086" cy="12474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ounded Rectangle 17"/>
            <p:cNvSpPr/>
            <p:nvPr/>
          </p:nvSpPr>
          <p:spPr>
            <a:xfrm>
              <a:off x="6322405" y="1747234"/>
              <a:ext cx="1765016" cy="11743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49352" bIns="149352" numCol="1" spcCol="1270" anchor="t" anchorCtr="0">
              <a:noAutofit/>
            </a:bodyPr>
            <a:lstStyle/>
            <a:p>
              <a:pPr marL="228600" lvl="1" indent="-228600" algn="r" defTabSz="9334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e-IL" sz="2100" kern="1200" dirty="0" smtClean="0"/>
                <a:t>ביצוע פעולה על הסביבה</a:t>
              </a:r>
              <a:endParaRPr lang="he-IL" sz="2100" kern="1200" dirty="0"/>
            </a:p>
          </p:txBody>
        </p:sp>
      </p:grpSp>
      <p:grpSp>
        <p:nvGrpSpPr>
          <p:cNvPr id="8" name="Group 34"/>
          <p:cNvGrpSpPr/>
          <p:nvPr/>
        </p:nvGrpSpPr>
        <p:grpSpPr>
          <a:xfrm>
            <a:off x="1171548" y="5571411"/>
            <a:ext cx="1838086" cy="1247400"/>
            <a:chOff x="380518" y="1710699"/>
            <a:chExt cx="1838086" cy="1247400"/>
          </a:xfrm>
        </p:grpSpPr>
        <p:sp>
          <p:nvSpPr>
            <p:cNvPr id="36" name="Rounded Rectangle 35"/>
            <p:cNvSpPr/>
            <p:nvPr/>
          </p:nvSpPr>
          <p:spPr>
            <a:xfrm>
              <a:off x="380518" y="1710699"/>
              <a:ext cx="1838086" cy="12474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Rounded Rectangle 6"/>
            <p:cNvSpPr/>
            <p:nvPr/>
          </p:nvSpPr>
          <p:spPr>
            <a:xfrm>
              <a:off x="417053" y="1747234"/>
              <a:ext cx="1765016" cy="11743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49352" bIns="149352" numCol="1" spcCol="1270" anchor="t" anchorCtr="0">
              <a:noAutofit/>
            </a:bodyPr>
            <a:lstStyle/>
            <a:p>
              <a:pPr marL="228600" lvl="1" indent="-228600" algn="r" defTabSz="9334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e-IL" sz="2100" kern="1200" dirty="0" smtClean="0"/>
                <a:t>איסוף מידע על הסביבה</a:t>
              </a:r>
              <a:endParaRPr lang="he-IL" sz="2100" kern="1200" dirty="0"/>
            </a:p>
          </p:txBody>
        </p:sp>
      </p:grpSp>
      <p:grpSp>
        <p:nvGrpSpPr>
          <p:cNvPr id="10" name="Group 37"/>
          <p:cNvGrpSpPr/>
          <p:nvPr/>
        </p:nvGrpSpPr>
        <p:grpSpPr>
          <a:xfrm>
            <a:off x="3918856" y="5571411"/>
            <a:ext cx="2561143" cy="1247400"/>
            <a:chOff x="351956" y="1710699"/>
            <a:chExt cx="1866648" cy="1247400"/>
          </a:xfrm>
        </p:grpSpPr>
        <p:sp>
          <p:nvSpPr>
            <p:cNvPr id="39" name="Rounded Rectangle 38"/>
            <p:cNvSpPr/>
            <p:nvPr/>
          </p:nvSpPr>
          <p:spPr>
            <a:xfrm>
              <a:off x="380518" y="1710699"/>
              <a:ext cx="1838086" cy="12474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Rounded Rectangle 6"/>
            <p:cNvSpPr/>
            <p:nvPr/>
          </p:nvSpPr>
          <p:spPr>
            <a:xfrm>
              <a:off x="351956" y="1747234"/>
              <a:ext cx="1830113" cy="11743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49352" bIns="149352" numCol="1" spcCol="1270" anchor="t" anchorCtr="0">
              <a:noAutofit/>
            </a:bodyPr>
            <a:lstStyle/>
            <a:p>
              <a:pPr marL="228600" lvl="1" indent="-228600" algn="r" defTabSz="9334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e-IL" sz="2100" dirty="0" smtClean="0"/>
                <a:t>בדיקת המידע כדי להחליט איזו פעולה נדרשת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07319" y="2185989"/>
            <a:ext cx="4684183" cy="351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354719" y="1357314"/>
            <a:ext cx="8652933" cy="650875"/>
            <a:chOff x="1035" y="855"/>
            <a:chExt cx="4088" cy="410"/>
          </a:xfrm>
        </p:grpSpPr>
        <p:sp>
          <p:nvSpPr>
            <p:cNvPr id="3081" name="AutoShape 3"/>
            <p:cNvSpPr>
              <a:spLocks noChangeAspect="1" noChangeArrowheads="1" noTextEdit="1"/>
            </p:cNvSpPr>
            <p:nvPr/>
          </p:nvSpPr>
          <p:spPr bwMode="auto">
            <a:xfrm>
              <a:off x="1035" y="855"/>
              <a:ext cx="4088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082" name="Rectangle 5"/>
            <p:cNvSpPr>
              <a:spLocks noChangeArrowheads="1"/>
            </p:cNvSpPr>
            <p:nvPr/>
          </p:nvSpPr>
          <p:spPr bwMode="auto">
            <a:xfrm>
              <a:off x="2190" y="887"/>
              <a:ext cx="2480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he-IL" sz="3600" b="1">
                  <a:solidFill>
                    <a:srgbClr val="FF0000"/>
                  </a:solidFill>
                </a:rPr>
                <a:t>מהי הזווית של הזרוע שלי?</a:t>
              </a:r>
              <a:endParaRPr lang="he-IL"/>
            </a:p>
          </p:txBody>
        </p:sp>
      </p:grpSp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02465" y="3341325"/>
            <a:ext cx="17653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מוטיבציה - למה צריך חיישנים</a:t>
            </a:r>
            <a:endParaRPr lang="he-IL" sz="4400" b="1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992470" y="5842549"/>
            <a:ext cx="511678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e-IL" sz="3600" b="1" dirty="0" smtClean="0">
                <a:solidFill>
                  <a:srgbClr val="000000"/>
                </a:solidFill>
              </a:rPr>
              <a:t>מידע על המערכת וחלקיה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7596" y="1716136"/>
            <a:ext cx="7230533" cy="452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D:\roboEdPresentation\miniRobo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58829" y="3571875"/>
            <a:ext cx="677333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49329" y="3071814"/>
            <a:ext cx="440267" cy="561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391579" y="6288137"/>
            <a:ext cx="5693833" cy="650875"/>
            <a:chOff x="1030" y="3767"/>
            <a:chExt cx="2690" cy="410"/>
          </a:xfrm>
        </p:grpSpPr>
        <p:sp>
          <p:nvSpPr>
            <p:cNvPr id="4105" name="AutoShape 3"/>
            <p:cNvSpPr>
              <a:spLocks noChangeAspect="1" noChangeArrowheads="1" noTextEdit="1"/>
            </p:cNvSpPr>
            <p:nvPr/>
          </p:nvSpPr>
          <p:spPr bwMode="auto">
            <a:xfrm>
              <a:off x="2064" y="3767"/>
              <a:ext cx="1656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4106" name="Rectangle 5"/>
            <p:cNvSpPr>
              <a:spLocks noChangeArrowheads="1"/>
            </p:cNvSpPr>
            <p:nvPr/>
          </p:nvSpPr>
          <p:spPr bwMode="auto">
            <a:xfrm>
              <a:off x="1030" y="3799"/>
              <a:ext cx="2327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he-IL" sz="3600" b="1" dirty="0">
                  <a:solidFill>
                    <a:srgbClr val="000000"/>
                  </a:solidFill>
                </a:rPr>
                <a:t>התמצאות ביחס לסביבה</a:t>
              </a:r>
              <a:endParaRPr lang="he-IL" dirty="0"/>
            </a:p>
          </p:txBody>
        </p:sp>
      </p:grpSp>
      <p:sp>
        <p:nvSpPr>
          <p:cNvPr id="11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מוטיבציה - למה צריך חיישנים</a:t>
            </a:r>
            <a:endParaRPr lang="he-IL" sz="4400" b="1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543979" y="1187759"/>
            <a:ext cx="303929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e-IL" sz="3600" b="1" dirty="0" smtClean="0">
                <a:solidFill>
                  <a:srgbClr val="FF0000"/>
                </a:solidFill>
              </a:rPr>
              <a:t>היכן אני נמצא?</a:t>
            </a:r>
            <a:endParaRPr lang="he-I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:\roboEdPresentation\lawnmow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76004" y="2352676"/>
            <a:ext cx="5147733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D:\roboEdPresentation\rabbi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38837" y="4286250"/>
            <a:ext cx="1016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 noChangeAspect="1"/>
          </p:cNvGrpSpPr>
          <p:nvPr/>
        </p:nvGrpSpPr>
        <p:grpSpPr bwMode="auto">
          <a:xfrm>
            <a:off x="2514104" y="5570539"/>
            <a:ext cx="5520267" cy="650875"/>
            <a:chOff x="2128" y="3509"/>
            <a:chExt cx="2608" cy="410"/>
          </a:xfrm>
        </p:grpSpPr>
        <p:sp>
          <p:nvSpPr>
            <p:cNvPr id="5127" name="AutoShape 7"/>
            <p:cNvSpPr>
              <a:spLocks noChangeAspect="1" noChangeArrowheads="1" noTextEdit="1"/>
            </p:cNvSpPr>
            <p:nvPr/>
          </p:nvSpPr>
          <p:spPr bwMode="auto">
            <a:xfrm>
              <a:off x="2128" y="3509"/>
              <a:ext cx="2608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5128" name="Rectangle 9"/>
            <p:cNvSpPr>
              <a:spLocks noChangeArrowheads="1"/>
            </p:cNvSpPr>
            <p:nvPr/>
          </p:nvSpPr>
          <p:spPr bwMode="auto">
            <a:xfrm>
              <a:off x="2475" y="3510"/>
              <a:ext cx="1335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he-IL" sz="3600" b="1" dirty="0">
                  <a:solidFill>
                    <a:srgbClr val="000000"/>
                  </a:solidFill>
                </a:rPr>
                <a:t>זיהוי מכשולים</a:t>
              </a:r>
              <a:endParaRPr lang="he-IL" dirty="0"/>
            </a:p>
          </p:txBody>
        </p:sp>
      </p:grpSp>
      <p:sp>
        <p:nvSpPr>
          <p:cNvPr id="11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מוטיבציה - למה צריך חיישנים</a:t>
            </a:r>
            <a:endParaRPr lang="he-IL" sz="4400" b="1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863636" y="1683379"/>
            <a:ext cx="454772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e-IL" sz="3600" b="1" dirty="0" smtClean="0">
                <a:solidFill>
                  <a:srgbClr val="FF0000"/>
                </a:solidFill>
              </a:rPr>
              <a:t>אפשר לנוע בחופשיות?</a:t>
            </a:r>
            <a:endParaRPr lang="he-I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roboEdPresentation\harvest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12567" y="2416176"/>
            <a:ext cx="4021667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D:\roboEdPresentation\cropLin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46718" y="2438400"/>
            <a:ext cx="5861049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7245350" y="4522790"/>
            <a:ext cx="4279900" cy="1162051"/>
            <a:chOff x="3423" y="2849"/>
            <a:chExt cx="2022" cy="732"/>
          </a:xfrm>
        </p:grpSpPr>
        <p:sp>
          <p:nvSpPr>
            <p:cNvPr id="6153" name="AutoShape 3"/>
            <p:cNvSpPr>
              <a:spLocks noChangeAspect="1" noChangeArrowheads="1" noTextEdit="1"/>
            </p:cNvSpPr>
            <p:nvPr/>
          </p:nvSpPr>
          <p:spPr bwMode="auto">
            <a:xfrm>
              <a:off x="3538" y="2850"/>
              <a:ext cx="1864" cy="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6154" name="Rectangle 5"/>
            <p:cNvSpPr>
              <a:spLocks noChangeArrowheads="1"/>
            </p:cNvSpPr>
            <p:nvPr/>
          </p:nvSpPr>
          <p:spPr bwMode="auto">
            <a:xfrm>
              <a:off x="3423" y="2849"/>
              <a:ext cx="2022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he-IL" sz="3600" b="1" dirty="0" smtClean="0">
                  <a:solidFill>
                    <a:srgbClr val="000000"/>
                  </a:solidFill>
                </a:rPr>
                <a:t>ביצוע קציר </a:t>
              </a:r>
              <a:r>
                <a:rPr lang="he-IL" sz="3600" b="1" dirty="0">
                  <a:solidFill>
                    <a:srgbClr val="000000"/>
                  </a:solidFill>
                </a:rPr>
                <a:t>אוטומאטי</a:t>
              </a:r>
              <a:endParaRPr lang="he-IL" dirty="0"/>
            </a:p>
          </p:txBody>
        </p:sp>
      </p:grpSp>
      <p:grpSp>
        <p:nvGrpSpPr>
          <p:cNvPr id="3" name="Group 9"/>
          <p:cNvGrpSpPr>
            <a:grpSpLocks noChangeAspect="1"/>
          </p:cNvGrpSpPr>
          <p:nvPr/>
        </p:nvGrpSpPr>
        <p:grpSpPr bwMode="auto">
          <a:xfrm>
            <a:off x="202237" y="1564844"/>
            <a:ext cx="9469969" cy="709613"/>
            <a:chOff x="1313" y="1073"/>
            <a:chExt cx="4474" cy="447"/>
          </a:xfrm>
        </p:grpSpPr>
        <p:sp>
          <p:nvSpPr>
            <p:cNvPr id="6151" name="AutoShape 8"/>
            <p:cNvSpPr>
              <a:spLocks noChangeAspect="1" noChangeArrowheads="1" noTextEdit="1"/>
            </p:cNvSpPr>
            <p:nvPr/>
          </p:nvSpPr>
          <p:spPr bwMode="auto">
            <a:xfrm>
              <a:off x="1418" y="1073"/>
              <a:ext cx="3176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rtl="1"/>
              <a:endParaRPr lang="he-IL"/>
            </a:p>
          </p:txBody>
        </p:sp>
        <p:sp>
          <p:nvSpPr>
            <p:cNvPr id="6152" name="Rectangle 10"/>
            <p:cNvSpPr>
              <a:spLocks noChangeArrowheads="1"/>
            </p:cNvSpPr>
            <p:nvPr/>
          </p:nvSpPr>
          <p:spPr bwMode="auto">
            <a:xfrm>
              <a:off x="1313" y="1171"/>
              <a:ext cx="4474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rtl="1"/>
              <a:r>
                <a:rPr lang="he-IL" sz="3600" b="1" dirty="0" smtClean="0">
                  <a:solidFill>
                    <a:srgbClr val="FF0000"/>
                  </a:solidFill>
                </a:rPr>
                <a:t>משימות ייחודיות: היכן </a:t>
              </a:r>
              <a:r>
                <a:rPr lang="he-IL" sz="3600" b="1" dirty="0">
                  <a:solidFill>
                    <a:srgbClr val="FF0000"/>
                  </a:solidFill>
                </a:rPr>
                <a:t>קו הגבול של </a:t>
              </a:r>
              <a:r>
                <a:rPr lang="he-IL" sz="3600" b="1" dirty="0" smtClean="0">
                  <a:solidFill>
                    <a:srgbClr val="FF0000"/>
                  </a:solidFill>
                </a:rPr>
                <a:t>התבואה?</a:t>
              </a:r>
              <a:endParaRPr lang="he-IL" dirty="0"/>
            </a:p>
          </p:txBody>
        </p:sp>
      </p:grpSp>
      <p:sp>
        <p:nvSpPr>
          <p:cNvPr id="1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מוטיבציה - למה צריך חיישנים</a:t>
            </a:r>
            <a:endParaRPr lang="he-IL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יאה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פיאה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1883</TotalTime>
  <Words>532</Words>
  <Application>Microsoft Office PowerPoint</Application>
  <PresentationFormat>Custom</PresentationFormat>
  <Paragraphs>75</Paragraphs>
  <Slides>13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פיאה</vt:lpstr>
      <vt:lpstr>חיישנים</vt:lpstr>
      <vt:lpstr>תוכן עניינים</vt:lpstr>
      <vt:lpstr>חזרה ותזכורת</vt:lpstr>
      <vt:lpstr>מוטיבציה - למה צריך חיישנים</vt:lpstr>
      <vt:lpstr>מוטיבציה - למה צריך חיישנים</vt:lpstr>
      <vt:lpstr>מוטיבציה - למה צריך חיישנים</vt:lpstr>
      <vt:lpstr>מוטיבציה - למה צריך חיישנים</vt:lpstr>
      <vt:lpstr>מוטיבציה - למה צריך חיישנים</vt:lpstr>
      <vt:lpstr>מוטיבציה - למה צריך חיישנים</vt:lpstr>
      <vt:lpstr>מוטיבציה - למה צריך חיישנים</vt:lpstr>
      <vt:lpstr>כיצד הרובוט משתמש בחיישנים?</vt:lpstr>
      <vt:lpstr>17 חיישנים בטימיו</vt:lpstr>
      <vt:lpstr>סדר וניקיון</vt:lpstr>
    </vt:vector>
  </TitlesOfParts>
  <Company>Yaron'S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עבודה עם רובוטים  סוגי פלט שונים</dc:title>
  <dc:creator>rami1410</dc:creator>
  <cp:lastModifiedBy>Adi Itec</cp:lastModifiedBy>
  <cp:revision>169</cp:revision>
  <dcterms:created xsi:type="dcterms:W3CDTF">2017-08-08T19:01:28Z</dcterms:created>
  <dcterms:modified xsi:type="dcterms:W3CDTF">2020-03-12T16:49:54Z</dcterms:modified>
</cp:coreProperties>
</file>