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x-emf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992"/>
    <a:srgbClr val="F6931C"/>
    <a:srgbClr val="010101"/>
    <a:srgbClr val="004790"/>
    <a:srgbClr val="796E2B"/>
    <a:srgbClr val="009900"/>
    <a:srgbClr val="660066"/>
    <a:srgbClr val="4472C4"/>
    <a:srgbClr val="FFFFFF"/>
    <a:srgbClr val="064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0" d="100"/>
          <a:sy n="50" d="100"/>
        </p:scale>
        <p:origin x="212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54739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5304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1357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2421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9872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4690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1065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4575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0130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3223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7826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C0DEB-4FA7-4815-BCE8-1AB2848030F7}" type="datetimeFigureOut">
              <a:rPr lang="LID4096" smtClean="0"/>
              <a:t>08/10/2022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354D3-93F8-4512-B483-C402E1E09C8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0652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1.png"/><Relationship Id="rId7" Type="http://schemas.openxmlformats.org/officeDocument/2006/relationships/image" Target="../media/image5.tmp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tmp"/><Relationship Id="rId11" Type="http://schemas.openxmlformats.org/officeDocument/2006/relationships/image" Target="../media/image9.png"/><Relationship Id="rId5" Type="http://schemas.openxmlformats.org/officeDocument/2006/relationships/image" Target="../media/image3.tmp"/><Relationship Id="rId10" Type="http://schemas.openxmlformats.org/officeDocument/2006/relationships/image" Target="../media/image8.tmp"/><Relationship Id="rId4" Type="http://schemas.openxmlformats.org/officeDocument/2006/relationships/image" Target="../media/image2.tmp"/><Relationship Id="rId9" Type="http://schemas.openxmlformats.org/officeDocument/2006/relationships/image" Target="../media/image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>
            <a:extLst>
              <a:ext uri="{FF2B5EF4-FFF2-40B4-BE49-F238E27FC236}">
                <a16:creationId xmlns:a16="http://schemas.microsoft.com/office/drawing/2014/main" id="{9273C16B-8F5C-F17C-0E70-12F5A61ABD28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noFill/>
          <a:ln w="269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pSp>
        <p:nvGrpSpPr>
          <p:cNvPr id="46" name="קבוצה 45">
            <a:extLst>
              <a:ext uri="{FF2B5EF4-FFF2-40B4-BE49-F238E27FC236}">
                <a16:creationId xmlns:a16="http://schemas.microsoft.com/office/drawing/2014/main" id="{4751BF3A-8AB3-F584-837D-79916A12554B}"/>
              </a:ext>
            </a:extLst>
          </p:cNvPr>
          <p:cNvGrpSpPr/>
          <p:nvPr/>
        </p:nvGrpSpPr>
        <p:grpSpPr>
          <a:xfrm>
            <a:off x="308942" y="2934874"/>
            <a:ext cx="6287882" cy="1158940"/>
            <a:chOff x="365761" y="6176161"/>
            <a:chExt cx="6287882" cy="1158940"/>
          </a:xfrm>
        </p:grpSpPr>
        <p:sp>
          <p:nvSpPr>
            <p:cNvPr id="31" name="תרשים זרימה: השהיה 30">
              <a:extLst>
                <a:ext uri="{FF2B5EF4-FFF2-40B4-BE49-F238E27FC236}">
                  <a16:creationId xmlns:a16="http://schemas.microsoft.com/office/drawing/2014/main" id="{D64F8170-1EE8-8121-F9DA-E889D5C89C24}"/>
                </a:ext>
              </a:extLst>
            </p:cNvPr>
            <p:cNvSpPr/>
            <p:nvPr/>
          </p:nvSpPr>
          <p:spPr>
            <a:xfrm rot="10800000">
              <a:off x="365761" y="6313372"/>
              <a:ext cx="1135800" cy="1021729"/>
            </a:xfrm>
            <a:prstGeom prst="flowChartDelay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2" name="מלבן 31">
              <a:extLst>
                <a:ext uri="{FF2B5EF4-FFF2-40B4-BE49-F238E27FC236}">
                  <a16:creationId xmlns:a16="http://schemas.microsoft.com/office/drawing/2014/main" id="{AADD0D4C-C20A-F81A-9C04-F6B146B30907}"/>
                </a:ext>
              </a:extLst>
            </p:cNvPr>
            <p:cNvSpPr/>
            <p:nvPr/>
          </p:nvSpPr>
          <p:spPr>
            <a:xfrm rot="10800000">
              <a:off x="1405286" y="6313373"/>
              <a:ext cx="5043999" cy="102172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pic>
          <p:nvPicPr>
            <p:cNvPr id="33" name="תמונה 32">
              <a:extLst>
                <a:ext uri="{FF2B5EF4-FFF2-40B4-BE49-F238E27FC236}">
                  <a16:creationId xmlns:a16="http://schemas.microsoft.com/office/drawing/2014/main" id="{9C5A14F2-5877-6D75-9F2B-A091B2F58F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bg1">
                  <a:lumMod val="9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623" y="6176161"/>
              <a:ext cx="2494020" cy="93122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34" name="תיבת טקסט 33">
              <a:extLst>
                <a:ext uri="{FF2B5EF4-FFF2-40B4-BE49-F238E27FC236}">
                  <a16:creationId xmlns:a16="http://schemas.microsoft.com/office/drawing/2014/main" id="{DB3DD38E-DE57-265A-7561-3FE4188619F5}"/>
                </a:ext>
              </a:extLst>
            </p:cNvPr>
            <p:cNvSpPr txBox="1"/>
            <p:nvPr/>
          </p:nvSpPr>
          <p:spPr>
            <a:xfrm>
              <a:off x="4289107" y="6495869"/>
              <a:ext cx="15013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he-IL" sz="2000" b="1" dirty="0">
                  <a:latin typeface="Varela Round" panose="00000500000000000000" pitchFamily="2" charset="-79"/>
                  <a:cs typeface="Varela Round" panose="00000500000000000000" pitchFamily="2" charset="-79"/>
                </a:rPr>
                <a:t>רקע אקדמי</a:t>
              </a:r>
              <a:endParaRPr lang="LID4096" sz="2000" b="1" dirty="0"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  <p:sp>
          <p:nvSpPr>
            <p:cNvPr id="35" name="תיבת טקסט 34">
              <a:extLst>
                <a:ext uri="{FF2B5EF4-FFF2-40B4-BE49-F238E27FC236}">
                  <a16:creationId xmlns:a16="http://schemas.microsoft.com/office/drawing/2014/main" id="{2323BD15-5C9D-F73F-4BF4-9C6355EB6BE8}"/>
                </a:ext>
              </a:extLst>
            </p:cNvPr>
            <p:cNvSpPr txBox="1"/>
            <p:nvPr/>
          </p:nvSpPr>
          <p:spPr>
            <a:xfrm>
              <a:off x="479289" y="6447624"/>
              <a:ext cx="36962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2000" b="1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יתרון לבעלי תואר ראשון במנהל עסקים, או ברקע בתחום.</a:t>
              </a:r>
              <a:endParaRPr lang="LID4096" sz="2000" b="1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  <p:pic>
          <p:nvPicPr>
            <p:cNvPr id="37" name="תמונה 36">
              <a:extLst>
                <a:ext uri="{FF2B5EF4-FFF2-40B4-BE49-F238E27FC236}">
                  <a16:creationId xmlns:a16="http://schemas.microsoft.com/office/drawing/2014/main" id="{C496AED9-92E4-964D-D930-D418692E9C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9992" y="6447624"/>
              <a:ext cx="752475" cy="447675"/>
            </a:xfrm>
            <a:prstGeom prst="rect">
              <a:avLst/>
            </a:prstGeom>
          </p:spPr>
        </p:pic>
      </p:grpSp>
      <p:grpSp>
        <p:nvGrpSpPr>
          <p:cNvPr id="48" name="קבוצה 47">
            <a:extLst>
              <a:ext uri="{FF2B5EF4-FFF2-40B4-BE49-F238E27FC236}">
                <a16:creationId xmlns:a16="http://schemas.microsoft.com/office/drawing/2014/main" id="{26B8C92F-013A-7F42-FE02-A140F44DBA65}"/>
              </a:ext>
            </a:extLst>
          </p:cNvPr>
          <p:cNvGrpSpPr/>
          <p:nvPr/>
        </p:nvGrpSpPr>
        <p:grpSpPr>
          <a:xfrm>
            <a:off x="380825" y="6380446"/>
            <a:ext cx="6278256" cy="1158947"/>
            <a:chOff x="375388" y="2019338"/>
            <a:chExt cx="6278256" cy="1158947"/>
          </a:xfrm>
        </p:grpSpPr>
        <p:sp>
          <p:nvSpPr>
            <p:cNvPr id="14" name="תרשים זרימה: השהיה 13">
              <a:extLst>
                <a:ext uri="{FF2B5EF4-FFF2-40B4-BE49-F238E27FC236}">
                  <a16:creationId xmlns:a16="http://schemas.microsoft.com/office/drawing/2014/main" id="{AF30CE4E-BE41-6B8D-E5B3-FC4B95D6C36A}"/>
                </a:ext>
              </a:extLst>
            </p:cNvPr>
            <p:cNvSpPr/>
            <p:nvPr/>
          </p:nvSpPr>
          <p:spPr>
            <a:xfrm rot="10800000">
              <a:off x="375388" y="2156556"/>
              <a:ext cx="1135800" cy="1021729"/>
            </a:xfrm>
            <a:prstGeom prst="flowChartDelay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15" name="מלבן 14">
              <a:extLst>
                <a:ext uri="{FF2B5EF4-FFF2-40B4-BE49-F238E27FC236}">
                  <a16:creationId xmlns:a16="http://schemas.microsoft.com/office/drawing/2014/main" id="{CDC193D7-60AC-0E09-0422-4CABB0A14AA0}"/>
                </a:ext>
              </a:extLst>
            </p:cNvPr>
            <p:cNvSpPr/>
            <p:nvPr/>
          </p:nvSpPr>
          <p:spPr>
            <a:xfrm rot="10800000">
              <a:off x="1405287" y="2156550"/>
              <a:ext cx="5043999" cy="102172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pic>
          <p:nvPicPr>
            <p:cNvPr id="22" name="תמונה 21">
              <a:extLst>
                <a:ext uri="{FF2B5EF4-FFF2-40B4-BE49-F238E27FC236}">
                  <a16:creationId xmlns:a16="http://schemas.microsoft.com/office/drawing/2014/main" id="{3D901DB4-2903-6373-29A8-C4DC1134C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bg1">
                  <a:lumMod val="9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624" y="2019338"/>
              <a:ext cx="2494020" cy="93122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26" name="תמונה 25">
              <a:extLst>
                <a:ext uri="{FF2B5EF4-FFF2-40B4-BE49-F238E27FC236}">
                  <a16:creationId xmlns:a16="http://schemas.microsoft.com/office/drawing/2014/main" id="{D0202CA9-411A-53EB-D2E6-5E26336C0D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493" y="2156550"/>
              <a:ext cx="658795" cy="617620"/>
            </a:xfrm>
            <a:prstGeom prst="rect">
              <a:avLst/>
            </a:prstGeom>
          </p:spPr>
        </p:pic>
        <p:sp>
          <p:nvSpPr>
            <p:cNvPr id="27" name="תיבת טקסט 26">
              <a:extLst>
                <a:ext uri="{FF2B5EF4-FFF2-40B4-BE49-F238E27FC236}">
                  <a16:creationId xmlns:a16="http://schemas.microsoft.com/office/drawing/2014/main" id="{0BA3EF3B-7054-4EAF-48C4-B4EB8D24EF3D}"/>
                </a:ext>
              </a:extLst>
            </p:cNvPr>
            <p:cNvSpPr txBox="1"/>
            <p:nvPr/>
          </p:nvSpPr>
          <p:spPr>
            <a:xfrm>
              <a:off x="4416858" y="2326439"/>
              <a:ext cx="13736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he-IL" sz="2000" b="1" dirty="0">
                  <a:latin typeface="Varela Round" panose="00000500000000000000" pitchFamily="2" charset="-79"/>
                  <a:cs typeface="Varela Round" panose="00000500000000000000" pitchFamily="2" charset="-79"/>
                </a:rPr>
                <a:t>קצת עלינו</a:t>
              </a:r>
              <a:endParaRPr lang="LID4096" sz="2000" b="1" dirty="0"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  <p:sp>
          <p:nvSpPr>
            <p:cNvPr id="13" name="תיבת טקסט 12">
              <a:extLst>
                <a:ext uri="{FF2B5EF4-FFF2-40B4-BE49-F238E27FC236}">
                  <a16:creationId xmlns:a16="http://schemas.microsoft.com/office/drawing/2014/main" id="{A651FA8F-0F6F-A5EF-A927-EB1CCA21B307}"/>
                </a:ext>
              </a:extLst>
            </p:cNvPr>
            <p:cNvSpPr txBox="1"/>
            <p:nvPr/>
          </p:nvSpPr>
          <p:spPr>
            <a:xfrm>
              <a:off x="491484" y="2320832"/>
              <a:ext cx="36962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2000" b="1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חברת </a:t>
              </a:r>
              <a:r>
                <a:rPr lang="he-IL" sz="2000" b="1" dirty="0" err="1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רובוטיקס</a:t>
              </a:r>
              <a:r>
                <a:rPr lang="he-IL" sz="2000" b="1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, חברה לחינוך טכנולוגי קיימת משנת 2003.</a:t>
              </a:r>
              <a:endParaRPr lang="LID4096" sz="2000" b="1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</p:grpSp>
      <p:grpSp>
        <p:nvGrpSpPr>
          <p:cNvPr id="47" name="קבוצה 46">
            <a:extLst>
              <a:ext uri="{FF2B5EF4-FFF2-40B4-BE49-F238E27FC236}">
                <a16:creationId xmlns:a16="http://schemas.microsoft.com/office/drawing/2014/main" id="{9A67F83A-13E9-8997-A23A-8890D495E139}"/>
              </a:ext>
            </a:extLst>
          </p:cNvPr>
          <p:cNvGrpSpPr/>
          <p:nvPr/>
        </p:nvGrpSpPr>
        <p:grpSpPr>
          <a:xfrm>
            <a:off x="376012" y="7708006"/>
            <a:ext cx="6287882" cy="1158940"/>
            <a:chOff x="365762" y="3404947"/>
            <a:chExt cx="6287882" cy="1158940"/>
          </a:xfrm>
        </p:grpSpPr>
        <p:sp>
          <p:nvSpPr>
            <p:cNvPr id="16" name="תרשים זרימה: השהיה 15">
              <a:extLst>
                <a:ext uri="{FF2B5EF4-FFF2-40B4-BE49-F238E27FC236}">
                  <a16:creationId xmlns:a16="http://schemas.microsoft.com/office/drawing/2014/main" id="{27EA0B8E-886E-761E-8160-6647D6048434}"/>
                </a:ext>
              </a:extLst>
            </p:cNvPr>
            <p:cNvSpPr/>
            <p:nvPr/>
          </p:nvSpPr>
          <p:spPr>
            <a:xfrm rot="10800000">
              <a:off x="365762" y="3542158"/>
              <a:ext cx="1135800" cy="1021729"/>
            </a:xfrm>
            <a:prstGeom prst="flowChartDelay">
              <a:avLst/>
            </a:prstGeom>
            <a:solidFill>
              <a:srgbClr val="66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1D548DE8-EF15-807E-B0C3-1E8AC56F0719}"/>
                </a:ext>
              </a:extLst>
            </p:cNvPr>
            <p:cNvSpPr/>
            <p:nvPr/>
          </p:nvSpPr>
          <p:spPr>
            <a:xfrm rot="10800000">
              <a:off x="1405287" y="3542159"/>
              <a:ext cx="5043999" cy="1021728"/>
            </a:xfrm>
            <a:prstGeom prst="rect">
              <a:avLst/>
            </a:prstGeom>
            <a:solidFill>
              <a:srgbClr val="66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pic>
          <p:nvPicPr>
            <p:cNvPr id="18" name="תמונה 17">
              <a:extLst>
                <a:ext uri="{FF2B5EF4-FFF2-40B4-BE49-F238E27FC236}">
                  <a16:creationId xmlns:a16="http://schemas.microsoft.com/office/drawing/2014/main" id="{FADCBF7A-ADA0-6047-338B-602DFB5059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bg1">
                  <a:lumMod val="9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624" y="3404947"/>
              <a:ext cx="2494020" cy="93122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grpSp>
          <p:nvGrpSpPr>
            <p:cNvPr id="38" name="קבוצה 37">
              <a:extLst>
                <a:ext uri="{FF2B5EF4-FFF2-40B4-BE49-F238E27FC236}">
                  <a16:creationId xmlns:a16="http://schemas.microsoft.com/office/drawing/2014/main" id="{325C8367-CDAB-4F8C-876F-89D09C7149BC}"/>
                </a:ext>
              </a:extLst>
            </p:cNvPr>
            <p:cNvGrpSpPr/>
            <p:nvPr/>
          </p:nvGrpSpPr>
          <p:grpSpPr>
            <a:xfrm>
              <a:off x="479289" y="3566403"/>
              <a:ext cx="5840540" cy="835878"/>
              <a:chOff x="522237" y="4934026"/>
              <a:chExt cx="5840540" cy="835878"/>
            </a:xfrm>
          </p:grpSpPr>
          <p:sp>
            <p:nvSpPr>
              <p:cNvPr id="28" name="תיבת טקסט 27">
                <a:extLst>
                  <a:ext uri="{FF2B5EF4-FFF2-40B4-BE49-F238E27FC236}">
                    <a16:creationId xmlns:a16="http://schemas.microsoft.com/office/drawing/2014/main" id="{4A1EC4AA-C085-BEA1-9107-B9F08EF76A52}"/>
                  </a:ext>
                </a:extLst>
              </p:cNvPr>
              <p:cNvSpPr txBox="1"/>
              <p:nvPr/>
            </p:nvSpPr>
            <p:spPr>
              <a:xfrm>
                <a:off x="4459805" y="4934026"/>
                <a:ext cx="13736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he-IL" sz="2000" b="1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היכן אנו נמצאים?</a:t>
                </a:r>
                <a:endParaRPr lang="LID4096" sz="2000" b="1" dirty="0"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  <p:sp>
            <p:nvSpPr>
              <p:cNvPr id="29" name="תיבת טקסט 28">
                <a:extLst>
                  <a:ext uri="{FF2B5EF4-FFF2-40B4-BE49-F238E27FC236}">
                    <a16:creationId xmlns:a16="http://schemas.microsoft.com/office/drawing/2014/main" id="{A3507EC2-A8D3-BA48-5657-0B8BE6D9B957}"/>
                  </a:ext>
                </a:extLst>
              </p:cNvPr>
              <p:cNvSpPr txBox="1"/>
              <p:nvPr/>
            </p:nvSpPr>
            <p:spPr>
              <a:xfrm>
                <a:off x="522237" y="5062018"/>
                <a:ext cx="369629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000" b="1" dirty="0">
                    <a:solidFill>
                      <a:schemeClr val="bg1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המשרדים נמצאים ברמת החייל בת"א, מתחם החדשנות בפ"ת</a:t>
                </a:r>
                <a:endParaRPr lang="LID4096" sz="2000" b="1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  <p:pic>
            <p:nvPicPr>
              <p:cNvPr id="10" name="תמונה 9">
                <a:extLst>
                  <a:ext uri="{FF2B5EF4-FFF2-40B4-BE49-F238E27FC236}">
                    <a16:creationId xmlns:a16="http://schemas.microsoft.com/office/drawing/2014/main" id="{366541CE-A6E5-81C8-7345-06C47FB9D9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09684" y="4965312"/>
                <a:ext cx="453093" cy="645314"/>
              </a:xfrm>
              <a:prstGeom prst="rect">
                <a:avLst/>
              </a:prstGeom>
            </p:spPr>
          </p:pic>
        </p:grpSp>
      </p:grpSp>
      <p:grpSp>
        <p:nvGrpSpPr>
          <p:cNvPr id="82" name="קבוצה 81">
            <a:extLst>
              <a:ext uri="{FF2B5EF4-FFF2-40B4-BE49-F238E27FC236}">
                <a16:creationId xmlns:a16="http://schemas.microsoft.com/office/drawing/2014/main" id="{5012CD6E-F8D9-9EF2-E63C-5DECD6027EC9}"/>
              </a:ext>
            </a:extLst>
          </p:cNvPr>
          <p:cNvGrpSpPr/>
          <p:nvPr/>
        </p:nvGrpSpPr>
        <p:grpSpPr>
          <a:xfrm>
            <a:off x="155966" y="314056"/>
            <a:ext cx="6492234" cy="1158940"/>
            <a:chOff x="204356" y="2990993"/>
            <a:chExt cx="6492234" cy="1158940"/>
          </a:xfrm>
        </p:grpSpPr>
        <p:grpSp>
          <p:nvGrpSpPr>
            <p:cNvPr id="80" name="קבוצה 79">
              <a:extLst>
                <a:ext uri="{FF2B5EF4-FFF2-40B4-BE49-F238E27FC236}">
                  <a16:creationId xmlns:a16="http://schemas.microsoft.com/office/drawing/2014/main" id="{2312B52F-10C1-924C-99E0-E973CA7FEF24}"/>
                </a:ext>
              </a:extLst>
            </p:cNvPr>
            <p:cNvGrpSpPr/>
            <p:nvPr/>
          </p:nvGrpSpPr>
          <p:grpSpPr>
            <a:xfrm>
              <a:off x="408708" y="2990993"/>
              <a:ext cx="6287882" cy="1158940"/>
              <a:chOff x="408708" y="2990993"/>
              <a:chExt cx="6287882" cy="1158940"/>
            </a:xfrm>
          </p:grpSpPr>
          <p:sp>
            <p:nvSpPr>
              <p:cNvPr id="23" name="תרשים זרימה: השהיה 22">
                <a:extLst>
                  <a:ext uri="{FF2B5EF4-FFF2-40B4-BE49-F238E27FC236}">
                    <a16:creationId xmlns:a16="http://schemas.microsoft.com/office/drawing/2014/main" id="{8895939F-1DE5-32E4-89BC-077206CC3225}"/>
                  </a:ext>
                </a:extLst>
              </p:cNvPr>
              <p:cNvSpPr/>
              <p:nvPr/>
            </p:nvSpPr>
            <p:spPr>
              <a:xfrm rot="10800000">
                <a:off x="408708" y="3128204"/>
                <a:ext cx="1135800" cy="1021729"/>
              </a:xfrm>
              <a:prstGeom prst="flowChartDelay">
                <a:avLst/>
              </a:prstGeom>
              <a:solidFill>
                <a:srgbClr val="00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ID4096"/>
              </a:p>
            </p:txBody>
          </p:sp>
          <p:sp>
            <p:nvSpPr>
              <p:cNvPr id="24" name="מלבן 23">
                <a:extLst>
                  <a:ext uri="{FF2B5EF4-FFF2-40B4-BE49-F238E27FC236}">
                    <a16:creationId xmlns:a16="http://schemas.microsoft.com/office/drawing/2014/main" id="{B363CD7B-E30E-9995-107B-409EF6A6C5D7}"/>
                  </a:ext>
                </a:extLst>
              </p:cNvPr>
              <p:cNvSpPr/>
              <p:nvPr/>
            </p:nvSpPr>
            <p:spPr>
              <a:xfrm rot="10800000">
                <a:off x="1448233" y="3128205"/>
                <a:ext cx="5043999" cy="1021728"/>
              </a:xfrm>
              <a:prstGeom prst="rect">
                <a:avLst/>
              </a:prstGeom>
              <a:solidFill>
                <a:srgbClr val="00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ID4096"/>
              </a:p>
            </p:txBody>
          </p:sp>
          <p:pic>
            <p:nvPicPr>
              <p:cNvPr id="25" name="תמונה 24">
                <a:extLst>
                  <a:ext uri="{FF2B5EF4-FFF2-40B4-BE49-F238E27FC236}">
                    <a16:creationId xmlns:a16="http://schemas.microsoft.com/office/drawing/2014/main" id="{A50486F1-31FF-4B10-6417-A492262C80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duotone>
                  <a:prstClr val="black"/>
                  <a:schemeClr val="bg1">
                    <a:lumMod val="95000"/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02570" y="2990993"/>
                <a:ext cx="2494020" cy="931224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</p:spPr>
          </p:pic>
        </p:grpSp>
        <p:grpSp>
          <p:nvGrpSpPr>
            <p:cNvPr id="39" name="קבוצה 38">
              <a:extLst>
                <a:ext uri="{FF2B5EF4-FFF2-40B4-BE49-F238E27FC236}">
                  <a16:creationId xmlns:a16="http://schemas.microsoft.com/office/drawing/2014/main" id="{F90C0593-6841-081A-D78F-82D839BC97C5}"/>
                </a:ext>
              </a:extLst>
            </p:cNvPr>
            <p:cNvGrpSpPr/>
            <p:nvPr/>
          </p:nvGrpSpPr>
          <p:grpSpPr>
            <a:xfrm>
              <a:off x="204356" y="3130521"/>
              <a:ext cx="6203737" cy="924348"/>
              <a:chOff x="235347" y="3548417"/>
              <a:chExt cx="6203737" cy="924348"/>
            </a:xfrm>
          </p:grpSpPr>
          <p:sp>
            <p:nvSpPr>
              <p:cNvPr id="20" name="תיבת טקסט 19">
                <a:extLst>
                  <a:ext uri="{FF2B5EF4-FFF2-40B4-BE49-F238E27FC236}">
                    <a16:creationId xmlns:a16="http://schemas.microsoft.com/office/drawing/2014/main" id="{10018E06-9478-4BBB-FEED-063338A44A6D}"/>
                  </a:ext>
                </a:extLst>
              </p:cNvPr>
              <p:cNvSpPr txBox="1"/>
              <p:nvPr/>
            </p:nvSpPr>
            <p:spPr>
              <a:xfrm>
                <a:off x="4416857" y="3548417"/>
                <a:ext cx="155240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he-IL" sz="2400" b="1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מה אנחנו מחפשים?</a:t>
                </a:r>
                <a:endParaRPr lang="LID4096" sz="2400" b="1" dirty="0"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  <p:sp>
            <p:nvSpPr>
              <p:cNvPr id="21" name="תיבת טקסט 20">
                <a:extLst>
                  <a:ext uri="{FF2B5EF4-FFF2-40B4-BE49-F238E27FC236}">
                    <a16:creationId xmlns:a16="http://schemas.microsoft.com/office/drawing/2014/main" id="{44D59031-65BD-7D9E-9F28-CE82E0BAE9A9}"/>
                  </a:ext>
                </a:extLst>
              </p:cNvPr>
              <p:cNvSpPr txBox="1"/>
              <p:nvPr/>
            </p:nvSpPr>
            <p:spPr>
              <a:xfrm>
                <a:off x="235347" y="3641768"/>
                <a:ext cx="401416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400" b="1" dirty="0">
                    <a:solidFill>
                      <a:schemeClr val="bg1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מנהל/ת משרד, לביצוע רכש של ציוד ושיבוץ המדריכים.</a:t>
                </a:r>
                <a:endParaRPr lang="LID4096" sz="2400" b="1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  <p:pic>
            <p:nvPicPr>
              <p:cNvPr id="8" name="תמונה 7">
                <a:extLst>
                  <a:ext uri="{FF2B5EF4-FFF2-40B4-BE49-F238E27FC236}">
                    <a16:creationId xmlns:a16="http://schemas.microsoft.com/office/drawing/2014/main" id="{D831E97D-39BA-3DEE-8D96-4BE656ADF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53309" y="3612740"/>
                <a:ext cx="485775" cy="552450"/>
              </a:xfrm>
              <a:prstGeom prst="rect">
                <a:avLst/>
              </a:prstGeom>
            </p:spPr>
          </p:pic>
        </p:grpSp>
      </p:grpSp>
      <p:grpSp>
        <p:nvGrpSpPr>
          <p:cNvPr id="81" name="קבוצה 80">
            <a:extLst>
              <a:ext uri="{FF2B5EF4-FFF2-40B4-BE49-F238E27FC236}">
                <a16:creationId xmlns:a16="http://schemas.microsoft.com/office/drawing/2014/main" id="{9C37BD3D-7375-2874-5F23-AB8384DDCE55}"/>
              </a:ext>
            </a:extLst>
          </p:cNvPr>
          <p:cNvGrpSpPr/>
          <p:nvPr/>
        </p:nvGrpSpPr>
        <p:grpSpPr>
          <a:xfrm>
            <a:off x="308942" y="1621459"/>
            <a:ext cx="6287882" cy="1158940"/>
            <a:chOff x="408709" y="7565275"/>
            <a:chExt cx="6287882" cy="1158940"/>
          </a:xfrm>
        </p:grpSpPr>
        <p:sp>
          <p:nvSpPr>
            <p:cNvPr id="40" name="תרשים זרימה: השהיה 39">
              <a:extLst>
                <a:ext uri="{FF2B5EF4-FFF2-40B4-BE49-F238E27FC236}">
                  <a16:creationId xmlns:a16="http://schemas.microsoft.com/office/drawing/2014/main" id="{3BC72BF4-249E-A289-9381-7427B5E48AF9}"/>
                </a:ext>
              </a:extLst>
            </p:cNvPr>
            <p:cNvSpPr/>
            <p:nvPr/>
          </p:nvSpPr>
          <p:spPr>
            <a:xfrm rot="10800000">
              <a:off x="408709" y="7702486"/>
              <a:ext cx="1135800" cy="1021729"/>
            </a:xfrm>
            <a:prstGeom prst="flowChartDelay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41" name="מלבן 40">
              <a:extLst>
                <a:ext uri="{FF2B5EF4-FFF2-40B4-BE49-F238E27FC236}">
                  <a16:creationId xmlns:a16="http://schemas.microsoft.com/office/drawing/2014/main" id="{2CB4FE52-6C73-E3A1-1CE4-12AEF3354650}"/>
                </a:ext>
              </a:extLst>
            </p:cNvPr>
            <p:cNvSpPr/>
            <p:nvPr/>
          </p:nvSpPr>
          <p:spPr>
            <a:xfrm rot="10800000">
              <a:off x="1448234" y="7702487"/>
              <a:ext cx="5043999" cy="102172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pic>
          <p:nvPicPr>
            <p:cNvPr id="42" name="תמונה 41">
              <a:extLst>
                <a:ext uri="{FF2B5EF4-FFF2-40B4-BE49-F238E27FC236}">
                  <a16:creationId xmlns:a16="http://schemas.microsoft.com/office/drawing/2014/main" id="{B157D4AD-3E30-714F-493B-F0774CD148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bg1">
                  <a:lumMod val="9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2571" y="7565275"/>
              <a:ext cx="2494020" cy="93122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43" name="תיבת טקסט 42">
              <a:extLst>
                <a:ext uri="{FF2B5EF4-FFF2-40B4-BE49-F238E27FC236}">
                  <a16:creationId xmlns:a16="http://schemas.microsoft.com/office/drawing/2014/main" id="{4F0147C0-60A7-A258-9E4A-8DF38B9E7E37}"/>
                </a:ext>
              </a:extLst>
            </p:cNvPr>
            <p:cNvSpPr txBox="1"/>
            <p:nvPr/>
          </p:nvSpPr>
          <p:spPr>
            <a:xfrm>
              <a:off x="4332055" y="7708746"/>
              <a:ext cx="150138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he-IL" sz="2000" b="1" dirty="0">
                  <a:latin typeface="Varela Round" panose="00000500000000000000" pitchFamily="2" charset="-79"/>
                  <a:cs typeface="Varela Round" panose="00000500000000000000" pitchFamily="2" charset="-79"/>
                </a:rPr>
                <a:t>צורת התעסוקה</a:t>
              </a:r>
              <a:endParaRPr lang="LID4096" sz="2000" b="1" dirty="0"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  <p:sp>
          <p:nvSpPr>
            <p:cNvPr id="44" name="תיבת טקסט 43">
              <a:extLst>
                <a:ext uri="{FF2B5EF4-FFF2-40B4-BE49-F238E27FC236}">
                  <a16:creationId xmlns:a16="http://schemas.microsoft.com/office/drawing/2014/main" id="{83E4F35A-80B2-9A71-1E87-192914F3A2C7}"/>
                </a:ext>
              </a:extLst>
            </p:cNvPr>
            <p:cNvSpPr txBox="1"/>
            <p:nvPr/>
          </p:nvSpPr>
          <p:spPr>
            <a:xfrm>
              <a:off x="522237" y="7836738"/>
              <a:ext cx="36962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2000" b="1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גמישה, יומיים בשבוע ניתן לשלב עבודה היברידית מהבית.</a:t>
              </a:r>
            </a:p>
          </p:txBody>
        </p:sp>
        <p:pic>
          <p:nvPicPr>
            <p:cNvPr id="50" name="תמונה 49">
              <a:extLst>
                <a:ext uri="{FF2B5EF4-FFF2-40B4-BE49-F238E27FC236}">
                  <a16:creationId xmlns:a16="http://schemas.microsoft.com/office/drawing/2014/main" id="{799ADE0A-43A7-0F71-019E-C6D50EBBF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6869" y="7714649"/>
              <a:ext cx="495439" cy="632475"/>
            </a:xfrm>
            <a:prstGeom prst="rect">
              <a:avLst/>
            </a:prstGeom>
          </p:spPr>
        </p:pic>
      </p:grpSp>
      <p:grpSp>
        <p:nvGrpSpPr>
          <p:cNvPr id="61" name="קבוצה 60">
            <a:extLst>
              <a:ext uri="{FF2B5EF4-FFF2-40B4-BE49-F238E27FC236}">
                <a16:creationId xmlns:a16="http://schemas.microsoft.com/office/drawing/2014/main" id="{EE739663-72CE-0A5E-0B2B-5220AC2F85D7}"/>
              </a:ext>
            </a:extLst>
          </p:cNvPr>
          <p:cNvGrpSpPr/>
          <p:nvPr/>
        </p:nvGrpSpPr>
        <p:grpSpPr>
          <a:xfrm>
            <a:off x="376012" y="8954385"/>
            <a:ext cx="6287882" cy="1158940"/>
            <a:chOff x="408708" y="8954385"/>
            <a:chExt cx="6287882" cy="1158940"/>
          </a:xfrm>
        </p:grpSpPr>
        <p:sp>
          <p:nvSpPr>
            <p:cNvPr id="51" name="תרשים זרימה: השהיה 50">
              <a:extLst>
                <a:ext uri="{FF2B5EF4-FFF2-40B4-BE49-F238E27FC236}">
                  <a16:creationId xmlns:a16="http://schemas.microsoft.com/office/drawing/2014/main" id="{1576607D-115C-2E7C-299A-D145014781AC}"/>
                </a:ext>
              </a:extLst>
            </p:cNvPr>
            <p:cNvSpPr/>
            <p:nvPr/>
          </p:nvSpPr>
          <p:spPr>
            <a:xfrm rot="10800000">
              <a:off x="408708" y="9091596"/>
              <a:ext cx="1135800" cy="1021729"/>
            </a:xfrm>
            <a:prstGeom prst="flowChartDelay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52" name="מלבן 51">
              <a:extLst>
                <a:ext uri="{FF2B5EF4-FFF2-40B4-BE49-F238E27FC236}">
                  <a16:creationId xmlns:a16="http://schemas.microsoft.com/office/drawing/2014/main" id="{FFF64F23-6101-E172-A697-8CD16696C196}"/>
                </a:ext>
              </a:extLst>
            </p:cNvPr>
            <p:cNvSpPr/>
            <p:nvPr/>
          </p:nvSpPr>
          <p:spPr>
            <a:xfrm rot="10800000">
              <a:off x="1448233" y="9091597"/>
              <a:ext cx="5043999" cy="1021728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pic>
          <p:nvPicPr>
            <p:cNvPr id="53" name="תמונה 52">
              <a:extLst>
                <a:ext uri="{FF2B5EF4-FFF2-40B4-BE49-F238E27FC236}">
                  <a16:creationId xmlns:a16="http://schemas.microsoft.com/office/drawing/2014/main" id="{D077F38D-6340-E03A-8909-18648F9D0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bg1">
                  <a:lumMod val="9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2570" y="8954385"/>
              <a:ext cx="2494020" cy="93122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54" name="תיבת טקסט 53">
              <a:extLst>
                <a:ext uri="{FF2B5EF4-FFF2-40B4-BE49-F238E27FC236}">
                  <a16:creationId xmlns:a16="http://schemas.microsoft.com/office/drawing/2014/main" id="{949871AD-E386-42AF-3946-4D6A43DB5587}"/>
                </a:ext>
              </a:extLst>
            </p:cNvPr>
            <p:cNvSpPr txBox="1"/>
            <p:nvPr/>
          </p:nvSpPr>
          <p:spPr>
            <a:xfrm>
              <a:off x="4332054" y="9097856"/>
              <a:ext cx="150138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he-IL" sz="2000" b="1" dirty="0">
                  <a:latin typeface="Varela Round" panose="00000500000000000000" pitchFamily="2" charset="-79"/>
                  <a:cs typeface="Varela Round" panose="00000500000000000000" pitchFamily="2" charset="-79"/>
                </a:rPr>
                <a:t>מה מיוחד אצלנו?</a:t>
              </a:r>
              <a:endParaRPr lang="LID4096" sz="2000" b="1" dirty="0">
                <a:latin typeface="Varela Round" panose="00000500000000000000" pitchFamily="2" charset="-79"/>
                <a:cs typeface="Varela Round" panose="00000500000000000000" pitchFamily="2" charset="-79"/>
              </a:endParaRPr>
            </a:p>
          </p:txBody>
        </p:sp>
        <p:sp>
          <p:nvSpPr>
            <p:cNvPr id="55" name="תיבת טקסט 54">
              <a:extLst>
                <a:ext uri="{FF2B5EF4-FFF2-40B4-BE49-F238E27FC236}">
                  <a16:creationId xmlns:a16="http://schemas.microsoft.com/office/drawing/2014/main" id="{F76A4E04-66F9-264F-89F3-7633B1A886F6}"/>
                </a:ext>
              </a:extLst>
            </p:cNvPr>
            <p:cNvSpPr txBox="1"/>
            <p:nvPr/>
          </p:nvSpPr>
          <p:spPr>
            <a:xfrm>
              <a:off x="522236" y="9225848"/>
              <a:ext cx="36962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he-IL" sz="2000" b="1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rPr>
                <a:t>מאמינים בלמידה באמצעות סרטוני וידיאו, זה שינוי תודעתי</a:t>
              </a:r>
            </a:p>
          </p:txBody>
        </p:sp>
        <p:pic>
          <p:nvPicPr>
            <p:cNvPr id="60" name="תמונה 59">
              <a:extLst>
                <a:ext uri="{FF2B5EF4-FFF2-40B4-BE49-F238E27FC236}">
                  <a16:creationId xmlns:a16="http://schemas.microsoft.com/office/drawing/2014/main" id="{4F9D0513-0991-BFA1-EA70-F0A5187C119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2939" y="9154183"/>
              <a:ext cx="609369" cy="609369"/>
            </a:xfrm>
            <a:prstGeom prst="rect">
              <a:avLst/>
            </a:prstGeom>
          </p:spPr>
        </p:pic>
      </p:grpSp>
      <p:grpSp>
        <p:nvGrpSpPr>
          <p:cNvPr id="83" name="קבוצה 82">
            <a:extLst>
              <a:ext uri="{FF2B5EF4-FFF2-40B4-BE49-F238E27FC236}">
                <a16:creationId xmlns:a16="http://schemas.microsoft.com/office/drawing/2014/main" id="{C53FE2D0-D3CB-E9F2-046C-B26F90C44BBE}"/>
              </a:ext>
            </a:extLst>
          </p:cNvPr>
          <p:cNvGrpSpPr/>
          <p:nvPr/>
        </p:nvGrpSpPr>
        <p:grpSpPr>
          <a:xfrm>
            <a:off x="376012" y="10339995"/>
            <a:ext cx="6287882" cy="1158940"/>
            <a:chOff x="376012" y="10339995"/>
            <a:chExt cx="6287882" cy="1158940"/>
          </a:xfrm>
        </p:grpSpPr>
        <p:grpSp>
          <p:nvGrpSpPr>
            <p:cNvPr id="62" name="קבוצה 61">
              <a:extLst>
                <a:ext uri="{FF2B5EF4-FFF2-40B4-BE49-F238E27FC236}">
                  <a16:creationId xmlns:a16="http://schemas.microsoft.com/office/drawing/2014/main" id="{7CF98CF9-8909-2E46-F157-6507CDCB14FF}"/>
                </a:ext>
              </a:extLst>
            </p:cNvPr>
            <p:cNvGrpSpPr/>
            <p:nvPr/>
          </p:nvGrpSpPr>
          <p:grpSpPr>
            <a:xfrm>
              <a:off x="376012" y="10339995"/>
              <a:ext cx="6287882" cy="1158940"/>
              <a:chOff x="408708" y="8954385"/>
              <a:chExt cx="6287882" cy="1158940"/>
            </a:xfrm>
          </p:grpSpPr>
          <p:sp>
            <p:nvSpPr>
              <p:cNvPr id="63" name="תרשים זרימה: השהיה 62">
                <a:extLst>
                  <a:ext uri="{FF2B5EF4-FFF2-40B4-BE49-F238E27FC236}">
                    <a16:creationId xmlns:a16="http://schemas.microsoft.com/office/drawing/2014/main" id="{D64C1716-9D3E-DD24-2373-7C21205603BE}"/>
                  </a:ext>
                </a:extLst>
              </p:cNvPr>
              <p:cNvSpPr/>
              <p:nvPr/>
            </p:nvSpPr>
            <p:spPr>
              <a:xfrm rot="10800000">
                <a:off x="408708" y="9091596"/>
                <a:ext cx="1135800" cy="1021729"/>
              </a:xfrm>
              <a:prstGeom prst="flowChartDelay">
                <a:avLst/>
              </a:prstGeom>
              <a:solidFill>
                <a:srgbClr val="796E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ID4096"/>
              </a:p>
            </p:txBody>
          </p:sp>
          <p:sp>
            <p:nvSpPr>
              <p:cNvPr id="64" name="מלבן 63">
                <a:extLst>
                  <a:ext uri="{FF2B5EF4-FFF2-40B4-BE49-F238E27FC236}">
                    <a16:creationId xmlns:a16="http://schemas.microsoft.com/office/drawing/2014/main" id="{5F75B9CD-22EA-33BC-CD81-27DE73AA087F}"/>
                  </a:ext>
                </a:extLst>
              </p:cNvPr>
              <p:cNvSpPr/>
              <p:nvPr/>
            </p:nvSpPr>
            <p:spPr>
              <a:xfrm rot="10800000">
                <a:off x="1448233" y="9091597"/>
                <a:ext cx="5043999" cy="1021728"/>
              </a:xfrm>
              <a:prstGeom prst="rect">
                <a:avLst/>
              </a:prstGeom>
              <a:solidFill>
                <a:srgbClr val="796E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ID4096"/>
              </a:p>
            </p:txBody>
          </p:sp>
          <p:pic>
            <p:nvPicPr>
              <p:cNvPr id="65" name="תמונה 64">
                <a:extLst>
                  <a:ext uri="{FF2B5EF4-FFF2-40B4-BE49-F238E27FC236}">
                    <a16:creationId xmlns:a16="http://schemas.microsoft.com/office/drawing/2014/main" id="{C7B32C1F-4922-3289-C81F-D5FD9F3EDD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duotone>
                  <a:prstClr val="black"/>
                  <a:schemeClr val="bg1">
                    <a:lumMod val="95000"/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02570" y="8954385"/>
                <a:ext cx="2494020" cy="931224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</p:spPr>
          </p:pic>
          <p:sp>
            <p:nvSpPr>
              <p:cNvPr id="66" name="תיבת טקסט 65">
                <a:extLst>
                  <a:ext uri="{FF2B5EF4-FFF2-40B4-BE49-F238E27FC236}">
                    <a16:creationId xmlns:a16="http://schemas.microsoft.com/office/drawing/2014/main" id="{3EC9BB00-B01C-32F7-3FA2-A293A2CC8404}"/>
                  </a:ext>
                </a:extLst>
              </p:cNvPr>
              <p:cNvSpPr txBox="1"/>
              <p:nvPr/>
            </p:nvSpPr>
            <p:spPr>
              <a:xfrm>
                <a:off x="4332054" y="9097856"/>
                <a:ext cx="15013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he-IL" sz="2000" b="1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מתי ואיך מתחילים?</a:t>
                </a:r>
                <a:endParaRPr lang="LID4096" sz="2000" b="1" dirty="0"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  <p:sp>
            <p:nvSpPr>
              <p:cNvPr id="67" name="תיבת טקסט 66">
                <a:extLst>
                  <a:ext uri="{FF2B5EF4-FFF2-40B4-BE49-F238E27FC236}">
                    <a16:creationId xmlns:a16="http://schemas.microsoft.com/office/drawing/2014/main" id="{F552063A-D1FF-7D99-62BB-2D64017F9D7E}"/>
                  </a:ext>
                </a:extLst>
              </p:cNvPr>
              <p:cNvSpPr txBox="1"/>
              <p:nvPr/>
            </p:nvSpPr>
            <p:spPr>
              <a:xfrm>
                <a:off x="522236" y="9225848"/>
                <a:ext cx="369629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000" b="1" dirty="0">
                    <a:solidFill>
                      <a:schemeClr val="bg1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שולחים קורות חיים וזהו יוצאים לדרך:    </a:t>
                </a:r>
                <a:r>
                  <a:rPr lang="en-US" sz="2000" b="1" dirty="0">
                    <a:solidFill>
                      <a:schemeClr val="bg1"/>
                    </a:solidFill>
                    <a:latin typeface="Varela Round" panose="00000500000000000000" pitchFamily="2" charset="-79"/>
                    <a:cs typeface="Varela Round" panose="00000500000000000000" pitchFamily="2" charset="-79"/>
                  </a:rPr>
                  <a:t>rami@robotix.co.il</a:t>
                </a:r>
                <a:endParaRPr lang="he-IL" sz="2000" b="1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p:grpSp>
        <p:pic>
          <p:nvPicPr>
            <p:cNvPr id="70" name="תמונה 69">
              <a:extLst>
                <a:ext uri="{FF2B5EF4-FFF2-40B4-BE49-F238E27FC236}">
                  <a16:creationId xmlns:a16="http://schemas.microsoft.com/office/drawing/2014/main" id="{7CE25197-5354-6948-C70A-046E90BE3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1200" y="10433329"/>
              <a:ext cx="583696" cy="707886"/>
            </a:xfrm>
            <a:prstGeom prst="rect">
              <a:avLst/>
            </a:prstGeom>
          </p:spPr>
        </p:pic>
      </p:grpSp>
      <p:sp>
        <p:nvSpPr>
          <p:cNvPr id="72" name="תיבת טקסט 71">
            <a:extLst>
              <a:ext uri="{FF2B5EF4-FFF2-40B4-BE49-F238E27FC236}">
                <a16:creationId xmlns:a16="http://schemas.microsoft.com/office/drawing/2014/main" id="{0EDAFBB9-A400-A70F-C97C-73A7DED8C9A9}"/>
              </a:ext>
            </a:extLst>
          </p:cNvPr>
          <p:cNvSpPr txBox="1"/>
          <p:nvPr/>
        </p:nvSpPr>
        <p:spPr>
          <a:xfrm>
            <a:off x="218224" y="5644743"/>
            <a:ext cx="6440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b="1" dirty="0">
                <a:solidFill>
                  <a:srgbClr val="F6931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חברת ההדרכה ואספקת הציוד הגדולה בישראל.</a:t>
            </a:r>
            <a:endParaRPr lang="LID4096" sz="2400" b="1" dirty="0">
              <a:solidFill>
                <a:srgbClr val="F6931C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78" name="תמונה 77">
            <a:extLst>
              <a:ext uri="{FF2B5EF4-FFF2-40B4-BE49-F238E27FC236}">
                <a16:creationId xmlns:a16="http://schemas.microsoft.com/office/drawing/2014/main" id="{B611D244-2439-FE72-5FFA-C29E6DA0E50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507" y="4258091"/>
            <a:ext cx="3429000" cy="1579390"/>
          </a:xfrm>
          <a:prstGeom prst="rect">
            <a:avLst/>
          </a:prstGeom>
        </p:spPr>
      </p:pic>
      <p:sp>
        <p:nvSpPr>
          <p:cNvPr id="84" name="תיבת טקסט 83">
            <a:extLst>
              <a:ext uri="{FF2B5EF4-FFF2-40B4-BE49-F238E27FC236}">
                <a16:creationId xmlns:a16="http://schemas.microsoft.com/office/drawing/2014/main" id="{28B86B1D-D257-7109-BE21-047582322E5F}"/>
              </a:ext>
            </a:extLst>
          </p:cNvPr>
          <p:cNvSpPr txBox="1"/>
          <p:nvPr/>
        </p:nvSpPr>
        <p:spPr>
          <a:xfrm>
            <a:off x="1557316" y="4497734"/>
            <a:ext cx="2889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000" b="1" spc="940" dirty="0">
                <a:solidFill>
                  <a:srgbClr val="004992"/>
                </a:solidFill>
                <a:latin typeface="Guttman Haim" panose="02010401010101010101" pitchFamily="2" charset="-79"/>
                <a:cs typeface="Guttman Haim" panose="02010401010101010101" pitchFamily="2" charset="-79"/>
              </a:rPr>
              <a:t>דרושים</a:t>
            </a:r>
            <a:endParaRPr lang="LID4096" sz="4000" b="1" spc="940" dirty="0">
              <a:solidFill>
                <a:srgbClr val="004992"/>
              </a:solidFill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1315694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96976344530C48909D76FDFEF14FDD" ma:contentTypeVersion="8" ma:contentTypeDescription="Create a new document." ma:contentTypeScope="" ma:versionID="a8bb090ec71246dd3bf57ab3040019eb">
  <xsd:schema xmlns:xsd="http://www.w3.org/2001/XMLSchema" xmlns:xs="http://www.w3.org/2001/XMLSchema" xmlns:p="http://schemas.microsoft.com/office/2006/metadata/properties" xmlns:ns3="ea637def-cecf-4389-97f7-f1fdf794940a" targetNamespace="http://schemas.microsoft.com/office/2006/metadata/properties" ma:root="true" ma:fieldsID="f429c82d9ac93b7b5c39bfbe08586c7c" ns3:_="">
    <xsd:import namespace="ea637def-cecf-4389-97f7-f1fdf79494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37def-cecf-4389-97f7-f1fdf79494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D06193-C2DE-43C2-8429-6CCFCDD6721A}">
  <ds:schemaRefs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ea637def-cecf-4389-97f7-f1fdf794940a"/>
  </ds:schemaRefs>
</ds:datastoreItem>
</file>

<file path=customXml/itemProps2.xml><?xml version="1.0" encoding="utf-8"?>
<ds:datastoreItem xmlns:ds="http://schemas.openxmlformats.org/officeDocument/2006/customXml" ds:itemID="{1D9DF8E5-9493-4601-BC94-A037CB4367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11B36D-16A8-4A97-B1B2-387D5DC195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637def-cecf-4389-97f7-f1fdf7949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105</Words>
  <Application>Microsoft Office PowerPoint</Application>
  <PresentationFormat>מסך רחב</PresentationFormat>
  <Paragraphs>16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Guttman Haim</vt:lpstr>
      <vt:lpstr>Varela Round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אוהבים לעשות קניות מרגישים שאתם טובים בזה, מדהים!! אנחנו מחפשים מנהל/ת  משרד חדשה שתסייע לנו ברכש ובאספקות העבודה במודל היברידי של יומיים בשבוע מהמשרד בת"א  Rami@Robotix.co.il</dc:title>
  <dc:creator>Rami Hadad</dc:creator>
  <cp:lastModifiedBy>rami hadad</cp:lastModifiedBy>
  <cp:revision>14</cp:revision>
  <dcterms:created xsi:type="dcterms:W3CDTF">2022-08-10T17:03:01Z</dcterms:created>
  <dcterms:modified xsi:type="dcterms:W3CDTF">2022-08-10T22:26:43Z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0x010100B396976344530C48909D76FDFEF14FDD</vt:lpwstr>
  </property>
</Properties>
</file>