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59" r:id="rId2"/>
    <p:sldMasterId id="2147483664" r:id="rId3"/>
  </p:sldMasterIdLst>
  <p:notesMasterIdLst>
    <p:notesMasterId r:id="rId45"/>
  </p:notesMasterIdLst>
  <p:handoutMasterIdLst>
    <p:handoutMasterId r:id="rId46"/>
  </p:handoutMasterIdLst>
  <p:sldIdLst>
    <p:sldId id="256" r:id="rId4"/>
    <p:sldId id="257" r:id="rId5"/>
    <p:sldId id="260" r:id="rId6"/>
    <p:sldId id="264" r:id="rId7"/>
    <p:sldId id="266" r:id="rId8"/>
    <p:sldId id="268" r:id="rId9"/>
    <p:sldId id="271" r:id="rId10"/>
    <p:sldId id="272" r:id="rId11"/>
    <p:sldId id="274" r:id="rId12"/>
    <p:sldId id="344" r:id="rId13"/>
    <p:sldId id="298" r:id="rId14"/>
    <p:sldId id="300" r:id="rId15"/>
    <p:sldId id="302" r:id="rId16"/>
    <p:sldId id="304" r:id="rId17"/>
    <p:sldId id="306" r:id="rId18"/>
    <p:sldId id="308" r:id="rId19"/>
    <p:sldId id="310" r:id="rId20"/>
    <p:sldId id="345" r:id="rId21"/>
    <p:sldId id="312" r:id="rId22"/>
    <p:sldId id="314" r:id="rId23"/>
    <p:sldId id="316" r:id="rId24"/>
    <p:sldId id="318" r:id="rId25"/>
    <p:sldId id="320" r:id="rId26"/>
    <p:sldId id="322" r:id="rId27"/>
    <p:sldId id="346" r:id="rId28"/>
    <p:sldId id="324" r:id="rId29"/>
    <p:sldId id="326" r:id="rId30"/>
    <p:sldId id="330" r:id="rId31"/>
    <p:sldId id="333" r:id="rId32"/>
    <p:sldId id="336" r:id="rId33"/>
    <p:sldId id="340" r:id="rId34"/>
    <p:sldId id="276" r:id="rId35"/>
    <p:sldId id="341" r:id="rId36"/>
    <p:sldId id="287" r:id="rId37"/>
    <p:sldId id="342" r:id="rId38"/>
    <p:sldId id="288" r:id="rId39"/>
    <p:sldId id="290" r:id="rId40"/>
    <p:sldId id="343" r:id="rId41"/>
    <p:sldId id="293" r:id="rId42"/>
    <p:sldId id="296" r:id="rId43"/>
    <p:sldId id="347" r:id="rId4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6">
          <p15:clr>
            <a:srgbClr val="A4A3A4"/>
          </p15:clr>
        </p15:guide>
        <p15:guide id="2" pos="56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napToGrid="0" snapToObjects="1">
      <p:cViewPr varScale="1">
        <p:scale>
          <a:sx n="144" d="100"/>
          <a:sy n="144" d="100"/>
        </p:scale>
        <p:origin x="654" y="126"/>
      </p:cViewPr>
      <p:guideLst>
        <p:guide orient="horz" pos="676"/>
        <p:guide pos="5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0545-E260-4F41-A803-5BF85CFE96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68D1-0A4A-364F-B3D1-97755523C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CAFC9-2F5E-7849-9A3C-3E3602566C83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59D8E-2A04-7648-BB99-EC53D2571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32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BF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5661618" cy="1234730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Add the title of your presentation here</a:t>
            </a:r>
          </a:p>
        </p:txBody>
      </p:sp>
      <p:sp>
        <p:nvSpPr>
          <p:cNvPr id="11" name="Subtitle 1"/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8728" y="3729038"/>
            <a:ext cx="2938463" cy="385762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5888" y="723900"/>
            <a:ext cx="388778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74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729107"/>
              </p:ext>
            </p:extLst>
          </p:nvPr>
        </p:nvGraphicFramePr>
        <p:xfrm>
          <a:off x="204787" y="1052400"/>
          <a:ext cx="5953649" cy="2184875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4802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125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Answer Choices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Responses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Less than one year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to 3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to 5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to 7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than seven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5888" y="723900"/>
            <a:ext cx="447833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44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032255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88" y="1200151"/>
            <a:ext cx="848201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88" y="469116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t>December 13, 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828084"/>
            <a:ext cx="3841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1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18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4788" y="729178"/>
            <a:ext cx="8780462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ubtitle 1"/>
          <p:cNvSpPr txBox="1">
            <a:spLocks/>
          </p:cNvSpPr>
          <p:nvPr userDrawn="1"/>
        </p:nvSpPr>
        <p:spPr>
          <a:xfrm>
            <a:off x="-56474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498" y="2009589"/>
            <a:ext cx="8229600" cy="53314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705" y="4819820"/>
            <a:ext cx="66301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04788" y="807371"/>
            <a:ext cx="8229600" cy="85725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1"/>
          <p:cNvSpPr txBox="1">
            <a:spLocks/>
          </p:cNvSpPr>
          <p:nvPr userDrawn="1"/>
        </p:nvSpPr>
        <p:spPr>
          <a:xfrm>
            <a:off x="-56474" y="4886487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41684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6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546467" y="2317552"/>
            <a:ext cx="5661618" cy="1234730"/>
          </a:xfrm>
        </p:spPr>
        <p:txBody>
          <a:bodyPr/>
          <a:lstStyle/>
          <a:p>
            <a:pPr algn="ctr" rtl="1"/>
            <a:r>
              <a:rPr dirty="0" err="1"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סקר</a:t>
            </a:r>
            <a:r>
              <a:rPr dirty="0"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מיפוי</a:t>
            </a:r>
            <a:r>
              <a:rPr dirty="0"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צרכים</a:t>
            </a:r>
            <a:r>
              <a:rPr dirty="0"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2021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111256" y="3629801"/>
            <a:ext cx="1389656" cy="385762"/>
          </a:xfrm>
        </p:spPr>
        <p:txBody>
          <a:bodyPr/>
          <a:lstStyle/>
          <a:p>
            <a:pPr algn="r" rtl="1"/>
            <a:r>
              <a:rPr lang="he-IL" dirty="0">
                <a:latin typeface="Aktiv Grotesk Hebr Light" panose="020B0404020202020204" pitchFamily="34" charset="-79"/>
                <a:cs typeface="Aktiv Grotesk Hebr Light" panose="020B0404020202020204" pitchFamily="34" charset="-79"/>
              </a:rPr>
              <a:t>שלישי 7.12.2021</a:t>
            </a:r>
            <a:endParaRPr dirty="0">
              <a:latin typeface="Aktiv Grotesk Hebr Light" panose="020B0404020202020204" pitchFamily="34" charset="-79"/>
              <a:cs typeface="Aktiv Grotesk Hebr Light" panose="020B0404020202020204" pitchFamily="34" charset="-79"/>
            </a:endParaRP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D1736FE8-653C-4D06-B3AE-D1E49AD35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4502" y="354750"/>
            <a:ext cx="5187376" cy="22694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DB31222-DA7C-4051-93D0-DE2E997341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14692" y="1875899"/>
            <a:ext cx="3887787" cy="1646883"/>
          </a:xfrm>
        </p:spPr>
        <p:txBody>
          <a:bodyPr>
            <a:noAutofit/>
          </a:bodyPr>
          <a:lstStyle/>
          <a:p>
            <a:pPr algn="ctr" rtl="1"/>
            <a:r>
              <a:rPr lang="he-IL" sz="4800" spc="600" dirty="0">
                <a:ln w="0">
                  <a:noFill/>
                </a:ln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המרחב הציבורי</a:t>
            </a:r>
          </a:p>
        </p:txBody>
      </p:sp>
    </p:spTree>
    <p:extLst>
      <p:ext uri="{BB962C8B-B14F-4D97-AF65-F5344CB8AC3E}">
        <p14:creationId xmlns:p14="http://schemas.microsoft.com/office/powerpoint/2010/main" val="1690504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Q23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באופן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כללי,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מידת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שביעות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רצונך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מתחושת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הבטחון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האישי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בשכונה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676    Skipped: 138</a:t>
            </a:r>
          </a:p>
        </p:txBody>
      </p:sp>
      <p:pic>
        <p:nvPicPr>
          <p:cNvPr id="4" name="Picture 3" descr="chart65118259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988" y="1248141"/>
            <a:ext cx="5148000" cy="30679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Q24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באופן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כללי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מידת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שביעות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רצונך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מאירועי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התרבות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בשכונה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669    Skipped: 145</a:t>
            </a:r>
          </a:p>
        </p:txBody>
      </p:sp>
      <p:pic>
        <p:nvPicPr>
          <p:cNvPr id="4" name="Picture 3" descr="chart6511826550.png"/>
          <p:cNvPicPr>
            <a:picLocks noChangeAspect="1"/>
          </p:cNvPicPr>
          <p:nvPr/>
        </p:nvPicPr>
        <p:blipFill rotWithShape="1">
          <a:blip r:embed="rId2"/>
          <a:srcRect l="13324"/>
          <a:stretch/>
        </p:blipFill>
        <p:spPr>
          <a:xfrm>
            <a:off x="548732" y="1290663"/>
            <a:ext cx="4898910" cy="29877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3" descr="table6511826550.png">
            <a:extLst>
              <a:ext uri="{FF2B5EF4-FFF2-40B4-BE49-F238E27FC236}">
                <a16:creationId xmlns:a16="http://schemas.microsoft.com/office/drawing/2014/main" id="{07B6E828-985C-4D9D-A612-707D732121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599" r="40914"/>
          <a:stretch/>
        </p:blipFill>
        <p:spPr>
          <a:xfrm>
            <a:off x="5862082" y="2041576"/>
            <a:ext cx="2592000" cy="6050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Q25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באופן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כללי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מידת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שביעות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רצונך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ממקומות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בילוי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ופנאי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בשכונה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663    Skipped: 151</a:t>
            </a:r>
          </a:p>
        </p:txBody>
      </p:sp>
      <p:pic>
        <p:nvPicPr>
          <p:cNvPr id="4" name="Picture 3" descr="chart6511826560.png"/>
          <p:cNvPicPr>
            <a:picLocks noChangeAspect="1"/>
          </p:cNvPicPr>
          <p:nvPr/>
        </p:nvPicPr>
        <p:blipFill rotWithShape="1">
          <a:blip r:embed="rId2"/>
          <a:srcRect l="13662"/>
          <a:stretch/>
        </p:blipFill>
        <p:spPr>
          <a:xfrm>
            <a:off x="2140198" y="1049658"/>
            <a:ext cx="4863604" cy="33571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Q26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באופן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כללי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מידת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שביעות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רצונך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מהניקיון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במרחב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הציבורי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בשכונה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669    Skipped: 145</a:t>
            </a:r>
          </a:p>
        </p:txBody>
      </p:sp>
      <p:pic>
        <p:nvPicPr>
          <p:cNvPr id="4" name="Picture 3" descr="chart6511826570.png"/>
          <p:cNvPicPr>
            <a:picLocks noChangeAspect="1"/>
          </p:cNvPicPr>
          <p:nvPr/>
        </p:nvPicPr>
        <p:blipFill rotWithShape="1">
          <a:blip r:embed="rId2"/>
          <a:srcRect l="14612" t="7133" b="5935"/>
          <a:stretch/>
        </p:blipFill>
        <p:spPr>
          <a:xfrm>
            <a:off x="453655" y="1298702"/>
            <a:ext cx="4716000" cy="25460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3" descr="table6511826570.png">
            <a:extLst>
              <a:ext uri="{FF2B5EF4-FFF2-40B4-BE49-F238E27FC236}">
                <a16:creationId xmlns:a16="http://schemas.microsoft.com/office/drawing/2014/main" id="{7DAFD9A7-DE5B-4D57-AED1-2D78884890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597" r="56483"/>
          <a:stretch/>
        </p:blipFill>
        <p:spPr>
          <a:xfrm>
            <a:off x="5599814" y="1893478"/>
            <a:ext cx="2558902" cy="889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Q27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באופן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כללי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מידת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שביעות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רצונך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מתחבורה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ציבורית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בשכונה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654    Skipped: 160</a:t>
            </a:r>
          </a:p>
        </p:txBody>
      </p:sp>
      <p:pic>
        <p:nvPicPr>
          <p:cNvPr id="4" name="Picture 3" descr="chart6511826580.png"/>
          <p:cNvPicPr>
            <a:picLocks noChangeAspect="1"/>
          </p:cNvPicPr>
          <p:nvPr/>
        </p:nvPicPr>
        <p:blipFill rotWithShape="1">
          <a:blip r:embed="rId2"/>
          <a:srcRect l="14199" t="10709" b="7464"/>
          <a:stretch/>
        </p:blipFill>
        <p:spPr>
          <a:xfrm>
            <a:off x="531627" y="1431860"/>
            <a:ext cx="5112000" cy="25771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3" descr="table6511826580.png">
            <a:extLst>
              <a:ext uri="{FF2B5EF4-FFF2-40B4-BE49-F238E27FC236}">
                <a16:creationId xmlns:a16="http://schemas.microsoft.com/office/drawing/2014/main" id="{D2BA7CA1-358B-4626-918D-600A203742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656" r="57047"/>
          <a:stretch/>
        </p:blipFill>
        <p:spPr>
          <a:xfrm>
            <a:off x="6166883" y="2021483"/>
            <a:ext cx="2376000" cy="8164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Q28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באופן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כללי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מידת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שביעות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רצונך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מזמינות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חניה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במרחב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הציבורי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656    Skipped: 158</a:t>
            </a:r>
          </a:p>
        </p:txBody>
      </p:sp>
      <p:pic>
        <p:nvPicPr>
          <p:cNvPr id="4" name="Picture 3" descr="chart6511826590.png"/>
          <p:cNvPicPr>
            <a:picLocks noChangeAspect="1"/>
          </p:cNvPicPr>
          <p:nvPr/>
        </p:nvPicPr>
        <p:blipFill rotWithShape="1">
          <a:blip r:embed="rId2"/>
          <a:srcRect l="15083" t="7531" b="5935"/>
          <a:stretch/>
        </p:blipFill>
        <p:spPr>
          <a:xfrm>
            <a:off x="602511" y="1318443"/>
            <a:ext cx="4680000" cy="28422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3" descr="table6511826590.png">
            <a:extLst>
              <a:ext uri="{FF2B5EF4-FFF2-40B4-BE49-F238E27FC236}">
                <a16:creationId xmlns:a16="http://schemas.microsoft.com/office/drawing/2014/main" id="{E850BAF3-DF21-48DB-B5F0-B36DE19A191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280" r="51033"/>
          <a:stretch/>
        </p:blipFill>
        <p:spPr>
          <a:xfrm>
            <a:off x="5752736" y="2077782"/>
            <a:ext cx="2592000" cy="7507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Q29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באופן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כללי,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מידת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שביעות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רצונך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מקופות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החולים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בשכונה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655    Skipped: 159</a:t>
            </a:r>
          </a:p>
        </p:txBody>
      </p:sp>
      <p:pic>
        <p:nvPicPr>
          <p:cNvPr id="4" name="Picture 3" descr="chart6511826610.png"/>
          <p:cNvPicPr>
            <a:picLocks noChangeAspect="1"/>
          </p:cNvPicPr>
          <p:nvPr/>
        </p:nvPicPr>
        <p:blipFill rotWithShape="1">
          <a:blip r:embed="rId2"/>
          <a:srcRect l="14373" t="8325" b="5935"/>
          <a:stretch/>
        </p:blipFill>
        <p:spPr>
          <a:xfrm>
            <a:off x="389860" y="1261306"/>
            <a:ext cx="4392000" cy="26208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3" descr="table6511826610.png">
            <a:extLst>
              <a:ext uri="{FF2B5EF4-FFF2-40B4-BE49-F238E27FC236}">
                <a16:creationId xmlns:a16="http://schemas.microsoft.com/office/drawing/2014/main" id="{9E1DE39D-59D1-424B-A961-32739AA81DE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219" r="49249"/>
          <a:stretch/>
        </p:blipFill>
        <p:spPr>
          <a:xfrm>
            <a:off x="5572736" y="1996395"/>
            <a:ext cx="2772000" cy="7865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11024C3-2D39-47FB-A255-4D9F27185A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76782" y="1915051"/>
            <a:ext cx="3887787" cy="1313398"/>
          </a:xfrm>
        </p:spPr>
        <p:txBody>
          <a:bodyPr>
            <a:noAutofit/>
          </a:bodyPr>
          <a:lstStyle/>
          <a:p>
            <a:pPr algn="ctr" rtl="1"/>
            <a:r>
              <a:rPr lang="he-IL" sz="6000" spc="600" dirty="0">
                <a:ln w="0"/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יחסי שכנות</a:t>
            </a:r>
          </a:p>
        </p:txBody>
      </p:sp>
    </p:spTree>
    <p:extLst>
      <p:ext uri="{BB962C8B-B14F-4D97-AF65-F5344CB8AC3E}">
        <p14:creationId xmlns:p14="http://schemas.microsoft.com/office/powerpoint/2010/main" val="2310937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Q30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כיצד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היית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מגדיר.ה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את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יחסי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השכנות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ברחוב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שלך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676    Skipped: 138</a:t>
            </a:r>
          </a:p>
        </p:txBody>
      </p:sp>
      <p:pic>
        <p:nvPicPr>
          <p:cNvPr id="4" name="Picture 3" descr="chart6511827300.png"/>
          <p:cNvPicPr>
            <a:picLocks noChangeAspect="1"/>
          </p:cNvPicPr>
          <p:nvPr/>
        </p:nvPicPr>
        <p:blipFill rotWithShape="1">
          <a:blip r:embed="rId2"/>
          <a:srcRect l="14965" t="8325" b="5935"/>
          <a:stretch/>
        </p:blipFill>
        <p:spPr>
          <a:xfrm>
            <a:off x="382772" y="1346791"/>
            <a:ext cx="4752000" cy="28554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3" descr="table6511827300.png">
            <a:extLst>
              <a:ext uri="{FF2B5EF4-FFF2-40B4-BE49-F238E27FC236}">
                <a16:creationId xmlns:a16="http://schemas.microsoft.com/office/drawing/2014/main" id="{ABDFB692-D4BB-4ADD-AE25-EB59206E77B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13" r="35436"/>
          <a:stretch/>
        </p:blipFill>
        <p:spPr>
          <a:xfrm>
            <a:off x="5309191" y="2165639"/>
            <a:ext cx="3312000" cy="8122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1114" y="704425"/>
            <a:ext cx="8229600" cy="857250"/>
          </a:xfrm>
        </p:spPr>
        <p:txBody>
          <a:bodyPr/>
          <a:lstStyle/>
          <a:p>
            <a:pPr algn="ctr" rtl="1"/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814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תושבים.ות השיבו על הסקר</a:t>
            </a:r>
            <a:endParaRPr dirty="0">
              <a:solidFill>
                <a:srgbClr val="FFC000"/>
              </a:solidFill>
              <a:latin typeface="Aktiv Grotesk Hebr Medium" panose="020B0504020202020204" pitchFamily="34" charset="-79"/>
              <a:cs typeface="Aktiv Grotesk Hebr Medium" panose="020B0504020202020204" pitchFamily="34" charset="-79"/>
            </a:endParaRPr>
          </a:p>
        </p:txBody>
      </p:sp>
      <p:pic>
        <p:nvPicPr>
          <p:cNvPr id="12" name="Picture 3" descr="table6511825900.png">
            <a:extLst>
              <a:ext uri="{FF2B5EF4-FFF2-40B4-BE49-F238E27FC236}">
                <a16:creationId xmlns:a16="http://schemas.microsoft.com/office/drawing/2014/main" id="{EB50A067-5CA3-4414-A1F5-E25F5FA5A9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170" r="32241" b="25498"/>
          <a:stretch/>
        </p:blipFill>
        <p:spPr>
          <a:xfrm>
            <a:off x="1742854" y="2108788"/>
            <a:ext cx="5111602" cy="7159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137745"/>
            <a:ext cx="8229600" cy="391272"/>
          </a:xfrm>
        </p:spPr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Q31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דתיים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וחילוניים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חיים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טוב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ביחד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בשכונתי</a:t>
            </a:r>
            <a:endParaRPr dirty="0">
              <a:solidFill>
                <a:srgbClr val="FFC000"/>
              </a:solidFill>
              <a:latin typeface="Aktiv Grotesk Hebr Medium" panose="020B0504020202020204" pitchFamily="34" charset="-79"/>
              <a:cs typeface="Aktiv Grotesk Hebr Medium" panose="020B0504020202020204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676    Skipped: 138</a:t>
            </a:r>
          </a:p>
        </p:txBody>
      </p:sp>
      <p:pic>
        <p:nvPicPr>
          <p:cNvPr id="4" name="Picture 3" descr="chart6511827310.png"/>
          <p:cNvPicPr>
            <a:picLocks noChangeAspect="1"/>
          </p:cNvPicPr>
          <p:nvPr/>
        </p:nvPicPr>
        <p:blipFill rotWithShape="1">
          <a:blip r:embed="rId2"/>
          <a:srcRect l="15346" t="8240" b="5935"/>
          <a:stretch/>
        </p:blipFill>
        <p:spPr>
          <a:xfrm>
            <a:off x="532738" y="1494854"/>
            <a:ext cx="4320000" cy="26101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3" descr="table6511827310.png">
            <a:extLst>
              <a:ext uri="{FF2B5EF4-FFF2-40B4-BE49-F238E27FC236}">
                <a16:creationId xmlns:a16="http://schemas.microsoft.com/office/drawing/2014/main" id="{98723F50-E050-4AFA-8BDA-6404443E2A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418" r="40619"/>
          <a:stretch/>
        </p:blipFill>
        <p:spPr>
          <a:xfrm>
            <a:off x="5359179" y="2302199"/>
            <a:ext cx="3348000" cy="7592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D1F4C307-FC91-479C-A6BB-8EB82C5E6890}"/>
              </a:ext>
            </a:extLst>
          </p:cNvPr>
          <p:cNvSpPr txBox="1"/>
          <p:nvPr/>
        </p:nvSpPr>
        <p:spPr>
          <a:xfrm>
            <a:off x="5653377" y="3450866"/>
            <a:ext cx="3148717" cy="109773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800" baseline="30000" dirty="0">
                <a:effectLst/>
                <a:latin typeface="Aktiv Grotesk Hebr Light" panose="020B0404020202020204" pitchFamily="34" charset="-79"/>
                <a:ea typeface="Calibri" panose="020F0502020204030204" pitchFamily="34" charset="0"/>
                <a:cs typeface="Aktiv Grotesk Hebr Light" panose="020B0404020202020204" pitchFamily="34" charset="-79"/>
              </a:rPr>
              <a:t>67% מתושבי קרית שלום מסכימים לעומת 54% בשפירא</a:t>
            </a:r>
            <a:endParaRPr lang="en-US" sz="2800" baseline="30000" dirty="0">
              <a:effectLst/>
              <a:latin typeface="Aktiv Grotesk Hebr Light" panose="020B0404020202020204" pitchFamily="34" charset="-79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he-IL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Q32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לדעתך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,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האם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יהודים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ולא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יהודים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חיים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טוב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יחד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בשכונתך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667    Skipped: 147</a:t>
            </a:r>
          </a:p>
        </p:txBody>
      </p:sp>
      <p:pic>
        <p:nvPicPr>
          <p:cNvPr id="4" name="Picture 3" descr="chart6511827320.png"/>
          <p:cNvPicPr>
            <a:picLocks noChangeAspect="1"/>
          </p:cNvPicPr>
          <p:nvPr/>
        </p:nvPicPr>
        <p:blipFill rotWithShape="1">
          <a:blip r:embed="rId2"/>
          <a:srcRect l="13917" b="3536"/>
          <a:stretch/>
        </p:blipFill>
        <p:spPr>
          <a:xfrm>
            <a:off x="294199" y="1246622"/>
            <a:ext cx="4500000" cy="30137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3" descr="table6511827320.png">
            <a:extLst>
              <a:ext uri="{FF2B5EF4-FFF2-40B4-BE49-F238E27FC236}">
                <a16:creationId xmlns:a16="http://schemas.microsoft.com/office/drawing/2014/main" id="{8BD6830A-C916-4928-9893-3C171521D2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01" r="41146"/>
          <a:stretch/>
        </p:blipFill>
        <p:spPr>
          <a:xfrm>
            <a:off x="4969565" y="2087515"/>
            <a:ext cx="3528000" cy="8033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Q33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לדעתך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,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האם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יש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פתיחות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וקבלה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של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אוכלוסיות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זרות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בשכונתך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663    Skipped: 151</a:t>
            </a:r>
          </a:p>
        </p:txBody>
      </p:sp>
      <p:pic>
        <p:nvPicPr>
          <p:cNvPr id="4" name="Picture 3" descr="chart6511827330.png"/>
          <p:cNvPicPr>
            <a:picLocks noChangeAspect="1"/>
          </p:cNvPicPr>
          <p:nvPr/>
        </p:nvPicPr>
        <p:blipFill rotWithShape="1">
          <a:blip r:embed="rId2"/>
          <a:srcRect l="13490" t="10023" r="302" b="5935"/>
          <a:stretch/>
        </p:blipFill>
        <p:spPr>
          <a:xfrm>
            <a:off x="389613" y="1558457"/>
            <a:ext cx="4716000" cy="24303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3" descr="table6511827330.png">
            <a:extLst>
              <a:ext uri="{FF2B5EF4-FFF2-40B4-BE49-F238E27FC236}">
                <a16:creationId xmlns:a16="http://schemas.microsoft.com/office/drawing/2014/main" id="{3ED74CC1-72A2-4DE6-8B34-C9AB4CA1C0B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945" r="44730"/>
          <a:stretch/>
        </p:blipFill>
        <p:spPr>
          <a:xfrm>
            <a:off x="5637475" y="2353386"/>
            <a:ext cx="3024000" cy="753012"/>
          </a:xfrm>
          <a:prstGeom prst="rect">
            <a:avLst/>
          </a:prstGeom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53E600B6-667B-4908-BFE8-3E489179BFB4}"/>
              </a:ext>
            </a:extLst>
          </p:cNvPr>
          <p:cNvSpPr txBox="1"/>
          <p:nvPr/>
        </p:nvSpPr>
        <p:spPr>
          <a:xfrm>
            <a:off x="4440260" y="4145981"/>
            <a:ext cx="4554517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ktiv Grotesk Hebr" panose="020B0504020202020204" pitchFamily="34" charset="-79"/>
              </a:rPr>
              <a:t>בשכונת בשפירא 54% חושבים שיש פתיחות וקבלה, </a:t>
            </a:r>
          </a:p>
          <a:p>
            <a:pPr algn="r" rtl="1"/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ktiv Grotesk Hebr" panose="020B0504020202020204" pitchFamily="34" charset="-79"/>
              </a:rPr>
              <a:t>בקרית שלום 71% חושבים שאין.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he-IL" sz="1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Q34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לדעתך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,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האם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הקהילה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האפריקאית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משפרת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,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מזיקה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או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לא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משנה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את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איכות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החיים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בשכונתך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673    Skipped: 141</a:t>
            </a:r>
          </a:p>
        </p:txBody>
      </p:sp>
      <p:pic>
        <p:nvPicPr>
          <p:cNvPr id="4" name="Picture 3" descr="chart6511827390.png"/>
          <p:cNvPicPr>
            <a:picLocks noChangeAspect="1"/>
          </p:cNvPicPr>
          <p:nvPr/>
        </p:nvPicPr>
        <p:blipFill rotWithShape="1">
          <a:blip r:embed="rId2"/>
          <a:srcRect l="1400" b="14229"/>
          <a:stretch/>
        </p:blipFill>
        <p:spPr>
          <a:xfrm>
            <a:off x="568861" y="1298820"/>
            <a:ext cx="5544000" cy="25168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3" descr="table6511827390.png">
            <a:extLst>
              <a:ext uri="{FF2B5EF4-FFF2-40B4-BE49-F238E27FC236}">
                <a16:creationId xmlns:a16="http://schemas.microsoft.com/office/drawing/2014/main" id="{D419A74F-FAE6-4709-B180-EFE86A08E1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6533" b="19545"/>
          <a:stretch/>
        </p:blipFill>
        <p:spPr>
          <a:xfrm>
            <a:off x="4083989" y="2051437"/>
            <a:ext cx="4752000" cy="7312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E2C280D8-DB8A-444C-9E9B-0FE5A7A95B1F}"/>
              </a:ext>
            </a:extLst>
          </p:cNvPr>
          <p:cNvSpPr txBox="1"/>
          <p:nvPr/>
        </p:nvSpPr>
        <p:spPr>
          <a:xfrm>
            <a:off x="5844207" y="4019427"/>
            <a:ext cx="3148718" cy="109773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800" baseline="30000" dirty="0">
                <a:effectLst/>
                <a:latin typeface="Aktiv Grotesk Hebr Light" panose="020B0404020202020204" pitchFamily="34" charset="-79"/>
                <a:ea typeface="Calibri" panose="020F0502020204030204" pitchFamily="34" charset="0"/>
                <a:cs typeface="Aktiv Grotesk Hebr Light" panose="020B0404020202020204" pitchFamily="34" charset="-79"/>
              </a:rPr>
              <a:t>בשפירא 60% חושבים שמזיקה, בקרית שלום 70%. </a:t>
            </a:r>
            <a:endParaRPr lang="en-US" sz="2800" baseline="30000" dirty="0">
              <a:effectLst/>
              <a:latin typeface="Aktiv Grotesk Hebr Light" panose="020B0404020202020204" pitchFamily="34" charset="-79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he-IL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Q35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לדעתך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,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האם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השינויים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בהרכב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האוכלוסיה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בשכונות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קרית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שלום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ושפירא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לטובה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או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לא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668    Skipped: 146</a:t>
            </a:r>
          </a:p>
        </p:txBody>
      </p:sp>
      <p:pic>
        <p:nvPicPr>
          <p:cNvPr id="4" name="Picture 3" descr="chart6511827400.png"/>
          <p:cNvPicPr>
            <a:picLocks noChangeAspect="1"/>
          </p:cNvPicPr>
          <p:nvPr/>
        </p:nvPicPr>
        <p:blipFill rotWithShape="1">
          <a:blip r:embed="rId2"/>
          <a:srcRect l="3724" t="4900" b="14007"/>
          <a:stretch/>
        </p:blipFill>
        <p:spPr>
          <a:xfrm>
            <a:off x="532737" y="1440226"/>
            <a:ext cx="5148000" cy="22630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3" descr="table6511827400.png">
            <a:extLst>
              <a:ext uri="{FF2B5EF4-FFF2-40B4-BE49-F238E27FC236}">
                <a16:creationId xmlns:a16="http://schemas.microsoft.com/office/drawing/2014/main" id="{492478C8-06E9-4A04-8AF7-9E963E15FD4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6533" r="34927" b="19107"/>
          <a:stretch/>
        </p:blipFill>
        <p:spPr>
          <a:xfrm>
            <a:off x="5761713" y="2079972"/>
            <a:ext cx="3312000" cy="7885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73B38884-04FC-4B59-88A4-301E11714E21}"/>
              </a:ext>
            </a:extLst>
          </p:cNvPr>
          <p:cNvSpPr txBox="1"/>
          <p:nvPr/>
        </p:nvSpPr>
        <p:spPr>
          <a:xfrm>
            <a:off x="1375576" y="4071455"/>
            <a:ext cx="654577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1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ktiv Grotesk Hebr" panose="020B0504020202020204" pitchFamily="34" charset="-79"/>
              </a:rPr>
              <a:t>בשפירא</a:t>
            </a:r>
            <a:r>
              <a:rPr lang="he-IL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ktiv Grotesk Hebr" panose="020B0504020202020204" pitchFamily="34" charset="-79"/>
              </a:rPr>
              <a:t> </a:t>
            </a:r>
            <a:r>
              <a:rPr lang="he-IL" sz="1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Aktiv Grotesk Hebr" panose="020B0504020202020204" pitchFamily="34" charset="-79"/>
              </a:rPr>
              <a:t>יותר</a:t>
            </a:r>
            <a:r>
              <a:rPr lang="he-IL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Aktiv Grotesk Hebr" panose="020B0504020202020204" pitchFamily="34" charset="-79"/>
              </a:rPr>
              <a:t> </a:t>
            </a:r>
            <a:r>
              <a:rPr lang="he-IL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ktiv Grotesk Hebr" panose="020B0504020202020204" pitchFamily="34" charset="-79"/>
              </a:rPr>
              <a:t>נוטים לחשוב </a:t>
            </a:r>
            <a:r>
              <a:rPr lang="he-IL" sz="1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ktiv Grotesk Hebr" panose="020B0504020202020204" pitchFamily="34" charset="-79"/>
              </a:rPr>
              <a:t>שהשינוי</a:t>
            </a:r>
            <a:r>
              <a:rPr lang="he-IL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ktiv Grotesk Hebr" panose="020B0504020202020204" pitchFamily="34" charset="-79"/>
              </a:rPr>
              <a:t> בהרכב </a:t>
            </a:r>
            <a:r>
              <a:rPr lang="he-IL" sz="14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ktiv Grotesk Hebr" panose="020B0504020202020204" pitchFamily="34" charset="-79"/>
              </a:rPr>
              <a:t>האוכלוסיה</a:t>
            </a:r>
            <a:r>
              <a:rPr lang="he-IL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ktiv Grotesk Hebr" panose="020B0504020202020204" pitchFamily="34" charset="-79"/>
              </a:rPr>
              <a:t> הוא </a:t>
            </a:r>
            <a:r>
              <a:rPr lang="he-IL" sz="1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ktiv Grotesk Hebr" panose="020B0504020202020204" pitchFamily="34" charset="-79"/>
              </a:rPr>
              <a:t>לטובה</a:t>
            </a:r>
            <a:r>
              <a:rPr lang="he-IL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ktiv Grotesk Hebr" panose="020B0504020202020204" pitchFamily="34" charset="-79"/>
              </a:rPr>
              <a:t> ( 38% לעומת 27%). </a:t>
            </a:r>
            <a:endParaRPr lang="en-US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1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ktiv Grotesk Hebr" panose="020B0504020202020204" pitchFamily="34" charset="-79"/>
              </a:rPr>
              <a:t>בקרית שלום </a:t>
            </a:r>
            <a:r>
              <a:rPr lang="he-IL" sz="1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Aktiv Grotesk Hebr" panose="020B0504020202020204" pitchFamily="34" charset="-79"/>
              </a:rPr>
              <a:t>יותר </a:t>
            </a:r>
            <a:r>
              <a:rPr lang="he-IL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ktiv Grotesk Hebr" panose="020B0504020202020204" pitchFamily="34" charset="-79"/>
              </a:rPr>
              <a:t>נוטים לחשוב </a:t>
            </a:r>
            <a:r>
              <a:rPr lang="he-IL" sz="1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ktiv Grotesk Hebr" panose="020B0504020202020204" pitchFamily="34" charset="-79"/>
              </a:rPr>
              <a:t>שהשינוי</a:t>
            </a:r>
            <a:r>
              <a:rPr lang="he-IL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ktiv Grotesk Hebr" panose="020B0504020202020204" pitchFamily="34" charset="-79"/>
              </a:rPr>
              <a:t> </a:t>
            </a:r>
            <a:r>
              <a:rPr lang="he-IL" sz="1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ktiv Grotesk Hebr" panose="020B0504020202020204" pitchFamily="34" charset="-79"/>
              </a:rPr>
              <a:t>אינו לטובה </a:t>
            </a:r>
            <a:r>
              <a:rPr lang="he-IL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ktiv Grotesk Hebr" panose="020B0504020202020204" pitchFamily="34" charset="-79"/>
              </a:rPr>
              <a:t>(57% לעומת 38%). </a:t>
            </a:r>
            <a:endParaRPr lang="en-US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he-IL" sz="1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FE21D7F-6606-402C-81C3-BB64BD6424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5424" y="1743739"/>
            <a:ext cx="3887787" cy="1412177"/>
          </a:xfrm>
        </p:spPr>
        <p:txBody>
          <a:bodyPr>
            <a:noAutofit/>
          </a:bodyPr>
          <a:lstStyle/>
          <a:p>
            <a:pPr algn="ctr" rtl="1"/>
            <a:r>
              <a:rPr lang="he-IL" sz="4800" spc="600" dirty="0">
                <a:ln w="0"/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שירותים בקהילה</a:t>
            </a:r>
          </a:p>
        </p:txBody>
      </p:sp>
    </p:spTree>
    <p:extLst>
      <p:ext uri="{BB962C8B-B14F-4D97-AF65-F5344CB8AC3E}">
        <p14:creationId xmlns:p14="http://schemas.microsoft.com/office/powerpoint/2010/main" val="22004122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Q37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באופן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כללי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מידת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שביעות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רצונך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מהשטחים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הירוקים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בשכונה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618    Skipped: 196</a:t>
            </a:r>
          </a:p>
        </p:txBody>
      </p:sp>
      <p:pic>
        <p:nvPicPr>
          <p:cNvPr id="4" name="Picture 3" descr="chart6511826600.png"/>
          <p:cNvPicPr>
            <a:picLocks noChangeAspect="1"/>
          </p:cNvPicPr>
          <p:nvPr/>
        </p:nvPicPr>
        <p:blipFill rotWithShape="1">
          <a:blip r:embed="rId2"/>
          <a:srcRect l="12957"/>
          <a:stretch/>
        </p:blipFill>
        <p:spPr>
          <a:xfrm>
            <a:off x="2234316" y="1160976"/>
            <a:ext cx="4860000" cy="33274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Q38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באופן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כללי,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מידת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שביעות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רצונך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מחוגים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בשכונה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616    Skipped: 198</a:t>
            </a:r>
          </a:p>
        </p:txBody>
      </p:sp>
      <p:pic>
        <p:nvPicPr>
          <p:cNvPr id="4" name="Picture 3" descr="chart65118266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737" y="997789"/>
            <a:ext cx="5599747" cy="3016699"/>
          </a:xfrm>
          <a:prstGeom prst="rect">
            <a:avLst/>
          </a:prstGeom>
        </p:spPr>
      </p:pic>
      <p:pic>
        <p:nvPicPr>
          <p:cNvPr id="5" name="Picture 3" descr="table6511826620.png">
            <a:extLst>
              <a:ext uri="{FF2B5EF4-FFF2-40B4-BE49-F238E27FC236}">
                <a16:creationId xmlns:a16="http://schemas.microsoft.com/office/drawing/2014/main" id="{876E02C8-C275-4062-A51C-CD3878E485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631" r="41779"/>
          <a:stretch/>
        </p:blipFill>
        <p:spPr>
          <a:xfrm>
            <a:off x="588396" y="3114349"/>
            <a:ext cx="2988000" cy="7246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Q40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באופן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כללי,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מידת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שביעות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רצונך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מפעילויות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לגיל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השלישי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608    Skipped: 206</a:t>
            </a:r>
          </a:p>
        </p:txBody>
      </p:sp>
      <p:pic>
        <p:nvPicPr>
          <p:cNvPr id="4" name="Picture 3" descr="chart6511826640.png"/>
          <p:cNvPicPr>
            <a:picLocks noChangeAspect="1"/>
          </p:cNvPicPr>
          <p:nvPr/>
        </p:nvPicPr>
        <p:blipFill rotWithShape="1">
          <a:blip r:embed="rId2"/>
          <a:srcRect l="-35612" b="-35612"/>
          <a:stretch/>
        </p:blipFill>
        <p:spPr>
          <a:xfrm>
            <a:off x="-1388276" y="1423370"/>
            <a:ext cx="6624980" cy="3569013"/>
          </a:xfrm>
          <a:prstGeom prst="rect">
            <a:avLst/>
          </a:prstGeom>
        </p:spPr>
      </p:pic>
      <p:pic>
        <p:nvPicPr>
          <p:cNvPr id="5" name="Picture 3" descr="table6511826640.png">
            <a:extLst>
              <a:ext uri="{FF2B5EF4-FFF2-40B4-BE49-F238E27FC236}">
                <a16:creationId xmlns:a16="http://schemas.microsoft.com/office/drawing/2014/main" id="{694A3CF5-2670-4A83-9913-DD29328F39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841" r="41357"/>
          <a:stretch/>
        </p:blipFill>
        <p:spPr>
          <a:xfrm>
            <a:off x="4350552" y="2571750"/>
            <a:ext cx="2808000" cy="6780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Q41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באופן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כללי,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מידת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שביעות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רצונך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מהשיטור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הקהילתי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615    Skipped: 199</a:t>
            </a:r>
          </a:p>
        </p:txBody>
      </p:sp>
      <p:pic>
        <p:nvPicPr>
          <p:cNvPr id="4" name="Picture 3" descr="table6511826880.png"/>
          <p:cNvPicPr>
            <a:picLocks noChangeAspect="1"/>
          </p:cNvPicPr>
          <p:nvPr/>
        </p:nvPicPr>
        <p:blipFill rotWithShape="1">
          <a:blip r:embed="rId2"/>
          <a:srcRect l="9420" r="41673"/>
          <a:stretch/>
        </p:blipFill>
        <p:spPr>
          <a:xfrm>
            <a:off x="2449002" y="2274074"/>
            <a:ext cx="4022726" cy="9693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Q2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אני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מזדהה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כ: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804    Skipped: 10</a:t>
            </a:r>
          </a:p>
        </p:txBody>
      </p:sp>
      <p:pic>
        <p:nvPicPr>
          <p:cNvPr id="4" name="Picture 3" descr="chart65118259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039" y="894239"/>
            <a:ext cx="2990649" cy="19635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3" descr="table6511825920.png">
            <a:extLst>
              <a:ext uri="{FF2B5EF4-FFF2-40B4-BE49-F238E27FC236}">
                <a16:creationId xmlns:a16="http://schemas.microsoft.com/office/drawing/2014/main" id="{DFFFE2B3-0808-45F3-B2C3-829DCEA494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947" y="2995229"/>
            <a:ext cx="3924000" cy="11739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3" descr="chart6691180580.png">
            <a:extLst>
              <a:ext uri="{FF2B5EF4-FFF2-40B4-BE49-F238E27FC236}">
                <a16:creationId xmlns:a16="http://schemas.microsoft.com/office/drawing/2014/main" id="{387F592D-F425-44B1-9CFC-F6BFB1C68C0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8612"/>
          <a:stretch/>
        </p:blipFill>
        <p:spPr>
          <a:xfrm>
            <a:off x="4996736" y="835687"/>
            <a:ext cx="3348000" cy="20308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3" descr="table6691180580.png">
            <a:extLst>
              <a:ext uri="{FF2B5EF4-FFF2-40B4-BE49-F238E27FC236}">
                <a16:creationId xmlns:a16="http://schemas.microsoft.com/office/drawing/2014/main" id="{D657A181-D047-4A38-A523-F7F0EA6F70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78965" y="2977556"/>
            <a:ext cx="4068000" cy="11916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Q44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האם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לדעתך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נדרש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מרכז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לגישור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סכסוכי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שכנים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609    Skipped: 205</a:t>
            </a:r>
          </a:p>
        </p:txBody>
      </p:sp>
      <p:pic>
        <p:nvPicPr>
          <p:cNvPr id="4" name="Picture 3" descr="chart6511826910.png"/>
          <p:cNvPicPr>
            <a:picLocks noChangeAspect="1"/>
          </p:cNvPicPr>
          <p:nvPr/>
        </p:nvPicPr>
        <p:blipFill rotWithShape="1">
          <a:blip r:embed="rId2"/>
          <a:srcRect l="7445" b="9996"/>
          <a:stretch/>
        </p:blipFill>
        <p:spPr>
          <a:xfrm>
            <a:off x="413468" y="1638055"/>
            <a:ext cx="4932000" cy="25029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3" descr="table6511826910.png">
            <a:extLst>
              <a:ext uri="{FF2B5EF4-FFF2-40B4-BE49-F238E27FC236}">
                <a16:creationId xmlns:a16="http://schemas.microsoft.com/office/drawing/2014/main" id="{89A3AF29-B4C4-4CAB-9A44-B41C0573737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597" b="21296"/>
          <a:stretch/>
        </p:blipFill>
        <p:spPr>
          <a:xfrm>
            <a:off x="3801603" y="2395677"/>
            <a:ext cx="4732797" cy="6734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F50D637-C035-400F-BC3B-3371FAE6B9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54288" y="1781561"/>
            <a:ext cx="3887787" cy="1783889"/>
          </a:xfrm>
        </p:spPr>
        <p:txBody>
          <a:bodyPr>
            <a:noAutofit/>
          </a:bodyPr>
          <a:lstStyle/>
          <a:p>
            <a:pPr algn="ctr" rtl="1"/>
            <a:r>
              <a:rPr lang="he-IL" sz="5400" spc="600" dirty="0">
                <a:ln w="0"/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שאלון סטודנטים</a:t>
            </a:r>
          </a:p>
        </p:txBody>
      </p:sp>
    </p:spTree>
    <p:extLst>
      <p:ext uri="{BB962C8B-B14F-4D97-AF65-F5344CB8AC3E}">
        <p14:creationId xmlns:p14="http://schemas.microsoft.com/office/powerpoint/2010/main" val="3224573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Q11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מניסיונך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,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האם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המגורים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בשכונה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מספקים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שירותים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מותאמים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לסטודנטים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?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כגון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: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מרחב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לימודים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שקט</a:t>
            </a:r>
            <a:endParaRPr dirty="0">
              <a:solidFill>
                <a:srgbClr val="FFC000"/>
              </a:solidFill>
              <a:latin typeface="Aktiv Grotesk Hebr Medium" panose="020B0504020202020204" pitchFamily="34" charset="-79"/>
              <a:cs typeface="Aktiv Grotesk Hebr Medium" panose="020B0504020202020204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51    Skipped: 763</a:t>
            </a:r>
          </a:p>
        </p:txBody>
      </p:sp>
      <p:pic>
        <p:nvPicPr>
          <p:cNvPr id="4" name="Picture 3" descr="chart6511826960.png"/>
          <p:cNvPicPr>
            <a:picLocks noChangeAspect="1"/>
          </p:cNvPicPr>
          <p:nvPr/>
        </p:nvPicPr>
        <p:blipFill rotWithShape="1">
          <a:blip r:embed="rId2"/>
          <a:srcRect l="6026" t="9932" b="14203"/>
          <a:stretch/>
        </p:blipFill>
        <p:spPr>
          <a:xfrm>
            <a:off x="971107" y="1307393"/>
            <a:ext cx="5148000" cy="18890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3" descr="table6511826960.png">
            <a:extLst>
              <a:ext uri="{FF2B5EF4-FFF2-40B4-BE49-F238E27FC236}">
                <a16:creationId xmlns:a16="http://schemas.microsoft.com/office/drawing/2014/main" id="{839F412D-8976-408C-88F3-1057CEFDF3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6661" b="26495"/>
          <a:stretch/>
        </p:blipFill>
        <p:spPr>
          <a:xfrm>
            <a:off x="2830931" y="3779230"/>
            <a:ext cx="5544000" cy="4896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CAAACE85-15FD-4D00-84EA-1B668BD6C8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28106" y="1787155"/>
            <a:ext cx="3887787" cy="1728678"/>
          </a:xfrm>
        </p:spPr>
        <p:txBody>
          <a:bodyPr>
            <a:noAutofit/>
          </a:bodyPr>
          <a:lstStyle/>
          <a:p>
            <a:pPr algn="ctr" rtl="1"/>
            <a:r>
              <a:rPr lang="he-IL" sz="4800" spc="300" dirty="0">
                <a:ln w="0"/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שאלון</a:t>
            </a:r>
          </a:p>
          <a:p>
            <a:pPr algn="ctr" rtl="1"/>
            <a:r>
              <a:rPr lang="he-IL" sz="4800" spc="300" dirty="0">
                <a:ln w="0"/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גיל שלישי</a:t>
            </a:r>
          </a:p>
        </p:txBody>
      </p:sp>
    </p:spTree>
    <p:extLst>
      <p:ext uri="{BB962C8B-B14F-4D97-AF65-F5344CB8AC3E}">
        <p14:creationId xmlns:p14="http://schemas.microsoft.com/office/powerpoint/2010/main" val="17154976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Q16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האם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היית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רוצה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לפגוש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אחרים.ות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בגילך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באופן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יזום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98    Skipped: 716</a:t>
            </a:r>
          </a:p>
        </p:txBody>
      </p:sp>
      <p:pic>
        <p:nvPicPr>
          <p:cNvPr id="4" name="Picture 3" descr="table65118272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2122964"/>
            <a:ext cx="7543800" cy="1422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F4EE60B1-5CB5-43EE-ACE5-A28E60E213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398344" y="1377525"/>
            <a:ext cx="3887787" cy="1613768"/>
          </a:xfrm>
        </p:spPr>
        <p:txBody>
          <a:bodyPr>
            <a:noAutofit/>
          </a:bodyPr>
          <a:lstStyle/>
          <a:p>
            <a:pPr algn="ctr" rtl="1"/>
            <a:r>
              <a:rPr lang="he-IL" sz="4400" spc="300" dirty="0">
                <a:ln w="0"/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תושבים מתחת ל-5 שנים</a:t>
            </a:r>
          </a:p>
        </p:txBody>
      </p:sp>
    </p:spTree>
    <p:extLst>
      <p:ext uri="{BB962C8B-B14F-4D97-AF65-F5344CB8AC3E}">
        <p14:creationId xmlns:p14="http://schemas.microsoft.com/office/powerpoint/2010/main" val="29274326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Q17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האם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התגוררת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באזור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אחר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של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תל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אביב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לפני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המעבר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לשכונה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203    Skipped: 611</a:t>
            </a:r>
          </a:p>
        </p:txBody>
      </p:sp>
      <p:pic>
        <p:nvPicPr>
          <p:cNvPr id="4" name="Picture 3" descr="chart6511827280.png"/>
          <p:cNvPicPr>
            <a:picLocks noChangeAspect="1"/>
          </p:cNvPicPr>
          <p:nvPr/>
        </p:nvPicPr>
        <p:blipFill rotWithShape="1">
          <a:blip r:embed="rId2"/>
          <a:srcRect l="13543" b="14616"/>
          <a:stretch/>
        </p:blipFill>
        <p:spPr>
          <a:xfrm>
            <a:off x="1070345" y="933440"/>
            <a:ext cx="6522188" cy="29277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3" descr="table6511827280.png">
            <a:extLst>
              <a:ext uri="{FF2B5EF4-FFF2-40B4-BE49-F238E27FC236}">
                <a16:creationId xmlns:a16="http://schemas.microsoft.com/office/drawing/2014/main" id="{9777E156-7CE9-44D6-A4A1-02AADD9DF2C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173" b="22508"/>
          <a:stretch/>
        </p:blipFill>
        <p:spPr>
          <a:xfrm>
            <a:off x="1650705" y="4058027"/>
            <a:ext cx="4824000" cy="4940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Q18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מדוע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עברת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לדרום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תל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אביב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202    Skipped: 612</a:t>
            </a:r>
          </a:p>
        </p:txBody>
      </p:sp>
      <p:pic>
        <p:nvPicPr>
          <p:cNvPr id="4" name="Picture 3" descr="chart6511827290.png"/>
          <p:cNvPicPr>
            <a:picLocks noChangeAspect="1"/>
          </p:cNvPicPr>
          <p:nvPr/>
        </p:nvPicPr>
        <p:blipFill rotWithShape="1">
          <a:blip r:embed="rId2"/>
          <a:srcRect l="2865" b="11635"/>
          <a:stretch/>
        </p:blipFill>
        <p:spPr>
          <a:xfrm>
            <a:off x="552892" y="1163072"/>
            <a:ext cx="4788000" cy="2713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3" descr="table6511827290.png">
            <a:extLst>
              <a:ext uri="{FF2B5EF4-FFF2-40B4-BE49-F238E27FC236}">
                <a16:creationId xmlns:a16="http://schemas.microsoft.com/office/drawing/2014/main" id="{529DC594-D603-4814-A8F1-A3206CC899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835" b="14832"/>
          <a:stretch/>
        </p:blipFill>
        <p:spPr>
          <a:xfrm>
            <a:off x="3766206" y="1825625"/>
            <a:ext cx="4536000" cy="11166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DD4A80A-0771-4793-B42C-1A1E744049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55051" y="2174801"/>
            <a:ext cx="3887787" cy="1156734"/>
          </a:xfrm>
        </p:spPr>
        <p:txBody>
          <a:bodyPr>
            <a:noAutofit/>
          </a:bodyPr>
          <a:lstStyle/>
          <a:p>
            <a:pPr algn="ctr" rtl="1"/>
            <a:r>
              <a:rPr lang="he-IL" sz="5400" spc="300" dirty="0">
                <a:ln w="0"/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שאלון נוער</a:t>
            </a:r>
          </a:p>
        </p:txBody>
      </p:sp>
    </p:spTree>
    <p:extLst>
      <p:ext uri="{BB962C8B-B14F-4D97-AF65-F5344CB8AC3E}">
        <p14:creationId xmlns:p14="http://schemas.microsoft.com/office/powerpoint/2010/main" val="40512251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Q20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האם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את.ה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חלק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מתנועת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נוער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50    Skipped: 764</a:t>
            </a:r>
          </a:p>
        </p:txBody>
      </p:sp>
      <p:pic>
        <p:nvPicPr>
          <p:cNvPr id="4" name="Picture 3" descr="table65118269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729264"/>
            <a:ext cx="7543800" cy="2209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Q4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אני</a:t>
            </a:r>
            <a:endParaRPr dirty="0">
              <a:solidFill>
                <a:srgbClr val="FFC000"/>
              </a:solidFill>
              <a:latin typeface="Aktiv Grotesk Hebr Medium" panose="020B0504020202020204" pitchFamily="34" charset="-79"/>
              <a:cs typeface="Aktiv Grotesk Hebr Medium" panose="020B0504020202020204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806    Skipped: 8</a:t>
            </a:r>
          </a:p>
        </p:txBody>
      </p:sp>
      <p:pic>
        <p:nvPicPr>
          <p:cNvPr id="4" name="Picture 3" descr="chart6511825930.png"/>
          <p:cNvPicPr>
            <a:picLocks noChangeAspect="1"/>
          </p:cNvPicPr>
          <p:nvPr/>
        </p:nvPicPr>
        <p:blipFill rotWithShape="1">
          <a:blip r:embed="rId2"/>
          <a:srcRect l="10936" r="14003"/>
          <a:stretch/>
        </p:blipFill>
        <p:spPr>
          <a:xfrm>
            <a:off x="192944" y="1396554"/>
            <a:ext cx="3274829" cy="2350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3" descr="table6511825930.png">
            <a:extLst>
              <a:ext uri="{FF2B5EF4-FFF2-40B4-BE49-F238E27FC236}">
                <a16:creationId xmlns:a16="http://schemas.microsoft.com/office/drawing/2014/main" id="{477EDC83-DD54-4588-80F3-229A554FB0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0201" y="1758563"/>
            <a:ext cx="4932000" cy="1444734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Q22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: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האם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מעגל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החברים.ות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שלך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מתגורר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רק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בדרום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תל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אביב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50    Skipped: 764</a:t>
            </a:r>
          </a:p>
        </p:txBody>
      </p:sp>
      <p:pic>
        <p:nvPicPr>
          <p:cNvPr id="4" name="Picture 3" descr="chart6511826950.png"/>
          <p:cNvPicPr>
            <a:picLocks noChangeAspect="1"/>
          </p:cNvPicPr>
          <p:nvPr/>
        </p:nvPicPr>
        <p:blipFill rotWithShape="1">
          <a:blip r:embed="rId2"/>
          <a:srcRect l="11851" b="13790"/>
          <a:stretch/>
        </p:blipFill>
        <p:spPr>
          <a:xfrm>
            <a:off x="1247110" y="1368808"/>
            <a:ext cx="6649779" cy="2956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5119C862-4AB3-4EBC-ACF8-A5A0E8C414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963" y="3019203"/>
            <a:ext cx="3033823" cy="1327298"/>
          </a:xfrm>
          <a:prstGeom prst="rect">
            <a:avLst/>
          </a:prstGeom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78F07597-6E86-4FC0-B438-7C93FB5AE9A4}"/>
              </a:ext>
            </a:extLst>
          </p:cNvPr>
          <p:cNvSpPr txBox="1"/>
          <p:nvPr/>
        </p:nvSpPr>
        <p:spPr>
          <a:xfrm>
            <a:off x="1497747" y="1495647"/>
            <a:ext cx="5437707" cy="95410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1"/>
            <a:r>
              <a:rPr lang="he-IL" sz="2800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תודה</a:t>
            </a:r>
          </a:p>
          <a:p>
            <a:pPr algn="ctr" rtl="1"/>
            <a:r>
              <a:rPr lang="he-IL" sz="2800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ועכשיו תורכם- שאלות? מחשבות?</a:t>
            </a:r>
          </a:p>
        </p:txBody>
      </p:sp>
    </p:spTree>
    <p:extLst>
      <p:ext uri="{BB962C8B-B14F-4D97-AF65-F5344CB8AC3E}">
        <p14:creationId xmlns:p14="http://schemas.microsoft.com/office/powerpoint/2010/main" val="3963803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Q5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גילי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הוא</a:t>
            </a:r>
            <a:endParaRPr dirty="0">
              <a:solidFill>
                <a:srgbClr val="FFC000"/>
              </a:solidFill>
              <a:latin typeface="Aktiv Grotesk Hebr Medium" panose="020B0504020202020204" pitchFamily="34" charset="-79"/>
              <a:cs typeface="Aktiv Grotesk Hebr Medium" panose="020B0504020202020204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804    Skipped: 10</a:t>
            </a:r>
          </a:p>
        </p:txBody>
      </p:sp>
      <p:pic>
        <p:nvPicPr>
          <p:cNvPr id="4" name="Picture 3" descr="chart6511825910.png"/>
          <p:cNvPicPr>
            <a:picLocks noChangeAspect="1"/>
          </p:cNvPicPr>
          <p:nvPr/>
        </p:nvPicPr>
        <p:blipFill rotWithShape="1">
          <a:blip r:embed="rId2"/>
          <a:srcRect l="8651" b="6472"/>
          <a:stretch/>
        </p:blipFill>
        <p:spPr>
          <a:xfrm>
            <a:off x="318978" y="1248132"/>
            <a:ext cx="3724214" cy="33380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3" descr="table6511825910.png">
            <a:extLst>
              <a:ext uri="{FF2B5EF4-FFF2-40B4-BE49-F238E27FC236}">
                <a16:creationId xmlns:a16="http://schemas.microsoft.com/office/drawing/2014/main" id="{13C78B3A-8DA1-4B83-B967-3A9BE127E3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1037" y="1248132"/>
            <a:ext cx="4320000" cy="239272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Q6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מצבי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המשפחתי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הוא</a:t>
            </a:r>
            <a:endParaRPr dirty="0">
              <a:solidFill>
                <a:srgbClr val="FFC000"/>
              </a:solidFill>
              <a:latin typeface="Aktiv Grotesk Hebr Medium" panose="020B0504020202020204" pitchFamily="34" charset="-79"/>
              <a:cs typeface="Aktiv Grotesk Hebr Medium" panose="020B0504020202020204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627    Skipped: 187</a:t>
            </a:r>
          </a:p>
        </p:txBody>
      </p:sp>
      <p:pic>
        <p:nvPicPr>
          <p:cNvPr id="4" name="Picture 3" descr="chart6511825940.png"/>
          <p:cNvPicPr>
            <a:picLocks noChangeAspect="1"/>
          </p:cNvPicPr>
          <p:nvPr/>
        </p:nvPicPr>
        <p:blipFill rotWithShape="1">
          <a:blip r:embed="rId2"/>
          <a:srcRect l="8457"/>
          <a:stretch/>
        </p:blipFill>
        <p:spPr>
          <a:xfrm>
            <a:off x="1438940" y="1195864"/>
            <a:ext cx="6905796" cy="327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Q8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מצב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התעסוקה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שלי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הוא</a:t>
            </a:r>
            <a:endParaRPr dirty="0">
              <a:solidFill>
                <a:srgbClr val="FFC000"/>
              </a:solidFill>
              <a:latin typeface="Aktiv Grotesk Hebr Medium" panose="020B0504020202020204" pitchFamily="34" charset="-79"/>
              <a:cs typeface="Aktiv Grotesk Hebr Medium" panose="020B0504020202020204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621    Skipped: 193</a:t>
            </a:r>
          </a:p>
        </p:txBody>
      </p:sp>
      <p:pic>
        <p:nvPicPr>
          <p:cNvPr id="4" name="Picture 3" descr="table6511825960.png"/>
          <p:cNvPicPr>
            <a:picLocks noChangeAspect="1"/>
          </p:cNvPicPr>
          <p:nvPr/>
        </p:nvPicPr>
        <p:blipFill rotWithShape="1">
          <a:blip r:embed="rId2"/>
          <a:srcRect t="10317" b="8994"/>
          <a:stretch/>
        </p:blipFill>
        <p:spPr>
          <a:xfrm>
            <a:off x="800100" y="1488558"/>
            <a:ext cx="7543800" cy="27361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Q9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אני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מתגורר.ת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בנכס</a:t>
            </a:r>
            <a:endParaRPr dirty="0">
              <a:solidFill>
                <a:srgbClr val="FFC000"/>
              </a:solidFill>
              <a:latin typeface="Aktiv Grotesk Hebr Medium" panose="020B0504020202020204" pitchFamily="34" charset="-79"/>
              <a:cs typeface="Aktiv Grotesk Hebr Medium" panose="020B0504020202020204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614    Skipped: 200</a:t>
            </a:r>
          </a:p>
        </p:txBody>
      </p:sp>
      <p:pic>
        <p:nvPicPr>
          <p:cNvPr id="4" name="Picture 3" descr="chart6511825970.png"/>
          <p:cNvPicPr>
            <a:picLocks noChangeAspect="1"/>
          </p:cNvPicPr>
          <p:nvPr/>
        </p:nvPicPr>
        <p:blipFill rotWithShape="1">
          <a:blip r:embed="rId2"/>
          <a:srcRect l="4809" b="9848"/>
          <a:stretch/>
        </p:blipFill>
        <p:spPr>
          <a:xfrm>
            <a:off x="1481470" y="1173803"/>
            <a:ext cx="6509874" cy="32175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Q10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lang="he-IL"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מספר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שנים</a:t>
            </a:r>
            <a:r>
              <a:rPr dirty="0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 </a:t>
            </a:r>
            <a:r>
              <a:rPr dirty="0" err="1">
                <a:solidFill>
                  <a:srgbClr val="FFC000"/>
                </a:solidFill>
                <a:latin typeface="Aktiv Grotesk Hebr Medium" panose="020B0504020202020204" pitchFamily="34" charset="-79"/>
                <a:cs typeface="Aktiv Grotesk Hebr Medium" panose="020B0504020202020204" pitchFamily="34" charset="-79"/>
              </a:rPr>
              <a:t>בשכונה</a:t>
            </a:r>
            <a:endParaRPr dirty="0">
              <a:solidFill>
                <a:srgbClr val="FFC000"/>
              </a:solidFill>
              <a:latin typeface="Aktiv Grotesk Hebr Medium" panose="020B0504020202020204" pitchFamily="34" charset="-79"/>
              <a:cs typeface="Aktiv Grotesk Hebr Medium" panose="020B0504020202020204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614    Skipped: 200</a:t>
            </a:r>
          </a:p>
        </p:txBody>
      </p:sp>
      <p:pic>
        <p:nvPicPr>
          <p:cNvPr id="4" name="Picture 3" descr="chart65118259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741" y="1120542"/>
            <a:ext cx="5235245" cy="34372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SM-template-20140529.potx</Template>
  <TotalTime>432</TotalTime>
  <Words>592</Words>
  <Application>Microsoft Office PowerPoint</Application>
  <PresentationFormat>‫הצגה על המסך (16:9)</PresentationFormat>
  <Paragraphs>81</Paragraphs>
  <Slides>41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3</vt:i4>
      </vt:variant>
      <vt:variant>
        <vt:lpstr>כותרות שקופיות</vt:lpstr>
      </vt:variant>
      <vt:variant>
        <vt:i4>41</vt:i4>
      </vt:variant>
    </vt:vector>
  </HeadingPairs>
  <TitlesOfParts>
    <vt:vector size="50" baseType="lpstr">
      <vt:lpstr>Aktiv Grotesk Hebr</vt:lpstr>
      <vt:lpstr>Aktiv Grotesk Hebr Light</vt:lpstr>
      <vt:lpstr>Aktiv Grotesk Hebr Medium</vt:lpstr>
      <vt:lpstr>Arial</vt:lpstr>
      <vt:lpstr>Calibri</vt:lpstr>
      <vt:lpstr>Helvetica Neue</vt:lpstr>
      <vt:lpstr>SM-template-20140529</vt:lpstr>
      <vt:lpstr>Data slides</vt:lpstr>
      <vt:lpstr>Response Summary</vt:lpstr>
      <vt:lpstr>מצגת של PowerPoint‏</vt:lpstr>
      <vt:lpstr>814 תושבים.ות השיבו על הסקר</vt:lpstr>
      <vt:lpstr> Q2  אני מזדהה כ:</vt:lpstr>
      <vt:lpstr>Q4  אני</vt:lpstr>
      <vt:lpstr>Q5  גילי הוא</vt:lpstr>
      <vt:lpstr>Q6  מצבי המשפחתי הוא</vt:lpstr>
      <vt:lpstr>Q8  מצב התעסוקה שלי הוא</vt:lpstr>
      <vt:lpstr>Q9  אני מתגורר.ת בנכס</vt:lpstr>
      <vt:lpstr>Q10  מספר שנים בשכונה</vt:lpstr>
      <vt:lpstr>מצגת של PowerPoint‏</vt:lpstr>
      <vt:lpstr>Q23  באופן כללי, מה מידת שביעות רצונך מתחושת הבטחון האישי בשכונה?</vt:lpstr>
      <vt:lpstr>Q24  באופן כללי מה מידת שביעות רצונך מאירועי התרבות בשכונה ?</vt:lpstr>
      <vt:lpstr>Q25  באופן כללי מה מידת שביעות רצונך ממקומות בילוי ופנאי בשכונה?</vt:lpstr>
      <vt:lpstr>Q26  באופן כללי מה מידת שביעות רצונך מהניקיון במרחב הציבורי בשכונה?</vt:lpstr>
      <vt:lpstr>Q27  באופן כללי מה מידת שביעות רצונך מתחבורה ציבורית בשכונה?</vt:lpstr>
      <vt:lpstr>Q28 באופן כללי מה מידת שביעות רצונך מזמינות חניה במרחב הציבורי?</vt:lpstr>
      <vt:lpstr>Q29 באופן כללי, מה מידת שביעות רצונך מקופות החולים שבשכונה?</vt:lpstr>
      <vt:lpstr>מצגת של PowerPoint‏</vt:lpstr>
      <vt:lpstr>Q30  כיצד היית מגדיר.ה את יחסי השכנות ברחוב שלך?</vt:lpstr>
      <vt:lpstr>Q31 דתיים וחילוניים חיים טוב ביחד בשכונתי</vt:lpstr>
      <vt:lpstr>Q32 לדעתך, האם יהודים ולא יהודים חיים טוב יחד בשכונתך?</vt:lpstr>
      <vt:lpstr>Q33  לדעתך, האם יש פתיחות וקבלה של אוכלוסיות זרות בשכונתך?</vt:lpstr>
      <vt:lpstr>Q34 לדעתך, האם הקהילה האפריקאית משפרת, מזיקה או לא משנה את איכות החיים בשכונתך?</vt:lpstr>
      <vt:lpstr>Q35  לדעתך, האם השינויים בהרכב האוכלוסיה בשכונות קרית שלום ושפירא הם לטובה או לא?</vt:lpstr>
      <vt:lpstr>מצגת של PowerPoint‏</vt:lpstr>
      <vt:lpstr>Q37  באופן כללי מה מידת שביעות רצונך מהשטחים הירוקים בשכונה?</vt:lpstr>
      <vt:lpstr>Q38  באופן כללי, מה מידת שביעות רצונך מחוגים בשכונה?</vt:lpstr>
      <vt:lpstr>Q40  באופן כללי, מה מה מידת שביעות רצונך מפעילויות לגיל השלישי </vt:lpstr>
      <vt:lpstr>Q41 באופן כללי, מה מידת שביעות רצונך מהשיטור הקהילתי?</vt:lpstr>
      <vt:lpstr>Q44  האם לדעתך נדרש מרכז לגישור סכסוכי שכנים?</vt:lpstr>
      <vt:lpstr>מצגת של PowerPoint‏</vt:lpstr>
      <vt:lpstr>Q11  מניסיונך, האם המגורים בשכונה מספקים שירותים מותאמים לסטודנטים? כגון: מרחב לימודים שקט</vt:lpstr>
      <vt:lpstr>מצגת של PowerPoint‏</vt:lpstr>
      <vt:lpstr> Q16  האם היית רוצה לפגוש אחרים.ות בגילך באופן יזום?</vt:lpstr>
      <vt:lpstr>מצגת של PowerPoint‏</vt:lpstr>
      <vt:lpstr>Q17  האם התגוררת באזור אחר של תל אביב לפני המעבר לשכונה?</vt:lpstr>
      <vt:lpstr>Q18  מדוע עברת לדרום תל אביב?</vt:lpstr>
      <vt:lpstr>מצגת של PowerPoint‏</vt:lpstr>
      <vt:lpstr>Q20  האם את.ה חלק מתנועת נוער ?</vt:lpstr>
      <vt:lpstr>Q22:  האם מעגל החברים.ות שלך מתגורר רק בדרום תל אביב ?</vt:lpstr>
      <vt:lpstr>מצגת של PowerPoint‏</vt:lpstr>
    </vt:vector>
  </TitlesOfParts>
  <Company>SurveyMonkey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Clarke</dc:creator>
  <cp:lastModifiedBy>אמה</cp:lastModifiedBy>
  <cp:revision>45</cp:revision>
  <dcterms:created xsi:type="dcterms:W3CDTF">2014-01-30T23:18:11Z</dcterms:created>
  <dcterms:modified xsi:type="dcterms:W3CDTF">2021-12-13T07:49:42Z</dcterms:modified>
</cp:coreProperties>
</file>