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Lst>
  <p:sldIdLst>
    <p:sldId id="265" r:id="rId2"/>
    <p:sldId id="266" r:id="rId3"/>
    <p:sldId id="267" r:id="rId4"/>
    <p:sldId id="268" r:id="rId5"/>
    <p:sldId id="256" r:id="rId6"/>
    <p:sldId id="257" r:id="rId7"/>
    <p:sldId id="269" r:id="rId8"/>
    <p:sldId id="270" r:id="rId9"/>
    <p:sldId id="271" r:id="rId10"/>
    <p:sldId id="258" r:id="rId11"/>
    <p:sldId id="274" r:id="rId12"/>
    <p:sldId id="275" r:id="rId13"/>
    <p:sldId id="276" r:id="rId14"/>
    <p:sldId id="259" r:id="rId15"/>
    <p:sldId id="277" r:id="rId16"/>
    <p:sldId id="279" r:id="rId17"/>
    <p:sldId id="260" r:id="rId18"/>
    <p:sldId id="272" r:id="rId19"/>
    <p:sldId id="261" r:id="rId20"/>
    <p:sldId id="262" r:id="rId21"/>
    <p:sldId id="263" r:id="rId22"/>
    <p:sldId id="264"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ocentius I. Sigaze" initials="IIS" lastIdx="1" clrIdx="0">
    <p:extLst>
      <p:ext uri="{19B8F6BF-5375-455C-9EA6-DF929625EA0E}">
        <p15:presenceInfo xmlns:p15="http://schemas.microsoft.com/office/powerpoint/2012/main" userId="2013a36755f3603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5" d="100"/>
          <a:sy n="85" d="100"/>
        </p:scale>
        <p:origin x="155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07865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63327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C1FF6DA9-008F-8B48-92A6-B652298478BF}" type="slidenum">
              <a:rPr lang="en-US" smtClean="0"/>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10911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63164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1FF6DA9-008F-8B48-92A6-B652298478BF}" type="slidenum">
              <a:rPr lang="en-US" smtClean="0"/>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88299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38019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94032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24928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65175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79946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27004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2/20/2025</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7231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2/20/2025</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65189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2/20/2025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94098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90739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89982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5BCAD085-E8A6-8845-BD4E-CB4CCA059FC4}" type="datetimeFigureOut">
              <a:rPr lang="en-US" smtClean="0"/>
              <a:t>2/20/2025</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04427987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028A8F-3080-42FE-BA9A-DBC10AE51F63}"/>
              </a:ext>
            </a:extLst>
          </p:cNvPr>
          <p:cNvPicPr>
            <a:picLocks noChangeAspect="1"/>
          </p:cNvPicPr>
          <p:nvPr/>
        </p:nvPicPr>
        <p:blipFill rotWithShape="1">
          <a:blip r:embed="rId2"/>
          <a:srcRect l="8148" t="10372" r="3951" b="9300"/>
          <a:stretch/>
        </p:blipFill>
        <p:spPr>
          <a:xfrm>
            <a:off x="1332089" y="541866"/>
            <a:ext cx="7100711" cy="4866779"/>
          </a:xfrm>
          <a:prstGeom prst="rect">
            <a:avLst/>
          </a:prstGeom>
        </p:spPr>
      </p:pic>
      <p:sp>
        <p:nvSpPr>
          <p:cNvPr id="4" name="TextBox 3">
            <a:extLst>
              <a:ext uri="{FF2B5EF4-FFF2-40B4-BE49-F238E27FC236}">
                <a16:creationId xmlns:a16="http://schemas.microsoft.com/office/drawing/2014/main" id="{55A261B8-6776-4AF3-9739-6DE20BB8366A}"/>
              </a:ext>
            </a:extLst>
          </p:cNvPr>
          <p:cNvSpPr txBox="1"/>
          <p:nvPr/>
        </p:nvSpPr>
        <p:spPr>
          <a:xfrm>
            <a:off x="1984022" y="5514397"/>
            <a:ext cx="5175956" cy="865173"/>
          </a:xfrm>
          <a:prstGeom prst="rect">
            <a:avLst/>
          </a:prstGeom>
          <a:noFill/>
        </p:spPr>
        <p:txBody>
          <a:bodyPr wrap="square">
            <a:spAutoFit/>
          </a:bodyPr>
          <a:lstStyle/>
          <a:p>
            <a:pPr algn="ctr">
              <a:lnSpc>
                <a:spcPct val="107000"/>
              </a:lnSpc>
              <a:spcAft>
                <a:spcPts val="80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Proposal Pembangunan Kamar Tidur Rumah Retret Nabi Elia Mageria</a:t>
            </a:r>
            <a:endParaRPr lang="en-ID"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9433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II. Tujuan dan Sasaran</a:t>
            </a:r>
          </a:p>
        </p:txBody>
      </p:sp>
      <p:sp>
        <p:nvSpPr>
          <p:cNvPr id="3" name="Content Placeholder 2"/>
          <p:cNvSpPr>
            <a:spLocks noGrp="1"/>
          </p:cNvSpPr>
          <p:nvPr>
            <p:ph idx="1"/>
          </p:nvPr>
        </p:nvSpPr>
        <p:spPr/>
        <p:txBody>
          <a:bodyPr/>
          <a:lstStyle/>
          <a:p>
            <a:r>
              <a:rPr dirty="0"/>
              <a:t>1. </a:t>
            </a:r>
            <a:r>
              <a:rPr dirty="0" err="1"/>
              <a:t>Penambahan</a:t>
            </a:r>
            <a:r>
              <a:rPr dirty="0"/>
              <a:t> </a:t>
            </a:r>
            <a:r>
              <a:rPr dirty="0" err="1"/>
              <a:t>kapasitas</a:t>
            </a:r>
            <a:r>
              <a:rPr dirty="0"/>
              <a:t>: </a:t>
            </a:r>
            <a:r>
              <a:rPr dirty="0" err="1"/>
              <a:t>Menyediakan</a:t>
            </a:r>
            <a:r>
              <a:rPr dirty="0"/>
              <a:t> </a:t>
            </a:r>
            <a:r>
              <a:rPr dirty="0" err="1"/>
              <a:t>tempat</a:t>
            </a:r>
            <a:r>
              <a:rPr dirty="0"/>
              <a:t> </a:t>
            </a:r>
            <a:r>
              <a:rPr dirty="0" err="1"/>
              <a:t>bagi</a:t>
            </a:r>
            <a:r>
              <a:rPr lang="de-DE" dirty="0"/>
              <a:t> siswa dan kaum muda</a:t>
            </a:r>
            <a:r>
              <a:rPr dirty="0"/>
              <a:t> </a:t>
            </a:r>
            <a:r>
              <a:rPr dirty="0" err="1"/>
              <a:t>hingga</a:t>
            </a:r>
            <a:r>
              <a:rPr dirty="0"/>
              <a:t> 1</a:t>
            </a:r>
            <a:r>
              <a:rPr lang="de-DE" dirty="0"/>
              <a:t>6</a:t>
            </a:r>
            <a:r>
              <a:rPr dirty="0"/>
              <a:t>0 </a:t>
            </a:r>
            <a:r>
              <a:rPr dirty="0" err="1"/>
              <a:t>peserta</a:t>
            </a:r>
            <a:r>
              <a:rPr dirty="0"/>
              <a:t>.</a:t>
            </a:r>
          </a:p>
          <a:p>
            <a:r>
              <a:rPr dirty="0"/>
              <a:t>2. </a:t>
            </a:r>
            <a:r>
              <a:rPr dirty="0" err="1"/>
              <a:t>Peningkatan</a:t>
            </a:r>
            <a:r>
              <a:rPr dirty="0"/>
              <a:t> </a:t>
            </a:r>
            <a:r>
              <a:rPr dirty="0" err="1"/>
              <a:t>kualitas</a:t>
            </a:r>
            <a:r>
              <a:rPr dirty="0"/>
              <a:t> </a:t>
            </a:r>
            <a:r>
              <a:rPr dirty="0" err="1"/>
              <a:t>pelayanan</a:t>
            </a:r>
            <a:r>
              <a:rPr dirty="0"/>
              <a:t>: </a:t>
            </a:r>
            <a:r>
              <a:rPr dirty="0" err="1"/>
              <a:t>Menyediakan</a:t>
            </a:r>
            <a:r>
              <a:rPr dirty="0"/>
              <a:t> </a:t>
            </a:r>
            <a:r>
              <a:rPr dirty="0" err="1"/>
              <a:t>akomodasi</a:t>
            </a:r>
            <a:r>
              <a:rPr dirty="0"/>
              <a:t> yang </a:t>
            </a:r>
            <a:r>
              <a:rPr dirty="0" err="1"/>
              <a:t>nyaman</a:t>
            </a:r>
            <a:r>
              <a:rPr dirty="0"/>
              <a:t> </a:t>
            </a:r>
            <a:r>
              <a:rPr dirty="0" err="1"/>
              <a:t>untuk</a:t>
            </a:r>
            <a:r>
              <a:rPr dirty="0"/>
              <a:t> </a:t>
            </a:r>
            <a:r>
              <a:rPr dirty="0" err="1"/>
              <a:t>mendukung</a:t>
            </a:r>
            <a:r>
              <a:rPr dirty="0"/>
              <a:t> </a:t>
            </a:r>
            <a:r>
              <a:rPr dirty="0" err="1"/>
              <a:t>konsentrasi</a:t>
            </a:r>
            <a:r>
              <a:rPr dirty="0"/>
              <a:t> </a:t>
            </a:r>
            <a:r>
              <a:rPr dirty="0" err="1"/>
              <a:t>maksimal</a:t>
            </a:r>
            <a:r>
              <a:rPr dirty="0"/>
              <a:t>.</a:t>
            </a:r>
          </a:p>
          <a:p>
            <a:r>
              <a:rPr dirty="0"/>
              <a:t>3. </a:t>
            </a:r>
            <a:r>
              <a:rPr dirty="0" err="1"/>
              <a:t>Penguatan</a:t>
            </a:r>
            <a:r>
              <a:rPr dirty="0"/>
              <a:t> program: </a:t>
            </a:r>
            <a:r>
              <a:rPr dirty="0" err="1"/>
              <a:t>Menyediakan</a:t>
            </a:r>
            <a:r>
              <a:rPr dirty="0"/>
              <a:t> </a:t>
            </a:r>
            <a:r>
              <a:rPr dirty="0" err="1"/>
              <a:t>ruang</a:t>
            </a:r>
            <a:r>
              <a:rPr dirty="0"/>
              <a:t> yang </a:t>
            </a:r>
            <a:r>
              <a:rPr dirty="0" err="1"/>
              <a:t>lebih</a:t>
            </a:r>
            <a:r>
              <a:rPr dirty="0"/>
              <a:t> </a:t>
            </a:r>
            <a:r>
              <a:rPr dirty="0" err="1"/>
              <a:t>luas</a:t>
            </a:r>
            <a:r>
              <a:rPr dirty="0"/>
              <a:t> </a:t>
            </a:r>
            <a:r>
              <a:rPr dirty="0" err="1"/>
              <a:t>untuk</a:t>
            </a:r>
            <a:r>
              <a:rPr dirty="0"/>
              <a:t> </a:t>
            </a:r>
            <a:r>
              <a:rPr dirty="0" err="1"/>
              <a:t>kegiatan</a:t>
            </a:r>
            <a:r>
              <a:rPr dirty="0"/>
              <a:t> </a:t>
            </a:r>
            <a:r>
              <a:rPr dirty="0" err="1"/>
              <a:t>pendidikan</a:t>
            </a:r>
            <a:r>
              <a:rPr dirty="0"/>
              <a:t> dan </a:t>
            </a:r>
            <a:r>
              <a:rPr dirty="0" err="1"/>
              <a:t>pelatihan</a:t>
            </a:r>
            <a:r>
              <a:rPr dirty="0"/>
              <a:t> yang </a:t>
            </a:r>
            <a:r>
              <a:rPr dirty="0" err="1"/>
              <a:t>lebih</a:t>
            </a:r>
            <a:r>
              <a:rPr dirty="0"/>
              <a:t> </a:t>
            </a:r>
            <a:r>
              <a:rPr dirty="0" err="1"/>
              <a:t>komprehensif</a:t>
            </a:r>
            <a:r>
              <a:rPr dirty="0"/>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esadaran Pentingnya Kolaborasi Pendidikan Formal dan Nonformal | Foto: Ino Sigaze.">
            <a:extLst>
              <a:ext uri="{FF2B5EF4-FFF2-40B4-BE49-F238E27FC236}">
                <a16:creationId xmlns:a16="http://schemas.microsoft.com/office/drawing/2014/main" id="{B930F83F-C87C-401C-9917-A6060CABE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75" y="1347258"/>
            <a:ext cx="7334250" cy="47053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802E54-F181-4B17-96FC-79205A2BA41C}"/>
              </a:ext>
            </a:extLst>
          </p:cNvPr>
          <p:cNvSpPr txBox="1"/>
          <p:nvPr/>
        </p:nvSpPr>
        <p:spPr>
          <a:xfrm>
            <a:off x="1085497" y="6027003"/>
            <a:ext cx="7764992" cy="830997"/>
          </a:xfrm>
          <a:prstGeom prst="rect">
            <a:avLst/>
          </a:prstGeom>
          <a:noFill/>
        </p:spPr>
        <p:txBody>
          <a:bodyPr wrap="square">
            <a:spAutoFit/>
          </a:bodyPr>
          <a:lstStyle/>
          <a:p>
            <a:r>
              <a:rPr lang="de-DE" sz="2400" b="1" dirty="0"/>
              <a:t>Sukacita setelah retret para guru dan siswa SDI Ribang-Tilang</a:t>
            </a:r>
            <a:endParaRPr lang="en-ID" sz="2400" b="1" dirty="0"/>
          </a:p>
        </p:txBody>
      </p:sp>
    </p:spTree>
    <p:extLst>
      <p:ext uri="{BB962C8B-B14F-4D97-AF65-F5344CB8AC3E}">
        <p14:creationId xmlns:p14="http://schemas.microsoft.com/office/powerpoint/2010/main" val="936326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88977-E9C2-413B-BBC2-24BAD4832F4B}"/>
              </a:ext>
            </a:extLst>
          </p:cNvPr>
          <p:cNvPicPr>
            <a:picLocks noChangeAspect="1"/>
          </p:cNvPicPr>
          <p:nvPr/>
        </p:nvPicPr>
        <p:blipFill>
          <a:blip r:embed="rId2"/>
          <a:stretch>
            <a:fillRect/>
          </a:stretch>
        </p:blipFill>
        <p:spPr>
          <a:xfrm>
            <a:off x="1020982" y="1309510"/>
            <a:ext cx="7581152" cy="4865511"/>
          </a:xfrm>
          <a:prstGeom prst="rect">
            <a:avLst/>
          </a:prstGeom>
        </p:spPr>
      </p:pic>
      <p:sp>
        <p:nvSpPr>
          <p:cNvPr id="4" name="TextBox 3">
            <a:extLst>
              <a:ext uri="{FF2B5EF4-FFF2-40B4-BE49-F238E27FC236}">
                <a16:creationId xmlns:a16="http://schemas.microsoft.com/office/drawing/2014/main" id="{A304086E-80ED-4910-B033-F3432D07D3B3}"/>
              </a:ext>
            </a:extLst>
          </p:cNvPr>
          <p:cNvSpPr txBox="1"/>
          <p:nvPr/>
        </p:nvSpPr>
        <p:spPr>
          <a:xfrm>
            <a:off x="2406297" y="6186309"/>
            <a:ext cx="5597525" cy="461665"/>
          </a:xfrm>
          <a:prstGeom prst="rect">
            <a:avLst/>
          </a:prstGeom>
          <a:noFill/>
        </p:spPr>
        <p:txBody>
          <a:bodyPr wrap="square">
            <a:spAutoFit/>
          </a:bodyPr>
          <a:lstStyle/>
          <a:p>
            <a:r>
              <a:rPr lang="de-DE" sz="2400" b="1" dirty="0"/>
              <a:t>Pembentukan karakter anak</a:t>
            </a:r>
            <a:endParaRPr lang="en-ID" sz="2400" b="1" dirty="0"/>
          </a:p>
        </p:txBody>
      </p:sp>
    </p:spTree>
    <p:extLst>
      <p:ext uri="{BB962C8B-B14F-4D97-AF65-F5344CB8AC3E}">
        <p14:creationId xmlns:p14="http://schemas.microsoft.com/office/powerpoint/2010/main" val="708356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E9A3B0-F730-4CCB-A538-C30CD6DD845D}"/>
              </a:ext>
            </a:extLst>
          </p:cNvPr>
          <p:cNvPicPr>
            <a:picLocks noChangeAspect="1"/>
          </p:cNvPicPr>
          <p:nvPr/>
        </p:nvPicPr>
        <p:blipFill>
          <a:blip r:embed="rId2"/>
          <a:stretch>
            <a:fillRect/>
          </a:stretch>
        </p:blipFill>
        <p:spPr>
          <a:xfrm>
            <a:off x="1004710" y="1003532"/>
            <a:ext cx="7383241" cy="3951111"/>
          </a:xfrm>
          <a:prstGeom prst="rect">
            <a:avLst/>
          </a:prstGeom>
          <a:ln>
            <a:noFill/>
          </a:ln>
          <a:effectLst>
            <a:softEdge rad="112500"/>
          </a:effectLst>
        </p:spPr>
      </p:pic>
      <p:sp>
        <p:nvSpPr>
          <p:cNvPr id="4" name="TextBox 3">
            <a:extLst>
              <a:ext uri="{FF2B5EF4-FFF2-40B4-BE49-F238E27FC236}">
                <a16:creationId xmlns:a16="http://schemas.microsoft.com/office/drawing/2014/main" id="{618DDECF-2A13-475F-8F33-817AA2887D8C}"/>
              </a:ext>
            </a:extLst>
          </p:cNvPr>
          <p:cNvSpPr txBox="1"/>
          <p:nvPr/>
        </p:nvSpPr>
        <p:spPr>
          <a:xfrm>
            <a:off x="1794934" y="5211423"/>
            <a:ext cx="5125154" cy="830997"/>
          </a:xfrm>
          <a:prstGeom prst="rect">
            <a:avLst/>
          </a:prstGeom>
          <a:noFill/>
        </p:spPr>
        <p:txBody>
          <a:bodyPr wrap="square">
            <a:spAutoFit/>
          </a:bodyPr>
          <a:lstStyle/>
          <a:p>
            <a:r>
              <a:rPr lang="de-DE" sz="2400" b="1" dirty="0"/>
              <a:t>R</a:t>
            </a:r>
            <a:r>
              <a:rPr lang="en-ID" sz="2400" b="1" dirty="0" err="1"/>
              <a:t>ekoleksi</a:t>
            </a:r>
            <a:r>
              <a:rPr lang="en-ID" sz="2400" b="1" dirty="0"/>
              <a:t> dan </a:t>
            </a:r>
            <a:r>
              <a:rPr lang="en-ID" sz="2400" b="1" dirty="0" err="1"/>
              <a:t>Renungan</a:t>
            </a:r>
            <a:r>
              <a:rPr lang="en-ID" sz="2400" b="1" dirty="0"/>
              <a:t> Anak </a:t>
            </a:r>
            <a:r>
              <a:rPr lang="en-ID" sz="2400" b="1" dirty="0" err="1"/>
              <a:t>Sekolah</a:t>
            </a:r>
            <a:endParaRPr lang="en-ID" sz="2400" b="1" dirty="0"/>
          </a:p>
        </p:txBody>
      </p:sp>
    </p:spTree>
    <p:extLst>
      <p:ext uri="{BB962C8B-B14F-4D97-AF65-F5344CB8AC3E}">
        <p14:creationId xmlns:p14="http://schemas.microsoft.com/office/powerpoint/2010/main" val="1256201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III. Sasaran Pengguna</a:t>
            </a:r>
          </a:p>
        </p:txBody>
      </p:sp>
      <p:sp>
        <p:nvSpPr>
          <p:cNvPr id="3" name="Content Placeholder 2"/>
          <p:cNvSpPr>
            <a:spLocks noGrp="1"/>
          </p:cNvSpPr>
          <p:nvPr>
            <p:ph idx="1"/>
          </p:nvPr>
        </p:nvSpPr>
        <p:spPr>
          <a:xfrm>
            <a:off x="1016001" y="1904999"/>
            <a:ext cx="3227154" cy="4563533"/>
          </a:xfrm>
        </p:spPr>
        <p:txBody>
          <a:bodyPr>
            <a:noAutofit/>
          </a:bodyPr>
          <a:lstStyle/>
          <a:p>
            <a:r>
              <a:rPr sz="2400" dirty="0"/>
              <a:t>- Anak </a:t>
            </a:r>
            <a:r>
              <a:rPr sz="2400" dirty="0" err="1"/>
              <a:t>muda</a:t>
            </a:r>
            <a:r>
              <a:rPr sz="2400" dirty="0"/>
              <a:t> </a:t>
            </a:r>
            <a:r>
              <a:rPr sz="2400" dirty="0" err="1"/>
              <a:t>dari</a:t>
            </a:r>
            <a:r>
              <a:rPr sz="2400" dirty="0"/>
              <a:t> </a:t>
            </a:r>
            <a:r>
              <a:rPr sz="2400" dirty="0" err="1"/>
              <a:t>paroki</a:t>
            </a:r>
            <a:r>
              <a:rPr sz="2400" dirty="0"/>
              <a:t> dan </a:t>
            </a:r>
            <a:r>
              <a:rPr sz="2400" dirty="0" err="1"/>
              <a:t>komunitas</a:t>
            </a:r>
            <a:r>
              <a:rPr sz="2400" dirty="0"/>
              <a:t>.</a:t>
            </a:r>
          </a:p>
          <a:p>
            <a:r>
              <a:rPr sz="2400" dirty="0"/>
              <a:t>- </a:t>
            </a:r>
            <a:r>
              <a:rPr sz="2400" dirty="0" err="1"/>
              <a:t>Pelajar</a:t>
            </a:r>
            <a:r>
              <a:rPr sz="2400" dirty="0"/>
              <a:t> </a:t>
            </a:r>
            <a:r>
              <a:rPr sz="2400" dirty="0" err="1"/>
              <a:t>dari</a:t>
            </a:r>
            <a:r>
              <a:rPr sz="2400" dirty="0"/>
              <a:t> </a:t>
            </a:r>
            <a:r>
              <a:rPr sz="2400" dirty="0" err="1"/>
              <a:t>berbagai</a:t>
            </a:r>
            <a:r>
              <a:rPr sz="2400" dirty="0"/>
              <a:t> </a:t>
            </a:r>
            <a:r>
              <a:rPr sz="2400" dirty="0" err="1"/>
              <a:t>jenjang</a:t>
            </a:r>
            <a:r>
              <a:rPr sz="2400" dirty="0"/>
              <a:t> </a:t>
            </a:r>
            <a:r>
              <a:rPr sz="2400" dirty="0" err="1"/>
              <a:t>pendidikan</a:t>
            </a:r>
            <a:r>
              <a:rPr lang="de-DE" sz="2400" dirty="0"/>
              <a:t> mulai Kab. Sikka, Ende dan Larantuka</a:t>
            </a:r>
            <a:r>
              <a:rPr sz="2400" dirty="0"/>
              <a:t>.</a:t>
            </a:r>
          </a:p>
          <a:p>
            <a:r>
              <a:rPr sz="2400" dirty="0"/>
              <a:t>- </a:t>
            </a:r>
            <a:r>
              <a:rPr sz="2400" dirty="0" err="1"/>
              <a:t>Mahasiswa</a:t>
            </a:r>
            <a:r>
              <a:rPr sz="2400" dirty="0"/>
              <a:t> </a:t>
            </a:r>
            <a:r>
              <a:rPr sz="2400" dirty="0" err="1"/>
              <a:t>dari</a:t>
            </a:r>
            <a:r>
              <a:rPr sz="2400" dirty="0"/>
              <a:t> </a:t>
            </a:r>
            <a:r>
              <a:rPr sz="2400" dirty="0" err="1"/>
              <a:t>berbagai</a:t>
            </a:r>
            <a:r>
              <a:rPr sz="2400" dirty="0"/>
              <a:t> universitas.</a:t>
            </a:r>
          </a:p>
        </p:txBody>
      </p:sp>
      <p:pic>
        <p:nvPicPr>
          <p:cNvPr id="4" name="Picture 3">
            <a:extLst>
              <a:ext uri="{FF2B5EF4-FFF2-40B4-BE49-F238E27FC236}">
                <a16:creationId xmlns:a16="http://schemas.microsoft.com/office/drawing/2014/main" id="{F1C5B69E-ADBA-42BB-82A9-43CB31C18C8C}"/>
              </a:ext>
            </a:extLst>
          </p:cNvPr>
          <p:cNvPicPr>
            <a:picLocks noChangeAspect="1"/>
          </p:cNvPicPr>
          <p:nvPr/>
        </p:nvPicPr>
        <p:blipFill>
          <a:blip r:embed="rId2"/>
          <a:stretch>
            <a:fillRect/>
          </a:stretch>
        </p:blipFill>
        <p:spPr>
          <a:xfrm>
            <a:off x="4243155" y="1905000"/>
            <a:ext cx="4661425" cy="3840076"/>
          </a:xfrm>
          <a:prstGeom prst="rect">
            <a:avLst/>
          </a:prstGeom>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31E863-7CCE-4B93-956B-DE3504846616}"/>
              </a:ext>
            </a:extLst>
          </p:cNvPr>
          <p:cNvPicPr>
            <a:picLocks noChangeAspect="1"/>
          </p:cNvPicPr>
          <p:nvPr/>
        </p:nvPicPr>
        <p:blipFill>
          <a:blip r:embed="rId2"/>
          <a:stretch>
            <a:fillRect/>
          </a:stretch>
        </p:blipFill>
        <p:spPr>
          <a:xfrm>
            <a:off x="1083733" y="1210734"/>
            <a:ext cx="7371645" cy="4862689"/>
          </a:xfrm>
          <a:prstGeom prst="rect">
            <a:avLst/>
          </a:prstGeom>
        </p:spPr>
      </p:pic>
      <p:sp>
        <p:nvSpPr>
          <p:cNvPr id="3" name="TextBox 2">
            <a:extLst>
              <a:ext uri="{FF2B5EF4-FFF2-40B4-BE49-F238E27FC236}">
                <a16:creationId xmlns:a16="http://schemas.microsoft.com/office/drawing/2014/main" id="{CA17542F-74B4-4897-A5B1-DDBEC103F719}"/>
              </a:ext>
            </a:extLst>
          </p:cNvPr>
          <p:cNvSpPr txBox="1"/>
          <p:nvPr/>
        </p:nvSpPr>
        <p:spPr>
          <a:xfrm>
            <a:off x="1614312" y="6027003"/>
            <a:ext cx="5125154" cy="830997"/>
          </a:xfrm>
          <a:prstGeom prst="rect">
            <a:avLst/>
          </a:prstGeom>
          <a:noFill/>
        </p:spPr>
        <p:txBody>
          <a:bodyPr wrap="square">
            <a:spAutoFit/>
          </a:bodyPr>
          <a:lstStyle/>
          <a:p>
            <a:r>
              <a:rPr lang="de-DE" sz="2400" b="1" dirty="0"/>
              <a:t>R</a:t>
            </a:r>
            <a:r>
              <a:rPr lang="en-ID" sz="2400" b="1" dirty="0" err="1"/>
              <a:t>ekoleksi</a:t>
            </a:r>
            <a:r>
              <a:rPr lang="en-ID" sz="2400" b="1" dirty="0"/>
              <a:t> dan </a:t>
            </a:r>
            <a:r>
              <a:rPr lang="en-ID" sz="2400" b="1" dirty="0" err="1"/>
              <a:t>Renungan</a:t>
            </a:r>
            <a:r>
              <a:rPr lang="en-ID" sz="2400" b="1" dirty="0"/>
              <a:t> Anak </a:t>
            </a:r>
            <a:r>
              <a:rPr lang="en-ID" sz="2400" b="1" dirty="0" err="1"/>
              <a:t>Sekolah</a:t>
            </a:r>
            <a:r>
              <a:rPr lang="en-ID" sz="2400" b="1" dirty="0"/>
              <a:t> SDI Koro, </a:t>
            </a:r>
            <a:r>
              <a:rPr lang="en-ID" sz="2400" b="1" dirty="0" err="1"/>
              <a:t>Magepanda</a:t>
            </a:r>
            <a:endParaRPr lang="en-ID" sz="2400" b="1" dirty="0"/>
          </a:p>
        </p:txBody>
      </p:sp>
    </p:spTree>
    <p:extLst>
      <p:ext uri="{BB962C8B-B14F-4D97-AF65-F5344CB8AC3E}">
        <p14:creationId xmlns:p14="http://schemas.microsoft.com/office/powerpoint/2010/main" val="394970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3B42F1-CF0A-4921-8314-1C8A2C97663D}"/>
              </a:ext>
            </a:extLst>
          </p:cNvPr>
          <p:cNvPicPr>
            <a:picLocks noChangeAspect="1"/>
          </p:cNvPicPr>
          <p:nvPr/>
        </p:nvPicPr>
        <p:blipFill>
          <a:blip r:embed="rId2"/>
          <a:stretch>
            <a:fillRect/>
          </a:stretch>
        </p:blipFill>
        <p:spPr>
          <a:xfrm>
            <a:off x="1162756" y="1176869"/>
            <a:ext cx="7475016" cy="4896554"/>
          </a:xfrm>
          <a:prstGeom prst="rect">
            <a:avLst/>
          </a:prstGeom>
        </p:spPr>
      </p:pic>
      <p:sp>
        <p:nvSpPr>
          <p:cNvPr id="4" name="TextBox 3">
            <a:extLst>
              <a:ext uri="{FF2B5EF4-FFF2-40B4-BE49-F238E27FC236}">
                <a16:creationId xmlns:a16="http://schemas.microsoft.com/office/drawing/2014/main" id="{DB945220-A1F0-4754-8179-CB721FACCEE4}"/>
              </a:ext>
            </a:extLst>
          </p:cNvPr>
          <p:cNvSpPr txBox="1"/>
          <p:nvPr/>
        </p:nvSpPr>
        <p:spPr>
          <a:xfrm>
            <a:off x="1755421" y="6238711"/>
            <a:ext cx="6180667" cy="461665"/>
          </a:xfrm>
          <a:prstGeom prst="rect">
            <a:avLst/>
          </a:prstGeom>
          <a:noFill/>
        </p:spPr>
        <p:txBody>
          <a:bodyPr wrap="square">
            <a:spAutoFit/>
          </a:bodyPr>
          <a:lstStyle/>
          <a:p>
            <a:r>
              <a:rPr lang="en-ID" sz="2400" b="1" dirty="0"/>
              <a:t>Anak-</a:t>
            </a:r>
            <a:r>
              <a:rPr lang="en-ID" sz="2400" b="1" dirty="0" err="1"/>
              <a:t>anak</a:t>
            </a:r>
            <a:r>
              <a:rPr lang="en-ID" sz="2400" b="1" dirty="0"/>
              <a:t> </a:t>
            </a:r>
            <a:r>
              <a:rPr lang="en-ID" sz="2400" b="1" dirty="0" err="1"/>
              <a:t>membaca</a:t>
            </a:r>
            <a:r>
              <a:rPr lang="en-ID" sz="2400" b="1" dirty="0"/>
              <a:t> </a:t>
            </a:r>
            <a:r>
              <a:rPr lang="en-ID" sz="2400" b="1" dirty="0" err="1"/>
              <a:t>majalah</a:t>
            </a:r>
            <a:r>
              <a:rPr lang="en-ID" sz="2400" b="1" dirty="0"/>
              <a:t> </a:t>
            </a:r>
            <a:r>
              <a:rPr lang="en-ID" sz="2400" b="1" dirty="0" err="1"/>
              <a:t>dinding</a:t>
            </a:r>
            <a:endParaRPr lang="en-ID" sz="2400" b="1" dirty="0"/>
          </a:p>
        </p:txBody>
      </p:sp>
    </p:spTree>
    <p:extLst>
      <p:ext uri="{BB962C8B-B14F-4D97-AF65-F5344CB8AC3E}">
        <p14:creationId xmlns:p14="http://schemas.microsoft.com/office/powerpoint/2010/main" val="2776746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IV. Spesifikasi Bangunan</a:t>
            </a:r>
          </a:p>
        </p:txBody>
      </p:sp>
      <p:sp>
        <p:nvSpPr>
          <p:cNvPr id="3" name="Content Placeholder 2"/>
          <p:cNvSpPr>
            <a:spLocks noGrp="1"/>
          </p:cNvSpPr>
          <p:nvPr>
            <p:ph idx="1"/>
          </p:nvPr>
        </p:nvSpPr>
        <p:spPr/>
        <p:txBody>
          <a:bodyPr>
            <a:normAutofit/>
          </a:bodyPr>
          <a:lstStyle/>
          <a:p>
            <a:r>
              <a:rPr dirty="0"/>
              <a:t>- </a:t>
            </a:r>
            <a:r>
              <a:rPr dirty="0" err="1"/>
              <a:t>Jenis</a:t>
            </a:r>
            <a:r>
              <a:rPr dirty="0"/>
              <a:t> </a:t>
            </a:r>
            <a:r>
              <a:rPr dirty="0" err="1"/>
              <a:t>bangunan</a:t>
            </a:r>
            <a:r>
              <a:rPr dirty="0"/>
              <a:t>: Desain </a:t>
            </a:r>
            <a:r>
              <a:rPr dirty="0" err="1"/>
              <a:t>dua</a:t>
            </a:r>
            <a:r>
              <a:rPr dirty="0"/>
              <a:t> </a:t>
            </a:r>
            <a:r>
              <a:rPr dirty="0" err="1"/>
              <a:t>lantai</a:t>
            </a:r>
            <a:r>
              <a:rPr dirty="0"/>
              <a:t> </a:t>
            </a:r>
            <a:r>
              <a:rPr dirty="0" err="1"/>
              <a:t>dengan</a:t>
            </a:r>
            <a:r>
              <a:rPr dirty="0"/>
              <a:t> </a:t>
            </a:r>
            <a:r>
              <a:rPr dirty="0" err="1"/>
              <a:t>konsep</a:t>
            </a:r>
            <a:r>
              <a:rPr dirty="0"/>
              <a:t> </a:t>
            </a:r>
            <a:r>
              <a:rPr dirty="0" err="1"/>
              <a:t>terbuka</a:t>
            </a:r>
            <a:r>
              <a:rPr dirty="0"/>
              <a:t> </a:t>
            </a:r>
            <a:r>
              <a:rPr dirty="0" err="1"/>
              <a:t>untuk</a:t>
            </a:r>
            <a:r>
              <a:rPr dirty="0"/>
              <a:t> </a:t>
            </a:r>
            <a:r>
              <a:rPr dirty="0" err="1"/>
              <a:t>optimalisasi</a:t>
            </a:r>
            <a:r>
              <a:rPr dirty="0"/>
              <a:t> </a:t>
            </a:r>
            <a:r>
              <a:rPr dirty="0" err="1"/>
              <a:t>ruang</a:t>
            </a:r>
            <a:r>
              <a:rPr dirty="0"/>
              <a:t>.</a:t>
            </a:r>
          </a:p>
          <a:p>
            <a:r>
              <a:rPr dirty="0"/>
              <a:t>- </a:t>
            </a:r>
            <a:r>
              <a:rPr dirty="0" err="1"/>
              <a:t>Ukuran</a:t>
            </a:r>
            <a:r>
              <a:rPr dirty="0"/>
              <a:t>: 8 x 30 meter.</a:t>
            </a:r>
          </a:p>
          <a:p>
            <a:r>
              <a:rPr dirty="0"/>
              <a:t>- </a:t>
            </a:r>
            <a:r>
              <a:rPr dirty="0" err="1"/>
              <a:t>Kapasitas</a:t>
            </a:r>
            <a:r>
              <a:rPr dirty="0"/>
              <a:t>: </a:t>
            </a:r>
            <a:r>
              <a:rPr dirty="0" err="1"/>
              <a:t>Menampung</a:t>
            </a:r>
            <a:r>
              <a:rPr dirty="0"/>
              <a:t> 80–1</a:t>
            </a:r>
            <a:r>
              <a:rPr lang="de-DE" dirty="0"/>
              <a:t>6</a:t>
            </a:r>
            <a:r>
              <a:rPr dirty="0"/>
              <a:t>0 orang.</a:t>
            </a:r>
          </a:p>
          <a:p>
            <a:r>
              <a:rPr dirty="0"/>
              <a:t>- </a:t>
            </a:r>
            <a:r>
              <a:rPr dirty="0" err="1"/>
              <a:t>Fasilitas</a:t>
            </a:r>
            <a:r>
              <a:rPr dirty="0"/>
              <a:t>:</a:t>
            </a:r>
          </a:p>
          <a:p>
            <a:r>
              <a:rPr dirty="0"/>
              <a:t>  - </a:t>
            </a:r>
            <a:r>
              <a:rPr dirty="0" err="1"/>
              <a:t>Tempat</a:t>
            </a:r>
            <a:r>
              <a:rPr dirty="0"/>
              <a:t> </a:t>
            </a:r>
            <a:r>
              <a:rPr dirty="0" err="1"/>
              <a:t>tidur</a:t>
            </a:r>
            <a:r>
              <a:rPr dirty="0"/>
              <a:t> </a:t>
            </a:r>
            <a:r>
              <a:rPr dirty="0" err="1"/>
              <a:t>bertingkat</a:t>
            </a:r>
            <a:r>
              <a:rPr dirty="0"/>
              <a:t> yang </a:t>
            </a:r>
            <a:r>
              <a:rPr dirty="0" err="1"/>
              <a:t>nyaman</a:t>
            </a:r>
            <a:r>
              <a:rPr dirty="0"/>
              <a:t> </a:t>
            </a:r>
            <a:r>
              <a:rPr dirty="0" err="1"/>
              <a:t>dengan</a:t>
            </a:r>
            <a:r>
              <a:rPr dirty="0"/>
              <a:t> </a:t>
            </a:r>
            <a:r>
              <a:rPr dirty="0" err="1"/>
              <a:t>matras</a:t>
            </a:r>
            <a:r>
              <a:rPr dirty="0"/>
              <a:t>.</a:t>
            </a:r>
          </a:p>
          <a:p>
            <a:r>
              <a:rPr dirty="0"/>
              <a:t>  - </a:t>
            </a:r>
            <a:r>
              <a:rPr dirty="0" err="1"/>
              <a:t>Ventilasi</a:t>
            </a:r>
            <a:r>
              <a:rPr dirty="0"/>
              <a:t> dan </a:t>
            </a:r>
            <a:r>
              <a:rPr dirty="0" err="1"/>
              <a:t>pencahayaan</a:t>
            </a:r>
            <a:r>
              <a:rPr dirty="0"/>
              <a:t> yang </a:t>
            </a:r>
            <a:r>
              <a:rPr dirty="0" err="1"/>
              <a:t>baik</a:t>
            </a:r>
            <a:r>
              <a:rPr dirty="0"/>
              <a:t>.</a:t>
            </a:r>
          </a:p>
          <a:p>
            <a:r>
              <a:rPr dirty="0"/>
              <a:t>  - Area </a:t>
            </a:r>
            <a:r>
              <a:rPr dirty="0" err="1"/>
              <a:t>bersantai</a:t>
            </a:r>
            <a:r>
              <a:rPr dirty="0"/>
              <a:t> dan </a:t>
            </a:r>
            <a:r>
              <a:rPr dirty="0" err="1"/>
              <a:t>kamar</a:t>
            </a:r>
            <a:r>
              <a:rPr dirty="0"/>
              <a:t> mandi di </a:t>
            </a:r>
            <a:r>
              <a:rPr dirty="0" err="1"/>
              <a:t>setiap</a:t>
            </a:r>
            <a:r>
              <a:rPr dirty="0"/>
              <a:t> </a:t>
            </a:r>
            <a:r>
              <a:rPr dirty="0" err="1"/>
              <a:t>lantai</a:t>
            </a:r>
            <a:r>
              <a:rPr dirty="0"/>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2BE363-07D3-42E5-A4FD-7218BD53C49B}"/>
              </a:ext>
            </a:extLst>
          </p:cNvPr>
          <p:cNvPicPr>
            <a:picLocks noChangeAspect="1"/>
          </p:cNvPicPr>
          <p:nvPr/>
        </p:nvPicPr>
        <p:blipFill>
          <a:blip r:embed="rId2"/>
          <a:stretch>
            <a:fillRect/>
          </a:stretch>
        </p:blipFill>
        <p:spPr>
          <a:xfrm>
            <a:off x="1148648" y="658919"/>
            <a:ext cx="7543796" cy="5053259"/>
          </a:xfrm>
          <a:prstGeom prst="rect">
            <a:avLst/>
          </a:prstGeom>
        </p:spPr>
      </p:pic>
      <p:sp>
        <p:nvSpPr>
          <p:cNvPr id="3" name="TextBox 2">
            <a:extLst>
              <a:ext uri="{FF2B5EF4-FFF2-40B4-BE49-F238E27FC236}">
                <a16:creationId xmlns:a16="http://schemas.microsoft.com/office/drawing/2014/main" id="{FFD91F5E-ECC2-4FFD-A9A8-85BF7529B0EE}"/>
              </a:ext>
            </a:extLst>
          </p:cNvPr>
          <p:cNvSpPr txBox="1"/>
          <p:nvPr/>
        </p:nvSpPr>
        <p:spPr>
          <a:xfrm>
            <a:off x="1981200" y="5803127"/>
            <a:ext cx="5638800" cy="707886"/>
          </a:xfrm>
          <a:prstGeom prst="rect">
            <a:avLst/>
          </a:prstGeom>
          <a:noFill/>
        </p:spPr>
        <p:txBody>
          <a:bodyPr wrap="square">
            <a:spAutoFit/>
          </a:bodyPr>
          <a:lstStyle/>
          <a:p>
            <a:r>
              <a:rPr lang="de-DE" sz="2000" b="1" dirty="0"/>
              <a:t>D</a:t>
            </a:r>
            <a:r>
              <a:rPr lang="en-ID" sz="2000" b="1" dirty="0" err="1"/>
              <a:t>esain</a:t>
            </a:r>
            <a:r>
              <a:rPr lang="en-ID" sz="2000" b="1" dirty="0"/>
              <a:t> </a:t>
            </a:r>
            <a:r>
              <a:rPr lang="en-ID" sz="2000" b="1" dirty="0" err="1"/>
              <a:t>bangunan</a:t>
            </a:r>
            <a:r>
              <a:rPr lang="en-ID" sz="2000" b="1" dirty="0"/>
              <a:t> </a:t>
            </a:r>
            <a:r>
              <a:rPr lang="en-ID" sz="2000" b="1" dirty="0" err="1"/>
              <a:t>kamar</a:t>
            </a:r>
            <a:r>
              <a:rPr lang="en-ID" sz="2000" b="1" dirty="0"/>
              <a:t> </a:t>
            </a:r>
            <a:r>
              <a:rPr lang="en-ID" sz="2000" b="1" dirty="0" err="1"/>
              <a:t>tidur</a:t>
            </a:r>
            <a:r>
              <a:rPr lang="en-ID" sz="2000" b="1" dirty="0"/>
              <a:t> </a:t>
            </a:r>
            <a:r>
              <a:rPr lang="en-ID" sz="2000" b="1" dirty="0" err="1"/>
              <a:t>dari</a:t>
            </a:r>
            <a:r>
              <a:rPr lang="en-ID" sz="2000" b="1" dirty="0"/>
              <a:t> </a:t>
            </a:r>
            <a:r>
              <a:rPr lang="en-ID" sz="2000" b="1" dirty="0" err="1"/>
              <a:t>arah</a:t>
            </a:r>
            <a:r>
              <a:rPr lang="en-ID" sz="2000" b="1" dirty="0"/>
              <a:t> </a:t>
            </a:r>
            <a:r>
              <a:rPr lang="en-ID" sz="2000" b="1" dirty="0" err="1"/>
              <a:t>depan</a:t>
            </a:r>
            <a:endParaRPr lang="en-ID" sz="2000" b="1" dirty="0"/>
          </a:p>
        </p:txBody>
      </p:sp>
    </p:spTree>
    <p:extLst>
      <p:ext uri="{BB962C8B-B14F-4D97-AF65-F5344CB8AC3E}">
        <p14:creationId xmlns:p14="http://schemas.microsoft.com/office/powerpoint/2010/main" val="904000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V. Estimasi Biaya</a:t>
            </a:r>
          </a:p>
        </p:txBody>
      </p:sp>
      <p:sp>
        <p:nvSpPr>
          <p:cNvPr id="3" name="Content Placeholder 2"/>
          <p:cNvSpPr>
            <a:spLocks noGrp="1"/>
          </p:cNvSpPr>
          <p:nvPr>
            <p:ph idx="1"/>
          </p:nvPr>
        </p:nvSpPr>
        <p:spPr/>
        <p:txBody>
          <a:bodyPr>
            <a:normAutofit/>
          </a:bodyPr>
          <a:lstStyle/>
          <a:p>
            <a:r>
              <a:t>Total biaya pembangunan adalah Rp 1.200.000.000, dengan rincian sebagai berikut:</a:t>
            </a:r>
          </a:p>
          <a:p>
            <a:r>
              <a:t>1. Fondasi dan struktur bangunan: Rp 500.000.000</a:t>
            </a:r>
          </a:p>
          <a:p>
            <a:r>
              <a:t>2. Material: Rp 400.000.000</a:t>
            </a:r>
          </a:p>
          <a:p>
            <a:r>
              <a:t>3. Perabotan dan fasilitas: Rp 200.000.000</a:t>
            </a:r>
          </a:p>
          <a:p>
            <a:r>
              <a:t>4. Biaya tenaga kerja: Rp 100.000.000</a:t>
            </a:r>
          </a:p>
          <a:p>
            <a:endParaRPr/>
          </a:p>
          <a:p>
            <a:r>
              <a:t>Catatan: Biaya dapat berubah sesuai harga material di lokasi.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F87C71-1694-4399-BB2E-A003FF307891}"/>
              </a:ext>
            </a:extLst>
          </p:cNvPr>
          <p:cNvSpPr txBox="1"/>
          <p:nvPr/>
        </p:nvSpPr>
        <p:spPr>
          <a:xfrm>
            <a:off x="970844" y="1093339"/>
            <a:ext cx="7823200" cy="5355312"/>
          </a:xfrm>
          <a:prstGeom prst="rect">
            <a:avLst/>
          </a:prstGeom>
          <a:noFill/>
        </p:spPr>
        <p:txBody>
          <a:bodyPr wrap="square">
            <a:spAutoFit/>
          </a:bodyPr>
          <a:lstStyle/>
          <a:p>
            <a:pPr algn="just"/>
            <a:r>
              <a:rPr lang="en-ID" sz="1800" b="1" dirty="0" err="1">
                <a:effectLst/>
                <a:latin typeface="Times New Roman" panose="02020603050405020304" pitchFamily="18" charset="0"/>
                <a:ea typeface="Times New Roman" panose="02020603050405020304" pitchFamily="18" charset="0"/>
              </a:rPr>
              <a:t>Kepada</a:t>
            </a:r>
            <a:r>
              <a:rPr lang="en-ID" sz="1800" b="1" dirty="0">
                <a:effectLst/>
                <a:latin typeface="Times New Roman" panose="02020603050405020304" pitchFamily="18" charset="0"/>
                <a:ea typeface="Times New Roman" panose="02020603050405020304" pitchFamily="18" charset="0"/>
              </a:rPr>
              <a:t> </a:t>
            </a:r>
            <a:r>
              <a:rPr lang="en-ID" sz="1800" b="1" dirty="0" err="1">
                <a:effectLst/>
                <a:latin typeface="Times New Roman" panose="02020603050405020304" pitchFamily="18" charset="0"/>
                <a:ea typeface="Times New Roman" panose="02020603050405020304" pitchFamily="18" charset="0"/>
              </a:rPr>
              <a:t>Yth</a:t>
            </a:r>
            <a:r>
              <a:rPr lang="en-ID" sz="1800" b="1" dirty="0">
                <a:effectLst/>
                <a:latin typeface="Times New Roman" panose="02020603050405020304" pitchFamily="18" charset="0"/>
                <a:ea typeface="Times New Roman" panose="02020603050405020304" pitchFamily="18" charset="0"/>
              </a:rPr>
              <a:t>. Bapak/Ibu </a:t>
            </a:r>
            <a:r>
              <a:rPr lang="en-ID" sz="1800" b="1" dirty="0" err="1">
                <a:effectLst/>
                <a:latin typeface="Times New Roman" panose="02020603050405020304" pitchFamily="18" charset="0"/>
                <a:ea typeface="Times New Roman" panose="02020603050405020304" pitchFamily="18" charset="0"/>
              </a:rPr>
              <a:t>Donatur</a:t>
            </a:r>
            <a:r>
              <a:rPr lang="en-ID" sz="1800" b="1" dirty="0">
                <a:effectLst/>
                <a:latin typeface="Times New Roman" panose="02020603050405020304" pitchFamily="18" charset="0"/>
                <a:ea typeface="Times New Roman" panose="02020603050405020304" pitchFamily="18" charset="0"/>
              </a:rPr>
              <a:t> yang </a:t>
            </a:r>
            <a:r>
              <a:rPr lang="en-ID" b="1" dirty="0" err="1">
                <a:latin typeface="Times New Roman" panose="02020603050405020304" pitchFamily="18" charset="0"/>
                <a:ea typeface="Times New Roman" panose="02020603050405020304" pitchFamily="18" charset="0"/>
              </a:rPr>
              <a:t>Terkasih</a:t>
            </a:r>
            <a:endParaRPr lang="en-ID" sz="1800" b="1" dirty="0">
              <a:effectLst/>
              <a:latin typeface="Times New Roman" panose="02020603050405020304" pitchFamily="18" charset="0"/>
              <a:ea typeface="Times New Roman" panose="02020603050405020304" pitchFamily="18" charset="0"/>
            </a:endParaRPr>
          </a:p>
          <a:p>
            <a:pPr algn="just"/>
            <a:endParaRPr lang="en-ID" sz="1800" dirty="0">
              <a:effectLst/>
              <a:latin typeface="Times New Roman" panose="02020603050405020304" pitchFamily="18" charset="0"/>
              <a:ea typeface="Times New Roman" panose="02020603050405020304" pitchFamily="18" charset="0"/>
            </a:endParaRPr>
          </a:p>
          <a:p>
            <a:pPr algn="just"/>
            <a:r>
              <a:rPr lang="en-ID" sz="1800" dirty="0" err="1">
                <a:effectLst/>
                <a:latin typeface="Times New Roman" panose="02020603050405020304" pitchFamily="18" charset="0"/>
                <a:ea typeface="Times New Roman" panose="02020603050405020304" pitchFamily="18" charset="0"/>
              </a:rPr>
              <a:t>Dengan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hormat</a:t>
            </a:r>
            <a:r>
              <a:rPr lang="en-ID" sz="1800" dirty="0">
                <a:effectLst/>
                <a:latin typeface="Times New Roman" panose="02020603050405020304" pitchFamily="18" charset="0"/>
                <a:ea typeface="Times New Roman" panose="02020603050405020304" pitchFamily="18" charset="0"/>
              </a:rPr>
              <a:t>,</a:t>
            </a:r>
          </a:p>
          <a:p>
            <a:pPr algn="just"/>
            <a:r>
              <a:rPr lang="en-ID" sz="1800" dirty="0" err="1">
                <a:effectLst/>
                <a:latin typeface="Times New Roman" panose="02020603050405020304" pitchFamily="18" charset="0"/>
                <a:ea typeface="Times New Roman" panose="02020603050405020304" pitchFamily="18" charset="0"/>
              </a:rPr>
              <a:t>Perkenalkan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nama</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saya</a:t>
            </a:r>
            <a:r>
              <a:rPr lang="en-ID" sz="1800" dirty="0">
                <a:effectLst/>
                <a:latin typeface="Times New Roman" panose="02020603050405020304" pitchFamily="18" charset="0"/>
                <a:ea typeface="Times New Roman" panose="02020603050405020304" pitchFamily="18" charset="0"/>
              </a:rPr>
              <a:t> Pater </a:t>
            </a:r>
            <a:r>
              <a:rPr lang="en-ID" sz="1800" dirty="0" err="1">
                <a:effectLst/>
                <a:latin typeface="Times New Roman" panose="02020603050405020304" pitchFamily="18" charset="0"/>
                <a:ea typeface="Times New Roman" panose="02020603050405020304" pitchFamily="18" charset="0"/>
              </a:rPr>
              <a:t>Inosensius</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Ino</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O.Carm</a:t>
            </a:r>
            <a:r>
              <a:rPr lang="en-ID" dirty="0">
                <a:latin typeface="Times New Roman" panose="02020603050405020304" pitchFamily="18" charset="0"/>
                <a:ea typeface="Times New Roman" panose="02020603050405020304" pitchFamily="18" charset="0"/>
              </a:rPr>
              <a:t>, </a:t>
            </a:r>
            <a:r>
              <a:rPr lang="en-ID" dirty="0" err="1">
                <a:latin typeface="Times New Roman" panose="02020603050405020304" pitchFamily="18" charset="0"/>
                <a:ea typeface="Times New Roman" panose="02020603050405020304" pitchFamily="18" charset="0"/>
              </a:rPr>
              <a:t>anggota</a:t>
            </a:r>
            <a:r>
              <a:rPr lang="en-ID" dirty="0">
                <a:latin typeface="Times New Roman" panose="02020603050405020304" pitchFamily="18" charset="0"/>
                <a:ea typeface="Times New Roman" panose="02020603050405020304" pitchFamily="18" charset="0"/>
              </a:rPr>
              <a:t> Ordo </a:t>
            </a:r>
            <a:r>
              <a:rPr lang="en-ID" dirty="0" err="1">
                <a:latin typeface="Times New Roman" panose="02020603050405020304" pitchFamily="18" charset="0"/>
                <a:ea typeface="Times New Roman" panose="02020603050405020304" pitchFamily="18" charset="0"/>
              </a:rPr>
              <a:t>Karmel</a:t>
            </a:r>
            <a:r>
              <a:rPr lang="en-ID" dirty="0">
                <a:latin typeface="Times New Roman" panose="02020603050405020304" pitchFamily="18" charset="0"/>
                <a:ea typeface="Times New Roman" panose="02020603050405020304" pitchFamily="18" charset="0"/>
              </a:rPr>
              <a:t> Indonesia Timur.</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Selama</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sembilan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tahun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saya</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tinggal</a:t>
            </a:r>
            <a:r>
              <a:rPr lang="en-ID" sz="1800" dirty="0">
                <a:effectLst/>
                <a:latin typeface="Times New Roman" panose="02020603050405020304" pitchFamily="18" charset="0"/>
                <a:ea typeface="Times New Roman" panose="02020603050405020304" pitchFamily="18" charset="0"/>
              </a:rPr>
              <a:t> di </a:t>
            </a:r>
            <a:r>
              <a:rPr lang="en-ID" sz="1800" dirty="0" err="1">
                <a:effectLst/>
                <a:latin typeface="Times New Roman" panose="02020603050405020304" pitchFamily="18" charset="0"/>
                <a:ea typeface="Times New Roman" panose="02020603050405020304" pitchFamily="18" charset="0"/>
              </a:rPr>
              <a:t>Jerman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mendalami</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ilmu</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teologi</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Dogmatik</a:t>
            </a:r>
            <a:r>
              <a:rPr lang="en-ID" sz="1800" dirty="0">
                <a:effectLst/>
                <a:latin typeface="Times New Roman" panose="02020603050405020304" pitchFamily="18" charset="0"/>
                <a:ea typeface="Times New Roman" panose="02020603050405020304" pitchFamily="18" charset="0"/>
              </a:rPr>
              <a:t> di Universitas Sankt </a:t>
            </a:r>
            <a:r>
              <a:rPr lang="en-ID" sz="1800" dirty="0" err="1">
                <a:effectLst/>
                <a:latin typeface="Times New Roman" panose="02020603050405020304" pitchFamily="18" charset="0"/>
                <a:ea typeface="Times New Roman" panose="02020603050405020304" pitchFamily="18" charset="0"/>
              </a:rPr>
              <a:t>Georgen</a:t>
            </a:r>
            <a:r>
              <a:rPr lang="en-ID" sz="1800" dirty="0">
                <a:effectLst/>
                <a:latin typeface="Times New Roman" panose="02020603050405020304" pitchFamily="18" charset="0"/>
                <a:ea typeface="Times New Roman" panose="02020603050405020304" pitchFamily="18" charset="0"/>
              </a:rPr>
              <a:t>, Frankfurt am Main, </a:t>
            </a:r>
            <a:r>
              <a:rPr lang="en-ID" sz="1800" dirty="0" err="1">
                <a:effectLst/>
                <a:latin typeface="Times New Roman" panose="02020603050405020304" pitchFamily="18" charset="0"/>
                <a:ea typeface="Times New Roman" panose="02020603050405020304" pitchFamily="18" charset="0"/>
              </a:rPr>
              <a:t>Jerman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Dalam</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perjalanan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hidup</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pelayanan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saya</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saya</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mendapat</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kesempatan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bekerja</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sebagai</a:t>
            </a:r>
            <a:r>
              <a:rPr lang="en-ID" sz="1800" dirty="0">
                <a:effectLst/>
                <a:latin typeface="Times New Roman" panose="02020603050405020304" pitchFamily="18" charset="0"/>
                <a:ea typeface="Times New Roman" panose="02020603050405020304" pitchFamily="18" charset="0"/>
              </a:rPr>
              <a:t> </a:t>
            </a:r>
            <a:r>
              <a:rPr lang="en-ID" sz="1800" i="1" dirty="0" err="1">
                <a:effectLst/>
                <a:latin typeface="Times New Roman" panose="02020603050405020304" pitchFamily="18" charset="0"/>
                <a:ea typeface="Times New Roman" panose="02020603050405020304" pitchFamily="18" charset="0"/>
              </a:rPr>
              <a:t>Seelsorge</a:t>
            </a:r>
            <a:r>
              <a:rPr lang="en-ID" sz="1800" dirty="0">
                <a:effectLst/>
                <a:latin typeface="Times New Roman" panose="02020603050405020304" pitchFamily="18" charset="0"/>
                <a:ea typeface="Times New Roman" panose="02020603050405020304" pitchFamily="18" charset="0"/>
              </a:rPr>
              <a:t> (pastoral) </a:t>
            </a:r>
            <a:r>
              <a:rPr lang="en-ID" sz="1800" dirty="0" err="1">
                <a:effectLst/>
                <a:latin typeface="Times New Roman" panose="02020603050405020304" pitchFamily="18" charset="0"/>
                <a:ea typeface="Times New Roman" panose="02020603050405020304" pitchFamily="18" charset="0"/>
              </a:rPr>
              <a:t>bagi</a:t>
            </a:r>
            <a:r>
              <a:rPr lang="en-ID" sz="1800" dirty="0">
                <a:effectLst/>
                <a:latin typeface="Times New Roman" panose="02020603050405020304" pitchFamily="18" charset="0"/>
                <a:ea typeface="Times New Roman" panose="02020603050405020304" pitchFamily="18" charset="0"/>
              </a:rPr>
              <a:t> Masyarakat </a:t>
            </a:r>
            <a:r>
              <a:rPr lang="en-ID" sz="1800" dirty="0" err="1">
                <a:effectLst/>
                <a:latin typeface="Times New Roman" panose="02020603050405020304" pitchFamily="18" charset="0"/>
                <a:ea typeface="Times New Roman" panose="02020603050405020304" pitchFamily="18" charset="0"/>
              </a:rPr>
              <a:t>Katolik</a:t>
            </a:r>
            <a:r>
              <a:rPr lang="en-ID" sz="1800" dirty="0">
                <a:effectLst/>
                <a:latin typeface="Times New Roman" panose="02020603050405020304" pitchFamily="18" charset="0"/>
                <a:ea typeface="Times New Roman" panose="02020603050405020304" pitchFamily="18" charset="0"/>
              </a:rPr>
              <a:t> Indonesia di Frankfurt dan </a:t>
            </a:r>
            <a:r>
              <a:rPr lang="en-ID" sz="1800" dirty="0" err="1">
                <a:effectLst/>
                <a:latin typeface="Times New Roman" panose="02020603050405020304" pitchFamily="18" charset="0"/>
                <a:ea typeface="Times New Roman" panose="02020603050405020304" pitchFamily="18" charset="0"/>
              </a:rPr>
              <a:t>sekitarnya</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Dua</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tahun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menjadi</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Ausbilder</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bagi</a:t>
            </a:r>
            <a:r>
              <a:rPr lang="en-ID" sz="1800" dirty="0">
                <a:effectLst/>
                <a:latin typeface="Times New Roman" panose="02020603050405020304" pitchFamily="18" charset="0"/>
                <a:ea typeface="Times New Roman" panose="02020603050405020304" pitchFamily="18" charset="0"/>
              </a:rPr>
              <a:t> Calon Magister </a:t>
            </a:r>
            <a:r>
              <a:rPr lang="en-ID" sz="1800" dirty="0" err="1">
                <a:effectLst/>
                <a:latin typeface="Times New Roman" panose="02020603050405020304" pitchFamily="18" charset="0"/>
                <a:ea typeface="Times New Roman" panose="02020603050405020304" pitchFamily="18" charset="0"/>
              </a:rPr>
              <a:t>Teologi</a:t>
            </a:r>
            <a:r>
              <a:rPr lang="en-ID" sz="1800" dirty="0">
                <a:effectLst/>
                <a:latin typeface="Times New Roman" panose="02020603050405020304" pitchFamily="18" charset="0"/>
                <a:ea typeface="Times New Roman" panose="02020603050405020304" pitchFamily="18" charset="0"/>
              </a:rPr>
              <a:t> di </a:t>
            </a:r>
            <a:r>
              <a:rPr lang="en-ID" sz="1800" dirty="0" err="1">
                <a:effectLst/>
                <a:latin typeface="Times New Roman" panose="02020603050405020304" pitchFamily="18" charset="0"/>
                <a:ea typeface="Times New Roman" panose="02020603050405020304" pitchFamily="18" charset="0"/>
              </a:rPr>
              <a:t>Jerman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Selain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itu</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saya</a:t>
            </a:r>
            <a:r>
              <a:rPr lang="en-ID" sz="1800" dirty="0">
                <a:effectLst/>
                <a:latin typeface="Times New Roman" panose="02020603050405020304" pitchFamily="18" charset="0"/>
                <a:ea typeface="Times New Roman" panose="02020603050405020304" pitchFamily="18" charset="0"/>
              </a:rPr>
              <a:t> juga </a:t>
            </a:r>
            <a:r>
              <a:rPr lang="en-ID" sz="1800" dirty="0" err="1">
                <a:effectLst/>
                <a:latin typeface="Times New Roman" panose="02020603050405020304" pitchFamily="18" charset="0"/>
                <a:ea typeface="Times New Roman" panose="02020603050405020304" pitchFamily="18" charset="0"/>
              </a:rPr>
              <a:t>melayani</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sebagai</a:t>
            </a:r>
            <a:r>
              <a:rPr lang="en-ID" sz="1800" dirty="0">
                <a:effectLst/>
                <a:latin typeface="Times New Roman" panose="02020603050405020304" pitchFamily="18" charset="0"/>
                <a:ea typeface="Times New Roman" panose="02020603050405020304" pitchFamily="18" charset="0"/>
              </a:rPr>
              <a:t> </a:t>
            </a:r>
            <a:r>
              <a:rPr lang="en-ID" sz="1800" i="1" dirty="0" err="1">
                <a:effectLst/>
                <a:latin typeface="Times New Roman" panose="02020603050405020304" pitchFamily="18" charset="0"/>
                <a:ea typeface="Times New Roman" panose="02020603050405020304" pitchFamily="18" charset="0"/>
              </a:rPr>
              <a:t>Seelsorge</a:t>
            </a:r>
            <a:r>
              <a:rPr lang="en-ID" sz="1800" dirty="0">
                <a:effectLst/>
                <a:latin typeface="Times New Roman" panose="02020603050405020304" pitchFamily="18" charset="0"/>
                <a:ea typeface="Times New Roman" panose="02020603050405020304" pitchFamily="18" charset="0"/>
              </a:rPr>
              <a:t> di Mainz Städtische </a:t>
            </a:r>
            <a:r>
              <a:rPr lang="en-ID" sz="1800" dirty="0" err="1">
                <a:effectLst/>
                <a:latin typeface="Times New Roman" panose="02020603050405020304" pitchFamily="18" charset="0"/>
                <a:ea typeface="Times New Roman" panose="02020603050405020304" pitchFamily="18" charset="0"/>
              </a:rPr>
              <a:t>Altenheim</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selama</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dua</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tahun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sebuah</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pengalaman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berharga</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dalam</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mendampingi</a:t>
            </a:r>
            <a:r>
              <a:rPr lang="en-ID" sz="1800" dirty="0">
                <a:effectLst/>
                <a:latin typeface="Times New Roman" panose="02020603050405020304" pitchFamily="18" charset="0"/>
                <a:ea typeface="Times New Roman" panose="02020603050405020304" pitchFamily="18" charset="0"/>
              </a:rPr>
              <a:t> dan </a:t>
            </a:r>
            <a:r>
              <a:rPr lang="en-ID" sz="1800" dirty="0" err="1">
                <a:effectLst/>
                <a:latin typeface="Times New Roman" panose="02020603050405020304" pitchFamily="18" charset="0"/>
                <a:ea typeface="Times New Roman" panose="02020603050405020304" pitchFamily="18" charset="0"/>
              </a:rPr>
              <a:t>memberikan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penghiburan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kepada</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mereka</a:t>
            </a:r>
            <a:r>
              <a:rPr lang="en-ID" sz="1800" dirty="0">
                <a:effectLst/>
                <a:latin typeface="Times New Roman" panose="02020603050405020304" pitchFamily="18" charset="0"/>
                <a:ea typeface="Times New Roman" panose="02020603050405020304" pitchFamily="18" charset="0"/>
              </a:rPr>
              <a:t> yang </a:t>
            </a:r>
            <a:r>
              <a:rPr lang="en-ID" sz="1800" dirty="0" err="1">
                <a:effectLst/>
                <a:latin typeface="Times New Roman" panose="02020603050405020304" pitchFamily="18" charset="0"/>
                <a:ea typeface="Times New Roman" panose="02020603050405020304" pitchFamily="18" charset="0"/>
              </a:rPr>
              <a:t>membutuhkan</a:t>
            </a:r>
            <a:r>
              <a:rPr lang="en-ID" sz="1800" dirty="0">
                <a:effectLst/>
                <a:latin typeface="Times New Roman" panose="02020603050405020304" pitchFamily="18" charset="0"/>
                <a:ea typeface="Times New Roman" panose="02020603050405020304" pitchFamily="18" charset="0"/>
              </a:rPr>
              <a:t>.</a:t>
            </a:r>
          </a:p>
          <a:p>
            <a:pPr algn="just"/>
            <a:r>
              <a:rPr lang="en-ID" sz="1800" dirty="0" err="1">
                <a:effectLst/>
                <a:latin typeface="Times New Roman" panose="02020603050405020304" pitchFamily="18" charset="0"/>
                <a:ea typeface="Times New Roman" panose="02020603050405020304" pitchFamily="18" charset="0"/>
              </a:rPr>
              <a:t>Saat</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ini</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saya</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menjalankan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peran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baru</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sebagai</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Direktur</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Rumah</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Retret</a:t>
            </a:r>
            <a:r>
              <a:rPr lang="en-ID" sz="1800" dirty="0">
                <a:effectLst/>
                <a:latin typeface="Times New Roman" panose="02020603050405020304" pitchFamily="18" charset="0"/>
                <a:ea typeface="Times New Roman" panose="02020603050405020304" pitchFamily="18" charset="0"/>
              </a:rPr>
              <a:t> Nabi Elia </a:t>
            </a:r>
            <a:r>
              <a:rPr lang="en-ID" sz="1800" dirty="0" err="1">
                <a:effectLst/>
                <a:latin typeface="Times New Roman" panose="02020603050405020304" pitchFamily="18" charset="0"/>
                <a:ea typeface="Times New Roman" panose="02020603050405020304" pitchFamily="18" charset="0"/>
              </a:rPr>
              <a:t>Mageria</a:t>
            </a:r>
            <a:r>
              <a:rPr lang="en-ID" sz="1800" dirty="0">
                <a:effectLst/>
                <a:latin typeface="Times New Roman" panose="02020603050405020304" pitchFamily="18" charset="0"/>
                <a:ea typeface="Times New Roman" panose="02020603050405020304" pitchFamily="18" charset="0"/>
              </a:rPr>
              <a:t>, yang </a:t>
            </a:r>
            <a:r>
              <a:rPr lang="en-ID" sz="1800" dirty="0" err="1">
                <a:effectLst/>
                <a:latin typeface="Times New Roman" panose="02020603050405020304" pitchFamily="18" charset="0"/>
                <a:ea typeface="Times New Roman" panose="02020603050405020304" pitchFamily="18" charset="0"/>
              </a:rPr>
              <a:t>terletak</a:t>
            </a:r>
            <a:r>
              <a:rPr lang="en-ID" sz="1800" dirty="0">
                <a:effectLst/>
                <a:latin typeface="Times New Roman" panose="02020603050405020304" pitchFamily="18" charset="0"/>
                <a:ea typeface="Times New Roman" panose="02020603050405020304" pitchFamily="18" charset="0"/>
              </a:rPr>
              <a:t> di Kota </a:t>
            </a:r>
            <a:r>
              <a:rPr lang="en-ID" sz="1800" dirty="0" err="1">
                <a:effectLst/>
                <a:latin typeface="Times New Roman" panose="02020603050405020304" pitchFamily="18" charset="0"/>
                <a:ea typeface="Times New Roman" panose="02020603050405020304" pitchFamily="18" charset="0"/>
              </a:rPr>
              <a:t>Maumere</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Pulau</a:t>
            </a:r>
            <a:r>
              <a:rPr lang="en-ID" sz="1800" dirty="0">
                <a:effectLst/>
                <a:latin typeface="Times New Roman" panose="02020603050405020304" pitchFamily="18" charset="0"/>
                <a:ea typeface="Times New Roman" panose="02020603050405020304" pitchFamily="18" charset="0"/>
              </a:rPr>
              <a:t> Flores, Nusa Tenggara Timur, Indonesia. </a:t>
            </a:r>
            <a:r>
              <a:rPr lang="en-ID" sz="1800" dirty="0" err="1">
                <a:effectLst/>
                <a:latin typeface="Times New Roman" panose="02020603050405020304" pitchFamily="18" charset="0"/>
                <a:ea typeface="Times New Roman" panose="02020603050405020304" pitchFamily="18" charset="0"/>
              </a:rPr>
              <a:t>Rumah</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retret</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ini</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didedikasikan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untuk</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membimbing</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anak-anak</a:t>
            </a:r>
            <a:r>
              <a:rPr lang="en-ID" sz="1800" dirty="0">
                <a:effectLst/>
                <a:latin typeface="Times New Roman" panose="02020603050405020304" pitchFamily="18" charset="0"/>
                <a:ea typeface="Times New Roman" panose="02020603050405020304" pitchFamily="18" charset="0"/>
              </a:rPr>
              <a:t> dan </a:t>
            </a:r>
            <a:r>
              <a:rPr lang="en-ID" sz="1800" dirty="0" err="1">
                <a:effectLst/>
                <a:latin typeface="Times New Roman" panose="02020603050405020304" pitchFamily="18" charset="0"/>
                <a:ea typeface="Times New Roman" panose="02020603050405020304" pitchFamily="18" charset="0"/>
              </a:rPr>
              <a:t>kaum</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muda</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membantu</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mereka</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dalam</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pembinaan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iman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penguatan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karakter</a:t>
            </a:r>
            <a:r>
              <a:rPr lang="en-ID" sz="1800" dirty="0">
                <a:effectLst/>
                <a:latin typeface="Times New Roman" panose="02020603050405020304" pitchFamily="18" charset="0"/>
                <a:ea typeface="Times New Roman" panose="02020603050405020304" pitchFamily="18" charset="0"/>
              </a:rPr>
              <a:t>, dan </a:t>
            </a:r>
            <a:r>
              <a:rPr lang="en-ID" sz="1800" dirty="0" err="1">
                <a:effectLst/>
                <a:latin typeface="Times New Roman" panose="02020603050405020304" pitchFamily="18" charset="0"/>
                <a:ea typeface="Times New Roman" panose="02020603050405020304" pitchFamily="18" charset="0"/>
              </a:rPr>
              <a:t>pengembangan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kepribadian</a:t>
            </a:r>
            <a:r>
              <a:rPr lang="en-ID" sz="1800" dirty="0">
                <a:effectLst/>
                <a:latin typeface="Times New Roman" panose="02020603050405020304" pitchFamily="18" charset="0"/>
                <a:ea typeface="Times New Roman" panose="02020603050405020304" pitchFamily="18" charset="0"/>
              </a:rPr>
              <a:t> yang </a:t>
            </a:r>
            <a:r>
              <a:rPr lang="en-ID" sz="1800" dirty="0" err="1">
                <a:effectLst/>
                <a:latin typeface="Times New Roman" panose="02020603050405020304" pitchFamily="18" charset="0"/>
                <a:ea typeface="Times New Roman" panose="02020603050405020304" pitchFamily="18" charset="0"/>
              </a:rPr>
              <a:t>holistik</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Melalui</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kegiatan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ini</a:t>
            </a:r>
            <a:r>
              <a:rPr lang="en-ID" sz="1800" dirty="0">
                <a:effectLst/>
                <a:latin typeface="Times New Roman" panose="02020603050405020304" pitchFamily="18" charset="0"/>
                <a:ea typeface="Times New Roman" panose="02020603050405020304" pitchFamily="18" charset="0"/>
              </a:rPr>
              <a:t>, kami </a:t>
            </a:r>
            <a:r>
              <a:rPr lang="en-ID" sz="1800" dirty="0" err="1">
                <a:effectLst/>
                <a:latin typeface="Times New Roman" panose="02020603050405020304" pitchFamily="18" charset="0"/>
                <a:ea typeface="Times New Roman" panose="02020603050405020304" pitchFamily="18" charset="0"/>
              </a:rPr>
              <a:t>berusaha</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menciptakan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generasi</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muda</a:t>
            </a:r>
            <a:r>
              <a:rPr lang="en-ID" sz="1800" dirty="0">
                <a:effectLst/>
                <a:latin typeface="Times New Roman" panose="02020603050405020304" pitchFamily="18" charset="0"/>
                <a:ea typeface="Times New Roman" panose="02020603050405020304" pitchFamily="18" charset="0"/>
              </a:rPr>
              <a:t> yang </a:t>
            </a:r>
            <a:r>
              <a:rPr lang="en-ID" sz="1800" dirty="0" err="1">
                <a:effectLst/>
                <a:latin typeface="Times New Roman" panose="02020603050405020304" pitchFamily="18" charset="0"/>
                <a:ea typeface="Times New Roman" panose="02020603050405020304" pitchFamily="18" charset="0"/>
              </a:rPr>
              <a:t>tidak</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hanya</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memiliki</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integritas</a:t>
            </a:r>
            <a:r>
              <a:rPr lang="en-ID" sz="1800" dirty="0">
                <a:effectLst/>
                <a:latin typeface="Times New Roman" panose="02020603050405020304" pitchFamily="18" charset="0"/>
                <a:ea typeface="Times New Roman" panose="02020603050405020304" pitchFamily="18" charset="0"/>
              </a:rPr>
              <a:t> moral yang </a:t>
            </a:r>
            <a:r>
              <a:rPr lang="en-ID" sz="1800" dirty="0" err="1">
                <a:effectLst/>
                <a:latin typeface="Times New Roman" panose="02020603050405020304" pitchFamily="18" charset="0"/>
                <a:ea typeface="Times New Roman" panose="02020603050405020304" pitchFamily="18" charset="0"/>
              </a:rPr>
              <a:t>tinggi</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tetapi</a:t>
            </a:r>
            <a:r>
              <a:rPr lang="en-ID" sz="1800" dirty="0">
                <a:effectLst/>
                <a:latin typeface="Times New Roman" panose="02020603050405020304" pitchFamily="18" charset="0"/>
                <a:ea typeface="Times New Roman" panose="02020603050405020304" pitchFamily="18" charset="0"/>
              </a:rPr>
              <a:t> juga </a:t>
            </a:r>
            <a:r>
              <a:rPr lang="en-ID" sz="1800" dirty="0" err="1">
                <a:effectLst/>
                <a:latin typeface="Times New Roman" panose="02020603050405020304" pitchFamily="18" charset="0"/>
                <a:ea typeface="Times New Roman" panose="02020603050405020304" pitchFamily="18" charset="0"/>
              </a:rPr>
              <a:t>mampu</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menjadi</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agen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perubahan</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bagi</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komunitas</a:t>
            </a:r>
            <a:r>
              <a:rPr lang="en-ID" sz="1800" dirty="0">
                <a:effectLst/>
                <a:latin typeface="Times New Roman" panose="02020603050405020304" pitchFamily="18" charset="0"/>
                <a:ea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rPr>
              <a:t>mereka</a:t>
            </a:r>
            <a:r>
              <a:rPr lang="en-ID" sz="18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283593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VI. Sumber Dana</a:t>
            </a:r>
          </a:p>
        </p:txBody>
      </p:sp>
      <p:sp>
        <p:nvSpPr>
          <p:cNvPr id="3" name="Content Placeholder 2"/>
          <p:cNvSpPr>
            <a:spLocks noGrp="1"/>
          </p:cNvSpPr>
          <p:nvPr>
            <p:ph idx="1"/>
          </p:nvPr>
        </p:nvSpPr>
        <p:spPr/>
        <p:txBody>
          <a:bodyPr/>
          <a:lstStyle/>
          <a:p>
            <a:r>
              <a:rPr dirty="0" err="1"/>
              <a:t>Realisasi</a:t>
            </a:r>
            <a:r>
              <a:rPr dirty="0"/>
              <a:t> </a:t>
            </a:r>
            <a:r>
              <a:rPr dirty="0" err="1"/>
              <a:t>proyek</a:t>
            </a:r>
            <a:r>
              <a:rPr dirty="0"/>
              <a:t> </a:t>
            </a:r>
            <a:r>
              <a:rPr dirty="0" err="1"/>
              <a:t>ini</a:t>
            </a:r>
            <a:r>
              <a:rPr dirty="0"/>
              <a:t> </a:t>
            </a:r>
            <a:r>
              <a:rPr dirty="0" err="1"/>
              <a:t>bergantung</a:t>
            </a:r>
            <a:r>
              <a:rPr dirty="0"/>
              <a:t> pada </a:t>
            </a:r>
            <a:r>
              <a:rPr dirty="0" err="1"/>
              <a:t>dukungan</a:t>
            </a:r>
            <a:r>
              <a:rPr dirty="0"/>
              <a:t> </a:t>
            </a:r>
            <a:r>
              <a:rPr dirty="0" err="1"/>
              <a:t>dari</a:t>
            </a:r>
            <a:r>
              <a:rPr dirty="0"/>
              <a:t>:</a:t>
            </a:r>
          </a:p>
          <a:p>
            <a:r>
              <a:rPr dirty="0"/>
              <a:t>1. </a:t>
            </a:r>
            <a:r>
              <a:rPr dirty="0" err="1"/>
              <a:t>Donatur</a:t>
            </a:r>
            <a:r>
              <a:rPr dirty="0"/>
              <a:t> </a:t>
            </a:r>
            <a:r>
              <a:rPr dirty="0" err="1"/>
              <a:t>pribadi</a:t>
            </a:r>
            <a:r>
              <a:rPr dirty="0"/>
              <a:t>.</a:t>
            </a:r>
          </a:p>
          <a:p>
            <a:r>
              <a:rPr dirty="0"/>
              <a:t>2. </a:t>
            </a:r>
            <a:r>
              <a:rPr lang="de-DE" dirty="0"/>
              <a:t>Pemerintah, l</a:t>
            </a:r>
            <a:r>
              <a:rPr dirty="0" err="1"/>
              <a:t>embaga</a:t>
            </a:r>
            <a:r>
              <a:rPr dirty="0"/>
              <a:t> </a:t>
            </a:r>
            <a:r>
              <a:rPr dirty="0" err="1"/>
              <a:t>sosial</a:t>
            </a:r>
            <a:r>
              <a:rPr dirty="0"/>
              <a:t>, </a:t>
            </a:r>
            <a:r>
              <a:rPr dirty="0" err="1"/>
              <a:t>paroki</a:t>
            </a:r>
            <a:r>
              <a:rPr dirty="0"/>
              <a:t>, dan </a:t>
            </a:r>
            <a:r>
              <a:rPr dirty="0" err="1"/>
              <a:t>komunitas</a:t>
            </a:r>
            <a:r>
              <a:rPr dirty="0"/>
              <a:t>.</a:t>
            </a:r>
          </a:p>
          <a:p>
            <a:r>
              <a:rPr dirty="0"/>
              <a:t>3. </a:t>
            </a:r>
            <a:r>
              <a:rPr dirty="0" err="1"/>
              <a:t>Kegiatan</a:t>
            </a:r>
            <a:r>
              <a:rPr dirty="0"/>
              <a:t> </a:t>
            </a:r>
            <a:r>
              <a:rPr dirty="0" err="1"/>
              <a:t>amal</a:t>
            </a:r>
            <a:r>
              <a:rPr dirty="0"/>
              <a:t> di </a:t>
            </a:r>
            <a:r>
              <a:rPr dirty="0" err="1"/>
              <a:t>masyarakat</a:t>
            </a:r>
            <a:r>
              <a:rPr dirty="0"/>
              <a:t>.</a:t>
            </a:r>
            <a:endParaRPr lang="de-DE" dirty="0"/>
          </a:p>
          <a:p>
            <a:r>
              <a:rPr lang="de-DE" dirty="0"/>
              <a:t>4. Pesanan Intensi</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VII. Cara Anda Bisa </a:t>
            </a:r>
            <a:r>
              <a:rPr dirty="0" err="1"/>
              <a:t>Membantu</a:t>
            </a:r>
            <a:endParaRPr dirty="0"/>
          </a:p>
        </p:txBody>
      </p:sp>
      <p:sp>
        <p:nvSpPr>
          <p:cNvPr id="3" name="Content Placeholder 2"/>
          <p:cNvSpPr>
            <a:spLocks noGrp="1"/>
          </p:cNvSpPr>
          <p:nvPr>
            <p:ph idx="1"/>
          </p:nvPr>
        </p:nvSpPr>
        <p:spPr>
          <a:xfrm>
            <a:off x="1535289" y="1905000"/>
            <a:ext cx="6999111" cy="4540956"/>
          </a:xfrm>
        </p:spPr>
        <p:txBody>
          <a:bodyPr>
            <a:normAutofit/>
          </a:bodyPr>
          <a:lstStyle/>
          <a:p>
            <a:r>
              <a:rPr dirty="0" err="1"/>
              <a:t>Kontribusi</a:t>
            </a:r>
            <a:r>
              <a:rPr dirty="0"/>
              <a:t> Anda </a:t>
            </a:r>
            <a:r>
              <a:rPr dirty="0" err="1"/>
              <a:t>sangat</a:t>
            </a:r>
            <a:r>
              <a:rPr dirty="0"/>
              <a:t> </a:t>
            </a:r>
            <a:r>
              <a:rPr dirty="0" err="1"/>
              <a:t>berarti</a:t>
            </a:r>
            <a:r>
              <a:rPr dirty="0"/>
              <a:t>! </a:t>
            </a:r>
            <a:r>
              <a:rPr dirty="0" err="1"/>
              <a:t>Dengan</a:t>
            </a:r>
            <a:r>
              <a:rPr dirty="0"/>
              <a:t> </a:t>
            </a:r>
            <a:r>
              <a:rPr dirty="0" err="1"/>
              <a:t>donasi</a:t>
            </a:r>
            <a:r>
              <a:rPr dirty="0"/>
              <a:t> Anda, </a:t>
            </a:r>
            <a:r>
              <a:rPr lang="de-DE" dirty="0"/>
              <a:t>Anda</a:t>
            </a:r>
            <a:r>
              <a:rPr dirty="0"/>
              <a:t> </a:t>
            </a:r>
            <a:r>
              <a:rPr dirty="0" err="1"/>
              <a:t>dapat</a:t>
            </a:r>
            <a:r>
              <a:rPr dirty="0"/>
              <a:t> </a:t>
            </a:r>
            <a:r>
              <a:rPr dirty="0" err="1"/>
              <a:t>mendukung</a:t>
            </a:r>
            <a:r>
              <a:rPr dirty="0"/>
              <a:t> </a:t>
            </a:r>
            <a:r>
              <a:rPr dirty="0" err="1"/>
              <a:t>anak-anak</a:t>
            </a:r>
            <a:r>
              <a:rPr dirty="0"/>
              <a:t> </a:t>
            </a:r>
            <a:r>
              <a:rPr dirty="0" err="1"/>
              <a:t>muda</a:t>
            </a:r>
            <a:r>
              <a:rPr dirty="0"/>
              <a:t>, </a:t>
            </a:r>
            <a:r>
              <a:rPr dirty="0" err="1"/>
              <a:t>mendampingi</a:t>
            </a:r>
            <a:r>
              <a:rPr dirty="0"/>
              <a:t> </a:t>
            </a:r>
            <a:r>
              <a:rPr dirty="0" err="1"/>
              <a:t>mereka</a:t>
            </a:r>
            <a:r>
              <a:rPr dirty="0"/>
              <a:t>, dan </a:t>
            </a:r>
            <a:r>
              <a:rPr dirty="0" err="1"/>
              <a:t>memberikan</a:t>
            </a:r>
            <a:r>
              <a:rPr dirty="0"/>
              <a:t> </a:t>
            </a:r>
            <a:r>
              <a:rPr dirty="0" err="1"/>
              <a:t>tempat</a:t>
            </a:r>
            <a:r>
              <a:rPr dirty="0"/>
              <a:t> </a:t>
            </a:r>
            <a:r>
              <a:rPr dirty="0" err="1"/>
              <a:t>tinggal</a:t>
            </a:r>
            <a:r>
              <a:rPr dirty="0"/>
              <a:t> </a:t>
            </a:r>
            <a:r>
              <a:rPr dirty="0" err="1"/>
              <a:t>sementara</a:t>
            </a:r>
            <a:r>
              <a:rPr dirty="0"/>
              <a:t> yang </a:t>
            </a:r>
            <a:r>
              <a:rPr dirty="0" err="1"/>
              <a:t>memungkinkan</a:t>
            </a:r>
            <a:r>
              <a:rPr dirty="0"/>
              <a:t> </a:t>
            </a:r>
            <a:r>
              <a:rPr dirty="0" err="1"/>
              <a:t>mereka</a:t>
            </a:r>
            <a:r>
              <a:rPr dirty="0"/>
              <a:t> </a:t>
            </a:r>
            <a:r>
              <a:rPr dirty="0" err="1"/>
              <a:t>belajar</a:t>
            </a:r>
            <a:r>
              <a:rPr dirty="0"/>
              <a:t> dan </a:t>
            </a:r>
            <a:r>
              <a:rPr dirty="0" err="1"/>
              <a:t>berkembang</a:t>
            </a:r>
            <a:r>
              <a:rPr dirty="0"/>
              <a:t>.</a:t>
            </a:r>
          </a:p>
          <a:p>
            <a:endParaRPr dirty="0"/>
          </a:p>
          <a:p>
            <a:r>
              <a:rPr sz="2400" dirty="0" err="1"/>
              <a:t>Donasi</a:t>
            </a:r>
            <a:r>
              <a:rPr sz="2400" dirty="0"/>
              <a:t> </a:t>
            </a:r>
            <a:r>
              <a:rPr sz="2400" dirty="0" err="1"/>
              <a:t>dapat</a:t>
            </a:r>
            <a:r>
              <a:rPr sz="2400" dirty="0"/>
              <a:t> </a:t>
            </a:r>
            <a:r>
              <a:rPr sz="2400" dirty="0" err="1"/>
              <a:t>dikirim</a:t>
            </a:r>
            <a:r>
              <a:rPr sz="2400" dirty="0"/>
              <a:t> </a:t>
            </a:r>
            <a:r>
              <a:rPr sz="2400" dirty="0" err="1"/>
              <a:t>ke</a:t>
            </a:r>
            <a:r>
              <a:rPr sz="2400" dirty="0"/>
              <a:t> </a:t>
            </a:r>
            <a:r>
              <a:rPr sz="2400" dirty="0" err="1"/>
              <a:t>rekening</a:t>
            </a:r>
            <a:r>
              <a:rPr sz="2400" dirty="0"/>
              <a:t> </a:t>
            </a:r>
            <a:r>
              <a:rPr sz="2400" dirty="0" err="1"/>
              <a:t>berikut</a:t>
            </a:r>
            <a:r>
              <a:rPr sz="2400" dirty="0"/>
              <a:t>:</a:t>
            </a:r>
          </a:p>
          <a:p>
            <a:r>
              <a:rPr sz="2400" dirty="0"/>
              <a:t>- </a:t>
            </a:r>
            <a:r>
              <a:rPr sz="2400" b="1" dirty="0"/>
              <a:t>Bank: BRI 7156 Unit </a:t>
            </a:r>
            <a:r>
              <a:rPr sz="2400" b="1" dirty="0" err="1"/>
              <a:t>Paga</a:t>
            </a:r>
            <a:r>
              <a:rPr sz="2400" b="1" dirty="0"/>
              <a:t> </a:t>
            </a:r>
            <a:r>
              <a:rPr sz="2400" b="1" dirty="0" err="1"/>
              <a:t>Maumere</a:t>
            </a:r>
            <a:endParaRPr sz="2400" b="1" dirty="0"/>
          </a:p>
          <a:p>
            <a:r>
              <a:rPr sz="2400" dirty="0"/>
              <a:t>- </a:t>
            </a:r>
            <a:r>
              <a:rPr sz="2400" dirty="0" err="1"/>
              <a:t>Nomor</a:t>
            </a:r>
            <a:r>
              <a:rPr sz="2400" dirty="0"/>
              <a:t> </a:t>
            </a:r>
            <a:r>
              <a:rPr sz="2400" dirty="0" err="1"/>
              <a:t>Rekening</a:t>
            </a:r>
            <a:r>
              <a:rPr sz="2400" dirty="0"/>
              <a:t>: </a:t>
            </a:r>
            <a:r>
              <a:rPr sz="2400" b="1" dirty="0"/>
              <a:t>7156-01-028867-53-5</a:t>
            </a:r>
          </a:p>
          <a:p>
            <a:r>
              <a:rPr sz="2400" dirty="0"/>
              <a:t>- Nama:</a:t>
            </a:r>
            <a:r>
              <a:rPr lang="de-DE" sz="2400" b="1" dirty="0"/>
              <a:t> </a:t>
            </a:r>
            <a:r>
              <a:rPr sz="2400" b="1" dirty="0" err="1"/>
              <a:t>Inosensius</a:t>
            </a:r>
            <a:r>
              <a:rPr sz="2400" b="1" dirty="0"/>
              <a:t> Ino</a:t>
            </a:r>
          </a:p>
          <a:p>
            <a:r>
              <a:rPr sz="2400" dirty="0"/>
              <a:t>- </a:t>
            </a:r>
            <a:r>
              <a:rPr sz="2400" dirty="0" err="1"/>
              <a:t>Nomor</a:t>
            </a:r>
            <a:r>
              <a:rPr sz="2400" dirty="0"/>
              <a:t> </a:t>
            </a:r>
            <a:r>
              <a:rPr sz="2400" dirty="0" err="1"/>
              <a:t>Telepon</a:t>
            </a:r>
            <a:r>
              <a:rPr sz="2400" dirty="0"/>
              <a:t>: </a:t>
            </a:r>
            <a:r>
              <a:rPr sz="2400" b="1" dirty="0"/>
              <a:t>+62 852 8013 1629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VIII. Penutup</a:t>
            </a:r>
          </a:p>
        </p:txBody>
      </p:sp>
      <p:sp>
        <p:nvSpPr>
          <p:cNvPr id="3" name="Content Placeholder 2"/>
          <p:cNvSpPr>
            <a:spLocks noGrp="1"/>
          </p:cNvSpPr>
          <p:nvPr>
            <p:ph idx="1"/>
          </p:nvPr>
        </p:nvSpPr>
        <p:spPr/>
        <p:txBody>
          <a:bodyPr>
            <a:normAutofit fontScale="85000" lnSpcReduction="10000"/>
          </a:bodyPr>
          <a:lstStyle/>
          <a:p>
            <a:r>
              <a:rPr dirty="0"/>
              <a:t>Bersama-</a:t>
            </a:r>
            <a:r>
              <a:rPr dirty="0" err="1"/>
              <a:t>sama</a:t>
            </a:r>
            <a:r>
              <a:rPr dirty="0"/>
              <a:t>, </a:t>
            </a:r>
            <a:r>
              <a:rPr dirty="0" err="1"/>
              <a:t>kita</a:t>
            </a:r>
            <a:r>
              <a:rPr dirty="0"/>
              <a:t> </a:t>
            </a:r>
            <a:r>
              <a:rPr dirty="0" err="1"/>
              <a:t>dapat</a:t>
            </a:r>
            <a:r>
              <a:rPr dirty="0"/>
              <a:t> </a:t>
            </a:r>
            <a:r>
              <a:rPr dirty="0" err="1"/>
              <a:t>menciptakan</a:t>
            </a:r>
            <a:r>
              <a:rPr dirty="0"/>
              <a:t> masa </a:t>
            </a:r>
            <a:r>
              <a:rPr dirty="0" err="1"/>
              <a:t>depan</a:t>
            </a:r>
            <a:r>
              <a:rPr dirty="0"/>
              <a:t> yang </a:t>
            </a:r>
            <a:r>
              <a:rPr dirty="0" err="1"/>
              <a:t>berkelanjutan</a:t>
            </a:r>
            <a:r>
              <a:rPr dirty="0"/>
              <a:t> dan </a:t>
            </a:r>
            <a:r>
              <a:rPr dirty="0" err="1"/>
              <a:t>mengubah</a:t>
            </a:r>
            <a:r>
              <a:rPr dirty="0"/>
              <a:t> </a:t>
            </a:r>
            <a:r>
              <a:rPr dirty="0" err="1"/>
              <a:t>hidup</a:t>
            </a:r>
            <a:r>
              <a:rPr dirty="0"/>
              <a:t> </a:t>
            </a:r>
            <a:r>
              <a:rPr dirty="0" err="1"/>
              <a:t>banyak</a:t>
            </a:r>
            <a:r>
              <a:rPr dirty="0"/>
              <a:t> </a:t>
            </a:r>
            <a:r>
              <a:rPr dirty="0" err="1"/>
              <a:t>anak</a:t>
            </a:r>
            <a:r>
              <a:rPr dirty="0"/>
              <a:t> </a:t>
            </a:r>
            <a:r>
              <a:rPr dirty="0" err="1"/>
              <a:t>muda</a:t>
            </a:r>
            <a:r>
              <a:rPr dirty="0"/>
              <a:t>. </a:t>
            </a:r>
            <a:r>
              <a:rPr dirty="0" err="1"/>
              <a:t>Setiap</a:t>
            </a:r>
            <a:r>
              <a:rPr dirty="0"/>
              <a:t> </a:t>
            </a:r>
            <a:r>
              <a:rPr dirty="0" err="1"/>
              <a:t>kontribusi</a:t>
            </a:r>
            <a:r>
              <a:rPr dirty="0"/>
              <a:t> – </a:t>
            </a:r>
            <a:r>
              <a:rPr dirty="0" err="1"/>
              <a:t>besar</a:t>
            </a:r>
            <a:r>
              <a:rPr dirty="0"/>
              <a:t> </a:t>
            </a:r>
            <a:r>
              <a:rPr dirty="0" err="1"/>
              <a:t>atau</a:t>
            </a:r>
            <a:r>
              <a:rPr dirty="0"/>
              <a:t> </a:t>
            </a:r>
            <a:r>
              <a:rPr dirty="0" err="1"/>
              <a:t>kecil</a:t>
            </a:r>
            <a:r>
              <a:rPr dirty="0"/>
              <a:t> – </a:t>
            </a:r>
            <a:r>
              <a:rPr dirty="0" err="1"/>
              <a:t>akan</a:t>
            </a:r>
            <a:r>
              <a:rPr dirty="0"/>
              <a:t> </a:t>
            </a:r>
            <a:r>
              <a:rPr dirty="0" err="1"/>
              <a:t>membantu</a:t>
            </a:r>
            <a:r>
              <a:rPr dirty="0"/>
              <a:t> </a:t>
            </a:r>
            <a:r>
              <a:rPr dirty="0" err="1"/>
              <a:t>mewujudkan</a:t>
            </a:r>
            <a:r>
              <a:rPr dirty="0"/>
              <a:t> </a:t>
            </a:r>
            <a:r>
              <a:rPr dirty="0" err="1"/>
              <a:t>mimpi</a:t>
            </a:r>
            <a:r>
              <a:rPr dirty="0"/>
              <a:t>. Kami </a:t>
            </a:r>
            <a:r>
              <a:rPr dirty="0" err="1"/>
              <a:t>sangat</a:t>
            </a:r>
            <a:r>
              <a:rPr dirty="0"/>
              <a:t> </a:t>
            </a:r>
            <a:r>
              <a:rPr dirty="0" err="1"/>
              <a:t>berterima</a:t>
            </a:r>
            <a:r>
              <a:rPr dirty="0"/>
              <a:t> </a:t>
            </a:r>
            <a:r>
              <a:rPr dirty="0" err="1"/>
              <a:t>kasih</a:t>
            </a:r>
            <a:r>
              <a:rPr dirty="0"/>
              <a:t> </a:t>
            </a:r>
            <a:r>
              <a:rPr dirty="0" err="1"/>
              <a:t>atas</a:t>
            </a:r>
            <a:r>
              <a:rPr dirty="0"/>
              <a:t> </a:t>
            </a:r>
            <a:r>
              <a:rPr dirty="0" err="1"/>
              <a:t>dukungan</a:t>
            </a:r>
            <a:r>
              <a:rPr dirty="0"/>
              <a:t> Anda.</a:t>
            </a:r>
          </a:p>
          <a:p>
            <a:endParaRPr dirty="0"/>
          </a:p>
          <a:p>
            <a:r>
              <a:rPr lang="de-DE" b="1" dirty="0"/>
              <a:t>Kami percaya bahwa, „</a:t>
            </a:r>
            <a:r>
              <a:rPr b="1" dirty="0" err="1"/>
              <a:t>Siapa</a:t>
            </a:r>
            <a:r>
              <a:rPr b="1" dirty="0"/>
              <a:t> yang </a:t>
            </a:r>
            <a:r>
              <a:rPr b="1" dirty="0" err="1"/>
              <a:t>berinvestasi</a:t>
            </a:r>
            <a:r>
              <a:rPr b="1" dirty="0"/>
              <a:t> </a:t>
            </a:r>
            <a:r>
              <a:rPr lang="de-DE" b="1" dirty="0"/>
              <a:t>bagi</a:t>
            </a:r>
            <a:r>
              <a:rPr b="1" dirty="0"/>
              <a:t> </a:t>
            </a:r>
            <a:r>
              <a:rPr b="1" dirty="0" err="1"/>
              <a:t>kaum</a:t>
            </a:r>
            <a:r>
              <a:rPr b="1" dirty="0"/>
              <a:t> </a:t>
            </a:r>
            <a:r>
              <a:rPr b="1" dirty="0" err="1"/>
              <a:t>muda</a:t>
            </a:r>
            <a:r>
              <a:rPr b="1" dirty="0"/>
              <a:t>, </a:t>
            </a:r>
            <a:r>
              <a:rPr b="1" dirty="0" err="1"/>
              <a:t>menanam</a:t>
            </a:r>
            <a:r>
              <a:rPr b="1" dirty="0"/>
              <a:t> </a:t>
            </a:r>
            <a:r>
              <a:rPr b="1" dirty="0" err="1"/>
              <a:t>benih</a:t>
            </a:r>
            <a:r>
              <a:rPr b="1" dirty="0"/>
              <a:t> </a:t>
            </a:r>
            <a:r>
              <a:rPr b="1" dirty="0" err="1"/>
              <a:t>untuk</a:t>
            </a:r>
            <a:r>
              <a:rPr b="1" dirty="0"/>
              <a:t> dunia yang </a:t>
            </a:r>
            <a:r>
              <a:rPr b="1" dirty="0" err="1"/>
              <a:t>lebih</a:t>
            </a:r>
            <a:r>
              <a:rPr b="1" dirty="0"/>
              <a:t> </a:t>
            </a:r>
            <a:r>
              <a:rPr b="1" dirty="0" err="1"/>
              <a:t>baik</a:t>
            </a:r>
            <a:r>
              <a:rPr lang="de-DE" b="1" dirty="0"/>
              <a:t>.“ </a:t>
            </a:r>
            <a:endParaRPr b="1" dirty="0"/>
          </a:p>
          <a:p>
            <a:endParaRPr dirty="0"/>
          </a:p>
          <a:p>
            <a:r>
              <a:rPr dirty="0" err="1"/>
              <a:t>Dengan</a:t>
            </a:r>
            <a:r>
              <a:rPr dirty="0"/>
              <a:t> rasa </a:t>
            </a:r>
            <a:r>
              <a:rPr dirty="0" err="1"/>
              <a:t>syukur</a:t>
            </a:r>
            <a:r>
              <a:rPr dirty="0"/>
              <a:t> yang </a:t>
            </a:r>
            <a:r>
              <a:rPr dirty="0" err="1"/>
              <a:t>mendalam</a:t>
            </a:r>
            <a:r>
              <a:rPr dirty="0"/>
              <a:t>,</a:t>
            </a:r>
            <a:endParaRPr lang="de-DE" dirty="0"/>
          </a:p>
          <a:p>
            <a:pPr marL="0" indent="0">
              <a:buNone/>
            </a:pPr>
            <a:endParaRPr dirty="0"/>
          </a:p>
          <a:p>
            <a:r>
              <a:rPr dirty="0"/>
              <a:t>P. </a:t>
            </a:r>
            <a:r>
              <a:rPr dirty="0" err="1"/>
              <a:t>Inosensius</a:t>
            </a:r>
            <a:r>
              <a:rPr dirty="0"/>
              <a:t> </a:t>
            </a:r>
            <a:r>
              <a:rPr dirty="0" err="1"/>
              <a:t>Ino</a:t>
            </a:r>
            <a:endParaRPr dirty="0"/>
          </a:p>
          <a:p>
            <a:r>
              <a:rPr dirty="0" err="1"/>
              <a:t>Direktur</a:t>
            </a:r>
            <a:r>
              <a:rPr dirty="0"/>
              <a:t> </a:t>
            </a:r>
            <a:r>
              <a:rPr dirty="0" err="1"/>
              <a:t>Rumah</a:t>
            </a:r>
            <a:r>
              <a:rPr dirty="0"/>
              <a:t> </a:t>
            </a:r>
            <a:r>
              <a:rPr dirty="0" err="1"/>
              <a:t>Retret</a:t>
            </a:r>
            <a:r>
              <a:rPr dirty="0"/>
              <a:t> Nabi Elia </a:t>
            </a:r>
            <a:r>
              <a:rPr dirty="0" err="1"/>
              <a:t>Mageria</a:t>
            </a:r>
            <a:endParaRPr dirty="0"/>
          </a:p>
          <a:p>
            <a:pPr marL="0" indent="0">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91554D-2E35-411A-9C08-1B17AC15BF9E}"/>
              </a:ext>
            </a:extLst>
          </p:cNvPr>
          <p:cNvSpPr txBox="1"/>
          <p:nvPr/>
        </p:nvSpPr>
        <p:spPr>
          <a:xfrm>
            <a:off x="1072444" y="1062000"/>
            <a:ext cx="7563556" cy="4401205"/>
          </a:xfrm>
          <a:prstGeom prst="rect">
            <a:avLst/>
          </a:prstGeom>
          <a:noFill/>
        </p:spPr>
        <p:txBody>
          <a:bodyPr wrap="square">
            <a:spAutoFit/>
          </a:bodyPr>
          <a:lstStyle/>
          <a:p>
            <a:pPr algn="just"/>
            <a:r>
              <a:rPr lang="en-ID" sz="2000" dirty="0" err="1">
                <a:effectLst/>
                <a:latin typeface="Times New Roman" panose="02020603050405020304" pitchFamily="18" charset="0"/>
                <a:ea typeface="Times New Roman" panose="02020603050405020304" pitchFamily="18" charset="0"/>
              </a:rPr>
              <a:t>Namun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dalam</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menjalankan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misi</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ini</a:t>
            </a:r>
            <a:r>
              <a:rPr lang="en-ID" sz="2000" dirty="0">
                <a:effectLst/>
                <a:latin typeface="Times New Roman" panose="02020603050405020304" pitchFamily="18" charset="0"/>
                <a:ea typeface="Times New Roman" panose="02020603050405020304" pitchFamily="18" charset="0"/>
              </a:rPr>
              <a:t>, kami </a:t>
            </a:r>
            <a:r>
              <a:rPr lang="en-ID" sz="2000" dirty="0" err="1">
                <a:effectLst/>
                <a:latin typeface="Times New Roman" panose="02020603050405020304" pitchFamily="18" charset="0"/>
                <a:ea typeface="Times New Roman" panose="02020603050405020304" pitchFamily="18" charset="0"/>
              </a:rPr>
              <a:t>menghadapi</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kendala</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besar</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keterbatasan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fasilitas</a:t>
            </a:r>
            <a:r>
              <a:rPr lang="en-ID" sz="2000" dirty="0">
                <a:effectLst/>
                <a:latin typeface="Times New Roman" panose="02020603050405020304" pitchFamily="18" charset="0"/>
                <a:ea typeface="Times New Roman" panose="02020603050405020304" pitchFamily="18" charset="0"/>
              </a:rPr>
              <a:t>. Sarana </a:t>
            </a:r>
            <a:r>
              <a:rPr lang="en-ID" sz="2000" dirty="0" err="1">
                <a:effectLst/>
                <a:latin typeface="Times New Roman" panose="02020603050405020304" pitchFamily="18" charset="0"/>
                <a:ea typeface="Times New Roman" panose="02020603050405020304" pitchFamily="18" charset="0"/>
              </a:rPr>
              <a:t>ruangan</a:t>
            </a:r>
            <a:r>
              <a:rPr lang="en-ID" sz="2000" dirty="0">
                <a:effectLst/>
                <a:latin typeface="Times New Roman" panose="02020603050405020304" pitchFamily="18" charset="0"/>
                <a:ea typeface="Times New Roman" panose="02020603050405020304" pitchFamily="18" charset="0"/>
              </a:rPr>
              <a:t> yang </a:t>
            </a:r>
            <a:r>
              <a:rPr lang="en-ID" sz="2000" dirty="0" err="1">
                <a:effectLst/>
                <a:latin typeface="Times New Roman" panose="02020603050405020304" pitchFamily="18" charset="0"/>
                <a:ea typeface="Times New Roman" panose="02020603050405020304" pitchFamily="18" charset="0"/>
              </a:rPr>
              <a:t>tersedia</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saat</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ini</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belum</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memadai</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untuk</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mendukung</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pelaksanaan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kegiatan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pembinaan</a:t>
            </a:r>
            <a:r>
              <a:rPr lang="en-ID" sz="2000" dirty="0">
                <a:effectLst/>
                <a:latin typeface="Times New Roman" panose="02020603050405020304" pitchFamily="18" charset="0"/>
                <a:ea typeface="Times New Roman" panose="02020603050405020304" pitchFamily="18" charset="0"/>
              </a:rPr>
              <a:t> yang optimal. Kami </a:t>
            </a:r>
            <a:r>
              <a:rPr lang="en-ID" sz="2000" dirty="0" err="1">
                <a:effectLst/>
                <a:latin typeface="Times New Roman" panose="02020603050405020304" pitchFamily="18" charset="0"/>
                <a:ea typeface="Times New Roman" panose="02020603050405020304" pitchFamily="18" charset="0"/>
              </a:rPr>
              <a:t>sangat</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membutuhkan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ruang-ruang</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tambahan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untuk</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kegiatan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belajar</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pelatihan</a:t>
            </a:r>
            <a:r>
              <a:rPr lang="en-ID" sz="2000" dirty="0">
                <a:effectLst/>
                <a:latin typeface="Times New Roman" panose="02020603050405020304" pitchFamily="18" charset="0"/>
                <a:ea typeface="Times New Roman" panose="02020603050405020304" pitchFamily="18" charset="0"/>
              </a:rPr>
              <a:t>, dan </a:t>
            </a:r>
            <a:r>
              <a:rPr lang="en-ID" sz="2000" dirty="0" err="1">
                <a:effectLst/>
                <a:latin typeface="Times New Roman" panose="02020603050405020304" pitchFamily="18" charset="0"/>
                <a:ea typeface="Times New Roman" panose="02020603050405020304" pitchFamily="18" charset="0"/>
              </a:rPr>
              <a:t>refleksi</a:t>
            </a:r>
            <a:r>
              <a:rPr lang="en-ID" sz="2000" dirty="0">
                <a:effectLst/>
                <a:latin typeface="Times New Roman" panose="02020603050405020304" pitchFamily="18" charset="0"/>
                <a:ea typeface="Times New Roman" panose="02020603050405020304" pitchFamily="18" charset="0"/>
              </a:rPr>
              <a:t>, yang </a:t>
            </a:r>
            <a:r>
              <a:rPr lang="en-ID" sz="2000" dirty="0" err="1">
                <a:effectLst/>
                <a:latin typeface="Times New Roman" panose="02020603050405020304" pitchFamily="18" charset="0"/>
                <a:ea typeface="Times New Roman" panose="02020603050405020304" pitchFamily="18" charset="0"/>
              </a:rPr>
              <a:t>menjadi</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bagian</a:t>
            </a:r>
            <a:r>
              <a:rPr lang="en-ID" sz="2000" dirty="0">
                <a:effectLst/>
                <a:latin typeface="Times New Roman" panose="02020603050405020304" pitchFamily="18" charset="0"/>
                <a:ea typeface="Times New Roman" panose="02020603050405020304" pitchFamily="18" charset="0"/>
              </a:rPr>
              <a:t> integral </a:t>
            </a:r>
            <a:r>
              <a:rPr lang="en-ID" sz="2000" dirty="0" err="1">
                <a:effectLst/>
                <a:latin typeface="Times New Roman" panose="02020603050405020304" pitchFamily="18" charset="0"/>
                <a:ea typeface="Times New Roman" panose="02020603050405020304" pitchFamily="18" charset="0"/>
              </a:rPr>
              <a:t>dari</a:t>
            </a:r>
            <a:r>
              <a:rPr lang="en-ID" sz="2000" dirty="0">
                <a:effectLst/>
                <a:latin typeface="Times New Roman" panose="02020603050405020304" pitchFamily="18" charset="0"/>
                <a:ea typeface="Times New Roman" panose="02020603050405020304" pitchFamily="18" charset="0"/>
              </a:rPr>
              <a:t> proses </a:t>
            </a:r>
            <a:r>
              <a:rPr lang="en-ID" sz="2000" dirty="0" err="1">
                <a:effectLst/>
                <a:latin typeface="Times New Roman" panose="02020603050405020304" pitchFamily="18" charset="0"/>
                <a:ea typeface="Times New Roman" panose="02020603050405020304" pitchFamily="18" charset="0"/>
              </a:rPr>
              <a:t>pembentukan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mereka</a:t>
            </a:r>
            <a:r>
              <a:rPr lang="en-ID" sz="2000" dirty="0">
                <a:effectLst/>
                <a:latin typeface="Times New Roman" panose="02020603050405020304" pitchFamily="18" charset="0"/>
                <a:ea typeface="Times New Roman" panose="02020603050405020304" pitchFamily="18" charset="0"/>
              </a:rPr>
              <a:t>.</a:t>
            </a:r>
          </a:p>
          <a:p>
            <a:pPr algn="just"/>
            <a:endParaRPr lang="en-ID" sz="2000" dirty="0">
              <a:effectLst/>
              <a:latin typeface="Times New Roman" panose="02020603050405020304" pitchFamily="18" charset="0"/>
              <a:ea typeface="Times New Roman" panose="02020603050405020304" pitchFamily="18" charset="0"/>
            </a:endParaRPr>
          </a:p>
          <a:p>
            <a:pPr algn="just"/>
            <a:r>
              <a:rPr lang="en-ID" sz="2000" dirty="0" err="1">
                <a:effectLst/>
                <a:latin typeface="Times New Roman" panose="02020603050405020304" pitchFamily="18" charset="0"/>
                <a:ea typeface="Times New Roman" panose="02020603050405020304" pitchFamily="18" charset="0"/>
              </a:rPr>
              <a:t>Dengan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kerendahan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hati</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melalui</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surat</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ini</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saya</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mengundang</a:t>
            </a:r>
            <a:r>
              <a:rPr lang="en-ID" sz="2000" dirty="0">
                <a:effectLst/>
                <a:latin typeface="Times New Roman" panose="02020603050405020304" pitchFamily="18" charset="0"/>
                <a:ea typeface="Times New Roman" panose="02020603050405020304" pitchFamily="18" charset="0"/>
              </a:rPr>
              <a:t> Bapak/Ibu </a:t>
            </a:r>
            <a:r>
              <a:rPr lang="en-ID" sz="2000" dirty="0" err="1">
                <a:effectLst/>
                <a:latin typeface="Times New Roman" panose="02020603050405020304" pitchFamily="18" charset="0"/>
                <a:ea typeface="Times New Roman" panose="02020603050405020304" pitchFamily="18" charset="0"/>
              </a:rPr>
              <a:t>untuk</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ikut</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ambil</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bagian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dalam</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misi</a:t>
            </a:r>
            <a:r>
              <a:rPr lang="en-ID" sz="2000" dirty="0">
                <a:effectLst/>
                <a:latin typeface="Times New Roman" panose="02020603050405020304" pitchFamily="18" charset="0"/>
                <a:ea typeface="Times New Roman" panose="02020603050405020304" pitchFamily="18" charset="0"/>
              </a:rPr>
              <a:t> kami. </a:t>
            </a:r>
            <a:r>
              <a:rPr lang="en-ID" sz="2000" dirty="0" err="1">
                <a:effectLst/>
                <a:latin typeface="Times New Roman" panose="02020603050405020304" pitchFamily="18" charset="0"/>
                <a:ea typeface="Times New Roman" panose="02020603050405020304" pitchFamily="18" charset="0"/>
              </a:rPr>
              <a:t>Donasi</a:t>
            </a:r>
            <a:r>
              <a:rPr lang="en-ID" sz="2000" dirty="0">
                <a:effectLst/>
                <a:latin typeface="Times New Roman" panose="02020603050405020304" pitchFamily="18" charset="0"/>
                <a:ea typeface="Times New Roman" panose="02020603050405020304" pitchFamily="18" charset="0"/>
              </a:rPr>
              <a:t> yang </a:t>
            </a:r>
            <a:r>
              <a:rPr lang="en-ID" sz="2000" dirty="0" err="1">
                <a:effectLst/>
                <a:latin typeface="Times New Roman" panose="02020603050405020304" pitchFamily="18" charset="0"/>
                <a:ea typeface="Times New Roman" panose="02020603050405020304" pitchFamily="18" charset="0"/>
              </a:rPr>
              <a:t>diberikan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akan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digunakan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sepenuhnya</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untuk</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pembangunan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fasilitas</a:t>
            </a:r>
            <a:r>
              <a:rPr lang="en-ID" sz="2000" dirty="0">
                <a:effectLst/>
                <a:latin typeface="Times New Roman" panose="02020603050405020304" pitchFamily="18" charset="0"/>
                <a:ea typeface="Times New Roman" panose="02020603050405020304" pitchFamily="18" charset="0"/>
              </a:rPr>
              <a:t> yang </a:t>
            </a:r>
            <a:r>
              <a:rPr lang="en-ID" sz="2000" dirty="0" err="1">
                <a:effectLst/>
                <a:latin typeface="Times New Roman" panose="02020603050405020304" pitchFamily="18" charset="0"/>
                <a:ea typeface="Times New Roman" panose="02020603050405020304" pitchFamily="18" charset="0"/>
              </a:rPr>
              <a:t>mendukung</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pembinaan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iman</a:t>
            </a:r>
            <a:r>
              <a:rPr lang="en-ID" sz="2000" dirty="0">
                <a:effectLst/>
                <a:latin typeface="Times New Roman" panose="02020603050405020304" pitchFamily="18" charset="0"/>
                <a:ea typeface="Times New Roman" panose="02020603050405020304" pitchFamily="18" charset="0"/>
              </a:rPr>
              <a:t> dan </a:t>
            </a:r>
            <a:r>
              <a:rPr lang="en-ID" sz="2000" dirty="0" err="1">
                <a:effectLst/>
                <a:latin typeface="Times New Roman" panose="02020603050405020304" pitchFamily="18" charset="0"/>
                <a:ea typeface="Times New Roman" panose="02020603050405020304" pitchFamily="18" charset="0"/>
              </a:rPr>
              <a:t>karakter</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anak-anak</a:t>
            </a:r>
            <a:r>
              <a:rPr lang="en-ID" sz="2000" dirty="0">
                <a:effectLst/>
                <a:latin typeface="Times New Roman" panose="02020603050405020304" pitchFamily="18" charset="0"/>
                <a:ea typeface="Times New Roman" panose="02020603050405020304" pitchFamily="18" charset="0"/>
              </a:rPr>
              <a:t> dan </a:t>
            </a:r>
            <a:r>
              <a:rPr lang="en-ID" sz="2000" dirty="0" err="1">
                <a:effectLst/>
                <a:latin typeface="Times New Roman" panose="02020603050405020304" pitchFamily="18" charset="0"/>
                <a:ea typeface="Times New Roman" panose="02020603050405020304" pitchFamily="18" charset="0"/>
              </a:rPr>
              <a:t>kaum</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muda</a:t>
            </a:r>
            <a:r>
              <a:rPr lang="en-ID" sz="2000" dirty="0">
                <a:effectLst/>
                <a:latin typeface="Times New Roman" panose="02020603050405020304" pitchFamily="18" charset="0"/>
                <a:ea typeface="Times New Roman" panose="02020603050405020304" pitchFamily="18" charset="0"/>
              </a:rPr>
              <a:t> di </a:t>
            </a:r>
            <a:r>
              <a:rPr lang="en-ID" sz="2000" dirty="0" err="1">
                <a:effectLst/>
                <a:latin typeface="Times New Roman" panose="02020603050405020304" pitchFamily="18" charset="0"/>
                <a:ea typeface="Times New Roman" panose="02020603050405020304" pitchFamily="18" charset="0"/>
              </a:rPr>
              <a:t>Rumah</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Retret</a:t>
            </a:r>
            <a:r>
              <a:rPr lang="en-ID" sz="2000" dirty="0">
                <a:effectLst/>
                <a:latin typeface="Times New Roman" panose="02020603050405020304" pitchFamily="18" charset="0"/>
                <a:ea typeface="Times New Roman" panose="02020603050405020304" pitchFamily="18" charset="0"/>
              </a:rPr>
              <a:t> Nabi Elia. Kami </a:t>
            </a:r>
            <a:r>
              <a:rPr lang="en-ID" sz="2000" dirty="0" err="1">
                <a:effectLst/>
                <a:latin typeface="Times New Roman" panose="02020603050405020304" pitchFamily="18" charset="0"/>
                <a:ea typeface="Times New Roman" panose="02020603050405020304" pitchFamily="18" charset="0"/>
              </a:rPr>
              <a:t>percaya</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bahwa</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dengan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dukungan</a:t>
            </a:r>
            <a:r>
              <a:rPr lang="en-ID" sz="2000" dirty="0">
                <a:effectLst/>
                <a:latin typeface="Times New Roman" panose="02020603050405020304" pitchFamily="18" charset="0"/>
                <a:ea typeface="Times New Roman" panose="02020603050405020304" pitchFamily="18" charset="0"/>
              </a:rPr>
              <a:t> Bapak/Ibu, kami </a:t>
            </a:r>
            <a:r>
              <a:rPr lang="en-ID" sz="2000" dirty="0" err="1">
                <a:effectLst/>
                <a:latin typeface="Times New Roman" panose="02020603050405020304" pitchFamily="18" charset="0"/>
                <a:ea typeface="Times New Roman" panose="02020603050405020304" pitchFamily="18" charset="0"/>
              </a:rPr>
              <a:t>dapat</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memberikan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dampak</a:t>
            </a:r>
            <a:r>
              <a:rPr lang="en-ID" sz="2000" dirty="0">
                <a:effectLst/>
                <a:latin typeface="Times New Roman" panose="02020603050405020304" pitchFamily="18" charset="0"/>
                <a:ea typeface="Times New Roman" panose="02020603050405020304" pitchFamily="18" charset="0"/>
              </a:rPr>
              <a:t> yang </a:t>
            </a:r>
            <a:r>
              <a:rPr lang="en-ID" sz="2000" dirty="0" err="1">
                <a:effectLst/>
                <a:latin typeface="Times New Roman" panose="02020603050405020304" pitchFamily="18" charset="0"/>
                <a:ea typeface="Times New Roman" panose="02020603050405020304" pitchFamily="18" charset="0"/>
              </a:rPr>
              <a:t>lebih</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besar</a:t>
            </a:r>
            <a:r>
              <a:rPr lang="en-ID" sz="2000" dirty="0">
                <a:effectLst/>
                <a:latin typeface="Times New Roman" panose="02020603050405020304" pitchFamily="18" charset="0"/>
                <a:ea typeface="Times New Roman" panose="02020603050405020304" pitchFamily="18" charset="0"/>
              </a:rPr>
              <a:t> dan </a:t>
            </a:r>
            <a:r>
              <a:rPr lang="en-ID" sz="2000" dirty="0" err="1">
                <a:effectLst/>
                <a:latin typeface="Times New Roman" panose="02020603050405020304" pitchFamily="18" charset="0"/>
                <a:ea typeface="Times New Roman" panose="02020603050405020304" pitchFamily="18" charset="0"/>
              </a:rPr>
              <a:t>melanjutkan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karya</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pelayanan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ini</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dengan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lebih</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baik</a:t>
            </a:r>
            <a:r>
              <a:rPr lang="en-ID" sz="20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983982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69BE10-90FC-4A5C-B708-4BC3A5AB5CFC}"/>
              </a:ext>
            </a:extLst>
          </p:cNvPr>
          <p:cNvSpPr txBox="1"/>
          <p:nvPr/>
        </p:nvSpPr>
        <p:spPr>
          <a:xfrm>
            <a:off x="1083733" y="1308164"/>
            <a:ext cx="7529689" cy="4708981"/>
          </a:xfrm>
          <a:prstGeom prst="rect">
            <a:avLst/>
          </a:prstGeom>
          <a:noFill/>
        </p:spPr>
        <p:txBody>
          <a:bodyPr wrap="square">
            <a:spAutoFit/>
          </a:bodyPr>
          <a:lstStyle/>
          <a:p>
            <a:pPr algn="just"/>
            <a:r>
              <a:rPr lang="en-ID" sz="2000" dirty="0" err="1">
                <a:effectLst/>
                <a:latin typeface="Times New Roman" panose="02020603050405020304" pitchFamily="18" charset="0"/>
                <a:ea typeface="Times New Roman" panose="02020603050405020304" pitchFamily="18" charset="0"/>
              </a:rPr>
              <a:t>Sebagai</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Direktur</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Rumah</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Retret</a:t>
            </a:r>
            <a:r>
              <a:rPr lang="en-ID" sz="2000" dirty="0">
                <a:effectLst/>
                <a:latin typeface="Times New Roman" panose="02020603050405020304" pitchFamily="18" charset="0"/>
                <a:ea typeface="Times New Roman" panose="02020603050405020304" pitchFamily="18" charset="0"/>
              </a:rPr>
              <a:t> Nabi Elia, </a:t>
            </a:r>
            <a:r>
              <a:rPr lang="en-ID" sz="2000" dirty="0" err="1">
                <a:effectLst/>
                <a:latin typeface="Times New Roman" panose="02020603050405020304" pitchFamily="18" charset="0"/>
                <a:ea typeface="Times New Roman" panose="02020603050405020304" pitchFamily="18" charset="0"/>
              </a:rPr>
              <a:t>saya</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sendiri</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akan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memastikan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bahwa</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setiap</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bantuan</a:t>
            </a:r>
            <a:r>
              <a:rPr lang="en-ID" sz="2000" dirty="0">
                <a:effectLst/>
                <a:latin typeface="Times New Roman" panose="02020603050405020304" pitchFamily="18" charset="0"/>
                <a:ea typeface="Times New Roman" panose="02020603050405020304" pitchFamily="18" charset="0"/>
              </a:rPr>
              <a:t> yang </a:t>
            </a:r>
            <a:r>
              <a:rPr lang="en-ID" sz="2000" dirty="0" err="1">
                <a:effectLst/>
                <a:latin typeface="Times New Roman" panose="02020603050405020304" pitchFamily="18" charset="0"/>
                <a:ea typeface="Times New Roman" panose="02020603050405020304" pitchFamily="18" charset="0"/>
              </a:rPr>
              <a:t>diberikan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digunakan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secara</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transparan</a:t>
            </a:r>
            <a:r>
              <a:rPr lang="en-ID" sz="2000" dirty="0">
                <a:effectLst/>
                <a:latin typeface="Times New Roman" panose="02020603050405020304" pitchFamily="18" charset="0"/>
                <a:ea typeface="Times New Roman" panose="02020603050405020304" pitchFamily="18" charset="0"/>
              </a:rPr>
              <a:t> dan </a:t>
            </a:r>
            <a:r>
              <a:rPr lang="en-ID" sz="2000" dirty="0" err="1">
                <a:effectLst/>
                <a:latin typeface="Times New Roman" panose="02020603050405020304" pitchFamily="18" charset="0"/>
                <a:ea typeface="Times New Roman" panose="02020603050405020304" pitchFamily="18" charset="0"/>
              </a:rPr>
              <a:t>bertanggung</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jawab</a:t>
            </a:r>
            <a:r>
              <a:rPr lang="en-ID" sz="2000" dirty="0">
                <a:effectLst/>
                <a:latin typeface="Times New Roman" panose="02020603050405020304" pitchFamily="18" charset="0"/>
                <a:ea typeface="Times New Roman" panose="02020603050405020304" pitchFamily="18" charset="0"/>
              </a:rPr>
              <a:t>. Kami juga </a:t>
            </a:r>
            <a:r>
              <a:rPr lang="en-ID" sz="2000" dirty="0" err="1">
                <a:effectLst/>
                <a:latin typeface="Times New Roman" panose="02020603050405020304" pitchFamily="18" charset="0"/>
                <a:ea typeface="Times New Roman" panose="02020603050405020304" pitchFamily="18" charset="0"/>
              </a:rPr>
              <a:t>dengan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senang</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hati</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akan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memberikan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laporan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perkembangan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kepada</a:t>
            </a:r>
            <a:r>
              <a:rPr lang="en-ID" sz="2000" dirty="0">
                <a:effectLst/>
                <a:latin typeface="Times New Roman" panose="02020603050405020304" pitchFamily="18" charset="0"/>
                <a:ea typeface="Times New Roman" panose="02020603050405020304" pitchFamily="18" charset="0"/>
              </a:rPr>
              <a:t> para </a:t>
            </a:r>
            <a:r>
              <a:rPr lang="en-ID" sz="2000" dirty="0" err="1">
                <a:effectLst/>
                <a:latin typeface="Times New Roman" panose="02020603050405020304" pitchFamily="18" charset="0"/>
                <a:ea typeface="Times New Roman" panose="02020603050405020304" pitchFamily="18" charset="0"/>
              </a:rPr>
              <a:t>donatur</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sebagai</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bentuk</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komitmen</a:t>
            </a:r>
            <a:r>
              <a:rPr lang="en-ID" sz="2000" dirty="0">
                <a:effectLst/>
                <a:latin typeface="Times New Roman" panose="02020603050405020304" pitchFamily="18" charset="0"/>
                <a:ea typeface="Times New Roman" panose="02020603050405020304" pitchFamily="18" charset="0"/>
              </a:rPr>
              <a:t> kami </a:t>
            </a:r>
            <a:r>
              <a:rPr lang="en-ID" sz="2000" dirty="0" err="1">
                <a:effectLst/>
                <a:latin typeface="Times New Roman" panose="02020603050405020304" pitchFamily="18" charset="0"/>
                <a:ea typeface="Times New Roman" panose="02020603050405020304" pitchFamily="18" charset="0"/>
              </a:rPr>
              <a:t>terhadap</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akuntabilitas</a:t>
            </a:r>
            <a:r>
              <a:rPr lang="en-ID" sz="2000" dirty="0">
                <a:effectLst/>
                <a:latin typeface="Times New Roman" panose="02020603050405020304" pitchFamily="18" charset="0"/>
                <a:ea typeface="Times New Roman" panose="02020603050405020304" pitchFamily="18" charset="0"/>
              </a:rPr>
              <a:t>.</a:t>
            </a:r>
          </a:p>
          <a:p>
            <a:pPr algn="just"/>
            <a:endParaRPr lang="en-ID" sz="2000" dirty="0">
              <a:effectLst/>
              <a:latin typeface="Times New Roman" panose="02020603050405020304" pitchFamily="18" charset="0"/>
              <a:ea typeface="Times New Roman" panose="02020603050405020304" pitchFamily="18" charset="0"/>
            </a:endParaRPr>
          </a:p>
          <a:p>
            <a:pPr algn="just"/>
            <a:r>
              <a:rPr lang="en-ID" sz="2000" dirty="0">
                <a:effectLst/>
                <a:latin typeface="Times New Roman" panose="02020603050405020304" pitchFamily="18" charset="0"/>
                <a:ea typeface="Times New Roman" panose="02020603050405020304" pitchFamily="18" charset="0"/>
              </a:rPr>
              <a:t>Atas </a:t>
            </a:r>
            <a:r>
              <a:rPr lang="en-ID" sz="2000" dirty="0" err="1">
                <a:effectLst/>
                <a:latin typeface="Times New Roman" panose="02020603050405020304" pitchFamily="18" charset="0"/>
                <a:ea typeface="Times New Roman" panose="02020603050405020304" pitchFamily="18" charset="0"/>
              </a:rPr>
              <a:t>perhatian</a:t>
            </a:r>
            <a:r>
              <a:rPr lang="en-ID" sz="2000" dirty="0">
                <a:effectLst/>
                <a:latin typeface="Times New Roman" panose="02020603050405020304" pitchFamily="18" charset="0"/>
                <a:ea typeface="Times New Roman" panose="02020603050405020304" pitchFamily="18" charset="0"/>
              </a:rPr>
              <a:t> dan </a:t>
            </a:r>
            <a:r>
              <a:rPr lang="en-ID" sz="2000" dirty="0" err="1">
                <a:effectLst/>
                <a:latin typeface="Times New Roman" panose="02020603050405020304" pitchFamily="18" charset="0"/>
                <a:ea typeface="Times New Roman" panose="02020603050405020304" pitchFamily="18" charset="0"/>
              </a:rPr>
              <a:t>kebaikan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hati</a:t>
            </a:r>
            <a:r>
              <a:rPr lang="en-ID" sz="2000" dirty="0">
                <a:effectLst/>
                <a:latin typeface="Times New Roman" panose="02020603050405020304" pitchFamily="18" charset="0"/>
                <a:ea typeface="Times New Roman" panose="02020603050405020304" pitchFamily="18" charset="0"/>
              </a:rPr>
              <a:t> Bapak/Ibu, </a:t>
            </a:r>
            <a:r>
              <a:rPr lang="en-ID" sz="2000" dirty="0" err="1">
                <a:effectLst/>
                <a:latin typeface="Times New Roman" panose="02020603050405020304" pitchFamily="18" charset="0"/>
                <a:ea typeface="Times New Roman" panose="02020603050405020304" pitchFamily="18" charset="0"/>
              </a:rPr>
              <a:t>saya</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mengucapkan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terima</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kasih</a:t>
            </a:r>
            <a:r>
              <a:rPr lang="en-ID" sz="2000" dirty="0">
                <a:effectLst/>
                <a:latin typeface="Times New Roman" panose="02020603050405020304" pitchFamily="18" charset="0"/>
                <a:ea typeface="Times New Roman" panose="02020603050405020304" pitchFamily="18" charset="0"/>
              </a:rPr>
              <a:t> yang </a:t>
            </a:r>
            <a:r>
              <a:rPr lang="en-ID" sz="2000" dirty="0" err="1">
                <a:effectLst/>
                <a:latin typeface="Times New Roman" panose="02020603050405020304" pitchFamily="18" charset="0"/>
                <a:ea typeface="Times New Roman" panose="02020603050405020304" pitchFamily="18" charset="0"/>
              </a:rPr>
              <a:t>sebesar-besarnya</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Semoga</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Tuhan</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senantiasa</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memberkati</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segala</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niat</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baik</a:t>
            </a:r>
            <a:r>
              <a:rPr lang="en-ID" sz="2000" dirty="0">
                <a:effectLst/>
                <a:latin typeface="Times New Roman" panose="02020603050405020304" pitchFamily="18" charset="0"/>
                <a:ea typeface="Times New Roman" panose="02020603050405020304" pitchFamily="18" charset="0"/>
              </a:rPr>
              <a:t> dan </a:t>
            </a:r>
            <a:r>
              <a:rPr lang="en-ID" sz="2000" dirty="0" err="1">
                <a:effectLst/>
                <a:latin typeface="Times New Roman" panose="02020603050405020304" pitchFamily="18" charset="0"/>
                <a:ea typeface="Times New Roman" panose="02020603050405020304" pitchFamily="18" charset="0"/>
              </a:rPr>
              <a:t>karya</a:t>
            </a:r>
            <a:r>
              <a:rPr lang="en-ID" sz="2000" dirty="0">
                <a:effectLst/>
                <a:latin typeface="Times New Roman" panose="02020603050405020304" pitchFamily="18" charset="0"/>
                <a:ea typeface="Times New Roman" panose="02020603050405020304" pitchFamily="18" charset="0"/>
              </a:rPr>
              <a:t> Anda.</a:t>
            </a:r>
          </a:p>
          <a:p>
            <a:pPr algn="just"/>
            <a:endParaRPr lang="en-ID" sz="2000" dirty="0">
              <a:effectLst/>
              <a:latin typeface="Times New Roman" panose="02020603050405020304" pitchFamily="18" charset="0"/>
              <a:ea typeface="Times New Roman" panose="02020603050405020304" pitchFamily="18" charset="0"/>
            </a:endParaRPr>
          </a:p>
          <a:p>
            <a:pPr algn="just"/>
            <a:r>
              <a:rPr lang="en-ID" sz="2000" dirty="0">
                <a:latin typeface="Times New Roman" panose="02020603050405020304" pitchFamily="18" charset="0"/>
                <a:ea typeface="Times New Roman" panose="02020603050405020304" pitchFamily="18" charset="0"/>
              </a:rPr>
              <a:t>Salam </a:t>
            </a:r>
            <a:r>
              <a:rPr lang="en-ID" sz="2000" dirty="0" err="1">
                <a:latin typeface="Times New Roman" panose="02020603050405020304" pitchFamily="18" charset="0"/>
                <a:ea typeface="Times New Roman" panose="02020603050405020304" pitchFamily="18" charset="0"/>
              </a:rPr>
              <a:t>kasih</a:t>
            </a:r>
            <a:r>
              <a:rPr lang="en-ID" sz="2000" dirty="0">
                <a:latin typeface="Times New Roman" panose="02020603050405020304" pitchFamily="18" charset="0"/>
                <a:ea typeface="Times New Roman" panose="02020603050405020304" pitchFamily="18" charset="0"/>
              </a:rPr>
              <a:t> </a:t>
            </a:r>
            <a:r>
              <a:rPr lang="en-ID" sz="2000" dirty="0" err="1">
                <a:latin typeface="Times New Roman" panose="02020603050405020304" pitchFamily="18" charset="0"/>
                <a:ea typeface="Times New Roman" panose="02020603050405020304" pitchFamily="18" charset="0"/>
              </a:rPr>
              <a:t>persaudaraan</a:t>
            </a:r>
            <a:r>
              <a:rPr lang="en-ID" sz="2000" dirty="0">
                <a:effectLst/>
                <a:latin typeface="Times New Roman" panose="02020603050405020304" pitchFamily="18" charset="0"/>
                <a:ea typeface="Times New Roman" panose="02020603050405020304" pitchFamily="18" charset="0"/>
              </a:rPr>
              <a:t>,</a:t>
            </a:r>
          </a:p>
          <a:p>
            <a:endParaRPr lang="en-ID" sz="2000" dirty="0">
              <a:effectLst/>
              <a:latin typeface="Times New Roman" panose="02020603050405020304" pitchFamily="18" charset="0"/>
              <a:ea typeface="Times New Roman" panose="02020603050405020304" pitchFamily="18" charset="0"/>
            </a:endParaRPr>
          </a:p>
          <a:p>
            <a:r>
              <a:rPr lang="en-ID" sz="2000" b="1" dirty="0">
                <a:effectLst/>
                <a:latin typeface="Times New Roman" panose="02020603050405020304" pitchFamily="18" charset="0"/>
                <a:ea typeface="Times New Roman" panose="02020603050405020304" pitchFamily="18" charset="0"/>
              </a:rPr>
              <a:t>Pater </a:t>
            </a:r>
            <a:r>
              <a:rPr lang="en-ID" sz="2000" b="1" dirty="0" err="1">
                <a:effectLst/>
                <a:latin typeface="Times New Roman" panose="02020603050405020304" pitchFamily="18" charset="0"/>
                <a:ea typeface="Times New Roman" panose="02020603050405020304" pitchFamily="18" charset="0"/>
              </a:rPr>
              <a:t>Inosensius</a:t>
            </a:r>
            <a:r>
              <a:rPr lang="en-ID" sz="2000" b="1" dirty="0">
                <a:effectLst/>
                <a:latin typeface="Times New Roman" panose="02020603050405020304" pitchFamily="18" charset="0"/>
                <a:ea typeface="Times New Roman" panose="02020603050405020304" pitchFamily="18" charset="0"/>
              </a:rPr>
              <a:t> </a:t>
            </a:r>
            <a:r>
              <a:rPr lang="en-ID" sz="2000" b="1" dirty="0" err="1">
                <a:effectLst/>
                <a:latin typeface="Times New Roman" panose="02020603050405020304" pitchFamily="18" charset="0"/>
                <a:ea typeface="Times New Roman" panose="02020603050405020304" pitchFamily="18" charset="0"/>
              </a:rPr>
              <a:t>Ino</a:t>
            </a:r>
            <a:r>
              <a:rPr lang="en-ID" sz="2000" b="1" dirty="0">
                <a:effectLst/>
                <a:latin typeface="Times New Roman" panose="02020603050405020304" pitchFamily="18" charset="0"/>
                <a:ea typeface="Times New Roman" panose="02020603050405020304" pitchFamily="18" charset="0"/>
              </a:rPr>
              <a:t>, </a:t>
            </a:r>
            <a:r>
              <a:rPr lang="en-ID" sz="2000" b="1" dirty="0" err="1">
                <a:effectLst/>
                <a:latin typeface="Times New Roman" panose="02020603050405020304" pitchFamily="18" charset="0"/>
                <a:ea typeface="Times New Roman" panose="02020603050405020304" pitchFamily="18" charset="0"/>
              </a:rPr>
              <a:t>O.Carm</a:t>
            </a:r>
            <a:br>
              <a:rPr lang="en-ID" sz="2000" dirty="0">
                <a:effectLst/>
                <a:latin typeface="Times New Roman" panose="02020603050405020304" pitchFamily="18" charset="0"/>
                <a:ea typeface="Times New Roman" panose="02020603050405020304" pitchFamily="18" charset="0"/>
              </a:rPr>
            </a:br>
            <a:r>
              <a:rPr lang="en-ID" sz="2000" dirty="0" err="1">
                <a:effectLst/>
                <a:latin typeface="Times New Roman" panose="02020603050405020304" pitchFamily="18" charset="0"/>
                <a:ea typeface="Times New Roman" panose="02020603050405020304" pitchFamily="18" charset="0"/>
              </a:rPr>
              <a:t>Direktur</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Rumah</a:t>
            </a:r>
            <a:r>
              <a:rPr lang="en-ID" sz="2000" dirty="0">
                <a:effectLst/>
                <a:latin typeface="Times New Roman" panose="02020603050405020304" pitchFamily="18" charset="0"/>
                <a:ea typeface="Times New Roman" panose="02020603050405020304" pitchFamily="18" charset="0"/>
              </a:rPr>
              <a:t> </a:t>
            </a:r>
            <a:r>
              <a:rPr lang="en-ID" sz="2000" dirty="0" err="1">
                <a:effectLst/>
                <a:latin typeface="Times New Roman" panose="02020603050405020304" pitchFamily="18" charset="0"/>
                <a:ea typeface="Times New Roman" panose="02020603050405020304" pitchFamily="18" charset="0"/>
              </a:rPr>
              <a:t>Retret</a:t>
            </a:r>
            <a:r>
              <a:rPr lang="en-ID" sz="2000" dirty="0">
                <a:effectLst/>
                <a:latin typeface="Times New Roman" panose="02020603050405020304" pitchFamily="18" charset="0"/>
                <a:ea typeface="Times New Roman" panose="02020603050405020304" pitchFamily="18" charset="0"/>
              </a:rPr>
              <a:t> Nabi Elia</a:t>
            </a:r>
            <a:br>
              <a:rPr lang="en-ID" sz="2000" dirty="0">
                <a:effectLst/>
                <a:latin typeface="Times New Roman" panose="02020603050405020304" pitchFamily="18" charset="0"/>
                <a:ea typeface="Times New Roman" panose="02020603050405020304" pitchFamily="18" charset="0"/>
              </a:rPr>
            </a:br>
            <a:r>
              <a:rPr lang="en-ID" sz="2000" dirty="0" err="1">
                <a:effectLst/>
                <a:latin typeface="Times New Roman" panose="02020603050405020304" pitchFamily="18" charset="0"/>
                <a:ea typeface="Times New Roman" panose="02020603050405020304" pitchFamily="18" charset="0"/>
              </a:rPr>
              <a:t>Maumere</a:t>
            </a:r>
            <a:r>
              <a:rPr lang="en-ID" sz="2000" dirty="0">
                <a:effectLst/>
                <a:latin typeface="Times New Roman" panose="02020603050405020304" pitchFamily="18" charset="0"/>
                <a:ea typeface="Times New Roman" panose="02020603050405020304" pitchFamily="18" charset="0"/>
              </a:rPr>
              <a:t>, Flores, NTT, Indonesia</a:t>
            </a:r>
          </a:p>
        </p:txBody>
      </p:sp>
    </p:spTree>
    <p:extLst>
      <p:ext uri="{BB962C8B-B14F-4D97-AF65-F5344CB8AC3E}">
        <p14:creationId xmlns:p14="http://schemas.microsoft.com/office/powerpoint/2010/main" val="3375747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3767268"/>
          </a:xfrm>
        </p:spPr>
        <p:txBody>
          <a:bodyPr>
            <a:normAutofit/>
          </a:bodyPr>
          <a:lstStyle/>
          <a:p>
            <a:r>
              <a:rPr dirty="0" err="1">
                <a:solidFill>
                  <a:srgbClr val="0070C0"/>
                </a:solidFill>
              </a:rPr>
              <a:t>Usulan</a:t>
            </a:r>
            <a:r>
              <a:rPr dirty="0">
                <a:solidFill>
                  <a:srgbClr val="0070C0"/>
                </a:solidFill>
              </a:rPr>
              <a:t> Pembangunan Ruang </a:t>
            </a:r>
            <a:r>
              <a:rPr dirty="0" err="1">
                <a:solidFill>
                  <a:srgbClr val="0070C0"/>
                </a:solidFill>
              </a:rPr>
              <a:t>Tidur</a:t>
            </a:r>
            <a:r>
              <a:rPr dirty="0">
                <a:solidFill>
                  <a:srgbClr val="0070C0"/>
                </a:solidFill>
              </a:rPr>
              <a:t> di </a:t>
            </a:r>
            <a:r>
              <a:rPr dirty="0" err="1">
                <a:solidFill>
                  <a:srgbClr val="0070C0"/>
                </a:solidFill>
              </a:rPr>
              <a:t>Rumah</a:t>
            </a:r>
            <a:r>
              <a:rPr dirty="0">
                <a:solidFill>
                  <a:srgbClr val="0070C0"/>
                </a:solidFill>
              </a:rPr>
              <a:t> </a:t>
            </a:r>
            <a:r>
              <a:rPr dirty="0" err="1">
                <a:solidFill>
                  <a:srgbClr val="0070C0"/>
                </a:solidFill>
              </a:rPr>
              <a:t>Retret</a:t>
            </a:r>
            <a:r>
              <a:rPr dirty="0">
                <a:solidFill>
                  <a:srgbClr val="0070C0"/>
                </a:solidFill>
              </a:rPr>
              <a:t> Nabi Elia </a:t>
            </a:r>
            <a:r>
              <a:rPr dirty="0" err="1">
                <a:solidFill>
                  <a:srgbClr val="0070C0"/>
                </a:solidFill>
              </a:rPr>
              <a:t>Mageria</a:t>
            </a:r>
            <a:r>
              <a:rPr lang="de-DE" dirty="0">
                <a:solidFill>
                  <a:srgbClr val="0070C0"/>
                </a:solidFill>
              </a:rPr>
              <a:t>, Maumere, Flores, NTT, Indonesia</a:t>
            </a:r>
            <a:endParaRPr dirty="0">
              <a:solidFill>
                <a:srgbClr val="0070C0"/>
              </a:solidFill>
            </a:endParaRPr>
          </a:p>
        </p:txBody>
      </p:sp>
      <p:sp>
        <p:nvSpPr>
          <p:cNvPr id="3" name="Content Placeholder 2"/>
          <p:cNvSpPr>
            <a:spLocks noGrp="1"/>
          </p:cNvSpPr>
          <p:nvPr>
            <p:ph idx="1"/>
          </p:nvPr>
        </p:nvSpPr>
        <p:spPr>
          <a:xfrm>
            <a:off x="1761792" y="3610022"/>
            <a:ext cx="6591985" cy="1424822"/>
          </a:xfrm>
        </p:spPr>
        <p:txBody>
          <a:bodyPr>
            <a:normAutofit/>
          </a:bodyPr>
          <a:lstStyle/>
          <a:p>
            <a:r>
              <a:rPr sz="3200" dirty="0" err="1"/>
              <a:t>Ukuran</a:t>
            </a:r>
            <a:r>
              <a:rPr sz="3200" dirty="0"/>
              <a:t>: 8 x 30 Meter</a:t>
            </a:r>
          </a:p>
        </p:txBody>
      </p:sp>
      <p:sp>
        <p:nvSpPr>
          <p:cNvPr id="5" name="TextBox 4">
            <a:extLst>
              <a:ext uri="{FF2B5EF4-FFF2-40B4-BE49-F238E27FC236}">
                <a16:creationId xmlns:a16="http://schemas.microsoft.com/office/drawing/2014/main" id="{22999AB2-D7A8-4604-8188-2FF9D01FCDE4}"/>
              </a:ext>
            </a:extLst>
          </p:cNvPr>
          <p:cNvSpPr txBox="1"/>
          <p:nvPr/>
        </p:nvSpPr>
        <p:spPr>
          <a:xfrm>
            <a:off x="2195688" y="4765091"/>
            <a:ext cx="6338712" cy="830997"/>
          </a:xfrm>
          <a:prstGeom prst="rect">
            <a:avLst/>
          </a:prstGeom>
          <a:noFill/>
        </p:spPr>
        <p:txBody>
          <a:bodyPr wrap="square">
            <a:spAutoFit/>
          </a:bodyPr>
          <a:lstStyle/>
          <a:p>
            <a:r>
              <a:rPr lang="en-ID" sz="2400" b="1" dirty="0" err="1"/>
              <a:t>Sebuah</a:t>
            </a:r>
            <a:r>
              <a:rPr lang="en-ID" sz="2400" b="1" dirty="0"/>
              <a:t> </a:t>
            </a:r>
            <a:r>
              <a:rPr lang="en-ID" sz="2400" b="1" dirty="0" err="1"/>
              <a:t>Tempat</a:t>
            </a:r>
            <a:r>
              <a:rPr lang="en-ID" sz="2400" b="1" dirty="0"/>
              <a:t> </a:t>
            </a:r>
            <a:r>
              <a:rPr lang="en-ID" sz="2400" b="1" dirty="0" err="1"/>
              <a:t>untuk</a:t>
            </a:r>
            <a:r>
              <a:rPr lang="en-ID" sz="2400" b="1" dirty="0"/>
              <a:t> </a:t>
            </a:r>
            <a:r>
              <a:rPr lang="en-ID" sz="2400" b="1" dirty="0" err="1"/>
              <a:t>Pembentukan</a:t>
            </a:r>
            <a:r>
              <a:rPr lang="en-ID" sz="2400" b="1" dirty="0"/>
              <a:t> Iman dan </a:t>
            </a:r>
            <a:r>
              <a:rPr lang="en-ID" sz="2400" b="1" dirty="0" err="1"/>
              <a:t>Pengembangan</a:t>
            </a:r>
            <a:r>
              <a:rPr lang="en-ID" sz="2400" b="1" dirty="0"/>
              <a:t> </a:t>
            </a:r>
            <a:r>
              <a:rPr lang="en-ID" sz="2400" b="1" dirty="0" err="1"/>
              <a:t>Kepribadian</a:t>
            </a:r>
            <a:endParaRPr lang="en-ID" sz="24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 Latar Belakang</a:t>
            </a:r>
          </a:p>
        </p:txBody>
      </p:sp>
      <p:sp>
        <p:nvSpPr>
          <p:cNvPr id="3" name="Content Placeholder 2"/>
          <p:cNvSpPr>
            <a:spLocks noGrp="1"/>
          </p:cNvSpPr>
          <p:nvPr>
            <p:ph idx="1"/>
          </p:nvPr>
        </p:nvSpPr>
        <p:spPr/>
        <p:txBody>
          <a:bodyPr>
            <a:normAutofit fontScale="92500"/>
          </a:bodyPr>
          <a:lstStyle/>
          <a:p>
            <a:r>
              <a:t>Rumah Retret Nabi Elia Mageria telah menjadi tempat yang menyentuh hati kaum muda selama bertahun-tahun. Di sini, pelatihan spiritual, seminar kepemimpinan, dan proyek sosial dilaksanakan untuk membentuk generasi yang berintegritas, peduli, dan siap melayani.</a:t>
            </a:r>
          </a:p>
          <a:p>
            <a:endParaRPr/>
          </a:p>
          <a:p>
            <a:r>
              <a:t>Namun, fasilitas yang ada saat ini memiliki keterbatasan. Banyak anak muda tidak dapat mengikuti program kami karena kapasitas ruang tidur yang tidak mencukupi. Dengan membangun gedung tidur baru, kami ingin memberikan kesempatan kepada kaum muda untuk bertumbuh dan memperdalam iman mereka.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F9DF54-E180-4C47-B8BE-09A03C253AD5}"/>
              </a:ext>
            </a:extLst>
          </p:cNvPr>
          <p:cNvPicPr>
            <a:picLocks noChangeAspect="1"/>
          </p:cNvPicPr>
          <p:nvPr/>
        </p:nvPicPr>
        <p:blipFill>
          <a:blip r:embed="rId2"/>
          <a:stretch>
            <a:fillRect/>
          </a:stretch>
        </p:blipFill>
        <p:spPr>
          <a:xfrm>
            <a:off x="952695" y="680296"/>
            <a:ext cx="7784906" cy="5167348"/>
          </a:xfrm>
          <a:prstGeom prst="rect">
            <a:avLst/>
          </a:prstGeom>
        </p:spPr>
      </p:pic>
    </p:spTree>
    <p:extLst>
      <p:ext uri="{BB962C8B-B14F-4D97-AF65-F5344CB8AC3E}">
        <p14:creationId xmlns:p14="http://schemas.microsoft.com/office/powerpoint/2010/main" val="455683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B0FC22-9D1D-4D3F-8EFE-5C3793B653EF}"/>
              </a:ext>
            </a:extLst>
          </p:cNvPr>
          <p:cNvPicPr>
            <a:picLocks noChangeAspect="1"/>
          </p:cNvPicPr>
          <p:nvPr/>
        </p:nvPicPr>
        <p:blipFill>
          <a:blip r:embed="rId2"/>
          <a:stretch>
            <a:fillRect/>
          </a:stretch>
        </p:blipFill>
        <p:spPr>
          <a:xfrm>
            <a:off x="1031052" y="395300"/>
            <a:ext cx="7604948" cy="5703711"/>
          </a:xfrm>
          <a:prstGeom prst="rect">
            <a:avLst/>
          </a:prstGeom>
        </p:spPr>
      </p:pic>
      <p:sp>
        <p:nvSpPr>
          <p:cNvPr id="3" name="TextBox 2">
            <a:extLst>
              <a:ext uri="{FF2B5EF4-FFF2-40B4-BE49-F238E27FC236}">
                <a16:creationId xmlns:a16="http://schemas.microsoft.com/office/drawing/2014/main" id="{6734FBDD-E3EB-44A8-B682-AF1003109214}"/>
              </a:ext>
            </a:extLst>
          </p:cNvPr>
          <p:cNvSpPr txBox="1"/>
          <p:nvPr/>
        </p:nvSpPr>
        <p:spPr>
          <a:xfrm>
            <a:off x="1574799" y="6278034"/>
            <a:ext cx="5808133" cy="461665"/>
          </a:xfrm>
          <a:prstGeom prst="rect">
            <a:avLst/>
          </a:prstGeom>
          <a:noFill/>
        </p:spPr>
        <p:txBody>
          <a:bodyPr wrap="square">
            <a:spAutoFit/>
          </a:bodyPr>
          <a:lstStyle/>
          <a:p>
            <a:r>
              <a:rPr lang="de-DE" sz="2400" b="1" dirty="0"/>
              <a:t>B</a:t>
            </a:r>
            <a:r>
              <a:rPr lang="en-ID" sz="2400" b="1" dirty="0" err="1"/>
              <a:t>angunan</a:t>
            </a:r>
            <a:r>
              <a:rPr lang="en-ID" sz="2400" b="1" dirty="0"/>
              <a:t> lama yang </a:t>
            </a:r>
            <a:r>
              <a:rPr lang="en-ID" sz="2400" b="1" dirty="0" err="1"/>
              <a:t>sudah</a:t>
            </a:r>
            <a:r>
              <a:rPr lang="en-ID" sz="2400" b="1" dirty="0"/>
              <a:t> </a:t>
            </a:r>
            <a:r>
              <a:rPr lang="en-ID" sz="2400" b="1" dirty="0" err="1"/>
              <a:t>rusak</a:t>
            </a:r>
            <a:endParaRPr lang="en-ID" sz="2400" b="1" dirty="0"/>
          </a:p>
        </p:txBody>
      </p:sp>
      <p:pic>
        <p:nvPicPr>
          <p:cNvPr id="4" name="Picture 3">
            <a:extLst>
              <a:ext uri="{FF2B5EF4-FFF2-40B4-BE49-F238E27FC236}">
                <a16:creationId xmlns:a16="http://schemas.microsoft.com/office/drawing/2014/main" id="{D59C0B2E-7773-4066-A9DD-C0F6ADBC45E0}"/>
              </a:ext>
            </a:extLst>
          </p:cNvPr>
          <p:cNvPicPr>
            <a:picLocks noChangeAspect="1"/>
          </p:cNvPicPr>
          <p:nvPr/>
        </p:nvPicPr>
        <p:blipFill>
          <a:blip r:embed="rId2"/>
          <a:stretch>
            <a:fillRect/>
          </a:stretch>
        </p:blipFill>
        <p:spPr>
          <a:xfrm>
            <a:off x="1183452" y="547700"/>
            <a:ext cx="7604948" cy="5703711"/>
          </a:xfrm>
          <a:prstGeom prst="rect">
            <a:avLst/>
          </a:prstGeom>
        </p:spPr>
      </p:pic>
    </p:spTree>
    <p:extLst>
      <p:ext uri="{BB962C8B-B14F-4D97-AF65-F5344CB8AC3E}">
        <p14:creationId xmlns:p14="http://schemas.microsoft.com/office/powerpoint/2010/main" val="1653860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DD0870-CB03-441C-BBE2-2CF9A79DFEE2}"/>
              </a:ext>
            </a:extLst>
          </p:cNvPr>
          <p:cNvPicPr>
            <a:picLocks noChangeAspect="1"/>
          </p:cNvPicPr>
          <p:nvPr/>
        </p:nvPicPr>
        <p:blipFill>
          <a:blip r:embed="rId2"/>
          <a:stretch>
            <a:fillRect/>
          </a:stretch>
        </p:blipFill>
        <p:spPr>
          <a:xfrm>
            <a:off x="976760" y="397702"/>
            <a:ext cx="7681818" cy="5528965"/>
          </a:xfrm>
          <a:prstGeom prst="rect">
            <a:avLst/>
          </a:prstGeom>
        </p:spPr>
      </p:pic>
      <p:sp>
        <p:nvSpPr>
          <p:cNvPr id="3" name="TextBox 2">
            <a:extLst>
              <a:ext uri="{FF2B5EF4-FFF2-40B4-BE49-F238E27FC236}">
                <a16:creationId xmlns:a16="http://schemas.microsoft.com/office/drawing/2014/main" id="{361A89E9-5642-41DB-A414-51E445F2D8CE}"/>
              </a:ext>
            </a:extLst>
          </p:cNvPr>
          <p:cNvSpPr txBox="1"/>
          <p:nvPr/>
        </p:nvSpPr>
        <p:spPr>
          <a:xfrm>
            <a:off x="2889955" y="6065220"/>
            <a:ext cx="4213713" cy="470000"/>
          </a:xfrm>
          <a:prstGeom prst="rect">
            <a:avLst/>
          </a:prstGeom>
          <a:noFill/>
        </p:spPr>
        <p:txBody>
          <a:bodyPr wrap="square">
            <a:spAutoFit/>
          </a:bodyPr>
          <a:lstStyle/>
          <a:p>
            <a:pPr>
              <a:lnSpc>
                <a:spcPct val="107000"/>
              </a:lnSpc>
              <a:spcAft>
                <a:spcPts val="80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Desain bangunan baru</a:t>
            </a:r>
            <a:endParaRPr lang="en-ID"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3257528"/>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164</TotalTime>
  <Words>1002</Words>
  <Application>Microsoft Office PowerPoint</Application>
  <PresentationFormat>On-screen Show (4:3)</PresentationFormat>
  <Paragraphs>78</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Century Gothic</vt:lpstr>
      <vt:lpstr>Times New Roman</vt:lpstr>
      <vt:lpstr>Wingdings 3</vt:lpstr>
      <vt:lpstr>Wisp</vt:lpstr>
      <vt:lpstr>PowerPoint Presentation</vt:lpstr>
      <vt:lpstr>PowerPoint Presentation</vt:lpstr>
      <vt:lpstr>PowerPoint Presentation</vt:lpstr>
      <vt:lpstr>PowerPoint Presentation</vt:lpstr>
      <vt:lpstr>Usulan Pembangunan Ruang Tidur di Rumah Retret Nabi Elia Mageria, Maumere, Flores, NTT, Indonesia</vt:lpstr>
      <vt:lpstr>I. Latar Belakang</vt:lpstr>
      <vt:lpstr>PowerPoint Presentation</vt:lpstr>
      <vt:lpstr>PowerPoint Presentation</vt:lpstr>
      <vt:lpstr>PowerPoint Presentation</vt:lpstr>
      <vt:lpstr>II. Tujuan dan Sasaran</vt:lpstr>
      <vt:lpstr>PowerPoint Presentation</vt:lpstr>
      <vt:lpstr>PowerPoint Presentation</vt:lpstr>
      <vt:lpstr>PowerPoint Presentation</vt:lpstr>
      <vt:lpstr>III. Sasaran Pengguna</vt:lpstr>
      <vt:lpstr>PowerPoint Presentation</vt:lpstr>
      <vt:lpstr>PowerPoint Presentation</vt:lpstr>
      <vt:lpstr>IV. Spesifikasi Bangunan</vt:lpstr>
      <vt:lpstr>PowerPoint Presentation</vt:lpstr>
      <vt:lpstr>V. Estimasi Biaya</vt:lpstr>
      <vt:lpstr>VI. Sumber Dana</vt:lpstr>
      <vt:lpstr>VII. Cara Anda Bisa Membantu</vt:lpstr>
      <vt:lpstr>VIII. Penutup</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generated using python-pptx</dc:description>
  <cp:lastModifiedBy>Ino Sigaze</cp:lastModifiedBy>
  <cp:revision>5</cp:revision>
  <cp:lastPrinted>2025-01-19T22:43:12Z</cp:lastPrinted>
  <dcterms:created xsi:type="dcterms:W3CDTF">2013-01-27T09:14:16Z</dcterms:created>
  <dcterms:modified xsi:type="dcterms:W3CDTF">2025-02-20T12:32:21Z</dcterms:modified>
  <cp:category/>
</cp:coreProperties>
</file>