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sldIdLst>
    <p:sldId id="256" r:id="rId2"/>
    <p:sldId id="297" r:id="rId3"/>
    <p:sldId id="258" r:id="rId4"/>
    <p:sldId id="257" r:id="rId5"/>
    <p:sldId id="286" r:id="rId6"/>
    <p:sldId id="283" r:id="rId7"/>
    <p:sldId id="287" r:id="rId8"/>
    <p:sldId id="284" r:id="rId9"/>
    <p:sldId id="285" r:id="rId10"/>
    <p:sldId id="291" r:id="rId11"/>
    <p:sldId id="278" r:id="rId12"/>
    <p:sldId id="279" r:id="rId13"/>
    <p:sldId id="280" r:id="rId14"/>
    <p:sldId id="288" r:id="rId15"/>
    <p:sldId id="281" r:id="rId16"/>
    <p:sldId id="282" r:id="rId17"/>
    <p:sldId id="259" r:id="rId18"/>
    <p:sldId id="277" r:id="rId19"/>
    <p:sldId id="293" r:id="rId20"/>
    <p:sldId id="260" r:id="rId21"/>
    <p:sldId id="261" r:id="rId22"/>
    <p:sldId id="275" r:id="rId23"/>
    <p:sldId id="262" r:id="rId24"/>
    <p:sldId id="271" r:id="rId25"/>
    <p:sldId id="272" r:id="rId26"/>
    <p:sldId id="273" r:id="rId27"/>
    <p:sldId id="294" r:id="rId28"/>
    <p:sldId id="274" r:id="rId29"/>
    <p:sldId id="296" r:id="rId30"/>
    <p:sldId id="295" r:id="rId31"/>
    <p:sldId id="298"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158" y="108"/>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C18DE02F-6926-4DC9-9143-A761F3E58E3C}" type="datetimeFigureOut">
              <a:rPr lang="en-AU" smtClean="0"/>
              <a:pPr/>
              <a:t>11/10/2020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1F81FB7-48D9-4BCA-BF62-FF07B2A306F9}" type="slidenum">
              <a:rPr lang="en-AU" smtClean="0"/>
              <a:pPr/>
              <a:t>‹#›</a:t>
            </a:fld>
            <a:endParaRPr lang="en-AU"/>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18DE02F-6926-4DC9-9143-A761F3E58E3C}" type="datetimeFigureOut">
              <a:rPr lang="en-AU" smtClean="0"/>
              <a:pPr/>
              <a:t>11/10/2020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1F81FB7-48D9-4BCA-BF62-FF07B2A306F9}" type="slidenum">
              <a:rPr lang="en-AU" smtClean="0"/>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18DE02F-6926-4DC9-9143-A761F3E58E3C}" type="datetimeFigureOut">
              <a:rPr lang="en-AU" smtClean="0"/>
              <a:pPr/>
              <a:t>11/10/2020</a:t>
            </a:fld>
            <a:endParaRPr lang="en-AU"/>
          </a:p>
        </p:txBody>
      </p:sp>
      <p:sp>
        <p:nvSpPr>
          <p:cNvPr id="5" name="Footer Placeholder 4"/>
          <p:cNvSpPr>
            <a:spLocks noGrp="1"/>
          </p:cNvSpPr>
          <p:nvPr>
            <p:ph type="ftr" sz="quarter" idx="11"/>
          </p:nvPr>
        </p:nvSpPr>
        <p:spPr>
          <a:xfrm>
            <a:off x="2640597" y="6377459"/>
            <a:ext cx="3836404" cy="365125"/>
          </a:xfrm>
        </p:spPr>
        <p:txBody>
          <a:bodyPr/>
          <a:lstStyle/>
          <a:p>
            <a:endParaRPr lang="en-AU"/>
          </a:p>
        </p:txBody>
      </p:sp>
      <p:sp>
        <p:nvSpPr>
          <p:cNvPr id="6" name="Slide Number Placeholder 5"/>
          <p:cNvSpPr>
            <a:spLocks noGrp="1"/>
          </p:cNvSpPr>
          <p:nvPr>
            <p:ph type="sldNum" sz="quarter" idx="12"/>
          </p:nvPr>
        </p:nvSpPr>
        <p:spPr/>
        <p:txBody>
          <a:bodyPr/>
          <a:lstStyle/>
          <a:p>
            <a:fld id="{11F81FB7-48D9-4BCA-BF62-FF07B2A306F9}" type="slidenum">
              <a:rPr lang="en-AU" smtClean="0"/>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18DE02F-6926-4DC9-9143-A761F3E58E3C}" type="datetimeFigureOut">
              <a:rPr lang="en-AU" smtClean="0"/>
              <a:pPr/>
              <a:t>11/10/2020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1F81FB7-48D9-4BCA-BF62-FF07B2A306F9}" type="slidenum">
              <a:rPr lang="en-AU" smtClean="0"/>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18DE02F-6926-4DC9-9143-A761F3E58E3C}" type="datetimeFigureOut">
              <a:rPr lang="en-AU" smtClean="0"/>
              <a:pPr/>
              <a:t>11/10/2020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1F81FB7-48D9-4BCA-BF62-FF07B2A306F9}" type="slidenum">
              <a:rPr lang="en-AU" smtClean="0"/>
              <a:pPr/>
              <a:t>‹#›</a:t>
            </a:fld>
            <a:endParaRPr lang="en-A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18DE02F-6926-4DC9-9143-A761F3E58E3C}" type="datetimeFigureOut">
              <a:rPr lang="en-AU" smtClean="0"/>
              <a:pPr/>
              <a:t>11/10/2020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1F81FB7-48D9-4BCA-BF62-FF07B2A306F9}" type="slidenum">
              <a:rPr lang="en-AU" smtClean="0"/>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18DE02F-6926-4DC9-9143-A761F3E58E3C}" type="datetimeFigureOut">
              <a:rPr lang="en-AU" smtClean="0"/>
              <a:pPr/>
              <a:t>11/10/2020</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11F81FB7-48D9-4BCA-BF62-FF07B2A306F9}" type="slidenum">
              <a:rPr lang="en-AU" smtClean="0"/>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18DE02F-6926-4DC9-9143-A761F3E58E3C}" type="datetimeFigureOut">
              <a:rPr lang="en-AU" smtClean="0"/>
              <a:pPr/>
              <a:t>11/10/2020</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11F81FB7-48D9-4BCA-BF62-FF07B2A306F9}" type="slidenum">
              <a:rPr lang="en-AU" smtClean="0"/>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8DE02F-6926-4DC9-9143-A761F3E58E3C}" type="datetimeFigureOut">
              <a:rPr lang="en-AU" smtClean="0"/>
              <a:pPr/>
              <a:t>11/10/2020</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11F81FB7-48D9-4BCA-BF62-FF07B2A306F9}" type="slidenum">
              <a:rPr lang="en-AU" smtClean="0"/>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18DE02F-6926-4DC9-9143-A761F3E58E3C}" type="datetimeFigureOut">
              <a:rPr lang="en-AU" smtClean="0"/>
              <a:pPr/>
              <a:t>11/10/2020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1F81FB7-48D9-4BCA-BF62-FF07B2A306F9}" type="slidenum">
              <a:rPr lang="en-AU" smtClean="0"/>
              <a:pPr/>
              <a:t>‹#›</a:t>
            </a:fld>
            <a:endParaRPr lang="en-AU"/>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C18DE02F-6926-4DC9-9143-A761F3E58E3C}" type="datetimeFigureOut">
              <a:rPr lang="en-AU" smtClean="0"/>
              <a:pPr/>
              <a:t>11/10/2020</a:t>
            </a:fld>
            <a:endParaRPr lang="en-AU"/>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AU"/>
          </a:p>
        </p:txBody>
      </p:sp>
      <p:sp>
        <p:nvSpPr>
          <p:cNvPr id="7" name="Slide Number Placeholder 6"/>
          <p:cNvSpPr>
            <a:spLocks noGrp="1"/>
          </p:cNvSpPr>
          <p:nvPr>
            <p:ph type="sldNum" sz="quarter" idx="12"/>
          </p:nvPr>
        </p:nvSpPr>
        <p:spPr>
          <a:xfrm>
            <a:off x="8339328" y="1170432"/>
            <a:ext cx="733864" cy="201168"/>
          </a:xfrm>
        </p:spPr>
        <p:txBody>
          <a:bodyPr/>
          <a:lstStyle/>
          <a:p>
            <a:fld id="{11F81FB7-48D9-4BCA-BF62-FF07B2A306F9}" type="slidenum">
              <a:rPr lang="en-AU" smtClean="0"/>
              <a:pPr/>
              <a:t>‹#›</a:t>
            </a:fld>
            <a:endParaRPr lang="en-AU"/>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C18DE02F-6926-4DC9-9143-A761F3E58E3C}" type="datetimeFigureOut">
              <a:rPr lang="en-AU" smtClean="0"/>
              <a:pPr/>
              <a:t>11/10/2020</a:t>
            </a:fld>
            <a:endParaRPr lang="en-AU"/>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AU"/>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11F81FB7-48D9-4BCA-BF62-FF07B2A306F9}" type="slidenum">
              <a:rPr lang="en-AU" smtClean="0"/>
              <a:pPr/>
              <a:t>‹#›</a:t>
            </a:fld>
            <a:endParaRPr lang="en-AU"/>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dlibrary.acu.edu.au/staffhome/siryan/academy/theory_history/Intentional_fallacy.htm" TargetMode="External"/><Relationship Id="rId2" Type="http://schemas.openxmlformats.org/officeDocument/2006/relationships/hyperlink" Target="http://dlibrary.acu.edu.au/staffhome/siryan/academy/theory_history/barthes,%20roland.htm"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s://www.qcaa.qld.edu.au/downloads/senior/snr_eng_extn_20_res_read_prac.pdf"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en.wikipedia.org/wiki/Meaning_(linguistic)" TargetMode="External"/><Relationship Id="rId2" Type="http://schemas.openxmlformats.org/officeDocument/2006/relationships/hyperlink" Target="http://en.wikipedia.org/wiki/Literary_criticism" TargetMode="External"/><Relationship Id="rId1" Type="http://schemas.openxmlformats.org/officeDocument/2006/relationships/slideLayout" Target="../slideLayouts/slideLayout2.xml"/><Relationship Id="rId6" Type="http://schemas.openxmlformats.org/officeDocument/2006/relationships/hyperlink" Target="http://en.wikipedia.org/wiki/Authorial_intentionality" TargetMode="External"/><Relationship Id="rId5" Type="http://schemas.openxmlformats.org/officeDocument/2006/relationships/hyperlink" Target="http://en.wikipedia.org/wiki/Fallacy" TargetMode="External"/><Relationship Id="rId4" Type="http://schemas.openxmlformats.org/officeDocument/2006/relationships/hyperlink" Target="http://en.wikipedia.org/wiki/Author"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natgeokids.com/uk/discover/history/general-history/tudor-fact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AU" dirty="0" smtClean="0"/>
              <a:t>The Problem of Meaning in Literature</a:t>
            </a:r>
            <a:endParaRPr lang="en-AU" dirty="0"/>
          </a:p>
        </p:txBody>
      </p:sp>
      <p:sp>
        <p:nvSpPr>
          <p:cNvPr id="3" name="Subtitle 2"/>
          <p:cNvSpPr>
            <a:spLocks noGrp="1"/>
          </p:cNvSpPr>
          <p:nvPr>
            <p:ph type="subTitle" idx="1"/>
          </p:nvPr>
        </p:nvSpPr>
        <p:spPr/>
        <p:txBody>
          <a:bodyPr>
            <a:normAutofit/>
          </a:bodyPr>
          <a:lstStyle/>
          <a:p>
            <a:r>
              <a:rPr lang="en-US" dirty="0"/>
              <a:t>Lye, John. (1996) </a:t>
            </a:r>
            <a:r>
              <a:rPr lang="en-US" i="1" dirty="0"/>
              <a:t>The Problem of Meaning in Literature</a:t>
            </a:r>
            <a:r>
              <a:rPr lang="en-US" dirty="0"/>
              <a:t>, Brock University from www.brocku.ca/english/jlye/meaning.html</a:t>
            </a:r>
            <a:endParaRPr lang="en-AU" dirty="0"/>
          </a:p>
          <a:p>
            <a:endParaRPr lang="en-AU" dirty="0"/>
          </a:p>
        </p:txBody>
      </p:sp>
      <p:sp>
        <p:nvSpPr>
          <p:cNvPr id="4" name="Rectangle 3"/>
          <p:cNvSpPr/>
          <p:nvPr/>
        </p:nvSpPr>
        <p:spPr>
          <a:xfrm>
            <a:off x="1907704" y="5373216"/>
            <a:ext cx="5400600"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Also read the hand-out entitled “</a:t>
            </a:r>
            <a:r>
              <a:rPr lang="en-US" i="1" dirty="0" smtClean="0"/>
              <a:t>The problem of meaning in literature” (J. Lye)</a:t>
            </a:r>
            <a:endParaRPr lang="en-US"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question for your course:</a:t>
            </a:r>
            <a:endParaRPr lang="en-US" dirty="0"/>
          </a:p>
        </p:txBody>
      </p:sp>
      <p:sp>
        <p:nvSpPr>
          <p:cNvPr id="3" name="Content Placeholder 2"/>
          <p:cNvSpPr>
            <a:spLocks noGrp="1"/>
          </p:cNvSpPr>
          <p:nvPr>
            <p:ph idx="1"/>
          </p:nvPr>
        </p:nvSpPr>
        <p:spPr/>
        <p:txBody>
          <a:bodyPr/>
          <a:lstStyle/>
          <a:p>
            <a:pPr marL="118872" indent="0">
              <a:buNone/>
            </a:pPr>
            <a:r>
              <a:rPr lang="en-AU" b="1" dirty="0"/>
              <a:t>“HOW DOES THIS TEXT PRODUCE MEANING?”</a:t>
            </a:r>
          </a:p>
          <a:p>
            <a:pPr marL="118872" indent="0">
              <a:buNone/>
            </a:pPr>
            <a:endParaRPr lang="en-US" dirty="0"/>
          </a:p>
        </p:txBody>
      </p:sp>
    </p:spTree>
    <p:extLst>
      <p:ext uri="{BB962C8B-B14F-4D97-AF65-F5344CB8AC3E}">
        <p14:creationId xmlns:p14="http://schemas.microsoft.com/office/powerpoint/2010/main" val="4040546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Text</a:t>
            </a:r>
            <a:endParaRPr lang="en-AU" dirty="0"/>
          </a:p>
        </p:txBody>
      </p:sp>
      <p:sp>
        <p:nvSpPr>
          <p:cNvPr id="3" name="Content Placeholder 2"/>
          <p:cNvSpPr>
            <a:spLocks noGrp="1"/>
          </p:cNvSpPr>
          <p:nvPr>
            <p:ph idx="1"/>
          </p:nvPr>
        </p:nvSpPr>
        <p:spPr/>
        <p:txBody>
          <a:bodyPr/>
          <a:lstStyle/>
          <a:p>
            <a:pPr>
              <a:buNone/>
            </a:pPr>
            <a:r>
              <a:rPr lang="en-US" sz="2800" dirty="0" smtClean="0"/>
              <a:t>Does the meaning exist in the text </a:t>
            </a:r>
            <a:r>
              <a:rPr lang="en-US" sz="2800" b="1" dirty="0" smtClean="0"/>
              <a:t>(‘the words on the page’</a:t>
            </a:r>
            <a:r>
              <a:rPr lang="en-US" sz="2800" dirty="0" smtClean="0"/>
              <a:t>)? </a:t>
            </a:r>
          </a:p>
          <a:p>
            <a:pPr>
              <a:buNone/>
            </a:pPr>
            <a:r>
              <a:rPr lang="en-US" sz="2800" dirty="0" smtClean="0"/>
              <a:t>There is an argument that the formal properties of the text - the grammar, the language, the imagery and so forth - contain and produce the meaning, so that any educated competent reader will inevitably come to essentially the same interpretation as any other. (</a:t>
            </a:r>
            <a:r>
              <a:rPr lang="en-US" sz="2800" b="1" dirty="0" smtClean="0"/>
              <a:t>New Criticism</a:t>
            </a:r>
            <a:r>
              <a:rPr lang="en-US" sz="2800" dirty="0" smtClean="0"/>
              <a:t>) </a:t>
            </a:r>
            <a:endParaRPr lang="en-AU" sz="2800" dirty="0" smtClean="0"/>
          </a:p>
          <a:p>
            <a:pPr>
              <a:buNone/>
            </a:pPr>
            <a:r>
              <a:rPr lang="en-AU" dirty="0" smtClean="0"/>
              <a:t>(</a:t>
            </a:r>
            <a:r>
              <a:rPr lang="en-AU" sz="2400" dirty="0" smtClean="0"/>
              <a:t>The way your teachers were probably taught!!!)</a:t>
            </a:r>
            <a:endParaRPr lang="en-AU" sz="2400" dirty="0"/>
          </a:p>
        </p:txBody>
      </p:sp>
    </p:spTree>
    <p:extLst>
      <p:ext uri="{BB962C8B-B14F-4D97-AF65-F5344CB8AC3E}">
        <p14:creationId xmlns:p14="http://schemas.microsoft.com/office/powerpoint/2010/main" val="2328564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Text</a:t>
            </a:r>
            <a:endParaRPr lang="en-AU" dirty="0"/>
          </a:p>
        </p:txBody>
      </p:sp>
      <p:sp>
        <p:nvSpPr>
          <p:cNvPr id="3" name="Content Placeholder 2"/>
          <p:cNvSpPr>
            <a:spLocks noGrp="1"/>
          </p:cNvSpPr>
          <p:nvPr>
            <p:ph sz="half" idx="1"/>
          </p:nvPr>
        </p:nvSpPr>
        <p:spPr/>
        <p:txBody>
          <a:bodyPr>
            <a:normAutofit fontScale="92500" lnSpcReduction="10000"/>
          </a:bodyPr>
          <a:lstStyle/>
          <a:p>
            <a:pPr>
              <a:buNone/>
            </a:pPr>
            <a:r>
              <a:rPr lang="en-US" dirty="0" smtClean="0"/>
              <a:t>Are the same interpretations arrived at because the formal properties (e.g. narrative structure, style elements) of the text </a:t>
            </a:r>
            <a:r>
              <a:rPr lang="en-US" b="1" dirty="0" smtClean="0"/>
              <a:t>securely encode the meaning </a:t>
            </a:r>
            <a:r>
              <a:rPr lang="en-US" dirty="0" smtClean="0"/>
              <a:t>or because </a:t>
            </a:r>
            <a:r>
              <a:rPr lang="en-US" b="1" dirty="0" smtClean="0"/>
              <a:t>all the educated readers were taught to read the formal properties in much the same way</a:t>
            </a:r>
            <a:r>
              <a:rPr lang="en-US" dirty="0" smtClean="0"/>
              <a:t>? </a:t>
            </a:r>
            <a:endParaRPr lang="en-AU" dirty="0" smtClean="0"/>
          </a:p>
          <a:p>
            <a:endParaRPr lang="en-AU" dirty="0"/>
          </a:p>
        </p:txBody>
      </p:sp>
      <p:sp>
        <p:nvSpPr>
          <p:cNvPr id="4" name="Content Placeholder 3"/>
          <p:cNvSpPr>
            <a:spLocks noGrp="1"/>
          </p:cNvSpPr>
          <p:nvPr>
            <p:ph sz="half" idx="2"/>
          </p:nvPr>
        </p:nvSpPr>
        <p:spPr/>
        <p:txBody>
          <a:bodyPr>
            <a:normAutofit fontScale="92500" lnSpcReduction="10000"/>
          </a:bodyPr>
          <a:lstStyle/>
          <a:p>
            <a:pPr>
              <a:buNone/>
            </a:pPr>
            <a:r>
              <a:rPr lang="en-US" dirty="0" smtClean="0"/>
              <a:t>As a text is in a sense only </a:t>
            </a:r>
            <a:r>
              <a:rPr lang="en-US" b="1" dirty="0" smtClean="0"/>
              <a:t>ink marks on a page </a:t>
            </a:r>
            <a:r>
              <a:rPr lang="en-US" dirty="0" smtClean="0"/>
              <a:t>and as all meaning is culturally created and transferred, </a:t>
            </a:r>
            <a:r>
              <a:rPr lang="en-US" b="1" dirty="0" smtClean="0">
                <a:solidFill>
                  <a:srgbClr val="002060"/>
                </a:solidFill>
              </a:rPr>
              <a:t>the argument that the meaning is only to be found  in the text is not a particularly persuasive one.</a:t>
            </a:r>
            <a:endParaRPr lang="en-AU" b="1" dirty="0" smtClean="0">
              <a:solidFill>
                <a:srgbClr val="002060"/>
              </a:solidFill>
            </a:endParaRPr>
          </a:p>
          <a:p>
            <a:pPr>
              <a:buNone/>
            </a:pPr>
            <a:endParaRPr lang="en-AU" dirty="0"/>
          </a:p>
        </p:txBody>
      </p:sp>
    </p:spTree>
    <p:extLst>
      <p:ext uri="{BB962C8B-B14F-4D97-AF65-F5344CB8AC3E}">
        <p14:creationId xmlns:p14="http://schemas.microsoft.com/office/powerpoint/2010/main" val="92116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1000"/>
                                        <p:tgtEl>
                                          <p:spTgt spid="4">
                                            <p:txEl>
                                              <p:pRg st="0" end="0"/>
                                            </p:txEl>
                                          </p:spTgt>
                                        </p:tgtEl>
                                      </p:cBhvr>
                                    </p:animEffect>
                                    <p:anim calcmode="lin" valueType="num">
                                      <p:cBhvr>
                                        <p:cTn id="21"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600" dirty="0" smtClean="0"/>
              <a:t>The Text</a:t>
            </a:r>
            <a:endParaRPr lang="en-AU" sz="3600" dirty="0"/>
          </a:p>
        </p:txBody>
      </p:sp>
      <p:sp>
        <p:nvSpPr>
          <p:cNvPr id="3" name="Content Placeholder 2"/>
          <p:cNvSpPr>
            <a:spLocks noGrp="1"/>
          </p:cNvSpPr>
          <p:nvPr>
            <p:ph idx="1"/>
          </p:nvPr>
        </p:nvSpPr>
        <p:spPr/>
        <p:txBody>
          <a:bodyPr>
            <a:normAutofit/>
          </a:bodyPr>
          <a:lstStyle/>
          <a:p>
            <a:pPr>
              <a:buNone/>
            </a:pPr>
            <a:r>
              <a:rPr lang="en-US" sz="2000" dirty="0" smtClean="0"/>
              <a:t>The meaning is more likely to be found in the conventions of meaning, the traditions, the cultural codes, which have been handed down so that in so far as we and other readers might be said to agree on meaning in a text </a:t>
            </a:r>
            <a:r>
              <a:rPr lang="en-US" sz="2000" b="1" dirty="0" smtClean="0">
                <a:solidFill>
                  <a:srgbClr val="002060"/>
                </a:solidFill>
              </a:rPr>
              <a:t>that agreement would be created by common traditions and conventions of usage, practice and interpretation. </a:t>
            </a:r>
            <a:endParaRPr lang="en-AU" sz="2000" b="1" dirty="0" smtClean="0">
              <a:solidFill>
                <a:srgbClr val="002060"/>
              </a:solidFill>
            </a:endParaRPr>
          </a:p>
          <a:p>
            <a:pPr>
              <a:buNone/>
            </a:pPr>
            <a:endParaRPr lang="en-AU" dirty="0" smtClean="0"/>
          </a:p>
          <a:p>
            <a:pPr>
              <a:buNone/>
            </a:pPr>
            <a:r>
              <a:rPr lang="en-AU" sz="2000" b="1" dirty="0" smtClean="0">
                <a:solidFill>
                  <a:srgbClr val="FF0000"/>
                </a:solidFill>
              </a:rPr>
              <a:t>What conventions of meaning and cultural codes (e.g</a:t>
            </a:r>
            <a:r>
              <a:rPr lang="en-AU" sz="2000" b="1" dirty="0">
                <a:solidFill>
                  <a:srgbClr val="FF0000"/>
                </a:solidFill>
              </a:rPr>
              <a:t>. symbolism, archetypal </a:t>
            </a:r>
            <a:r>
              <a:rPr lang="en-AU" sz="2000" b="1" dirty="0" smtClean="0">
                <a:solidFill>
                  <a:srgbClr val="FF0000"/>
                </a:solidFill>
              </a:rPr>
              <a:t>characters, connotations) are inherent in this  </a:t>
            </a:r>
            <a:r>
              <a:rPr lang="en-AU" sz="2000" b="1" i="1" dirty="0">
                <a:solidFill>
                  <a:srgbClr val="FF0000"/>
                </a:solidFill>
              </a:rPr>
              <a:t>T</a:t>
            </a:r>
            <a:r>
              <a:rPr lang="en-AU" sz="2000" b="1" i="1" dirty="0" smtClean="0">
                <a:solidFill>
                  <a:srgbClr val="FF0000"/>
                </a:solidFill>
              </a:rPr>
              <a:t>he Great Gatsby </a:t>
            </a:r>
            <a:r>
              <a:rPr lang="en-AU" sz="2000" b="1" dirty="0" smtClean="0">
                <a:solidFill>
                  <a:srgbClr val="FF0000"/>
                </a:solidFill>
              </a:rPr>
              <a:t>excerpt.  </a:t>
            </a:r>
            <a:endParaRPr lang="en-AU" sz="2000" b="1" dirty="0">
              <a:solidFill>
                <a:srgbClr val="FF0000"/>
              </a:solidFill>
            </a:endParaRPr>
          </a:p>
        </p:txBody>
      </p:sp>
      <p:sp>
        <p:nvSpPr>
          <p:cNvPr id="4" name="Text Placeholder 3"/>
          <p:cNvSpPr>
            <a:spLocks noGrp="1"/>
          </p:cNvSpPr>
          <p:nvPr>
            <p:ph type="body" sz="half" idx="2"/>
          </p:nvPr>
        </p:nvSpPr>
        <p:spPr/>
        <p:txBody>
          <a:bodyPr>
            <a:normAutofit fontScale="70000" lnSpcReduction="20000"/>
          </a:bodyPr>
          <a:lstStyle/>
          <a:p>
            <a:r>
              <a:rPr lang="en-AU" sz="2400" b="1" dirty="0"/>
              <a:t>And as I sat there brooding on the old, unknown world, I thought of Gatsby’s wonder when he first picked out the green light at the end of Daisy’s dock. He had come a long way to this blue lawn, and his dream must have seemed so close that he could hardly fail to grasp it. He did not know that it was already behind him, somewhere back in that vast obscurity beyond the city, where the dark fields of the republic rolled on under the night.</a:t>
            </a:r>
            <a:endParaRPr lang="en-AU" sz="2400" b="1" i="1" dirty="0"/>
          </a:p>
        </p:txBody>
      </p:sp>
    </p:spTree>
    <p:extLst>
      <p:ext uri="{BB962C8B-B14F-4D97-AF65-F5344CB8AC3E}">
        <p14:creationId xmlns:p14="http://schemas.microsoft.com/office/powerpoint/2010/main" val="2333241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 calcmode="lin" valueType="num">
                                      <p:cBhvr>
                                        <p:cTn id="2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2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30"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Conventions and Symbolism</a:t>
            </a:r>
            <a:endParaRPr lang="en-AU" dirty="0"/>
          </a:p>
        </p:txBody>
      </p:sp>
      <p:sp>
        <p:nvSpPr>
          <p:cNvPr id="3" name="Content Placeholder 2"/>
          <p:cNvSpPr>
            <a:spLocks noGrp="1"/>
          </p:cNvSpPr>
          <p:nvPr>
            <p:ph idx="1"/>
          </p:nvPr>
        </p:nvSpPr>
        <p:spPr/>
        <p:txBody>
          <a:bodyPr>
            <a:normAutofit/>
          </a:bodyPr>
          <a:lstStyle/>
          <a:p>
            <a:pPr marL="118872" indent="0">
              <a:buNone/>
            </a:pPr>
            <a:r>
              <a:rPr lang="en-AU" b="1" dirty="0" smtClean="0"/>
              <a:t>Conventions of meaning</a:t>
            </a:r>
            <a:r>
              <a:rPr lang="en-AU" dirty="0" smtClean="0"/>
              <a:t>: first person narration, framed narrative, stock situations (rags to riches, boy meets girl ..)</a:t>
            </a:r>
          </a:p>
          <a:p>
            <a:pPr marL="118872" indent="0">
              <a:buNone/>
            </a:pPr>
            <a:r>
              <a:rPr lang="en-AU" dirty="0" smtClean="0"/>
              <a:t>Archetypal characters: Gatsby as hero and dreamer, Daisy as temptress, Nick as mentor</a:t>
            </a:r>
          </a:p>
          <a:p>
            <a:pPr marL="118872" indent="0">
              <a:buNone/>
            </a:pPr>
            <a:r>
              <a:rPr lang="en-AU" b="1" dirty="0"/>
              <a:t>Symbolism</a:t>
            </a:r>
            <a:r>
              <a:rPr lang="en-AU" dirty="0"/>
              <a:t>: the green light- unattainable dream; the hazy, elusive future; Gatsby’s dream of Daisy</a:t>
            </a:r>
            <a:r>
              <a:rPr lang="en-AU" dirty="0" smtClean="0"/>
              <a:t>…..</a:t>
            </a:r>
          </a:p>
          <a:p>
            <a:pPr marL="118872" indent="0">
              <a:buNone/>
            </a:pPr>
            <a:r>
              <a:rPr lang="en-AU" dirty="0" smtClean="0"/>
              <a:t>Dark fields? The night?</a:t>
            </a:r>
            <a:endParaRPr lang="en-AU" dirty="0"/>
          </a:p>
        </p:txBody>
      </p:sp>
    </p:spTree>
    <p:extLst>
      <p:ext uri="{BB962C8B-B14F-4D97-AF65-F5344CB8AC3E}">
        <p14:creationId xmlns:p14="http://schemas.microsoft.com/office/powerpoint/2010/main" val="279531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5"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6"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7"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4800" dirty="0" smtClean="0"/>
              <a:t>Text</a:t>
            </a:r>
            <a:endParaRPr lang="en-AU" sz="4800" dirty="0"/>
          </a:p>
        </p:txBody>
      </p:sp>
      <p:sp>
        <p:nvSpPr>
          <p:cNvPr id="4" name="Text Placeholder 3"/>
          <p:cNvSpPr>
            <a:spLocks noGrp="1"/>
          </p:cNvSpPr>
          <p:nvPr>
            <p:ph type="body" sz="half" idx="2"/>
          </p:nvPr>
        </p:nvSpPr>
        <p:spPr/>
        <p:txBody>
          <a:bodyPr>
            <a:normAutofit/>
          </a:bodyPr>
          <a:lstStyle/>
          <a:p>
            <a:r>
              <a:rPr lang="en-US" sz="2000" dirty="0" smtClean="0"/>
              <a:t>In different time periods, with different cultural perspectives (including class, gender, ethnicity, belief and world view) or with different purposes for reading, </a:t>
            </a:r>
            <a:r>
              <a:rPr lang="en-US" sz="2000" b="1" dirty="0" smtClean="0"/>
              <a:t>readers can arrive at different readings of texts. </a:t>
            </a:r>
          </a:p>
          <a:p>
            <a:endParaRPr lang="en-AU" dirty="0"/>
          </a:p>
        </p:txBody>
      </p:sp>
      <p:pic>
        <p:nvPicPr>
          <p:cNvPr id="10" name="Picture Placeholder 9"/>
          <p:cNvPicPr>
            <a:picLocks noGrp="1" noChangeAspect="1"/>
          </p:cNvPicPr>
          <p:nvPr>
            <p:ph type="pic" idx="1"/>
          </p:nvPr>
        </p:nvPicPr>
        <p:blipFill>
          <a:blip r:embed="rId2">
            <a:extLst>
              <a:ext uri="{28A0092B-C50C-407E-A947-70E740481C1C}">
                <a14:useLocalDpi xmlns:a14="http://schemas.microsoft.com/office/drawing/2010/main" val="0"/>
              </a:ext>
            </a:extLst>
          </a:blip>
          <a:srcRect t="2414" b="2414"/>
          <a:stretch>
            <a:fillRect/>
          </a:stretch>
        </p:blipFill>
        <p:spPr/>
      </p:pic>
    </p:spTree>
    <p:extLst>
      <p:ext uri="{BB962C8B-B14F-4D97-AF65-F5344CB8AC3E}">
        <p14:creationId xmlns:p14="http://schemas.microsoft.com/office/powerpoint/2010/main" val="2526429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1000"/>
                                        <p:tgtEl>
                                          <p:spTgt spid="4">
                                            <p:txEl>
                                              <p:pRg st="0" end="0"/>
                                            </p:txEl>
                                          </p:spTgt>
                                        </p:tgtEl>
                                      </p:cBhvr>
                                    </p:animEffect>
                                    <p:anim calcmode="lin" valueType="num">
                                      <p:cBhvr>
                                        <p:cTn id="14"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Text</a:t>
            </a:r>
            <a:endParaRPr lang="en-AU" dirty="0"/>
          </a:p>
        </p:txBody>
      </p:sp>
      <p:sp>
        <p:nvSpPr>
          <p:cNvPr id="3" name="Content Placeholder 2"/>
          <p:cNvSpPr>
            <a:spLocks noGrp="1"/>
          </p:cNvSpPr>
          <p:nvPr>
            <p:ph idx="1"/>
          </p:nvPr>
        </p:nvSpPr>
        <p:spPr/>
        <p:txBody>
          <a:bodyPr/>
          <a:lstStyle/>
          <a:p>
            <a:pPr>
              <a:buNone/>
            </a:pPr>
            <a:r>
              <a:rPr lang="en-US" dirty="0" smtClean="0"/>
              <a:t>As, on the one hand, </a:t>
            </a:r>
            <a:r>
              <a:rPr lang="en-US" b="1" dirty="0" smtClean="0">
                <a:solidFill>
                  <a:srgbClr val="002060"/>
                </a:solidFill>
              </a:rPr>
              <a:t>a text is an historical document</a:t>
            </a:r>
            <a:r>
              <a:rPr lang="en-US" dirty="0" smtClean="0"/>
              <a:t> (a product of the discourses of the time of writing)  and on the other </a:t>
            </a:r>
            <a:r>
              <a:rPr lang="en-US" b="1" dirty="0" smtClean="0">
                <a:solidFill>
                  <a:srgbClr val="002060"/>
                </a:solidFill>
              </a:rPr>
              <a:t>the meaning derived is cultural and contextual, </a:t>
            </a:r>
            <a:r>
              <a:rPr lang="en-US" dirty="0" smtClean="0"/>
              <a:t>the question of whether the text ‘really means’ what it means to a particular reader can be a complex one.</a:t>
            </a:r>
            <a:endParaRPr lang="en-AU" dirty="0" smtClean="0"/>
          </a:p>
          <a:p>
            <a:pPr>
              <a:buNone/>
            </a:pPr>
            <a:endParaRPr lang="en-AU" dirty="0"/>
          </a:p>
        </p:txBody>
      </p:sp>
    </p:spTree>
    <p:extLst>
      <p:ext uri="{BB962C8B-B14F-4D97-AF65-F5344CB8AC3E}">
        <p14:creationId xmlns:p14="http://schemas.microsoft.com/office/powerpoint/2010/main" val="2536070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Reader</a:t>
            </a:r>
            <a:endParaRPr lang="en-AU" dirty="0"/>
          </a:p>
        </p:txBody>
      </p:sp>
      <p:sp>
        <p:nvSpPr>
          <p:cNvPr id="3" name="Content Placeholder 2"/>
          <p:cNvSpPr>
            <a:spLocks noGrp="1"/>
          </p:cNvSpPr>
          <p:nvPr>
            <p:ph idx="1"/>
          </p:nvPr>
        </p:nvSpPr>
        <p:spPr/>
        <p:txBody>
          <a:bodyPr/>
          <a:lstStyle/>
          <a:p>
            <a:pPr>
              <a:buNone/>
            </a:pPr>
            <a:r>
              <a:rPr lang="en-US" dirty="0" smtClean="0"/>
              <a:t>In the late 1960’s a school of thought emerged, based on the theories of the French philosopher Jacques Derrida, that </a:t>
            </a:r>
            <a:r>
              <a:rPr lang="en-US" b="1" dirty="0" smtClean="0"/>
              <a:t>the text has not one true meaning but rather multiple meanings depending on the cultural perspectives of each reader</a:t>
            </a:r>
            <a:r>
              <a:rPr lang="en-US" dirty="0" smtClean="0"/>
              <a:t>. </a:t>
            </a:r>
          </a:p>
          <a:p>
            <a:pPr>
              <a:buNone/>
            </a:pPr>
            <a:r>
              <a:rPr lang="en-US" dirty="0" smtClean="0"/>
              <a:t>This school suggested that </a:t>
            </a:r>
            <a:r>
              <a:rPr lang="en-US" b="1" dirty="0" smtClean="0">
                <a:solidFill>
                  <a:srgbClr val="FF0000"/>
                </a:solidFill>
              </a:rPr>
              <a:t>a text’s meaning exists in the reader’s mind, </a:t>
            </a:r>
            <a:r>
              <a:rPr lang="en-US" dirty="0" smtClean="0"/>
              <a:t>a radical idea for the time. </a:t>
            </a:r>
            <a:endParaRPr lang="en-AU" dirty="0" smtClean="0"/>
          </a:p>
          <a:p>
            <a:pPr>
              <a:buNone/>
            </a:pPr>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Birth of the Reader</a:t>
            </a:r>
            <a:endParaRPr lang="en-AU" dirty="0"/>
          </a:p>
        </p:txBody>
      </p:sp>
      <p:sp>
        <p:nvSpPr>
          <p:cNvPr id="3" name="Content Placeholder 2"/>
          <p:cNvSpPr>
            <a:spLocks noGrp="1"/>
          </p:cNvSpPr>
          <p:nvPr>
            <p:ph idx="1"/>
          </p:nvPr>
        </p:nvSpPr>
        <p:spPr/>
        <p:txBody>
          <a:bodyPr>
            <a:normAutofit fontScale="85000" lnSpcReduction="20000"/>
          </a:bodyPr>
          <a:lstStyle/>
          <a:p>
            <a:pPr marL="118872" indent="0">
              <a:buNone/>
            </a:pPr>
            <a:r>
              <a:rPr lang="en-AU" dirty="0">
                <a:hlinkClick r:id="rId2"/>
              </a:rPr>
              <a:t>Roland Barthes</a:t>
            </a:r>
            <a:r>
              <a:rPr lang="en-AU" dirty="0"/>
              <a:t>' essay “The Death of the Author” (1968) </a:t>
            </a:r>
            <a:r>
              <a:rPr lang="en-AU" dirty="0" smtClean="0"/>
              <a:t>attacks </a:t>
            </a:r>
            <a:r>
              <a:rPr lang="en-AU" dirty="0"/>
              <a:t>the </a:t>
            </a:r>
            <a:r>
              <a:rPr lang="en-AU" dirty="0" smtClean="0"/>
              <a:t>traditional </a:t>
            </a:r>
            <a:r>
              <a:rPr lang="en-AU" dirty="0"/>
              <a:t>view of the author as the ultimate “explanation” of a work.  </a:t>
            </a:r>
            <a:endParaRPr lang="en-AU" dirty="0" smtClean="0"/>
          </a:p>
          <a:p>
            <a:pPr marL="118872" indent="0">
              <a:buNone/>
            </a:pPr>
            <a:r>
              <a:rPr lang="en-AU" dirty="0" smtClean="0"/>
              <a:t>The </a:t>
            </a:r>
            <a:r>
              <a:rPr lang="en-AU" dirty="0"/>
              <a:t>author ceases to be a figure who creates meaning.  Instead, meaning is created by the reader, who also takes over as the prime source of power in the text.  </a:t>
            </a:r>
            <a:endParaRPr lang="en-AU" dirty="0" smtClean="0"/>
          </a:p>
          <a:p>
            <a:pPr marL="118872" indent="0">
              <a:buNone/>
            </a:pPr>
            <a:r>
              <a:rPr lang="en-AU" dirty="0" smtClean="0"/>
              <a:t>In </a:t>
            </a:r>
            <a:r>
              <a:rPr lang="en-AU" dirty="0"/>
              <a:t>this respect, the last line of Barthes's essay is a memorable one: </a:t>
            </a:r>
            <a:r>
              <a:rPr lang="en-AU" b="1" dirty="0"/>
              <a:t>“the birth of the reader must be at the cost of the death of the </a:t>
            </a:r>
            <a:r>
              <a:rPr lang="en-AU" b="1" dirty="0" smtClean="0"/>
              <a:t>author”.</a:t>
            </a:r>
          </a:p>
          <a:p>
            <a:pPr marL="118872" indent="0">
              <a:buNone/>
            </a:pPr>
            <a:r>
              <a:rPr lang="en-AU" sz="2400" b="1" dirty="0">
                <a:hlinkClick r:id="rId3"/>
              </a:rPr>
              <a:t>http://</a:t>
            </a:r>
            <a:r>
              <a:rPr lang="en-AU" sz="2400" b="1" dirty="0" smtClean="0">
                <a:hlinkClick r:id="rId3"/>
              </a:rPr>
              <a:t>dlibrary.acu.edu.au/staffhome/siryan/academy/theory_history/Intentional_fallacy.htm</a:t>
            </a:r>
            <a:endParaRPr lang="en-AU" sz="2400" b="1" dirty="0" smtClean="0"/>
          </a:p>
          <a:p>
            <a:pPr marL="118872" indent="0">
              <a:buNone/>
            </a:pPr>
            <a:r>
              <a:rPr lang="en-AU" b="1" dirty="0"/>
              <a:t> </a:t>
            </a:r>
          </a:p>
        </p:txBody>
      </p:sp>
    </p:spTree>
    <p:extLst>
      <p:ext uri="{BB962C8B-B14F-4D97-AF65-F5344CB8AC3E}">
        <p14:creationId xmlns:p14="http://schemas.microsoft.com/office/powerpoint/2010/main" val="389012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1000"/>
                                        <p:tgtEl>
                                          <p:spTgt spid="3">
                                            <p:txEl>
                                              <p:pRg st="4" end="4"/>
                                            </p:txEl>
                                          </p:spTgt>
                                        </p:tgtEl>
                                      </p:cBhvr>
                                    </p:animEffect>
                                    <p:anim calcmode="lin" valueType="num">
                                      <p:cBhvr>
                                        <p:cTn id="3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1628800"/>
            <a:ext cx="6768752" cy="3960440"/>
          </a:xfrm>
          <a:prstGeom prst="rect">
            <a:avLst/>
          </a:prstGeom>
        </p:spPr>
      </p:pic>
    </p:spTree>
    <p:extLst>
      <p:ext uri="{BB962C8B-B14F-4D97-AF65-F5344CB8AC3E}">
        <p14:creationId xmlns:p14="http://schemas.microsoft.com/office/powerpoint/2010/main" val="225340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Recall</a:t>
            </a:r>
            <a:endParaRPr lang="en-US" sz="2000" dirty="0"/>
          </a:p>
        </p:txBody>
      </p:sp>
      <p:sp>
        <p:nvSpPr>
          <p:cNvPr id="3" name="Content Placeholder 2"/>
          <p:cNvSpPr>
            <a:spLocks noGrp="1"/>
          </p:cNvSpPr>
          <p:nvPr>
            <p:ph idx="1"/>
          </p:nvPr>
        </p:nvSpPr>
        <p:spPr/>
        <p:txBody>
          <a:bodyPr>
            <a:normAutofit/>
          </a:bodyPr>
          <a:lstStyle/>
          <a:p>
            <a:pPr marL="118872" indent="0">
              <a:buNone/>
            </a:pPr>
            <a:r>
              <a:rPr lang="en-US" dirty="0" smtClean="0"/>
              <a:t>Three facts or ideas you </a:t>
            </a:r>
            <a:r>
              <a:rPr lang="en-US" dirty="0"/>
              <a:t>l</a:t>
            </a:r>
            <a:r>
              <a:rPr lang="en-US" dirty="0" smtClean="0"/>
              <a:t>earned last lesson or in your pre-reading/note-taking.</a:t>
            </a:r>
          </a:p>
          <a:p>
            <a:pPr marL="118872" indent="0">
              <a:buNone/>
            </a:pPr>
            <a:r>
              <a:rPr lang="en-US" dirty="0"/>
              <a:t>H</a:t>
            </a:r>
            <a:r>
              <a:rPr lang="en-US" dirty="0" smtClean="0"/>
              <a:t>ave </a:t>
            </a:r>
            <a:r>
              <a:rPr lang="en-US" dirty="0" smtClean="0"/>
              <a:t>you begun taking brief notes on the four approaches from </a:t>
            </a:r>
          </a:p>
          <a:p>
            <a:pPr marL="118872" indent="0">
              <a:buNone/>
            </a:pPr>
            <a:r>
              <a:rPr lang="en-AU" dirty="0" smtClean="0"/>
              <a:t>Queensland </a:t>
            </a:r>
            <a:r>
              <a:rPr lang="en-AU" dirty="0"/>
              <a:t>Curriculum and Assessment Authority 2017, </a:t>
            </a:r>
            <a:r>
              <a:rPr lang="en-AU" i="1" dirty="0"/>
              <a:t>‘Approaches to reading practices’,</a:t>
            </a:r>
            <a:r>
              <a:rPr lang="en-AU" b="1" i="1" dirty="0"/>
              <a:t> </a:t>
            </a:r>
            <a:r>
              <a:rPr lang="en-AU" b="1" u="sng" dirty="0">
                <a:hlinkClick r:id="rId2"/>
              </a:rPr>
              <a:t>https://</a:t>
            </a:r>
            <a:r>
              <a:rPr lang="en-AU" b="1" u="sng" dirty="0" smtClean="0">
                <a:hlinkClick r:id="rId2"/>
              </a:rPr>
              <a:t>www.qcaa.qld.edu.au/downloads/senior/snr_eng_extn_20_res_read_prac.pdf</a:t>
            </a:r>
            <a:endParaRPr lang="en-US" dirty="0"/>
          </a:p>
        </p:txBody>
      </p:sp>
    </p:spTree>
    <p:extLst>
      <p:ext uri="{BB962C8B-B14F-4D97-AF65-F5344CB8AC3E}">
        <p14:creationId xmlns:p14="http://schemas.microsoft.com/office/powerpoint/2010/main" val="126828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Reader</a:t>
            </a:r>
            <a:endParaRPr lang="en-AU" dirty="0"/>
          </a:p>
        </p:txBody>
      </p:sp>
      <p:sp>
        <p:nvSpPr>
          <p:cNvPr id="3" name="Content Placeholder 2"/>
          <p:cNvSpPr>
            <a:spLocks noGrp="1"/>
          </p:cNvSpPr>
          <p:nvPr>
            <p:ph idx="1"/>
          </p:nvPr>
        </p:nvSpPr>
        <p:spPr/>
        <p:txBody>
          <a:bodyPr>
            <a:normAutofit/>
          </a:bodyPr>
          <a:lstStyle/>
          <a:p>
            <a:pPr>
              <a:buNone/>
            </a:pPr>
            <a:r>
              <a:rPr lang="en-US" sz="4400" dirty="0" smtClean="0"/>
              <a:t>Does the meaning exist in the </a:t>
            </a:r>
            <a:r>
              <a:rPr lang="en-US" sz="4400" b="1" dirty="0" smtClean="0">
                <a:solidFill>
                  <a:srgbClr val="FF0000"/>
                </a:solidFill>
              </a:rPr>
              <a:t>reader’s response</a:t>
            </a:r>
            <a:r>
              <a:rPr lang="en-US" sz="4400" dirty="0" smtClean="0"/>
              <a:t>, that is,  their processing or reception of the text? (Reception Theory) </a:t>
            </a:r>
            <a:endParaRPr lang="en-AU" sz="4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Reader</a:t>
            </a:r>
            <a:endParaRPr lang="en-AU" dirty="0"/>
          </a:p>
        </p:txBody>
      </p:sp>
      <p:sp>
        <p:nvSpPr>
          <p:cNvPr id="3" name="Content Placeholder 2"/>
          <p:cNvSpPr>
            <a:spLocks noGrp="1"/>
          </p:cNvSpPr>
          <p:nvPr>
            <p:ph idx="1"/>
          </p:nvPr>
        </p:nvSpPr>
        <p:spPr/>
        <p:txBody>
          <a:bodyPr>
            <a:normAutofit/>
          </a:bodyPr>
          <a:lstStyle/>
          <a:p>
            <a:pPr>
              <a:buNone/>
            </a:pPr>
            <a:r>
              <a:rPr lang="en-US" b="1" dirty="0" smtClean="0"/>
              <a:t>In a sense this is inescapable as texts are composed in order to elicit responses in the reader but:</a:t>
            </a:r>
            <a:endParaRPr lang="en-AU" b="1" dirty="0" smtClean="0"/>
          </a:p>
          <a:p>
            <a:pPr marL="118872" lvl="0" indent="0">
              <a:buNone/>
            </a:pPr>
            <a:r>
              <a:rPr lang="en-US" dirty="0" smtClean="0"/>
              <a:t>Meaning is social. </a:t>
            </a:r>
          </a:p>
          <a:p>
            <a:pPr marL="118872" lvl="0" indent="0">
              <a:buNone/>
            </a:pPr>
            <a:r>
              <a:rPr lang="en-US" dirty="0" smtClean="0"/>
              <a:t>Language and conventions work only as shared meaning and our way of viewing the world is shared. </a:t>
            </a:r>
          </a:p>
          <a:p>
            <a:pPr marL="118872" lvl="0" indent="0">
              <a:buNone/>
            </a:pPr>
            <a:r>
              <a:rPr lang="en-US" dirty="0" smtClean="0"/>
              <a:t>When we read a text </a:t>
            </a:r>
            <a:r>
              <a:rPr lang="en-US" b="1" dirty="0" smtClean="0"/>
              <a:t>we are participating in social or cultural meaning making</a:t>
            </a:r>
            <a:r>
              <a:rPr lang="en-US" dirty="0" smtClean="0"/>
              <a:t>. </a:t>
            </a:r>
            <a:endParaRPr lang="en-AU" dirty="0" smtClean="0"/>
          </a:p>
          <a:p>
            <a:pPr>
              <a:buNone/>
            </a:pPr>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200" b="1" dirty="0" smtClean="0"/>
              <a:t>The Reader</a:t>
            </a:r>
            <a:endParaRPr lang="en-AU" sz="3200" b="1" dirty="0"/>
          </a:p>
        </p:txBody>
      </p:sp>
      <p:sp>
        <p:nvSpPr>
          <p:cNvPr id="4" name="Text Placeholder 3"/>
          <p:cNvSpPr>
            <a:spLocks noGrp="1"/>
          </p:cNvSpPr>
          <p:nvPr>
            <p:ph type="body" sz="half" idx="2"/>
          </p:nvPr>
        </p:nvSpPr>
        <p:spPr/>
        <p:txBody>
          <a:bodyPr>
            <a:normAutofit/>
          </a:bodyPr>
          <a:lstStyle/>
          <a:p>
            <a:r>
              <a:rPr lang="en-US" sz="2400" dirty="0" smtClean="0"/>
              <a:t>Response is not merely an individual thing but is part of culture and history.</a:t>
            </a:r>
          </a:p>
          <a:p>
            <a:endParaRPr lang="en-US" sz="2000" dirty="0" smtClean="0"/>
          </a:p>
          <a:p>
            <a:r>
              <a:rPr lang="en-US" sz="2000" b="1" dirty="0" smtClean="0"/>
              <a:t>How might an Australian reading of the Sydney Nolan painting differ from those of other nationalities? </a:t>
            </a:r>
            <a:endParaRPr lang="en-AU" sz="2000" b="1" dirty="0"/>
          </a:p>
        </p:txBody>
      </p:sp>
      <p:pic>
        <p:nvPicPr>
          <p:cNvPr id="6" name="Picture Placeholder 5"/>
          <p:cNvPicPr>
            <a:picLocks noGrp="1" noChangeAspect="1"/>
          </p:cNvPicPr>
          <p:nvPr>
            <p:ph type="pic" idx="1"/>
          </p:nvPr>
        </p:nvPicPr>
        <p:blipFill>
          <a:blip r:embed="rId2">
            <a:extLst>
              <a:ext uri="{28A0092B-C50C-407E-A947-70E740481C1C}">
                <a14:useLocalDpi xmlns:a14="http://schemas.microsoft.com/office/drawing/2010/main" val="0"/>
              </a:ext>
            </a:extLst>
          </a:blip>
          <a:srcRect l="7176" r="7176"/>
          <a:stretch>
            <a:fillRect/>
          </a:stretch>
        </p:blip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1000"/>
                                        <p:tgtEl>
                                          <p:spTgt spid="4">
                                            <p:txEl>
                                              <p:pRg st="0" end="0"/>
                                            </p:txEl>
                                          </p:spTgt>
                                        </p:tgtEl>
                                      </p:cBhvr>
                                    </p:animEffect>
                                    <p:anim calcmode="lin" valueType="num">
                                      <p:cBhvr>
                                        <p:cTn id="14"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fade">
                                      <p:cBhvr>
                                        <p:cTn id="20" dur="1000"/>
                                        <p:tgtEl>
                                          <p:spTgt spid="4">
                                            <p:txEl>
                                              <p:pRg st="2" end="2"/>
                                            </p:txEl>
                                          </p:spTgt>
                                        </p:tgtEl>
                                      </p:cBhvr>
                                    </p:animEffect>
                                    <p:anim calcmode="lin" valueType="num">
                                      <p:cBhvr>
                                        <p:cTn id="21"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1000" fill="hold"/>
                                        <p:tgtEl>
                                          <p:spTgt spid="6"/>
                                        </p:tgtEl>
                                        <p:attrNameLst>
                                          <p:attrName>ppt_w</p:attrName>
                                        </p:attrNameLst>
                                      </p:cBhvr>
                                      <p:tavLst>
                                        <p:tav tm="0">
                                          <p:val>
                                            <p:fltVal val="0"/>
                                          </p:val>
                                        </p:tav>
                                        <p:tav tm="100000">
                                          <p:val>
                                            <p:strVal val="#ppt_w"/>
                                          </p:val>
                                        </p:tav>
                                      </p:tavLst>
                                    </p:anim>
                                    <p:anim calcmode="lin" valueType="num">
                                      <p:cBhvr>
                                        <p:cTn id="28" dur="1000" fill="hold"/>
                                        <p:tgtEl>
                                          <p:spTgt spid="6"/>
                                        </p:tgtEl>
                                        <p:attrNameLst>
                                          <p:attrName>ppt_h</p:attrName>
                                        </p:attrNameLst>
                                      </p:cBhvr>
                                      <p:tavLst>
                                        <p:tav tm="0">
                                          <p:val>
                                            <p:fltVal val="0"/>
                                          </p:val>
                                        </p:tav>
                                        <p:tav tm="100000">
                                          <p:val>
                                            <p:strVal val="#ppt_h"/>
                                          </p:val>
                                        </p:tav>
                                      </p:tavLst>
                                    </p:anim>
                                    <p:anim calcmode="lin" valueType="num">
                                      <p:cBhvr>
                                        <p:cTn id="29" dur="1000" fill="hold"/>
                                        <p:tgtEl>
                                          <p:spTgt spid="6"/>
                                        </p:tgtEl>
                                        <p:attrNameLst>
                                          <p:attrName>style.rotation</p:attrName>
                                        </p:attrNameLst>
                                      </p:cBhvr>
                                      <p:tavLst>
                                        <p:tav tm="0">
                                          <p:val>
                                            <p:fltVal val="90"/>
                                          </p:val>
                                        </p:tav>
                                        <p:tav tm="100000">
                                          <p:val>
                                            <p:fltVal val="0"/>
                                          </p:val>
                                        </p:tav>
                                      </p:tavLst>
                                    </p:anim>
                                    <p:animEffect transition="in" filter="fade">
                                      <p:cBhvr>
                                        <p:cTn id="3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lwell_briar_rose.jpg"/>
          <p:cNvPicPr>
            <a:picLocks noChangeAspect="1"/>
          </p:cNvPicPr>
          <p:nvPr/>
        </p:nvPicPr>
        <p:blipFill>
          <a:blip r:embed="rId2" cstate="print"/>
          <a:stretch>
            <a:fillRect/>
          </a:stretch>
        </p:blipFill>
        <p:spPr>
          <a:xfrm>
            <a:off x="6660232" y="5301208"/>
            <a:ext cx="2356668" cy="1296144"/>
          </a:xfrm>
          <a:prstGeom prst="rect">
            <a:avLst/>
          </a:prstGeom>
        </p:spPr>
      </p:pic>
      <p:sp>
        <p:nvSpPr>
          <p:cNvPr id="2" name="Title 1"/>
          <p:cNvSpPr>
            <a:spLocks noGrp="1"/>
          </p:cNvSpPr>
          <p:nvPr>
            <p:ph type="title"/>
          </p:nvPr>
        </p:nvSpPr>
        <p:spPr/>
        <p:txBody>
          <a:bodyPr/>
          <a:lstStyle/>
          <a:p>
            <a:r>
              <a:rPr lang="en-AU" dirty="0" smtClean="0"/>
              <a:t>The Reader</a:t>
            </a:r>
            <a:endParaRPr lang="en-AU" dirty="0"/>
          </a:p>
        </p:txBody>
      </p:sp>
      <p:sp>
        <p:nvSpPr>
          <p:cNvPr id="3" name="Content Placeholder 2"/>
          <p:cNvSpPr>
            <a:spLocks noGrp="1"/>
          </p:cNvSpPr>
          <p:nvPr>
            <p:ph idx="1"/>
          </p:nvPr>
        </p:nvSpPr>
        <p:spPr/>
        <p:txBody>
          <a:bodyPr>
            <a:normAutofit/>
          </a:bodyPr>
          <a:lstStyle/>
          <a:p>
            <a:pPr lvl="0"/>
            <a:r>
              <a:rPr lang="en-US" sz="2400" dirty="0" smtClean="0"/>
              <a:t>Meaning is therefore contextual - change the context and you often change the meaning. </a:t>
            </a:r>
            <a:endParaRPr lang="en-AU" sz="2400" dirty="0" smtClean="0"/>
          </a:p>
          <a:p>
            <a:pPr lvl="0"/>
            <a:r>
              <a:rPr lang="en-US" sz="2400" dirty="0" smtClean="0"/>
              <a:t>Literary texts have their own codes and practices and the more we know of them the more we can decode the text. Here reader competency plays an important role. Sophisticated responses only arise out of experience and knowledge of texts and the way they work; </a:t>
            </a:r>
            <a:r>
              <a:rPr lang="en-US" sz="2400" dirty="0"/>
              <a:t>f</a:t>
            </a:r>
            <a:r>
              <a:rPr lang="en-US" sz="2400" dirty="0" smtClean="0"/>
              <a:t>or example, a knowledge of symbolism is required to ‘decode’ this illustration. </a:t>
            </a:r>
            <a:endParaRPr lang="en-AU"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circle(in)">
                                      <p:cBhvr>
                                        <p:cTn id="2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Making Meaning</a:t>
            </a:r>
            <a:endParaRPr lang="en-AU" dirty="0"/>
          </a:p>
        </p:txBody>
      </p:sp>
      <p:sp>
        <p:nvSpPr>
          <p:cNvPr id="3" name="Content Placeholder 2"/>
          <p:cNvSpPr>
            <a:spLocks noGrp="1"/>
          </p:cNvSpPr>
          <p:nvPr>
            <p:ph sz="half" idx="1"/>
          </p:nvPr>
        </p:nvSpPr>
        <p:spPr/>
        <p:txBody>
          <a:bodyPr>
            <a:normAutofit fontScale="85000" lnSpcReduction="10000"/>
          </a:bodyPr>
          <a:lstStyle/>
          <a:p>
            <a:pPr>
              <a:buNone/>
            </a:pPr>
            <a:r>
              <a:rPr lang="en-US" dirty="0" smtClean="0"/>
              <a:t>However, for our purposes </a:t>
            </a:r>
            <a:r>
              <a:rPr lang="en-US" b="1" dirty="0" smtClean="0">
                <a:solidFill>
                  <a:srgbClr val="00B050"/>
                </a:solidFill>
              </a:rPr>
              <a:t>knowledge of time, genre, literary movement and text context </a:t>
            </a:r>
            <a:r>
              <a:rPr lang="en-US" dirty="0" smtClean="0"/>
              <a:t>are very useful for informing our understanding of the meaning in a text but they must be used in conjunction with the </a:t>
            </a:r>
            <a:r>
              <a:rPr lang="en-US" b="1" dirty="0" smtClean="0">
                <a:solidFill>
                  <a:srgbClr val="00B0F0"/>
                </a:solidFill>
              </a:rPr>
              <a:t>evidence in the text itself, </a:t>
            </a:r>
            <a:r>
              <a:rPr lang="en-US" dirty="0" smtClean="0"/>
              <a:t>critical responses and </a:t>
            </a:r>
            <a:r>
              <a:rPr lang="en-US" b="1" dirty="0" smtClean="0">
                <a:solidFill>
                  <a:srgbClr val="FF0000"/>
                </a:solidFill>
              </a:rPr>
              <a:t>our own response to it,</a:t>
            </a:r>
            <a:r>
              <a:rPr lang="en-US" dirty="0" smtClean="0"/>
              <a:t> to be fully effective. </a:t>
            </a:r>
            <a:endParaRPr lang="en-AU" dirty="0" smtClean="0"/>
          </a:p>
          <a:p>
            <a:pPr>
              <a:buNone/>
            </a:pPr>
            <a:endParaRPr lang="en-AU" dirty="0"/>
          </a:p>
        </p:txBody>
      </p:sp>
      <p:sp>
        <p:nvSpPr>
          <p:cNvPr id="4" name="Content Placeholder 3"/>
          <p:cNvSpPr>
            <a:spLocks noGrp="1"/>
          </p:cNvSpPr>
          <p:nvPr>
            <p:ph sz="half" idx="2"/>
          </p:nvPr>
        </p:nvSpPr>
        <p:spPr/>
        <p:txBody>
          <a:bodyPr>
            <a:normAutofit fontScale="85000" lnSpcReduction="10000"/>
          </a:bodyPr>
          <a:lstStyle/>
          <a:p>
            <a:pPr>
              <a:buNone/>
            </a:pPr>
            <a:r>
              <a:rPr lang="en-AU" dirty="0" smtClean="0"/>
              <a:t>Meaning:</a:t>
            </a:r>
          </a:p>
          <a:p>
            <a:pPr marL="633222" indent="-514350">
              <a:buAutoNum type="arabicPeriod"/>
            </a:pPr>
            <a:r>
              <a:rPr lang="en-AU" b="1" dirty="0" smtClean="0">
                <a:solidFill>
                  <a:srgbClr val="00B050"/>
                </a:solidFill>
              </a:rPr>
              <a:t>Author </a:t>
            </a:r>
            <a:r>
              <a:rPr lang="en-AU" dirty="0" smtClean="0"/>
              <a:t>– context in which they were writing (discourse/ideology), genre, literary movement</a:t>
            </a:r>
          </a:p>
          <a:p>
            <a:pPr marL="633222" indent="-514350">
              <a:buAutoNum type="arabicPeriod"/>
            </a:pPr>
            <a:r>
              <a:rPr lang="en-AU" b="1" dirty="0" smtClean="0">
                <a:solidFill>
                  <a:srgbClr val="00B0F0"/>
                </a:solidFill>
              </a:rPr>
              <a:t>Text </a:t>
            </a:r>
            <a:r>
              <a:rPr lang="en-AU" dirty="0" smtClean="0"/>
              <a:t>– evidence in the text itself</a:t>
            </a:r>
          </a:p>
          <a:p>
            <a:pPr marL="633222" indent="-514350">
              <a:buAutoNum type="arabicPeriod"/>
            </a:pPr>
            <a:r>
              <a:rPr lang="en-AU" b="1" dirty="0" smtClean="0">
                <a:solidFill>
                  <a:srgbClr val="FF0000"/>
                </a:solidFill>
              </a:rPr>
              <a:t>Reader </a:t>
            </a:r>
            <a:r>
              <a:rPr lang="en-AU" dirty="0" smtClean="0"/>
              <a:t>– the reader’s context (discourse/ideology), personal factors.</a:t>
            </a:r>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1000"/>
                                        <p:tgtEl>
                                          <p:spTgt spid="4">
                                            <p:txEl>
                                              <p:pRg st="0" end="0"/>
                                            </p:txEl>
                                          </p:spTgt>
                                        </p:tgtEl>
                                      </p:cBhvr>
                                    </p:animEffect>
                                    <p:anim calcmode="lin" valueType="num">
                                      <p:cBhvr>
                                        <p:cTn id="21"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 calcmode="lin" valueType="num">
                                      <p:cBhvr additive="base">
                                        <p:cTn id="2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 calcmode="lin" valueType="num">
                                      <p:cBhvr additive="base">
                                        <p:cTn id="3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anim calcmode="lin" valueType="num">
                                      <p:cBhvr additive="base">
                                        <p:cTn id="3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World Context Approaches</a:t>
            </a:r>
            <a:endParaRPr lang="en-AU" dirty="0"/>
          </a:p>
        </p:txBody>
      </p:sp>
      <p:sp>
        <p:nvSpPr>
          <p:cNvPr id="3" name="Content Placeholder 2"/>
          <p:cNvSpPr>
            <a:spLocks noGrp="1"/>
          </p:cNvSpPr>
          <p:nvPr>
            <p:ph idx="1"/>
          </p:nvPr>
        </p:nvSpPr>
        <p:spPr/>
        <p:txBody>
          <a:bodyPr/>
          <a:lstStyle/>
          <a:p>
            <a:pPr>
              <a:buNone/>
            </a:pPr>
            <a:r>
              <a:rPr lang="en-US" dirty="0" smtClean="0"/>
              <a:t>Here, the general theory is that texts are constructed within </a:t>
            </a:r>
            <a:r>
              <a:rPr lang="en-US" b="1" dirty="0" smtClean="0"/>
              <a:t>historical, social, cultural, economic and discursive contexts</a:t>
            </a:r>
            <a:r>
              <a:rPr lang="en-US" dirty="0" smtClean="0"/>
              <a:t> that govern what can be said and how it can be said. </a:t>
            </a:r>
          </a:p>
          <a:p>
            <a:pPr>
              <a:buNone/>
            </a:pPr>
            <a:r>
              <a:rPr lang="en-US" dirty="0" smtClean="0"/>
              <a:t>Text is seen as a vehicle for, and a repository of, </a:t>
            </a:r>
            <a:r>
              <a:rPr lang="en-US" b="1" dirty="0" smtClean="0"/>
              <a:t>cultural assumptions, values and preoccupations </a:t>
            </a:r>
            <a:r>
              <a:rPr lang="en-US" dirty="0" smtClean="0"/>
              <a:t>to be maintained or challenged.</a:t>
            </a:r>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World Context Approaches</a:t>
            </a:r>
            <a:endParaRPr lang="en-AU" dirty="0"/>
          </a:p>
        </p:txBody>
      </p:sp>
      <p:sp>
        <p:nvSpPr>
          <p:cNvPr id="3" name="Content Placeholder 2"/>
          <p:cNvSpPr>
            <a:spLocks noGrp="1"/>
          </p:cNvSpPr>
          <p:nvPr>
            <p:ph idx="1"/>
          </p:nvPr>
        </p:nvSpPr>
        <p:spPr/>
        <p:txBody>
          <a:bodyPr/>
          <a:lstStyle/>
          <a:p>
            <a:pPr>
              <a:buNone/>
            </a:pPr>
            <a:r>
              <a:rPr lang="en-US" dirty="0" smtClean="0"/>
              <a:t>The reader’s role is to understand the cultural assumptions and to focus on ‘whose interest is served’. </a:t>
            </a:r>
          </a:p>
          <a:p>
            <a:pPr>
              <a:buNone/>
            </a:pPr>
            <a:r>
              <a:rPr lang="en-US" dirty="0" smtClean="0"/>
              <a:t>This approach to reading, which we will label the </a:t>
            </a:r>
            <a:r>
              <a:rPr lang="en-US" b="1" dirty="0" smtClean="0"/>
              <a:t>world-context-centred approach</a:t>
            </a:r>
            <a:r>
              <a:rPr lang="en-US" dirty="0" smtClean="0"/>
              <a:t>, encompasses, for example, poststructuralist theories including Marxist, feminist and post-colonial theories. </a:t>
            </a:r>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exist_old_ad.jpg"/>
          <p:cNvPicPr>
            <a:picLocks noChangeAspect="1"/>
          </p:cNvPicPr>
          <p:nvPr/>
        </p:nvPicPr>
        <p:blipFill>
          <a:blip r:embed="rId2" cstate="print"/>
          <a:stretch>
            <a:fillRect/>
          </a:stretch>
        </p:blipFill>
        <p:spPr>
          <a:xfrm>
            <a:off x="3059832" y="548680"/>
            <a:ext cx="4320480" cy="5400600"/>
          </a:xfrm>
          <a:prstGeom prst="rect">
            <a:avLst/>
          </a:prstGeom>
        </p:spPr>
      </p:pic>
      <p:sp>
        <p:nvSpPr>
          <p:cNvPr id="3" name="Rectangle 2"/>
          <p:cNvSpPr/>
          <p:nvPr/>
        </p:nvSpPr>
        <p:spPr>
          <a:xfrm>
            <a:off x="323528" y="764704"/>
            <a:ext cx="2304256" cy="417646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b="1" dirty="0" smtClean="0"/>
              <a:t>Whose interests are served? </a:t>
            </a:r>
            <a:endParaRPr lang="en-US" sz="3200" b="1" dirty="0"/>
          </a:p>
        </p:txBody>
      </p:sp>
    </p:spTree>
    <p:extLst>
      <p:ext uri="{BB962C8B-B14F-4D97-AF65-F5344CB8AC3E}">
        <p14:creationId xmlns:p14="http://schemas.microsoft.com/office/powerpoint/2010/main" val="4218640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Making Meaning</a:t>
            </a:r>
            <a:endParaRPr lang="en-AU" dirty="0"/>
          </a:p>
        </p:txBody>
      </p:sp>
      <p:sp>
        <p:nvSpPr>
          <p:cNvPr id="3" name="Content Placeholder 2"/>
          <p:cNvSpPr>
            <a:spLocks noGrp="1"/>
          </p:cNvSpPr>
          <p:nvPr>
            <p:ph idx="1"/>
          </p:nvPr>
        </p:nvSpPr>
        <p:spPr/>
        <p:txBody>
          <a:bodyPr/>
          <a:lstStyle/>
          <a:p>
            <a:pPr>
              <a:buNone/>
            </a:pPr>
            <a:r>
              <a:rPr lang="en-US" dirty="0" smtClean="0"/>
              <a:t>Therefore, in order to understand how we ‘read’ texts, we need to consider the role of the </a:t>
            </a:r>
            <a:r>
              <a:rPr lang="en-US" b="1" dirty="0" smtClean="0">
                <a:solidFill>
                  <a:srgbClr val="00B050"/>
                </a:solidFill>
              </a:rPr>
              <a:t>author</a:t>
            </a:r>
            <a:r>
              <a:rPr lang="en-US" dirty="0" smtClean="0"/>
              <a:t>, </a:t>
            </a:r>
            <a:r>
              <a:rPr lang="en-US" b="1" dirty="0" smtClean="0">
                <a:solidFill>
                  <a:srgbClr val="00B0F0"/>
                </a:solidFill>
              </a:rPr>
              <a:t>the text</a:t>
            </a:r>
            <a:r>
              <a:rPr lang="en-US" dirty="0" smtClean="0"/>
              <a:t>, the </a:t>
            </a:r>
            <a:r>
              <a:rPr lang="en-US" b="1" dirty="0" smtClean="0">
                <a:solidFill>
                  <a:srgbClr val="FF0000"/>
                </a:solidFill>
              </a:rPr>
              <a:t>reader</a:t>
            </a:r>
            <a:r>
              <a:rPr lang="en-US" dirty="0" smtClean="0"/>
              <a:t> and the </a:t>
            </a:r>
            <a:r>
              <a:rPr lang="en-US" b="1" dirty="0" smtClean="0">
                <a:solidFill>
                  <a:srgbClr val="002060"/>
                </a:solidFill>
              </a:rPr>
              <a:t>context</a:t>
            </a:r>
            <a:r>
              <a:rPr lang="en-US" dirty="0" smtClean="0"/>
              <a:t> in the meaning making process. </a:t>
            </a:r>
          </a:p>
          <a:p>
            <a:pPr>
              <a:buNone/>
            </a:pPr>
            <a:endParaRPr lang="en-AU" dirty="0" smtClean="0"/>
          </a:p>
          <a:p>
            <a:pPr>
              <a:buNone/>
            </a:pPr>
            <a:endParaRPr lang="en-AU" dirty="0"/>
          </a:p>
        </p:txBody>
      </p:sp>
      <p:pic>
        <p:nvPicPr>
          <p:cNvPr id="4" name="Picture 3" descr="justice.jpg"/>
          <p:cNvPicPr>
            <a:picLocks noChangeAspect="1"/>
          </p:cNvPicPr>
          <p:nvPr/>
        </p:nvPicPr>
        <p:blipFill>
          <a:blip r:embed="rId2" cstate="print"/>
          <a:stretch>
            <a:fillRect/>
          </a:stretch>
        </p:blipFill>
        <p:spPr>
          <a:xfrm>
            <a:off x="5220072" y="4077072"/>
            <a:ext cx="3078681" cy="20608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heel(1)">
                                      <p:cBhvr>
                                        <p:cTn id="2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Remember</a:t>
            </a:r>
            <a:endParaRPr lang="en-US" dirty="0"/>
          </a:p>
        </p:txBody>
      </p:sp>
      <p:pic>
        <p:nvPicPr>
          <p:cNvPr id="4"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520700" y="1808162"/>
            <a:ext cx="8102600" cy="4559300"/>
          </a:xfrm>
        </p:spPr>
      </p:pic>
    </p:spTree>
    <p:extLst>
      <p:ext uri="{BB962C8B-B14F-4D97-AF65-F5344CB8AC3E}">
        <p14:creationId xmlns:p14="http://schemas.microsoft.com/office/powerpoint/2010/main" val="2490700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3200" dirty="0" smtClean="0"/>
              <a:t>The Problem of Meaning in Literature</a:t>
            </a:r>
            <a:endParaRPr lang="en-AU" sz="3200" dirty="0"/>
          </a:p>
        </p:txBody>
      </p:sp>
      <p:sp>
        <p:nvSpPr>
          <p:cNvPr id="3" name="Content Placeholder 2"/>
          <p:cNvSpPr>
            <a:spLocks noGrp="1"/>
          </p:cNvSpPr>
          <p:nvPr>
            <p:ph idx="1"/>
          </p:nvPr>
        </p:nvSpPr>
        <p:spPr/>
        <p:txBody>
          <a:bodyPr>
            <a:normAutofit lnSpcReduction="10000"/>
          </a:bodyPr>
          <a:lstStyle/>
          <a:p>
            <a:pPr>
              <a:buNone/>
            </a:pPr>
            <a:r>
              <a:rPr lang="en-US" b="1" dirty="0" smtClean="0"/>
              <a:t>There are several ways to approach this:</a:t>
            </a:r>
            <a:endParaRPr lang="en-AU" b="1" dirty="0" smtClean="0"/>
          </a:p>
          <a:p>
            <a:r>
              <a:rPr lang="en-US" sz="2400" dirty="0"/>
              <a:t>The meaning is what </a:t>
            </a:r>
            <a:r>
              <a:rPr lang="en-US" sz="2400" b="1" dirty="0">
                <a:solidFill>
                  <a:srgbClr val="00B050"/>
                </a:solidFill>
              </a:rPr>
              <a:t>is intended by the author </a:t>
            </a:r>
            <a:r>
              <a:rPr lang="en-US" sz="2400" dirty="0"/>
              <a:t>(</a:t>
            </a:r>
            <a:r>
              <a:rPr lang="en-US" sz="2400" dirty="0" smtClean="0"/>
              <a:t>author-centered </a:t>
            </a:r>
            <a:r>
              <a:rPr lang="en-US" sz="2400" dirty="0"/>
              <a:t>reading</a:t>
            </a:r>
            <a:r>
              <a:rPr lang="en-US" sz="2400" dirty="0" smtClean="0"/>
              <a:t>)</a:t>
            </a:r>
          </a:p>
          <a:p>
            <a:pPr lvl="0"/>
            <a:r>
              <a:rPr lang="en-US" sz="2400" dirty="0"/>
              <a:t>The meaning is created by and contained </a:t>
            </a:r>
            <a:r>
              <a:rPr lang="en-US" sz="2400" b="1" dirty="0">
                <a:solidFill>
                  <a:srgbClr val="00B0F0"/>
                </a:solidFill>
              </a:rPr>
              <a:t>in the text itself </a:t>
            </a:r>
            <a:r>
              <a:rPr lang="en-US" sz="2400" dirty="0"/>
              <a:t>(</a:t>
            </a:r>
            <a:r>
              <a:rPr lang="en-US" sz="2400" dirty="0" smtClean="0"/>
              <a:t>text-centered </a:t>
            </a:r>
            <a:r>
              <a:rPr lang="en-US" sz="2400" dirty="0"/>
              <a:t>reading</a:t>
            </a:r>
            <a:r>
              <a:rPr lang="en-US" sz="2400" dirty="0" smtClean="0"/>
              <a:t>)</a:t>
            </a:r>
            <a:endParaRPr lang="en-AU" sz="2400" dirty="0"/>
          </a:p>
          <a:p>
            <a:pPr lvl="0"/>
            <a:r>
              <a:rPr lang="en-US" sz="2400" dirty="0" smtClean="0"/>
              <a:t>The meaning is created by </a:t>
            </a:r>
            <a:r>
              <a:rPr lang="en-US" sz="2400" b="1" dirty="0" smtClean="0">
                <a:solidFill>
                  <a:srgbClr val="FF0000"/>
                </a:solidFill>
              </a:rPr>
              <a:t>the reader </a:t>
            </a:r>
            <a:r>
              <a:rPr lang="en-US" sz="2400" dirty="0" smtClean="0"/>
              <a:t>(reader-centered reading)</a:t>
            </a:r>
            <a:endParaRPr lang="en-AU" sz="2400" dirty="0" smtClean="0"/>
          </a:p>
          <a:p>
            <a:pPr lvl="0"/>
            <a:r>
              <a:rPr lang="en-US" sz="2400" b="1" dirty="0" smtClean="0">
                <a:solidFill>
                  <a:srgbClr val="7030A0"/>
                </a:solidFill>
              </a:rPr>
              <a:t>Discourses</a:t>
            </a:r>
            <a:r>
              <a:rPr lang="en-US" sz="2400" dirty="0" smtClean="0">
                <a:solidFill>
                  <a:srgbClr val="7030A0"/>
                </a:solidFill>
              </a:rPr>
              <a:t> </a:t>
            </a:r>
            <a:r>
              <a:rPr lang="en-US" sz="2400" dirty="0" smtClean="0"/>
              <a:t>construct the reader and the text (world-context centered reading)</a:t>
            </a:r>
            <a:endParaRPr lang="en-AU" sz="2400" dirty="0" smtClean="0"/>
          </a:p>
          <a:p>
            <a:pPr marL="118872" indent="0">
              <a:buNone/>
            </a:pPr>
            <a:r>
              <a:rPr lang="en-AU" sz="2400" dirty="0"/>
              <a:t>Of course, the whole idea of a ‘real’ meaning </a:t>
            </a:r>
            <a:r>
              <a:rPr lang="en-AU" sz="2400" dirty="0" smtClean="0"/>
              <a:t>in literature is </a:t>
            </a:r>
            <a:r>
              <a:rPr lang="en-AU" sz="2400" dirty="0"/>
              <a:t>probably </a:t>
            </a:r>
            <a:r>
              <a:rPr lang="en-AU" sz="2400" dirty="0" smtClean="0"/>
              <a:t>misleading; these approaches merely provide ways of constructing </a:t>
            </a:r>
            <a:r>
              <a:rPr lang="en-AU" sz="2400" b="1" dirty="0" smtClean="0"/>
              <a:t>possible readings</a:t>
            </a:r>
            <a:r>
              <a:rPr lang="en-AU" sz="2400" dirty="0" smtClean="0"/>
              <a:t>. </a:t>
            </a:r>
            <a:endParaRPr lang="en-AU" sz="2400" dirty="0"/>
          </a:p>
          <a:p>
            <a:pPr marL="118872" indent="0">
              <a:buNone/>
            </a:pPr>
            <a:endParaRPr lang="en-AU" dirty="0"/>
          </a:p>
          <a:p>
            <a:pPr>
              <a:buNone/>
            </a:pPr>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additive="base">
                                        <p:cTn id="3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1" presetClass="entr" presetSubtype="1" fill="hold"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wheel(1)">
                                      <p:cBhvr>
                                        <p:cTn id="44"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as you know</a:t>
            </a:r>
            <a:endParaRPr lang="en-US" dirty="0"/>
          </a:p>
        </p:txBody>
      </p:sp>
      <p:sp>
        <p:nvSpPr>
          <p:cNvPr id="3" name="Content Placeholder 2"/>
          <p:cNvSpPr>
            <a:spLocks noGrp="1"/>
          </p:cNvSpPr>
          <p:nvPr>
            <p:ph idx="1"/>
          </p:nvPr>
        </p:nvSpPr>
        <p:spPr/>
        <p:txBody>
          <a:bodyPr/>
          <a:lstStyle/>
          <a:p>
            <a:pPr marL="118872" indent="0">
              <a:buNone/>
            </a:pPr>
            <a:r>
              <a:rPr lang="en-US" dirty="0" smtClean="0"/>
              <a:t>For the remainder of the </a:t>
            </a:r>
            <a:r>
              <a:rPr lang="en-US" dirty="0" smtClean="0"/>
              <a:t>course (after IA1) </a:t>
            </a:r>
            <a:r>
              <a:rPr lang="en-US" dirty="0" smtClean="0"/>
              <a:t>you will mainly be interested in </a:t>
            </a:r>
            <a:r>
              <a:rPr lang="en-US" b="1" dirty="0" smtClean="0"/>
              <a:t>text-centered</a:t>
            </a:r>
            <a:r>
              <a:rPr lang="en-US" dirty="0" smtClean="0"/>
              <a:t> and </a:t>
            </a:r>
            <a:r>
              <a:rPr lang="en-US" b="1" dirty="0" smtClean="0"/>
              <a:t>world-context</a:t>
            </a:r>
            <a:r>
              <a:rPr lang="en-US" dirty="0" smtClean="0"/>
              <a:t> centered approaches to reading. </a:t>
            </a:r>
          </a:p>
          <a:p>
            <a:pPr marL="118872" indent="0">
              <a:buNone/>
            </a:pPr>
            <a:r>
              <a:rPr lang="en-US" dirty="0" smtClean="0"/>
              <a:t>You can’t ignore author and reader altogether as the theories intersect and overlap. </a:t>
            </a:r>
          </a:p>
          <a:p>
            <a:pPr marL="118872" indent="0">
              <a:buNone/>
            </a:pPr>
            <a:r>
              <a:rPr lang="en-US" dirty="0" smtClean="0"/>
              <a:t>Now consider the four approaches in relation to Frost’s poem, “Out, out”.</a:t>
            </a:r>
          </a:p>
          <a:p>
            <a:pPr marL="118872" indent="0">
              <a:buNone/>
            </a:pPr>
            <a:r>
              <a:rPr lang="en-US" dirty="0" smtClean="0"/>
              <a:t>But before you go… </a:t>
            </a:r>
          </a:p>
        </p:txBody>
      </p:sp>
    </p:spTree>
    <p:extLst>
      <p:ext uri="{BB962C8B-B14F-4D97-AF65-F5344CB8AC3E}">
        <p14:creationId xmlns:p14="http://schemas.microsoft.com/office/powerpoint/2010/main" val="69809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1000"/>
                                        <p:tgtEl>
                                          <p:spTgt spid="3">
                                            <p:txEl>
                                              <p:pRg st="3" end="3"/>
                                            </p:txEl>
                                          </p:spTgt>
                                        </p:tgtEl>
                                      </p:cBhvr>
                                    </p:animEffect>
                                    <p:anim calcmode="lin" valueType="num">
                                      <p:cBhvr>
                                        <p:cTn id="3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3:2:1:RIQ </a:t>
            </a:r>
            <a:r>
              <a:rPr lang="en-US" sz="3600" dirty="0" smtClean="0"/>
              <a:t>(five minutes)</a:t>
            </a:r>
            <a:endParaRPr lang="en-US" sz="3600" dirty="0"/>
          </a:p>
        </p:txBody>
      </p:sp>
      <p:sp>
        <p:nvSpPr>
          <p:cNvPr id="3" name="Content Placeholder 2"/>
          <p:cNvSpPr>
            <a:spLocks noGrp="1"/>
          </p:cNvSpPr>
          <p:nvPr>
            <p:ph idx="1"/>
          </p:nvPr>
        </p:nvSpPr>
        <p:spPr/>
        <p:txBody>
          <a:bodyPr>
            <a:normAutofit fontScale="92500" lnSpcReduction="10000"/>
          </a:bodyPr>
          <a:lstStyle/>
          <a:p>
            <a:pPr marL="118872" indent="0">
              <a:buNone/>
            </a:pPr>
            <a:r>
              <a:rPr lang="en-US" dirty="0" smtClean="0"/>
              <a:t>This is a general study tool that should be regularly used. Do the following:</a:t>
            </a:r>
          </a:p>
          <a:p>
            <a:pPr marL="118872" indent="0">
              <a:buNone/>
            </a:pPr>
            <a:r>
              <a:rPr lang="en-US" b="1" dirty="0" smtClean="0"/>
              <a:t>3 Recalls </a:t>
            </a:r>
            <a:r>
              <a:rPr lang="en-US" dirty="0" smtClean="0"/>
              <a:t>– </a:t>
            </a:r>
            <a:r>
              <a:rPr lang="en-US" sz="2800" dirty="0"/>
              <a:t>S</a:t>
            </a:r>
            <a:r>
              <a:rPr lang="en-US" sz="2800" dirty="0" smtClean="0"/>
              <a:t>tate any three facts that you can recall from what you learned in this PPT. e.g. new terms and concepts, something you now understand.</a:t>
            </a:r>
          </a:p>
          <a:p>
            <a:pPr marL="118872" indent="0">
              <a:buNone/>
            </a:pPr>
            <a:r>
              <a:rPr lang="en-US" b="1" dirty="0"/>
              <a:t>2 Insights </a:t>
            </a:r>
            <a:r>
              <a:rPr lang="en-US" sz="2800" dirty="0" smtClean="0"/>
              <a:t>– How is the material you have learned relevant to your assessment task? How does it relate generally to your course?</a:t>
            </a:r>
          </a:p>
          <a:p>
            <a:pPr marL="118872" indent="0">
              <a:buNone/>
            </a:pPr>
            <a:r>
              <a:rPr lang="en-US" b="1" dirty="0"/>
              <a:t>3. </a:t>
            </a:r>
            <a:r>
              <a:rPr lang="en-US" b="1" dirty="0" smtClean="0"/>
              <a:t>Questions – </a:t>
            </a:r>
            <a:r>
              <a:rPr lang="en-US" sz="2800" dirty="0"/>
              <a:t>Write at least one question you have about the </a:t>
            </a:r>
            <a:r>
              <a:rPr lang="en-US" sz="2800" dirty="0" smtClean="0"/>
              <a:t>topic. E.g. I do not understand…, How does this relate to….? How does this affect…..?</a:t>
            </a:r>
            <a:endParaRPr lang="en-US" sz="2800" dirty="0"/>
          </a:p>
        </p:txBody>
      </p:sp>
    </p:spTree>
    <p:extLst>
      <p:ext uri="{BB962C8B-B14F-4D97-AF65-F5344CB8AC3E}">
        <p14:creationId xmlns:p14="http://schemas.microsoft.com/office/powerpoint/2010/main" val="98662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
            </a:r>
            <a:br>
              <a:rPr lang="en-AU" dirty="0" smtClean="0"/>
            </a:br>
            <a:r>
              <a:rPr lang="en-US" sz="2800" b="1" dirty="0" smtClean="0"/>
              <a:t>The Problem of Meaning in Literature</a:t>
            </a:r>
            <a:r>
              <a:rPr lang="en-AU" sz="2800" dirty="0" smtClean="0"/>
              <a:t> </a:t>
            </a:r>
            <a:endParaRPr lang="en-AU" sz="2800" dirty="0"/>
          </a:p>
        </p:txBody>
      </p:sp>
      <p:sp>
        <p:nvSpPr>
          <p:cNvPr id="3" name="Content Placeholder 2"/>
          <p:cNvSpPr>
            <a:spLocks noGrp="1"/>
          </p:cNvSpPr>
          <p:nvPr>
            <p:ph idx="1"/>
          </p:nvPr>
        </p:nvSpPr>
        <p:spPr/>
        <p:txBody>
          <a:bodyPr>
            <a:normAutofit fontScale="92500" lnSpcReduction="20000"/>
          </a:bodyPr>
          <a:lstStyle/>
          <a:p>
            <a:pPr>
              <a:buNone/>
            </a:pPr>
            <a:r>
              <a:rPr lang="en-US" dirty="0" smtClean="0"/>
              <a:t>Meaning is a difficult issue. </a:t>
            </a:r>
          </a:p>
          <a:p>
            <a:pPr>
              <a:buNone/>
            </a:pPr>
            <a:endParaRPr lang="en-US" dirty="0" smtClean="0"/>
          </a:p>
          <a:p>
            <a:pPr>
              <a:buNone/>
            </a:pPr>
            <a:r>
              <a:rPr lang="en-US" b="1" dirty="0" smtClean="0"/>
              <a:t>How do we know what a work of literature is ‘supposed’ to mean or what its ‘real’ meaning is? </a:t>
            </a:r>
          </a:p>
          <a:p>
            <a:pPr>
              <a:buNone/>
            </a:pPr>
            <a:r>
              <a:rPr lang="en-US" dirty="0" smtClean="0"/>
              <a:t>(But what did </a:t>
            </a:r>
            <a:r>
              <a:rPr lang="en-US" b="1" dirty="0" smtClean="0">
                <a:solidFill>
                  <a:srgbClr val="FF0000"/>
                </a:solidFill>
              </a:rPr>
              <a:t>the author </a:t>
            </a:r>
            <a:r>
              <a:rPr lang="en-US" dirty="0" smtClean="0"/>
              <a:t>mean, Miss?)</a:t>
            </a:r>
          </a:p>
          <a:p>
            <a:pPr>
              <a:buNone/>
            </a:pPr>
            <a:endParaRPr lang="en-AU" sz="2200" b="1" dirty="0" smtClean="0"/>
          </a:p>
          <a:p>
            <a:pPr>
              <a:buNone/>
            </a:pPr>
            <a:r>
              <a:rPr lang="en-AU" sz="2200" b="1" dirty="0" smtClean="0"/>
              <a:t>Related term: The intentional fallacy</a:t>
            </a:r>
            <a:r>
              <a:rPr lang="en-AU" sz="2200" dirty="0" smtClean="0"/>
              <a:t>, in </a:t>
            </a:r>
            <a:r>
              <a:rPr lang="en-AU" sz="2200" dirty="0" smtClean="0">
                <a:hlinkClick r:id="rId2" tooltip="Literary criticism"/>
              </a:rPr>
              <a:t>literary criticism</a:t>
            </a:r>
            <a:r>
              <a:rPr lang="en-AU" sz="2200" dirty="0" smtClean="0"/>
              <a:t>, addresses the assumption that the </a:t>
            </a:r>
            <a:r>
              <a:rPr lang="en-AU" sz="2200" dirty="0" smtClean="0">
                <a:hlinkClick r:id="rId3" tooltip="Meaning (linguistic)"/>
              </a:rPr>
              <a:t>meaning</a:t>
            </a:r>
            <a:r>
              <a:rPr lang="en-AU" sz="2200" dirty="0" smtClean="0"/>
              <a:t> intended by the </a:t>
            </a:r>
            <a:r>
              <a:rPr lang="en-AU" sz="2200" dirty="0" smtClean="0">
                <a:hlinkClick r:id="rId4" tooltip="Author"/>
              </a:rPr>
              <a:t>author</a:t>
            </a:r>
            <a:r>
              <a:rPr lang="en-AU" sz="2200" dirty="0" smtClean="0"/>
              <a:t> of a literary work is of primary importance. By characterizing this assumption as a "</a:t>
            </a:r>
            <a:r>
              <a:rPr lang="en-AU" sz="2200" dirty="0" smtClean="0">
                <a:hlinkClick r:id="rId5" tooltip="Fallacy"/>
              </a:rPr>
              <a:t>fallacy</a:t>
            </a:r>
            <a:r>
              <a:rPr lang="en-AU" sz="2200" dirty="0" smtClean="0"/>
              <a:t>", a critic suggests that the author's </a:t>
            </a:r>
            <a:r>
              <a:rPr lang="en-AU" sz="2200" dirty="0" smtClean="0">
                <a:hlinkClick r:id="rId6" tooltip="Authorial intentionality"/>
              </a:rPr>
              <a:t>intention</a:t>
            </a:r>
            <a:r>
              <a:rPr lang="en-AU" sz="2200" dirty="0" smtClean="0"/>
              <a:t> is not important. (Wikipedia)</a:t>
            </a:r>
          </a:p>
          <a:p>
            <a:pPr>
              <a:buNone/>
            </a:pPr>
            <a:endParaRPr lang="en-AU" sz="2200" dirty="0"/>
          </a:p>
          <a:p>
            <a:pPr>
              <a:buNone/>
            </a:pPr>
            <a:r>
              <a:rPr lang="en-AU" sz="2200" dirty="0" smtClean="0"/>
              <a:t>Remember the Third Grade student’s ‘</a:t>
            </a:r>
            <a:r>
              <a:rPr lang="en-AU" sz="2200" dirty="0" err="1" smtClean="0"/>
              <a:t>hores</a:t>
            </a:r>
            <a:r>
              <a:rPr lang="en-AU" sz="2200" dirty="0" smtClean="0"/>
              <a:t>’ </a:t>
            </a:r>
            <a:r>
              <a:rPr lang="en-AU" sz="2200" dirty="0" smtClean="0"/>
              <a:t>text in the previous </a:t>
            </a:r>
            <a:r>
              <a:rPr lang="en-AU" sz="2200" dirty="0" err="1" smtClean="0"/>
              <a:t>ppt</a:t>
            </a:r>
            <a:r>
              <a:rPr lang="en-AU" sz="2200" dirty="0" smtClean="0"/>
              <a:t>? The </a:t>
            </a:r>
            <a:r>
              <a:rPr lang="en-AU" sz="2200" dirty="0" smtClean="0"/>
              <a:t>author’s intention </a:t>
            </a:r>
            <a:r>
              <a:rPr lang="en-AU" sz="2200" dirty="0"/>
              <a:t>i</a:t>
            </a:r>
            <a:r>
              <a:rPr lang="en-AU" sz="2200" dirty="0" smtClean="0"/>
              <a:t>s not reflected in the adult reader’s response/reading of the text.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1000"/>
                                        <p:tgtEl>
                                          <p:spTgt spid="3">
                                            <p:txEl>
                                              <p:pRg st="5" end="5"/>
                                            </p:txEl>
                                          </p:spTgt>
                                        </p:tgtEl>
                                      </p:cBhvr>
                                    </p:animEffect>
                                    <p:anim calcmode="lin" valueType="num">
                                      <p:cBhvr>
                                        <p:cTn id="3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1000"/>
                                        <p:tgtEl>
                                          <p:spTgt spid="3">
                                            <p:txEl>
                                              <p:pRg st="7" end="7"/>
                                            </p:txEl>
                                          </p:spTgt>
                                        </p:tgtEl>
                                      </p:cBhvr>
                                    </p:animEffect>
                                    <p:anim calcmode="lin" valueType="num">
                                      <p:cBhvr>
                                        <p:cTn id="4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Author</a:t>
            </a:r>
            <a:endParaRPr lang="en-AU" dirty="0"/>
          </a:p>
        </p:txBody>
      </p:sp>
      <p:sp>
        <p:nvSpPr>
          <p:cNvPr id="3" name="Content Placeholder 2"/>
          <p:cNvSpPr>
            <a:spLocks noGrp="1"/>
          </p:cNvSpPr>
          <p:nvPr>
            <p:ph idx="1"/>
          </p:nvPr>
        </p:nvSpPr>
        <p:spPr/>
        <p:txBody>
          <a:bodyPr>
            <a:normAutofit fontScale="85000" lnSpcReduction="20000"/>
          </a:bodyPr>
          <a:lstStyle/>
          <a:p>
            <a:pPr>
              <a:buNone/>
            </a:pPr>
            <a:r>
              <a:rPr lang="en-US" dirty="0" smtClean="0"/>
              <a:t>Why is it not always valid to rely on authorial intention as a sole source of meaning?</a:t>
            </a:r>
            <a:endParaRPr lang="en-AU" dirty="0" smtClean="0"/>
          </a:p>
          <a:p>
            <a:pPr lvl="0"/>
            <a:r>
              <a:rPr lang="en-US" dirty="0" smtClean="0"/>
              <a:t>The author’s work may have taken them in directions they did not originally foresee and developed meanings they did not intend and indeed may not recognize. E.g. the ‘</a:t>
            </a:r>
            <a:r>
              <a:rPr lang="en-US" dirty="0" err="1" smtClean="0"/>
              <a:t>hores</a:t>
            </a:r>
            <a:r>
              <a:rPr lang="en-US" dirty="0" smtClean="0"/>
              <a:t>’ story</a:t>
            </a:r>
            <a:endParaRPr lang="en-AU" dirty="0" smtClean="0"/>
          </a:p>
          <a:p>
            <a:pPr lvl="0"/>
            <a:r>
              <a:rPr lang="en-US" dirty="0" smtClean="0"/>
              <a:t>The works may embody cultural or symbolic meanings which are not fully clear to the author themselves. E.g. The author unconsciously reflects aspects of their culture as ‘just the way it is’.</a:t>
            </a:r>
            <a:endParaRPr lang="en-AU" dirty="0" smtClean="0"/>
          </a:p>
          <a:p>
            <a:pPr lvl="0"/>
            <a:r>
              <a:rPr lang="en-US" dirty="0" smtClean="0"/>
              <a:t>Authors may not be fully conscious of the motives </a:t>
            </a:r>
            <a:r>
              <a:rPr lang="en-US" dirty="0"/>
              <a:t>or the discourses that </a:t>
            </a:r>
            <a:r>
              <a:rPr lang="en-US" dirty="0" smtClean="0"/>
              <a:t>underpin their work.  </a:t>
            </a:r>
          </a:p>
          <a:p>
            <a:pPr lvl="0">
              <a:buNone/>
            </a:pPr>
            <a:r>
              <a:rPr lang="en-US" b="1" dirty="0" smtClean="0"/>
              <a:t>(Intentional Fallacy) </a:t>
            </a:r>
            <a:endParaRPr lang="en-AU" dirty="0" smtClean="0"/>
          </a:p>
          <a:p>
            <a:pPr>
              <a:buNone/>
            </a:pPr>
            <a:endParaRPr lang="en-AU" dirty="0"/>
          </a:p>
        </p:txBody>
      </p:sp>
    </p:spTree>
    <p:extLst>
      <p:ext uri="{BB962C8B-B14F-4D97-AF65-F5344CB8AC3E}">
        <p14:creationId xmlns:p14="http://schemas.microsoft.com/office/powerpoint/2010/main" val="929550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additive="base">
                                        <p:cTn id="3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Authorial Intention</a:t>
            </a:r>
            <a:endParaRPr lang="en-AU" dirty="0"/>
          </a:p>
        </p:txBody>
      </p:sp>
      <p:sp>
        <p:nvSpPr>
          <p:cNvPr id="3" name="Content Placeholder 2"/>
          <p:cNvSpPr>
            <a:spLocks noGrp="1"/>
          </p:cNvSpPr>
          <p:nvPr>
            <p:ph idx="1"/>
          </p:nvPr>
        </p:nvSpPr>
        <p:spPr/>
        <p:txBody>
          <a:bodyPr>
            <a:normAutofit fontScale="70000" lnSpcReduction="20000"/>
          </a:bodyPr>
          <a:lstStyle/>
          <a:p>
            <a:pPr>
              <a:buNone/>
            </a:pPr>
            <a:r>
              <a:rPr lang="en-AU" dirty="0" smtClean="0"/>
              <a:t>Remember the ‘intentional fallacy’….?</a:t>
            </a:r>
          </a:p>
          <a:p>
            <a:pPr>
              <a:buNone/>
            </a:pPr>
            <a:r>
              <a:rPr lang="en-US" dirty="0" smtClean="0"/>
              <a:t>Does a work of literature mean </a:t>
            </a:r>
            <a:r>
              <a:rPr lang="en-US" b="1" dirty="0" smtClean="0"/>
              <a:t>what the author intended</a:t>
            </a:r>
            <a:r>
              <a:rPr lang="en-US" dirty="0" smtClean="0"/>
              <a:t> it to mean and if so, how can we tell? How can we gain insight into authorial intention? Consider Shakespeare’s </a:t>
            </a:r>
            <a:r>
              <a:rPr lang="en-US" i="1" dirty="0" smtClean="0"/>
              <a:t>Macbeth</a:t>
            </a:r>
            <a:r>
              <a:rPr lang="en-US" dirty="0" smtClean="0"/>
              <a:t>. We could:</a:t>
            </a:r>
            <a:endParaRPr lang="en-AU" dirty="0" smtClean="0"/>
          </a:p>
          <a:p>
            <a:pPr lvl="0"/>
            <a:r>
              <a:rPr lang="en-US" dirty="0" smtClean="0"/>
              <a:t>Read other works by the same author e.g. other tragedies</a:t>
            </a:r>
            <a:endParaRPr lang="en-AU" dirty="0" smtClean="0"/>
          </a:p>
          <a:p>
            <a:pPr lvl="0"/>
            <a:r>
              <a:rPr lang="en-US" dirty="0" smtClean="0"/>
              <a:t>Learn more about the kind of meaning found in works from that particular tradition, time and genre e.g. other Elizabethan plays and poetry</a:t>
            </a:r>
            <a:endParaRPr lang="en-AU" dirty="0" smtClean="0"/>
          </a:p>
          <a:p>
            <a:pPr lvl="0"/>
            <a:r>
              <a:rPr lang="en-US" dirty="0" smtClean="0"/>
              <a:t>Learn about the economic, social, religious and political contexts (including discourses/ideology) of the text e.g. moving out of feudalism, pyramid social structure, C of E/Catholic schism, religious discourse, political discourse, patriarchy</a:t>
            </a:r>
            <a:endParaRPr lang="en-AU" dirty="0" smtClean="0"/>
          </a:p>
          <a:p>
            <a:pPr lvl="0"/>
            <a:r>
              <a:rPr lang="en-US" dirty="0" smtClean="0"/>
              <a:t>Learn about the cultural values and symbols of the time of writing e.g</a:t>
            </a:r>
            <a:r>
              <a:rPr lang="en-US" dirty="0"/>
              <a:t>. belief in God, great </a:t>
            </a:r>
            <a:r>
              <a:rPr lang="en-US" dirty="0" smtClean="0"/>
              <a:t>chain of being, superiority of man over woman, love of witty literary devices, emblems on shields, Elizabethan art</a:t>
            </a:r>
            <a:endParaRPr lang="en-AU" dirty="0" smtClean="0"/>
          </a:p>
          <a:p>
            <a:pPr>
              <a:buNone/>
            </a:pPr>
            <a:endParaRPr lang="en-AU" dirty="0"/>
          </a:p>
        </p:txBody>
      </p:sp>
    </p:spTree>
    <p:extLst>
      <p:ext uri="{BB962C8B-B14F-4D97-AF65-F5344CB8AC3E}">
        <p14:creationId xmlns:p14="http://schemas.microsoft.com/office/powerpoint/2010/main" val="3913720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additive="base">
                                        <p:cTn id="3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additive="base">
                                        <p:cTn id="4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Questions</a:t>
            </a:r>
            <a:endParaRPr lang="en-AU" dirty="0"/>
          </a:p>
        </p:txBody>
      </p:sp>
      <p:sp>
        <p:nvSpPr>
          <p:cNvPr id="3" name="Content Placeholder 2"/>
          <p:cNvSpPr>
            <a:spLocks noGrp="1"/>
          </p:cNvSpPr>
          <p:nvPr>
            <p:ph idx="1"/>
          </p:nvPr>
        </p:nvSpPr>
        <p:spPr/>
        <p:txBody>
          <a:bodyPr>
            <a:normAutofit fontScale="85000" lnSpcReduction="20000"/>
          </a:bodyPr>
          <a:lstStyle/>
          <a:p>
            <a:pPr marL="118872" indent="0">
              <a:buNone/>
            </a:pPr>
            <a:r>
              <a:rPr lang="en-AU" dirty="0" smtClean="0"/>
              <a:t>Shakespeare:</a:t>
            </a:r>
          </a:p>
          <a:p>
            <a:r>
              <a:rPr lang="en-AU" sz="2400" dirty="0" smtClean="0"/>
              <a:t>William </a:t>
            </a:r>
            <a:r>
              <a:rPr lang="en-AU" sz="2400" dirty="0"/>
              <a:t>was born in </a:t>
            </a:r>
            <a:r>
              <a:rPr lang="en-AU" sz="2400" b="1" dirty="0"/>
              <a:t>Stratford-upon-Avon</a:t>
            </a:r>
            <a:r>
              <a:rPr lang="en-AU" sz="2400" dirty="0"/>
              <a:t> in 1564, during England’s </a:t>
            </a:r>
            <a:r>
              <a:rPr lang="en-AU" sz="2400" b="1" dirty="0">
                <a:hlinkClick r:id="rId2"/>
              </a:rPr>
              <a:t>Tudor period</a:t>
            </a:r>
            <a:r>
              <a:rPr lang="en-AU" sz="2400" dirty="0"/>
              <a:t>. He was one of eight children born to </a:t>
            </a:r>
            <a:r>
              <a:rPr lang="en-AU" sz="2400" b="1" dirty="0"/>
              <a:t>John Shakespeare</a:t>
            </a:r>
            <a:r>
              <a:rPr lang="en-AU" sz="2400" dirty="0"/>
              <a:t>, a well-to-do glove-maker and leather worker, and his wife, </a:t>
            </a:r>
            <a:r>
              <a:rPr lang="en-AU" sz="2400" b="1" dirty="0"/>
              <a:t>Mary Arden</a:t>
            </a:r>
            <a:r>
              <a:rPr lang="en-AU" sz="2400" dirty="0"/>
              <a:t>, an heiress from a wealthy family</a:t>
            </a:r>
            <a:r>
              <a:rPr lang="en-AU" sz="2400" dirty="0" smtClean="0"/>
              <a:t>.</a:t>
            </a:r>
          </a:p>
          <a:p>
            <a:r>
              <a:rPr lang="en-AU" sz="2400" dirty="0"/>
              <a:t>Shakespeare is most likely to have received a classical Latin education at King's New School in </a:t>
            </a:r>
            <a:r>
              <a:rPr lang="en-AU" sz="2400" dirty="0" smtClean="0"/>
              <a:t>Stratford.</a:t>
            </a:r>
            <a:endParaRPr lang="en-AU" sz="2400" dirty="0"/>
          </a:p>
          <a:p>
            <a:endParaRPr lang="en-AU" dirty="0" smtClean="0"/>
          </a:p>
          <a:p>
            <a:pPr marL="118872" indent="0">
              <a:buNone/>
            </a:pPr>
            <a:r>
              <a:rPr lang="en-AU" dirty="0" smtClean="0"/>
              <a:t>From what you have heard, do you think detailed knowledge of an author’s personal life assists in the construction of meaning?</a:t>
            </a:r>
          </a:p>
          <a:p>
            <a:pPr marL="118872" indent="0">
              <a:buNone/>
            </a:pPr>
            <a:r>
              <a:rPr lang="en-AU" dirty="0" smtClean="0"/>
              <a:t>If so, how might this knowledge assist? What kinds of knowledge would be most useful? </a:t>
            </a:r>
          </a:p>
          <a:p>
            <a:pPr marL="118872" indent="0">
              <a:buNone/>
            </a:pPr>
            <a:r>
              <a:rPr lang="en-AU" dirty="0" smtClean="0"/>
              <a:t> </a:t>
            </a:r>
            <a:endParaRPr lang="en-AU" dirty="0"/>
          </a:p>
        </p:txBody>
      </p:sp>
    </p:spTree>
    <p:extLst>
      <p:ext uri="{BB962C8B-B14F-4D97-AF65-F5344CB8AC3E}">
        <p14:creationId xmlns:p14="http://schemas.microsoft.com/office/powerpoint/2010/main" val="1734717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Contemporary Author Centred Approach</a:t>
            </a:r>
            <a:endParaRPr lang="en-AU" dirty="0"/>
          </a:p>
        </p:txBody>
      </p:sp>
      <p:sp>
        <p:nvSpPr>
          <p:cNvPr id="3" name="Content Placeholder 2"/>
          <p:cNvSpPr>
            <a:spLocks noGrp="1"/>
          </p:cNvSpPr>
          <p:nvPr>
            <p:ph idx="1"/>
          </p:nvPr>
        </p:nvSpPr>
        <p:spPr/>
        <p:txBody>
          <a:bodyPr>
            <a:normAutofit fontScale="92500" lnSpcReduction="20000"/>
          </a:bodyPr>
          <a:lstStyle/>
          <a:p>
            <a:pPr>
              <a:buNone/>
            </a:pPr>
            <a:r>
              <a:rPr lang="en-US" sz="2400" dirty="0"/>
              <a:t>Any text can only ‘mean’ within a set of pre-existing, socially supported ideas, symbols, images, ways of thinking and values (discourse). Texts are </a:t>
            </a:r>
            <a:r>
              <a:rPr lang="en-US" sz="2400" dirty="0" smtClean="0"/>
              <a:t>written (and interpreted) according </a:t>
            </a:r>
            <a:r>
              <a:rPr lang="en-US" sz="2400" dirty="0"/>
              <a:t>to social norms and cultural meanings</a:t>
            </a:r>
            <a:r>
              <a:rPr lang="en-US" sz="2400" dirty="0" smtClean="0"/>
              <a:t>.</a:t>
            </a:r>
          </a:p>
          <a:p>
            <a:pPr>
              <a:buNone/>
            </a:pPr>
            <a:r>
              <a:rPr lang="en-US" sz="2400" b="1" dirty="0" smtClean="0"/>
              <a:t>Authors are a product of prevailing discourses: </a:t>
            </a:r>
            <a:r>
              <a:rPr lang="en-AU" sz="2400" dirty="0" smtClean="0"/>
              <a:t>the </a:t>
            </a:r>
            <a:r>
              <a:rPr lang="en-AU" sz="2400" dirty="0"/>
              <a:t>general social </a:t>
            </a:r>
            <a:r>
              <a:rPr lang="en-AU" sz="2400" dirty="0" smtClean="0"/>
              <a:t>practices, attitudes, values and beliefs </a:t>
            </a:r>
            <a:r>
              <a:rPr lang="en-AU" sz="2400" dirty="0"/>
              <a:t>that become deeply </a:t>
            </a:r>
            <a:r>
              <a:rPr lang="en-AU" sz="2400" dirty="0" smtClean="0"/>
              <a:t>engrained in particular times in history. </a:t>
            </a:r>
            <a:r>
              <a:rPr lang="en-AU" sz="2400" dirty="0"/>
              <a:t>I</a:t>
            </a:r>
            <a:r>
              <a:rPr lang="en-AU" sz="2400" dirty="0" smtClean="0"/>
              <a:t>t </a:t>
            </a:r>
            <a:r>
              <a:rPr lang="en-AU" sz="2400" dirty="0"/>
              <a:t>may be possible to trace how competing discourses of the times in which the author wrote are played out in the text. </a:t>
            </a:r>
            <a:r>
              <a:rPr lang="en-AU" sz="2400" dirty="0" smtClean="0"/>
              <a:t>E.g. Shakespeare’s plays, though this insight </a:t>
            </a:r>
            <a:r>
              <a:rPr lang="en-AU" sz="2400" dirty="0"/>
              <a:t>i</a:t>
            </a:r>
            <a:r>
              <a:rPr lang="en-AU" sz="2400" dirty="0" smtClean="0"/>
              <a:t>s relevant to all literary texts.</a:t>
            </a:r>
            <a:endParaRPr lang="en-US" sz="2400" dirty="0" smtClean="0"/>
          </a:p>
          <a:p>
            <a:pPr>
              <a:buNone/>
            </a:pPr>
            <a:r>
              <a:rPr lang="en-AU" sz="2400" dirty="0" smtClean="0"/>
              <a:t>Literary theory, </a:t>
            </a:r>
            <a:r>
              <a:rPr lang="en-AU" sz="2400" dirty="0"/>
              <a:t>in recent </a:t>
            </a:r>
            <a:r>
              <a:rPr lang="en-AU" sz="2400" dirty="0" smtClean="0"/>
              <a:t>years, </a:t>
            </a:r>
            <a:r>
              <a:rPr lang="en-AU" sz="2400" dirty="0"/>
              <a:t>has sought to explain the</a:t>
            </a:r>
            <a:r>
              <a:rPr lang="en-AU" sz="2400" b="1" dirty="0"/>
              <a:t> </a:t>
            </a:r>
            <a:r>
              <a:rPr lang="en-AU" sz="2400" dirty="0"/>
              <a:t>degree to which </a:t>
            </a:r>
            <a:r>
              <a:rPr lang="en-AU" sz="2400" b="1" dirty="0"/>
              <a:t>the text is more the product of a culture than an individual author </a:t>
            </a:r>
            <a:r>
              <a:rPr lang="en-AU" sz="2400" dirty="0"/>
              <a:t>and in turn</a:t>
            </a:r>
            <a:r>
              <a:rPr lang="en-AU" sz="2400" b="1" dirty="0"/>
              <a:t> how those texts help to create the culture</a:t>
            </a:r>
            <a:r>
              <a:rPr lang="en-AU" sz="2400" b="1" dirty="0" smtClean="0"/>
              <a:t>. (</a:t>
            </a:r>
            <a:r>
              <a:rPr lang="en-AU" sz="2400" b="1" dirty="0"/>
              <a:t>N</a:t>
            </a:r>
            <a:r>
              <a:rPr lang="en-AU" sz="2400" b="1" dirty="0" smtClean="0"/>
              <a:t>ew </a:t>
            </a:r>
            <a:r>
              <a:rPr lang="en-AU" sz="2400" b="1" dirty="0"/>
              <a:t>H</a:t>
            </a:r>
            <a:r>
              <a:rPr lang="en-AU" sz="2400" b="1" dirty="0" smtClean="0"/>
              <a:t>istoricism)</a:t>
            </a:r>
            <a:r>
              <a:rPr lang="en-US" sz="2400" b="1" dirty="0" smtClean="0"/>
              <a:t> </a:t>
            </a:r>
          </a:p>
          <a:p>
            <a:pPr>
              <a:buNone/>
            </a:pPr>
            <a:r>
              <a:rPr lang="en-US" sz="2400" dirty="0" smtClean="0"/>
              <a:t>  e.g. Shakespeare’s plays reflected the culture but also reinforced it (or challenged it in some ways). </a:t>
            </a:r>
            <a:endParaRPr lang="en-AU" sz="2400" dirty="0" smtClean="0"/>
          </a:p>
          <a:p>
            <a:pPr>
              <a:buNone/>
            </a:pPr>
            <a:endParaRPr lang="en-AU" dirty="0"/>
          </a:p>
        </p:txBody>
      </p:sp>
    </p:spTree>
    <p:extLst>
      <p:ext uri="{BB962C8B-B14F-4D97-AF65-F5344CB8AC3E}">
        <p14:creationId xmlns:p14="http://schemas.microsoft.com/office/powerpoint/2010/main" val="993410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9"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0" dur="10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Author</a:t>
            </a:r>
            <a:endParaRPr lang="en-AU" dirty="0"/>
          </a:p>
        </p:txBody>
      </p:sp>
      <p:sp>
        <p:nvSpPr>
          <p:cNvPr id="3" name="Content Placeholder 2"/>
          <p:cNvSpPr>
            <a:spLocks noGrp="1"/>
          </p:cNvSpPr>
          <p:nvPr>
            <p:ph idx="1"/>
          </p:nvPr>
        </p:nvSpPr>
        <p:spPr/>
        <p:txBody>
          <a:bodyPr>
            <a:normAutofit/>
          </a:bodyPr>
          <a:lstStyle/>
          <a:p>
            <a:pPr marL="118872" indent="0">
              <a:buNone/>
            </a:pPr>
            <a:r>
              <a:rPr lang="en-AU" dirty="0" smtClean="0"/>
              <a:t>The question we ask about texts moves from “What did the author really mean?” to </a:t>
            </a:r>
          </a:p>
          <a:p>
            <a:pPr marL="118872" indent="0">
              <a:buNone/>
            </a:pPr>
            <a:r>
              <a:rPr lang="en-AU" b="1" dirty="0" smtClean="0"/>
              <a:t>“HOW DOES THIS TEXT PRODUCE MEANING?”</a:t>
            </a:r>
          </a:p>
          <a:p>
            <a:pPr marL="118872" indent="0">
              <a:buNone/>
            </a:pPr>
            <a:endParaRPr lang="en-AU" sz="2600" dirty="0" smtClean="0"/>
          </a:p>
          <a:p>
            <a:pPr marL="118872" indent="0">
              <a:buNone/>
            </a:pPr>
            <a:r>
              <a:rPr lang="en-AU" sz="2600" dirty="0" smtClean="0"/>
              <a:t>At </a:t>
            </a:r>
            <a:r>
              <a:rPr lang="en-AU" sz="2600" dirty="0"/>
              <a:t>the Brisbane Writers Festival a few years ago Elizabeth Jolley summed it up when she was asked by a member of the audience for the meaning of her novel, </a:t>
            </a:r>
            <a:r>
              <a:rPr lang="en-AU" sz="2600" i="1" dirty="0"/>
              <a:t>The Well </a:t>
            </a:r>
            <a:r>
              <a:rPr lang="en-AU" sz="2600" dirty="0"/>
              <a:t>(1986).  She said:  “</a:t>
            </a:r>
            <a:r>
              <a:rPr lang="en-AU" sz="2600" i="1" dirty="0"/>
              <a:t>I have written what I have written.  It's up to you to work it out</a:t>
            </a:r>
            <a:r>
              <a:rPr lang="en-AU" sz="2600" dirty="0"/>
              <a:t>”. </a:t>
            </a:r>
            <a:endParaRPr lang="en-AU" sz="2600" b="1" dirty="0"/>
          </a:p>
        </p:txBody>
      </p:sp>
    </p:spTree>
    <p:extLst>
      <p:ext uri="{BB962C8B-B14F-4D97-AF65-F5344CB8AC3E}">
        <p14:creationId xmlns:p14="http://schemas.microsoft.com/office/powerpoint/2010/main" val="304835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459</TotalTime>
  <Words>1998</Words>
  <Application>Microsoft Office PowerPoint</Application>
  <PresentationFormat>On-screen Show (4:3)</PresentationFormat>
  <Paragraphs>126</Paragraphs>
  <Slides>31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Corbel</vt:lpstr>
      <vt:lpstr>Wingdings</vt:lpstr>
      <vt:lpstr>Wingdings 2</vt:lpstr>
      <vt:lpstr>Wingdings 3</vt:lpstr>
      <vt:lpstr>Module</vt:lpstr>
      <vt:lpstr>The Problem of Meaning in Literature</vt:lpstr>
      <vt:lpstr>Recall</vt:lpstr>
      <vt:lpstr>The Problem of Meaning in Literature</vt:lpstr>
      <vt:lpstr> The Problem of Meaning in Literature </vt:lpstr>
      <vt:lpstr>Author</vt:lpstr>
      <vt:lpstr>Authorial Intention</vt:lpstr>
      <vt:lpstr>Questions</vt:lpstr>
      <vt:lpstr>Contemporary Author Centred Approach</vt:lpstr>
      <vt:lpstr>Author</vt:lpstr>
      <vt:lpstr>Key question for your course:</vt:lpstr>
      <vt:lpstr>The Text</vt:lpstr>
      <vt:lpstr>The Text</vt:lpstr>
      <vt:lpstr>The Text</vt:lpstr>
      <vt:lpstr>Conventions and Symbolism</vt:lpstr>
      <vt:lpstr>Text</vt:lpstr>
      <vt:lpstr>Text</vt:lpstr>
      <vt:lpstr>The Reader</vt:lpstr>
      <vt:lpstr>Birth of the Reader</vt:lpstr>
      <vt:lpstr>PowerPoint Presentation</vt:lpstr>
      <vt:lpstr>The Reader</vt:lpstr>
      <vt:lpstr>The Reader</vt:lpstr>
      <vt:lpstr>The Reader</vt:lpstr>
      <vt:lpstr>The Reader</vt:lpstr>
      <vt:lpstr>Making Meaning</vt:lpstr>
      <vt:lpstr>World Context Approaches</vt:lpstr>
      <vt:lpstr>World Context Approaches</vt:lpstr>
      <vt:lpstr>PowerPoint Presentation</vt:lpstr>
      <vt:lpstr>Making Meaning</vt:lpstr>
      <vt:lpstr>Remember</vt:lpstr>
      <vt:lpstr>But as you know</vt:lpstr>
      <vt:lpstr>3:2:1:RIQ (five minutes)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Problem of Meaning in Literature</dc:title>
  <dc:creator>Elizabeth Woolaston</dc:creator>
  <cp:lastModifiedBy>Elizabeth Woolaston</cp:lastModifiedBy>
  <cp:revision>55</cp:revision>
  <dcterms:created xsi:type="dcterms:W3CDTF">2011-11-13T10:51:04Z</dcterms:created>
  <dcterms:modified xsi:type="dcterms:W3CDTF">2020-10-11T10:22:34Z</dcterms:modified>
</cp:coreProperties>
</file>